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919" r:id="rId3"/>
    <p:sldId id="1017" r:id="rId4"/>
    <p:sldId id="949" r:id="rId5"/>
    <p:sldId id="1013" r:id="rId6"/>
    <p:sldId id="1014" r:id="rId7"/>
    <p:sldId id="1012" r:id="rId8"/>
    <p:sldId id="1007" r:id="rId9"/>
    <p:sldId id="1009" r:id="rId10"/>
    <p:sldId id="1010" r:id="rId11"/>
    <p:sldId id="1015" r:id="rId12"/>
    <p:sldId id="1008" r:id="rId13"/>
    <p:sldId id="1011" r:id="rId14"/>
    <p:sldId id="1016" r:id="rId15"/>
    <p:sldId id="1028" r:id="rId16"/>
    <p:sldId id="1034" r:id="rId17"/>
    <p:sldId id="1029" r:id="rId18"/>
    <p:sldId id="1018" r:id="rId19"/>
    <p:sldId id="1019" r:id="rId20"/>
    <p:sldId id="1020" r:id="rId21"/>
    <p:sldId id="1021" r:id="rId22"/>
    <p:sldId id="1036" r:id="rId23"/>
    <p:sldId id="1022" r:id="rId24"/>
    <p:sldId id="1023" r:id="rId25"/>
    <p:sldId id="1037" r:id="rId26"/>
    <p:sldId id="1024" r:id="rId27"/>
    <p:sldId id="1025" r:id="rId28"/>
    <p:sldId id="1026" r:id="rId29"/>
    <p:sldId id="1027" r:id="rId30"/>
    <p:sldId id="1031" r:id="rId31"/>
    <p:sldId id="1032" r:id="rId32"/>
    <p:sldId id="1033" r:id="rId33"/>
    <p:sldId id="1030" r:id="rId34"/>
    <p:sldId id="1035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242"/>
    <a:srgbClr val="990033"/>
    <a:srgbClr val="CC3300"/>
    <a:srgbClr val="0066FF"/>
    <a:srgbClr val="0066CC"/>
    <a:srgbClr val="FF0000"/>
    <a:srgbClr val="004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6" autoAdjust="0"/>
    <p:restoredTop sz="87668" autoAdjust="0"/>
  </p:normalViewPr>
  <p:slideViewPr>
    <p:cSldViewPr>
      <p:cViewPr varScale="1">
        <p:scale>
          <a:sx n="78" d="100"/>
          <a:sy n="78" d="100"/>
        </p:scale>
        <p:origin x="476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528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10376D1-0FA2-4E53-ADD1-7E44D22110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93C20AE-533F-4EB2-8480-6BDB9E5E91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68C929-2ED4-46D7-9097-30433CB87BA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69C78EC-39DF-4909-9317-BC36A23BF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3BB587B3-E1A7-4417-A7E6-F1D2D90487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0C57B1D9-8221-45A9-9AD1-4DBFF8D8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09625686-584A-41D4-8341-97710F295F2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25686-584A-41D4-8341-97710F295F2A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4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14BE23-3EF6-4A7C-A7EB-D8FD65EC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675813-6E7F-4549-8DCC-40C14F6CD8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1B8EC2-F9C9-4E64-80E3-DB4C7F5104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80D097-F5CD-4B16-8F96-0496AE63A5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12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D250F6-1F6E-498B-9D85-78A2AEFE8F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B6C1C9-CD5B-4842-94C1-515D5F9E64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DC53B-97C8-4321-AC8A-3FB5706F0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6B609F-965E-4E35-9911-2E93A7E3E7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3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45F1E9-F9D8-4F70-938B-90EB95CAE7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53CF51-F035-41EC-90C9-829CB428D2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A16A6D-AD68-4F5C-BB75-642D8A353A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565E6-1299-4A33-9142-DB7F853298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9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F8F04B-140A-40B6-BC8D-B6F969189C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BDCC10-64DD-4C8B-9D03-3C8DA1B105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639338-C7CE-4643-98B9-F1AB8D58E7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21C542-F423-4B6F-A3B3-63ACAF2AE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2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0537D4-2C56-4F62-810D-5E75F1BA9B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690AF3-5228-41C9-AF36-750251064A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280A32-9FF5-4FB3-9BEC-FC85B99C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7AD538-3ADF-41B4-BAF1-DE8FCD6141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09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4200EB-4027-497F-BF96-5F3CF7553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06744-C52F-4056-8FDD-BDB24FDC37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1C9B0F-E363-4EAE-A231-880D7DD853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5C2FF-1664-4BD3-A907-4A7FE9A4A1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58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16A45FA-3C25-4818-B954-1B9AEC2F14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349FCBD-E5EF-492B-A77B-D2C864C176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82F0064-702D-4A47-A986-262B732D1E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07ECA-4B16-434B-8BA4-9199049D21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4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0C4C82-84C4-49BD-A9E1-84916FDE1C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5D0FA0E-5B56-4C07-A681-0752B82DB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FD7667-57F9-4808-9303-9FC043E825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3235C6-8057-4662-9820-BE134F1EE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3F4E0EC-03E4-4D74-AFE2-3F7024D37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237F7C-1943-43D1-8254-E4DF150A3A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1DEA26-C8BA-4CD7-AD46-9DFDF14C52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1A8673-48A6-428B-9FB4-34E6081460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921B-BDA3-405F-B742-63476F73CA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EA8D1-48E7-49A4-8B2A-33CEAF052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680305-E554-4C2A-B448-74A392E816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5B611-606F-4EC7-942E-6645CE52FA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0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43D70-5E52-4E90-BD08-097B9FED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95AA1-68FD-4519-A188-44610D5C4B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0AD311-5285-43CC-B1F4-07AE6C393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96B46-25A9-44CD-A3C4-3D9C18248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03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E813C-AD19-4C7B-A0C0-FB382D76F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E8BD29-20A0-4662-B4F2-FFC6411E2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2D23C2-829F-4051-9879-7557B87B34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7AA6383-565C-4EF1-B4D4-485378673A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42C13DA-D9BC-431D-A8E6-ED6E57445E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0D13071-5AEA-4559-8FD8-A6116484958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FEA95F0F-DBF0-4612-96E0-1456097BA99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db/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933668D-C906-41E2-A416-E4373FC187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br>
              <a:rPr lang="en-US" altLang="zh-CN" dirty="0"/>
            </a:b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 err="1">
                <a:solidFill>
                  <a:srgbClr val="FF0000"/>
                </a:solidFill>
              </a:rPr>
              <a:t>gdb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操作说明</a:t>
            </a:r>
            <a:br>
              <a:rPr lang="zh-CN" altLang="en-US" dirty="0">
                <a:solidFill>
                  <a:srgbClr val="FF0000"/>
                </a:solidFill>
              </a:rPr>
            </a:br>
            <a:br>
              <a:rPr lang="zh-CN" altLang="en-US" dirty="0"/>
            </a:br>
            <a:r>
              <a:rPr lang="zh-CN" altLang="en-US" dirty="0"/>
              <a:t> </a:t>
            </a:r>
            <a:endParaRPr lang="en-US" altLang="zh-CN" sz="320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555" y="789023"/>
            <a:ext cx="7470830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40AEAB-E587-4CA4-AE49-FC6243661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6" y="2033845"/>
            <a:ext cx="7137767" cy="457223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736685" y="392405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601670" y="554423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5CB7E3F-8870-4EE6-84A3-759CA4906FA8}"/>
              </a:ext>
            </a:extLst>
          </p:cNvPr>
          <p:cNvCxnSpPr>
            <a:cxnSpLocks/>
          </p:cNvCxnSpPr>
          <p:nvPr/>
        </p:nvCxnSpPr>
        <p:spPr>
          <a:xfrm>
            <a:off x="1614133" y="608429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50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9"/>
            <a:ext cx="8370670" cy="162037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同样可以使用  </a:t>
            </a:r>
            <a:r>
              <a:rPr lang="en-US" altLang="zh-CN" sz="2800" dirty="0"/>
              <a:t>help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help run</a:t>
            </a:r>
            <a:r>
              <a:rPr lang="zh-CN" altLang="en-US" sz="2800" dirty="0"/>
              <a:t>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help  step</a:t>
            </a:r>
            <a:r>
              <a:rPr lang="zh-CN" altLang="en-US" sz="2800" dirty="0"/>
              <a:t>、</a:t>
            </a:r>
            <a:r>
              <a:rPr lang="en-US" altLang="zh-CN" sz="2800" dirty="0"/>
              <a:t>help next</a:t>
            </a:r>
            <a:r>
              <a:rPr lang="zh-CN" altLang="en-US" sz="2800" dirty="0"/>
              <a:t>、</a:t>
            </a:r>
            <a:r>
              <a:rPr lang="en-US" altLang="zh-CN" sz="2800" dirty="0"/>
              <a:t>help 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查看命令的帮助信息。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B23DBC-A53C-4DCE-B696-3DB67689C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2752741"/>
            <a:ext cx="8235915" cy="297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3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9253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：命令之后可接源文件行、函数名称、地址等：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break [line-num] </a:t>
            </a:r>
            <a:r>
              <a:rPr lang="zh-CN" altLang="en-US" dirty="0"/>
              <a:t>：按代码行来设置断点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[function-name]</a:t>
            </a:r>
            <a:r>
              <a:rPr lang="zh-CN" altLang="en-US" dirty="0"/>
              <a:t>：按函数名来设置断点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*</a:t>
            </a:r>
            <a:r>
              <a:rPr lang="zh-CN" altLang="en-US" dirty="0"/>
              <a:t>地址：按地址来设置断点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 break if &lt;condition&gt;: </a:t>
            </a:r>
            <a:r>
              <a:rPr lang="zh-CN" altLang="en-US" dirty="0"/>
              <a:t>条件成立时程序停住</a:t>
            </a:r>
            <a:r>
              <a:rPr lang="en-US" altLang="zh-CN" dirty="0"/>
              <a:t>;</a:t>
            </a:r>
            <a:endParaRPr lang="zh-CN" altLang="en-US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 </a:t>
            </a:r>
            <a:r>
              <a:rPr lang="en-US" altLang="zh-CN" dirty="0"/>
              <a:t>info break</a:t>
            </a:r>
            <a:r>
              <a:rPr lang="zh-CN" altLang="en-US" dirty="0"/>
              <a:t>：查看断点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设置断点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6AE070-4C95-45B0-9F9A-66660F909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79" y="3779349"/>
            <a:ext cx="7098947" cy="6750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2D3572-BA60-486D-9E26-9F5BBDC4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53" y="4549561"/>
            <a:ext cx="7321926" cy="166378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98EA49E-790E-4005-938C-AED337AF4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79" y="6293035"/>
            <a:ext cx="6407479" cy="55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686800" cy="2407767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(b)</a:t>
            </a:r>
            <a:r>
              <a:rPr lang="zh-CN" altLang="en-US" dirty="0"/>
              <a:t> ：命令之后可接源文件行、函数名称、地址等</a:t>
            </a:r>
            <a:r>
              <a:rPr lang="en-US" altLang="zh-CN" dirty="0"/>
              <a:t>;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break : </a:t>
            </a:r>
            <a:r>
              <a:rPr lang="zh-CN" altLang="en-US" dirty="0"/>
              <a:t>可以看到 </a:t>
            </a:r>
            <a:r>
              <a:rPr lang="en-US" altLang="zh-CN" dirty="0"/>
              <a:t>break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  3      </a:t>
            </a:r>
            <a:r>
              <a:rPr lang="zh-CN" altLang="en-US" dirty="0"/>
              <a:t>删除第 </a:t>
            </a:r>
            <a:r>
              <a:rPr lang="en-US" altLang="zh-CN" dirty="0"/>
              <a:t>3</a:t>
            </a:r>
            <a:r>
              <a:rPr lang="zh-CN" altLang="en-US" dirty="0"/>
              <a:t>个断点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dis  4 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个断点设为无效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ena</a:t>
            </a:r>
            <a:r>
              <a:rPr lang="en-US" altLang="zh-CN" dirty="0"/>
              <a:t>  4  </a:t>
            </a:r>
            <a:r>
              <a:rPr lang="zh-CN" altLang="en-US" dirty="0"/>
              <a:t>将第 </a:t>
            </a:r>
            <a:r>
              <a:rPr lang="en-US" altLang="zh-CN" dirty="0"/>
              <a:t>4</a:t>
            </a:r>
            <a:r>
              <a:rPr lang="zh-CN" altLang="en-US" dirty="0"/>
              <a:t>个断点设为有效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取消断点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878F1-0C6E-441B-88FD-31EA9F0B2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2" y="3429000"/>
            <a:ext cx="8847475" cy="22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65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8428452" cy="533309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disassemble</a:t>
            </a:r>
            <a:r>
              <a:rPr lang="zh-CN" altLang="en-US" dirty="0"/>
              <a:t>   命令简写  </a:t>
            </a: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help  </a:t>
            </a: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en-US" altLang="zh-CN" dirty="0" err="1"/>
              <a:t>disass</a:t>
            </a:r>
            <a:r>
              <a:rPr lang="zh-CN" altLang="en-US" dirty="0"/>
              <a:t>的使用帮助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/s   </a:t>
            </a:r>
            <a:r>
              <a:rPr lang="zh-CN" altLang="en-US" dirty="0"/>
              <a:t>列出源程序及反汇编程序    或  </a:t>
            </a:r>
            <a:r>
              <a:rPr lang="en-US" altLang="zh-CN" dirty="0"/>
              <a:t>/m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/r    </a:t>
            </a:r>
            <a:r>
              <a:rPr lang="zh-CN" altLang="en-US" dirty="0"/>
              <a:t>列出指令的机器码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/</a:t>
            </a:r>
            <a:r>
              <a:rPr lang="en-US" altLang="zh-CN" dirty="0" err="1"/>
              <a:t>rs</a:t>
            </a:r>
            <a:r>
              <a:rPr lang="en-US" altLang="zh-CN" dirty="0"/>
              <a:t>    </a:t>
            </a:r>
            <a:r>
              <a:rPr lang="zh-CN" altLang="en-US" dirty="0"/>
              <a:t>列出指令的机器码、源程序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main     </a:t>
            </a:r>
            <a:r>
              <a:rPr lang="zh-CN" altLang="en-US" dirty="0"/>
              <a:t>列出</a:t>
            </a:r>
            <a:r>
              <a:rPr lang="en-US" altLang="zh-CN" dirty="0"/>
              <a:t>main</a:t>
            </a:r>
            <a:r>
              <a:rPr lang="zh-CN" altLang="en-US" dirty="0"/>
              <a:t>函数的反汇编代码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函数名</a:t>
            </a:r>
            <a:r>
              <a:rPr lang="en-US" altLang="zh-CN" dirty="0"/>
              <a:t>, +</a:t>
            </a:r>
            <a:r>
              <a:rPr lang="zh-CN" altLang="en-US" dirty="0"/>
              <a:t>长度；函数前</a:t>
            </a:r>
            <a:r>
              <a:rPr lang="en-US" altLang="zh-CN" dirty="0"/>
              <a:t>length</a:t>
            </a:r>
            <a:r>
              <a:rPr lang="zh-CN" altLang="en-US" dirty="0"/>
              <a:t>字节反汇编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起始地址</a:t>
            </a:r>
            <a:r>
              <a:rPr lang="en-US" altLang="zh-CN" dirty="0"/>
              <a:t>, </a:t>
            </a:r>
            <a:r>
              <a:rPr lang="zh-CN" altLang="en-US" dirty="0"/>
              <a:t>终止地址 ；对该区间的代码反汇编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disass</a:t>
            </a:r>
            <a:r>
              <a:rPr lang="en-US" altLang="zh-CN" dirty="0"/>
              <a:t>    </a:t>
            </a:r>
            <a:r>
              <a:rPr lang="zh-CN" altLang="en-US" dirty="0"/>
              <a:t>起始地址</a:t>
            </a:r>
            <a:r>
              <a:rPr lang="en-US" altLang="zh-CN" dirty="0"/>
              <a:t>, +</a:t>
            </a:r>
            <a:r>
              <a:rPr lang="zh-CN" altLang="en-US" dirty="0"/>
              <a:t>长度；对该区间的代码反汇编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起始的表达方式 ：数字，函数名，变量名，寄存器名</a:t>
            </a:r>
            <a:r>
              <a:rPr lang="en-US" altLang="zh-CN" dirty="0">
                <a:solidFill>
                  <a:srgbClr val="FF0000"/>
                </a:solidFill>
              </a:rPr>
              <a:t>+n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</p:spTree>
    <p:extLst>
      <p:ext uri="{BB962C8B-B14F-4D97-AF65-F5344CB8AC3E}">
        <p14:creationId xmlns:p14="http://schemas.microsoft.com/office/powerpoint/2010/main" val="149078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775278-7CBE-B36B-00F5-B0C2329E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2" y="773705"/>
            <a:ext cx="8781896" cy="20653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B6E940-5792-BC0E-665D-06CE6231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406" y="3113965"/>
            <a:ext cx="8767542" cy="31153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D11AE6E-B176-A333-F902-DA781352CCC7}"/>
              </a:ext>
            </a:extLst>
          </p:cNvPr>
          <p:cNvSpPr txBox="1"/>
          <p:nvPr/>
        </p:nvSpPr>
        <p:spPr>
          <a:xfrm>
            <a:off x="439654" y="6309320"/>
            <a:ext cx="6562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获得当前指令的地址， 用 </a:t>
            </a:r>
            <a:r>
              <a:rPr lang="en-US" altLang="zh-CN" sz="2400" dirty="0" err="1"/>
              <a:t>i</a:t>
            </a:r>
            <a:r>
              <a:rPr lang="en-US" altLang="zh-CN" sz="2400"/>
              <a:t>  reg  </a:t>
            </a:r>
            <a:r>
              <a:rPr lang="en-US" altLang="zh-CN" sz="2400" dirty="0"/>
              <a:t>rip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89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D11AE6E-B176-A333-F902-DA781352CCC7}"/>
              </a:ext>
            </a:extLst>
          </p:cNvPr>
          <p:cNvSpPr txBox="1"/>
          <p:nvPr/>
        </p:nvSpPr>
        <p:spPr>
          <a:xfrm>
            <a:off x="472854" y="1043735"/>
            <a:ext cx="8419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disass</a:t>
            </a:r>
            <a:r>
              <a:rPr lang="en-US" altLang="zh-CN" sz="2400" dirty="0"/>
              <a:t>  $rip, +20</a:t>
            </a:r>
          </a:p>
          <a:p>
            <a:r>
              <a:rPr lang="en-US" altLang="zh-CN" sz="2400" dirty="0" err="1"/>
              <a:t>disass</a:t>
            </a:r>
            <a:r>
              <a:rPr lang="en-US" altLang="zh-CN" sz="2400" dirty="0"/>
              <a:t>  $rsp+8, +40   //</a:t>
            </a:r>
            <a:r>
              <a:rPr lang="zh-CN" altLang="en-US" sz="2400" dirty="0"/>
              <a:t> 将堆栈中</a:t>
            </a:r>
            <a:r>
              <a:rPr lang="en-US" altLang="zh-CN" sz="2400" dirty="0"/>
              <a:t>(</a:t>
            </a:r>
            <a:r>
              <a:rPr lang="en-US" altLang="zh-CN" sz="2400" dirty="0" err="1"/>
              <a:t>rsp</a:t>
            </a:r>
            <a:r>
              <a:rPr lang="en-US" altLang="zh-CN" sz="2400" dirty="0"/>
              <a:t>)+8</a:t>
            </a:r>
            <a:r>
              <a:rPr lang="zh-CN" altLang="en-US" sz="2400" dirty="0"/>
              <a:t>处开始的数据，</a:t>
            </a:r>
            <a:endParaRPr lang="en-US" altLang="zh-CN" sz="2400" dirty="0"/>
          </a:p>
          <a:p>
            <a:r>
              <a:rPr lang="en-US" altLang="zh-CN" sz="2400" dirty="0"/>
              <a:t>                                     </a:t>
            </a:r>
            <a:r>
              <a:rPr lang="zh-CN" altLang="en-US" sz="2400" dirty="0"/>
              <a:t> 当指令解析</a:t>
            </a:r>
            <a:endParaRPr lang="en-US" altLang="zh-CN" sz="2400" dirty="0"/>
          </a:p>
          <a:p>
            <a:r>
              <a:rPr lang="en-US" altLang="zh-CN" sz="2400" dirty="0" err="1"/>
              <a:t>disass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, +50         // </a:t>
            </a:r>
            <a:r>
              <a:rPr lang="zh-CN" altLang="en-US" sz="2400" dirty="0"/>
              <a:t>将变量</a:t>
            </a:r>
            <a:r>
              <a:rPr lang="en-US" altLang="zh-CN" sz="2400" dirty="0" err="1"/>
              <a:t>buf</a:t>
            </a:r>
            <a:r>
              <a:rPr lang="zh-CN" altLang="en-US" sz="2400" dirty="0"/>
              <a:t>中的数据当指令解析</a:t>
            </a:r>
            <a:endParaRPr lang="en-US" altLang="zh-CN" sz="2400" dirty="0"/>
          </a:p>
          <a:p>
            <a:r>
              <a:rPr lang="en-US" altLang="zh-CN" sz="2400" dirty="0"/>
              <a:t>                                      </a:t>
            </a:r>
            <a:r>
              <a:rPr lang="en-US" altLang="zh-CN" sz="2400" dirty="0" err="1"/>
              <a:t>buf</a:t>
            </a:r>
            <a:r>
              <a:rPr lang="en-US" altLang="zh-CN" sz="2400" dirty="0"/>
              <a:t> </a:t>
            </a:r>
            <a:r>
              <a:rPr lang="zh-CN" altLang="en-US" sz="2400" dirty="0"/>
              <a:t>是一个字符数组类型的变量</a:t>
            </a:r>
            <a:endParaRPr lang="en-US" altLang="zh-CN" sz="2400" dirty="0"/>
          </a:p>
          <a:p>
            <a:r>
              <a:rPr lang="en-US" altLang="zh-CN" sz="2400" dirty="0" err="1"/>
              <a:t>disass</a:t>
            </a:r>
            <a:r>
              <a:rPr lang="en-US" altLang="zh-CN" sz="2400" dirty="0"/>
              <a:t>  &amp;x, +4</a:t>
            </a:r>
          </a:p>
          <a:p>
            <a:r>
              <a:rPr lang="en-US" altLang="zh-CN" sz="2400" dirty="0"/>
              <a:t>         </a:t>
            </a:r>
            <a:r>
              <a:rPr lang="zh-CN" altLang="en-US" sz="2400" dirty="0"/>
              <a:t>例 ：</a:t>
            </a:r>
            <a:r>
              <a:rPr lang="en-US" altLang="zh-CN" sz="2400" dirty="0"/>
              <a:t>int  x=10;    p</a:t>
            </a:r>
            <a:r>
              <a:rPr lang="zh-CN" altLang="en-US" sz="2400" dirty="0"/>
              <a:t> </a:t>
            </a:r>
            <a:r>
              <a:rPr lang="en-US" altLang="zh-CN" sz="2400" dirty="0"/>
              <a:t>&amp;x,</a:t>
            </a:r>
            <a:r>
              <a:rPr lang="zh-CN" altLang="en-US" sz="2400" dirty="0"/>
              <a:t>   </a:t>
            </a:r>
            <a:r>
              <a:rPr lang="en-US" altLang="zh-CN" sz="2400" dirty="0"/>
              <a:t>x  &amp;x </a:t>
            </a:r>
            <a:r>
              <a:rPr lang="zh-CN" altLang="en-US" sz="2400" dirty="0"/>
              <a:t>等都可看 </a:t>
            </a:r>
            <a:r>
              <a:rPr lang="en-US" altLang="zh-CN" sz="2400" dirty="0"/>
              <a:t>x</a:t>
            </a:r>
            <a:r>
              <a:rPr lang="zh-CN" altLang="en-US" sz="2400" dirty="0"/>
              <a:t>的地址</a:t>
            </a:r>
            <a:endParaRPr lang="en-US" altLang="zh-CN" sz="2400" dirty="0"/>
          </a:p>
          <a:p>
            <a:r>
              <a:rPr lang="en-US" altLang="zh-CN" sz="2400" dirty="0"/>
              <a:t>                </a:t>
            </a:r>
            <a:r>
              <a:rPr lang="en-US" altLang="zh-CN" sz="2400" dirty="0" err="1"/>
              <a:t>disass</a:t>
            </a:r>
            <a:r>
              <a:rPr lang="en-US" altLang="zh-CN" sz="2400" dirty="0"/>
              <a:t> /r &amp;x,+4</a:t>
            </a:r>
          </a:p>
          <a:p>
            <a:r>
              <a:rPr lang="it-IT" altLang="zh-CN" sz="2400" dirty="0"/>
              <a:t>                0x00..... :   0a 00   or     (%rax),%al</a:t>
            </a:r>
          </a:p>
          <a:p>
            <a:r>
              <a:rPr lang="it-IT" altLang="zh-CN" sz="2400" dirty="0"/>
              <a:t>                0x00..... :   00 00   add    %al,(%rax)</a:t>
            </a:r>
          </a:p>
          <a:p>
            <a:endParaRPr lang="it-IT" altLang="zh-CN" sz="2400" dirty="0"/>
          </a:p>
          <a:p>
            <a:r>
              <a:rPr lang="it-IT" altLang="zh-CN" sz="2400" dirty="0"/>
              <a:t>disass  &amp;x,&amp;y      // </a:t>
            </a:r>
            <a:r>
              <a:rPr lang="zh-CN" altLang="en-US" sz="2400" dirty="0"/>
              <a:t>两个地址之间的内容的反汇编</a:t>
            </a:r>
          </a:p>
        </p:txBody>
      </p:sp>
    </p:spTree>
    <p:extLst>
      <p:ext uri="{BB962C8B-B14F-4D97-AF65-F5344CB8AC3E}">
        <p14:creationId xmlns:p14="http://schemas.microsoft.com/office/powerpoint/2010/main" val="1763390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101261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可以用不同格式显示反汇编代码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set disassembly-flavor  intel   or  </a:t>
            </a:r>
            <a:r>
              <a:rPr lang="en-US" altLang="zh-CN" dirty="0" err="1"/>
              <a:t>att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反汇编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BBB227-76B3-4144-B1F8-1DEA57B8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4" y="1929194"/>
            <a:ext cx="8577445" cy="17781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FC5302-2C78-4993-AFD3-32C361B8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84" y="3824354"/>
            <a:ext cx="8640960" cy="17941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0081B0-8C30-44BA-841D-1BDDED8A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26" y="5704335"/>
            <a:ext cx="8704276" cy="105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8"/>
            <a:ext cx="7483346" cy="56197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info</a:t>
            </a:r>
            <a:r>
              <a:rPr lang="zh-CN" altLang="en-US" dirty="0"/>
              <a:t>   命令简写  </a:t>
            </a:r>
            <a:r>
              <a:rPr lang="en-US" altLang="zh-CN" dirty="0" err="1"/>
              <a:t>i</a:t>
            </a:r>
            <a:r>
              <a:rPr lang="zh-CN" altLang="en-US" dirty="0"/>
              <a:t>，可以查看的内容非常多</a:t>
            </a:r>
            <a:endParaRPr lang="en-US" altLang="zh-C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861BA3-DBFE-44B3-BFC0-98ECA452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15" y="1493992"/>
            <a:ext cx="8730970" cy="512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7483346" cy="56197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查看寄存器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info    registers        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简化写法 </a:t>
            </a:r>
            <a:r>
              <a:rPr lang="en-US" altLang="zh-CN" dirty="0"/>
              <a:t>   </a:t>
            </a:r>
            <a:r>
              <a:rPr lang="en-US" altLang="zh-CN" dirty="0" err="1"/>
              <a:t>i</a:t>
            </a:r>
            <a:r>
              <a:rPr lang="en-US" altLang="zh-CN" dirty="0"/>
              <a:t>  registers   or    </a:t>
            </a:r>
            <a:r>
              <a:rPr lang="en-US" altLang="zh-CN" dirty="0" err="1"/>
              <a:t>i</a:t>
            </a:r>
            <a:r>
              <a:rPr lang="en-US" altLang="zh-CN" dirty="0"/>
              <a:t>   reg  or   </a:t>
            </a:r>
            <a:r>
              <a:rPr lang="en-US" altLang="zh-CN" dirty="0" err="1"/>
              <a:t>i</a:t>
            </a:r>
            <a:r>
              <a:rPr lang="en-US" altLang="zh-CN" dirty="0"/>
              <a:t>  r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register   </a:t>
            </a:r>
            <a:r>
              <a:rPr lang="en-US" altLang="zh-CN" dirty="0" err="1"/>
              <a:t>rax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   all-registers     or   </a:t>
            </a:r>
            <a:r>
              <a:rPr lang="en-US" altLang="zh-CN" dirty="0" err="1"/>
              <a:t>i</a:t>
            </a:r>
            <a:r>
              <a:rPr lang="en-US" altLang="zh-CN" dirty="0"/>
              <a:t>   all-register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09C94D-1C75-451D-82B6-E6B19EF5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308485"/>
            <a:ext cx="7003770" cy="9756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1916F59-A686-4C39-A237-E77E89A1685F}"/>
              </a:ext>
            </a:extLst>
          </p:cNvPr>
          <p:cNvSpPr txBox="1"/>
          <p:nvPr/>
        </p:nvSpPr>
        <p:spPr>
          <a:xfrm>
            <a:off x="600884" y="4779150"/>
            <a:ext cx="7571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+mn-lt"/>
                <a:ea typeface="+mn-ea"/>
              </a:rPr>
              <a:t>set  $</a:t>
            </a:r>
            <a:r>
              <a:rPr lang="en-US" altLang="zh-CN" sz="2400" b="1" dirty="0" err="1">
                <a:latin typeface="+mn-lt"/>
                <a:ea typeface="+mn-ea"/>
              </a:rPr>
              <a:t>rax</a:t>
            </a:r>
            <a:r>
              <a:rPr lang="en-US" altLang="zh-CN" sz="2400" b="1" dirty="0">
                <a:latin typeface="+mn-lt"/>
                <a:ea typeface="+mn-ea"/>
              </a:rPr>
              <a:t> = 0x1234   </a:t>
            </a:r>
            <a:r>
              <a:rPr lang="zh-CN" altLang="en-US" sz="2400" b="1" dirty="0">
                <a:latin typeface="+mn-lt"/>
                <a:ea typeface="+mn-ea"/>
              </a:rPr>
              <a:t>设置</a:t>
            </a:r>
            <a:r>
              <a:rPr lang="en-US" altLang="zh-CN" sz="2400" b="1" dirty="0" err="1">
                <a:latin typeface="+mn-lt"/>
                <a:ea typeface="+mn-ea"/>
              </a:rPr>
              <a:t>rax</a:t>
            </a:r>
            <a:r>
              <a:rPr lang="zh-CN" altLang="en-US" sz="2400" b="1" dirty="0">
                <a:latin typeface="+mn-lt"/>
                <a:ea typeface="+mn-ea"/>
              </a:rPr>
              <a:t>寄存器的值为</a:t>
            </a:r>
            <a:r>
              <a:rPr lang="en-US" altLang="zh-CN" sz="2400" b="1" dirty="0">
                <a:latin typeface="+mn-lt"/>
                <a:ea typeface="+mn-ea"/>
              </a:rPr>
              <a:t>0x1234</a:t>
            </a:r>
          </a:p>
        </p:txBody>
      </p:sp>
    </p:spTree>
    <p:extLst>
      <p:ext uri="{BB962C8B-B14F-4D97-AF65-F5344CB8AC3E}">
        <p14:creationId xmlns:p14="http://schemas.microsoft.com/office/powerpoint/2010/main" val="2421123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调试准备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安装 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生成可调试的程序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</a:t>
            </a:r>
            <a:r>
              <a:rPr lang="en-US" altLang="zh-CN" sz="2800" dirty="0" err="1">
                <a:ea typeface="黑体" panose="02010609060101010101" pitchFamily="49" charset="-122"/>
              </a:rPr>
              <a:t>gcc</a:t>
            </a:r>
            <a:r>
              <a:rPr lang="en-US" altLang="zh-CN" sz="2800" dirty="0">
                <a:ea typeface="黑体" panose="02010609060101010101" pitchFamily="49" charset="-122"/>
              </a:rPr>
              <a:t>  -g  </a:t>
            </a:r>
            <a:r>
              <a:rPr lang="en-US" altLang="zh-CN" sz="2800" dirty="0" err="1">
                <a:ea typeface="黑体" panose="02010609060101010101" pitchFamily="49" charset="-122"/>
              </a:rPr>
              <a:t>test.c</a:t>
            </a:r>
            <a:r>
              <a:rPr lang="en-US" altLang="zh-CN" sz="2800" dirty="0">
                <a:ea typeface="黑体" panose="02010609060101010101" pitchFamily="49" charset="-122"/>
              </a:rPr>
              <a:t> –o test</a:t>
            </a: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启动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  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   </a:t>
            </a:r>
            <a:r>
              <a:rPr lang="zh-CN" altLang="en-US" sz="2800" dirty="0">
                <a:ea typeface="黑体" panose="02010609060101010101" pitchFamily="49" charset="-122"/>
              </a:rPr>
              <a:t>进入后，用 </a:t>
            </a:r>
            <a:r>
              <a:rPr lang="en-US" altLang="zh-CN" sz="2800" dirty="0">
                <a:ea typeface="黑体" panose="02010609060101010101" pitchFamily="49" charset="-122"/>
              </a:rPr>
              <a:t>file </a:t>
            </a:r>
            <a:r>
              <a:rPr lang="zh-CN" altLang="en-US" sz="2800" dirty="0">
                <a:ea typeface="黑体" panose="02010609060101010101" pitchFamily="49" charset="-122"/>
              </a:rPr>
              <a:t>命令加载执行程序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49" charset="-122"/>
              </a:rPr>
              <a:t>    # </a:t>
            </a:r>
            <a:r>
              <a:rPr lang="en-US" altLang="zh-CN" sz="2800" dirty="0" err="1">
                <a:ea typeface="黑体" panose="02010609060101010101" pitchFamily="49" charset="-122"/>
              </a:rPr>
              <a:t>gdb</a:t>
            </a:r>
            <a:r>
              <a:rPr lang="en-US" altLang="zh-CN" sz="2800" dirty="0">
                <a:ea typeface="黑体" panose="02010609060101010101" pitchFamily="49" charset="-122"/>
              </a:rPr>
              <a:t>   test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7"/>
            <a:ext cx="6313216" cy="2272753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b   </a:t>
            </a:r>
            <a:r>
              <a:rPr lang="zh-CN" altLang="en-US" dirty="0"/>
              <a:t>查看断点信息 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 </a:t>
            </a:r>
            <a:r>
              <a:rPr lang="zh-CN" altLang="en-US" dirty="0"/>
              <a:t>查看跟踪查看过哪些变量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source   </a:t>
            </a:r>
            <a:r>
              <a:rPr lang="zh-CN" altLang="en-US" dirty="0"/>
              <a:t>程序的信息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stack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查看信息</a:t>
            </a:r>
          </a:p>
        </p:txBody>
      </p:sp>
    </p:spTree>
    <p:extLst>
      <p:ext uri="{BB962C8B-B14F-4D97-AF65-F5344CB8AC3E}">
        <p14:creationId xmlns:p14="http://schemas.microsoft.com/office/powerpoint/2010/main" val="355918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28700"/>
            <a:ext cx="8383447" cy="5220580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x /</a:t>
            </a:r>
            <a:r>
              <a:rPr lang="en-US" altLang="zh-CN" dirty="0" err="1"/>
              <a:t>fmt</a:t>
            </a:r>
            <a:r>
              <a:rPr lang="en-US" altLang="zh-CN" dirty="0"/>
              <a:t>  address       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是查看格式，</a:t>
            </a:r>
            <a:r>
              <a:rPr lang="en-US" altLang="zh-CN" dirty="0"/>
              <a:t>address </a:t>
            </a:r>
            <a:r>
              <a:rPr lang="zh-CN" altLang="en-US" dirty="0"/>
              <a:t>为地址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地址的表达形式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简单类型的变量取地址，数组、指针、寄存器、函数名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int  x ;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   &amp;x</a:t>
            </a:r>
            <a:br>
              <a:rPr lang="en-US" altLang="zh-CN" dirty="0"/>
            </a:br>
            <a:r>
              <a:rPr lang="en-US" altLang="zh-CN" dirty="0"/>
              <a:t>    int  a[10] ;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dirty="0"/>
              <a:t>    a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对于寄存器，以寄存器中的内容为地址：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例如  </a:t>
            </a:r>
            <a:r>
              <a:rPr lang="en-US" altLang="zh-CN" dirty="0"/>
              <a:t>$rip</a:t>
            </a:r>
            <a:r>
              <a:rPr lang="zh-CN" altLang="en-US" dirty="0"/>
              <a:t>、</a:t>
            </a:r>
            <a:r>
              <a:rPr lang="en-US" altLang="zh-CN" dirty="0"/>
              <a:t>$</a:t>
            </a:r>
            <a:r>
              <a:rPr lang="en-US" altLang="zh-CN" dirty="0" err="1"/>
              <a:t>rsp</a:t>
            </a:r>
            <a:r>
              <a:rPr lang="zh-CN" altLang="en-US" dirty="0"/>
              <a:t>、</a:t>
            </a:r>
            <a:r>
              <a:rPr lang="en-US" altLang="zh-CN" dirty="0"/>
              <a:t>$rip+8</a:t>
            </a:r>
            <a:r>
              <a:rPr lang="zh-CN" altLang="en-US" dirty="0"/>
              <a:t>、</a:t>
            </a:r>
            <a:r>
              <a:rPr lang="en-US" altLang="zh-CN" dirty="0"/>
              <a:t>$rsp-8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x  /8xb  $</a:t>
            </a:r>
            <a:r>
              <a:rPr lang="en-US" altLang="zh-CN" dirty="0" err="1"/>
              <a:t>rsp</a:t>
            </a:r>
            <a:r>
              <a:rPr lang="en-US" altLang="zh-CN" dirty="0"/>
              <a:t>       </a:t>
            </a:r>
            <a:r>
              <a:rPr lang="zh-CN" altLang="en-US" dirty="0"/>
              <a:t>显示栈顶的 </a:t>
            </a:r>
            <a:r>
              <a:rPr lang="en-US" altLang="zh-CN" dirty="0"/>
              <a:t>8</a:t>
            </a:r>
            <a:r>
              <a:rPr lang="zh-CN" altLang="en-US" dirty="0"/>
              <a:t>个字节（以</a:t>
            </a:r>
            <a:r>
              <a:rPr lang="en-US" altLang="zh-CN" dirty="0"/>
              <a:t>16</a:t>
            </a:r>
            <a:r>
              <a:rPr lang="zh-CN" altLang="en-US" dirty="0"/>
              <a:t>进制形式）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x  /8xb  $rip+6   </a:t>
            </a:r>
            <a:r>
              <a:rPr lang="zh-CN" altLang="en-US" dirty="0"/>
              <a:t>显示开始地址为</a:t>
            </a:r>
            <a:r>
              <a:rPr lang="en-US" altLang="zh-CN" dirty="0"/>
              <a:t>($rip)+6</a:t>
            </a:r>
            <a:r>
              <a:rPr lang="zh-CN" altLang="en-US" dirty="0"/>
              <a:t>的</a:t>
            </a:r>
            <a:r>
              <a:rPr lang="en-US" altLang="zh-CN" dirty="0"/>
              <a:t>8</a:t>
            </a:r>
            <a:r>
              <a:rPr lang="zh-CN" altLang="en-US" dirty="0"/>
              <a:t>个字节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显示 </a:t>
            </a:r>
            <a:r>
              <a:rPr lang="en-US" altLang="zh-CN" dirty="0"/>
              <a:t>main </a:t>
            </a:r>
            <a:r>
              <a:rPr lang="zh-CN" altLang="en-US" dirty="0"/>
              <a:t>函数开头的 </a:t>
            </a:r>
            <a:r>
              <a:rPr lang="en-US" altLang="zh-CN" dirty="0"/>
              <a:t>8</a:t>
            </a:r>
            <a:r>
              <a:rPr lang="zh-CN" altLang="en-US" dirty="0"/>
              <a:t>个字节（以</a:t>
            </a:r>
            <a:r>
              <a:rPr lang="en-US" altLang="zh-CN" dirty="0"/>
              <a:t>16</a:t>
            </a:r>
            <a:r>
              <a:rPr lang="zh-CN" altLang="en-US" dirty="0"/>
              <a:t>进制形式）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dirty="0"/>
              <a:t>     x  /8xb   main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查看内存</a:t>
            </a:r>
          </a:p>
        </p:txBody>
      </p:sp>
    </p:spTree>
    <p:extLst>
      <p:ext uri="{BB962C8B-B14F-4D97-AF65-F5344CB8AC3E}">
        <p14:creationId xmlns:p14="http://schemas.microsoft.com/office/powerpoint/2010/main" val="3107310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28700"/>
            <a:ext cx="8383447" cy="346538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x/</a:t>
            </a:r>
            <a:r>
              <a:rPr lang="en-US" altLang="zh-CN" dirty="0" err="1"/>
              <a:t>fmt</a:t>
            </a:r>
            <a:r>
              <a:rPr lang="en-US" altLang="zh-CN" dirty="0"/>
              <a:t>  address        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是查看格式，</a:t>
            </a:r>
            <a:r>
              <a:rPr lang="en-US" altLang="zh-CN" dirty="0"/>
              <a:t>address </a:t>
            </a:r>
            <a:r>
              <a:rPr lang="zh-CN" altLang="en-US" dirty="0"/>
              <a:t>为地址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fmt</a:t>
            </a:r>
            <a:r>
              <a:rPr lang="en-US" altLang="zh-CN" dirty="0"/>
              <a:t>  </a:t>
            </a:r>
            <a:r>
              <a:rPr lang="zh-CN" altLang="en-US" dirty="0"/>
              <a:t>中包含的信息：</a:t>
            </a:r>
            <a:r>
              <a:rPr lang="en-US" altLang="zh-CN" dirty="0" err="1"/>
              <a:t>nfu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/>
              <a:t>    </a:t>
            </a:r>
            <a:r>
              <a:rPr lang="zh-CN" altLang="en-US" sz="2200" dirty="0">
                <a:solidFill>
                  <a:srgbClr val="FF0000"/>
                </a:solidFill>
              </a:rPr>
              <a:t>显示的内存单元的个数</a:t>
            </a:r>
            <a:r>
              <a:rPr lang="en-US" altLang="zh-CN" sz="2200" dirty="0">
                <a:solidFill>
                  <a:srgbClr val="FF0000"/>
                </a:solidFill>
              </a:rPr>
              <a:t>(n)</a:t>
            </a:r>
            <a:r>
              <a:rPr lang="zh-CN" altLang="en-US" sz="2200" dirty="0"/>
              <a:t>；缺省为 </a:t>
            </a:r>
            <a:r>
              <a:rPr lang="en-US" altLang="zh-CN" sz="2200" dirty="0"/>
              <a:t>1</a:t>
            </a:r>
            <a:r>
              <a:rPr lang="zh-CN" altLang="en-US" sz="2200" dirty="0"/>
              <a:t>；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r>
              <a:rPr lang="zh-CN" altLang="en-US" sz="2200" dirty="0">
                <a:solidFill>
                  <a:srgbClr val="FF0000"/>
                </a:solidFill>
              </a:rPr>
              <a:t>显示的格式</a:t>
            </a:r>
            <a:r>
              <a:rPr lang="en-US" altLang="zh-CN" sz="2200" dirty="0">
                <a:solidFill>
                  <a:srgbClr val="FF0000"/>
                </a:solidFill>
              </a:rPr>
              <a:t>(f)</a:t>
            </a:r>
            <a:r>
              <a:rPr lang="zh-CN" altLang="en-US" sz="2200" dirty="0"/>
              <a:t>：</a:t>
            </a:r>
            <a:r>
              <a:rPr lang="en-US" altLang="zh-CN" sz="2200" dirty="0"/>
              <a:t>x </a:t>
            </a:r>
            <a:r>
              <a:rPr lang="zh-CN" altLang="en-US" sz="2200" dirty="0"/>
              <a:t>十六进制；</a:t>
            </a:r>
            <a:r>
              <a:rPr lang="en-US" altLang="zh-CN" sz="2200" dirty="0"/>
              <a:t>d </a:t>
            </a:r>
            <a:r>
              <a:rPr lang="zh-CN" altLang="en-US" sz="2200" dirty="0"/>
              <a:t>十进制；</a:t>
            </a:r>
            <a:r>
              <a:rPr lang="en-US" altLang="zh-CN" sz="2200" dirty="0"/>
              <a:t>o </a:t>
            </a:r>
            <a:r>
              <a:rPr lang="zh-CN" altLang="en-US" sz="2200" dirty="0"/>
              <a:t>八进制； </a:t>
            </a:r>
            <a:r>
              <a:rPr lang="en-US" altLang="zh-CN" sz="2200" dirty="0"/>
              <a:t>t </a:t>
            </a:r>
            <a:r>
              <a:rPr lang="zh-CN" altLang="en-US" sz="2200" dirty="0"/>
              <a:t>二进制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u </a:t>
            </a:r>
            <a:r>
              <a:rPr lang="zh-CN" altLang="en-US" sz="2200" dirty="0"/>
              <a:t>十进制无符号数；   </a:t>
            </a:r>
            <a:r>
              <a:rPr lang="en-US" altLang="zh-CN" sz="2200" dirty="0"/>
              <a:t>f   </a:t>
            </a:r>
            <a:r>
              <a:rPr lang="zh-CN" altLang="en-US" sz="2200" dirty="0"/>
              <a:t>浮点数  </a:t>
            </a:r>
            <a:r>
              <a:rPr lang="en-US" altLang="zh-CN" sz="2200" dirty="0"/>
              <a:t>c </a:t>
            </a:r>
            <a:r>
              <a:rPr lang="zh-CN" altLang="en-US" sz="2200" dirty="0"/>
              <a:t>字符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  </a:t>
            </a:r>
            <a:r>
              <a:rPr lang="zh-CN" altLang="en-US" sz="2200" dirty="0"/>
              <a:t>指令地址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s </a:t>
            </a:r>
            <a:r>
              <a:rPr lang="zh-CN" altLang="en-US" sz="2200" dirty="0"/>
              <a:t>字符串</a:t>
            </a:r>
            <a:endParaRPr lang="en-US" altLang="zh-CN" sz="220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/>
              <a:t>     </a:t>
            </a:r>
            <a:r>
              <a:rPr lang="zh-CN" altLang="en-US" sz="2200" dirty="0">
                <a:solidFill>
                  <a:srgbClr val="FF0000"/>
                </a:solidFill>
              </a:rPr>
              <a:t>每个内存单元的大小</a:t>
            </a:r>
            <a:r>
              <a:rPr lang="en-US" altLang="zh-CN" sz="2200" dirty="0">
                <a:solidFill>
                  <a:srgbClr val="FF0000"/>
                </a:solidFill>
              </a:rPr>
              <a:t>(u)</a:t>
            </a:r>
            <a:r>
              <a:rPr lang="zh-CN" altLang="en-US" sz="2200" dirty="0">
                <a:solidFill>
                  <a:srgbClr val="FF0000"/>
                </a:solidFill>
              </a:rPr>
              <a:t> </a:t>
            </a:r>
            <a:r>
              <a:rPr lang="zh-CN" altLang="en-US" sz="2200" dirty="0"/>
              <a:t>：</a:t>
            </a:r>
            <a:r>
              <a:rPr lang="en-US" altLang="zh-CN" sz="2200" dirty="0"/>
              <a:t>b</a:t>
            </a:r>
            <a:r>
              <a:rPr lang="zh-CN" altLang="en-US" sz="2200" dirty="0"/>
              <a:t>：</a:t>
            </a:r>
            <a:r>
              <a:rPr lang="en-US" altLang="zh-CN" sz="2200" dirty="0"/>
              <a:t> 1</a:t>
            </a:r>
            <a:r>
              <a:rPr lang="zh-CN" altLang="en-US" sz="2200" dirty="0"/>
              <a:t>字节，</a:t>
            </a:r>
            <a:r>
              <a:rPr lang="en-US" altLang="zh-CN" sz="2200" dirty="0"/>
              <a:t>h</a:t>
            </a:r>
            <a:r>
              <a:rPr lang="zh-CN" altLang="en-US" sz="2200" dirty="0"/>
              <a:t>：</a:t>
            </a:r>
            <a:r>
              <a:rPr lang="en-US" altLang="zh-CN" sz="2200" dirty="0"/>
              <a:t>2</a:t>
            </a:r>
            <a:r>
              <a:rPr lang="zh-CN" altLang="en-US" sz="2200" dirty="0"/>
              <a:t>字节，</a:t>
            </a:r>
            <a:r>
              <a:rPr lang="en-US" altLang="zh-CN" sz="2200" dirty="0"/>
              <a:t>w</a:t>
            </a:r>
            <a:r>
              <a:rPr lang="zh-CN" altLang="en-US" sz="2200" dirty="0"/>
              <a:t>：</a:t>
            </a:r>
            <a:r>
              <a:rPr lang="en-US" altLang="zh-CN" sz="2200" dirty="0"/>
              <a:t>4</a:t>
            </a:r>
            <a:r>
              <a:rPr lang="zh-CN" altLang="en-US" sz="2200" dirty="0"/>
              <a:t>字节</a:t>
            </a:r>
            <a:r>
              <a:rPr lang="en-US" altLang="zh-CN" sz="2200" dirty="0"/>
              <a:t>,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/>
              <a:t>                                               g</a:t>
            </a:r>
            <a:r>
              <a:rPr lang="zh-CN" altLang="en-US" sz="2200" dirty="0"/>
              <a:t>：</a:t>
            </a:r>
            <a:r>
              <a:rPr lang="en-US" altLang="zh-CN" sz="2200" dirty="0"/>
              <a:t>8</a:t>
            </a:r>
            <a:r>
              <a:rPr lang="zh-CN" altLang="en-US" sz="2200" dirty="0"/>
              <a:t>字节 缺省为 </a:t>
            </a:r>
            <a:r>
              <a:rPr lang="en-US" altLang="zh-CN" sz="2200" dirty="0"/>
              <a:t>4</a:t>
            </a:r>
            <a:r>
              <a:rPr lang="zh-CN" altLang="en-US" sz="2200" dirty="0"/>
              <a:t>字节</a:t>
            </a:r>
            <a:endParaRPr lang="en-US" altLang="zh-CN" sz="2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查看内存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968207-8F5C-482E-AFAA-18840436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5" y="4329100"/>
            <a:ext cx="8793489" cy="21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15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8" y="796206"/>
            <a:ext cx="8383447" cy="204772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display  /</a:t>
            </a:r>
            <a:r>
              <a:rPr lang="en-US" altLang="zh-CN" dirty="0" err="1"/>
              <a:t>fmt</a:t>
            </a:r>
            <a:r>
              <a:rPr lang="en-US" altLang="zh-CN" dirty="0"/>
              <a:t>   exp   </a:t>
            </a:r>
            <a:r>
              <a:rPr lang="zh-CN" altLang="en-US" dirty="0"/>
              <a:t>以</a:t>
            </a:r>
            <a:r>
              <a:rPr lang="en-US" altLang="zh-CN" dirty="0" err="1"/>
              <a:t>fmt</a:t>
            </a:r>
            <a:r>
              <a:rPr lang="en-US" altLang="zh-CN" dirty="0"/>
              <a:t> </a:t>
            </a:r>
            <a:r>
              <a:rPr lang="zh-CN" altLang="en-US" dirty="0"/>
              <a:t>格式查看表达式</a:t>
            </a:r>
            <a:r>
              <a:rPr lang="en-US" altLang="zh-CN" dirty="0"/>
              <a:t>exp </a:t>
            </a:r>
            <a:r>
              <a:rPr lang="zh-CN" altLang="en-US" dirty="0"/>
              <a:t>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每次运行暂停，显示</a:t>
            </a:r>
            <a:r>
              <a:rPr lang="en-US" altLang="zh-CN" dirty="0"/>
              <a:t>display</a:t>
            </a:r>
            <a:r>
              <a:rPr lang="zh-CN" altLang="en-US" dirty="0"/>
              <a:t>设置的要观察的表达式的值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/>
              <a:t>i</a:t>
            </a:r>
            <a:r>
              <a:rPr lang="en-US" altLang="zh-CN" dirty="0"/>
              <a:t>   display </a:t>
            </a:r>
            <a:r>
              <a:rPr lang="zh-CN" altLang="en-US" dirty="0"/>
              <a:t>： 列出要显示的表达式</a:t>
            </a:r>
            <a:endParaRPr lang="en-US" altLang="zh-CN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undisplay  </a:t>
            </a:r>
            <a:r>
              <a:rPr lang="zh-CN" altLang="en-US" dirty="0"/>
              <a:t>编号</a:t>
            </a:r>
            <a:r>
              <a:rPr lang="en-US" altLang="zh-CN" dirty="0"/>
              <a:t>1 [,</a:t>
            </a:r>
            <a:r>
              <a:rPr lang="zh-CN" altLang="en-US" dirty="0"/>
              <a:t>编号</a:t>
            </a:r>
            <a:r>
              <a:rPr lang="en-US" altLang="zh-CN" dirty="0"/>
              <a:t>2]  </a:t>
            </a:r>
            <a:r>
              <a:rPr lang="zh-CN" altLang="en-US" dirty="0"/>
              <a:t>取消表达式的显示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 </a:t>
            </a: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>
                <a:ea typeface="黑体" panose="02010609060101010101" pitchFamily="49" charset="-122"/>
              </a:rPr>
              <a:t>显示表达式的值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9CB8A3-3032-4980-9ADE-A4C23575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3023955"/>
            <a:ext cx="5734463" cy="3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1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029" y="796206"/>
            <a:ext cx="7798382" cy="2767809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watch  exp 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当被设置的观察点变量发生变化时，打印显示！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   </a:t>
            </a:r>
            <a:endParaRPr lang="en-US" altLang="zh-CN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/>
              <a:t>与 </a:t>
            </a:r>
            <a:r>
              <a:rPr lang="en-US" altLang="zh-CN" dirty="0"/>
              <a:t>display </a:t>
            </a:r>
            <a:r>
              <a:rPr lang="zh-CN" altLang="en-US" dirty="0"/>
              <a:t>命令一直显示某个变量的值的方式相比，用 </a:t>
            </a:r>
            <a:r>
              <a:rPr lang="en-US" altLang="zh-CN" dirty="0"/>
              <a:t>watch </a:t>
            </a:r>
            <a:r>
              <a:rPr lang="zh-CN" altLang="en-US" dirty="0"/>
              <a:t>命令只显示变量值的变化情况，如果变量值不变则不显示，调试效率要高很多。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监视</a:t>
            </a:r>
            <a:r>
              <a:rPr lang="zh-CN" altLang="en-US" sz="3200" dirty="0">
                <a:ea typeface="黑体" panose="02010609060101010101" pitchFamily="49" charset="-122"/>
              </a:rPr>
              <a:t>表达式的值改变</a:t>
            </a:r>
          </a:p>
        </p:txBody>
      </p:sp>
    </p:spTree>
    <p:extLst>
      <p:ext uri="{BB962C8B-B14F-4D97-AF65-F5344CB8AC3E}">
        <p14:creationId xmlns:p14="http://schemas.microsoft.com/office/powerpoint/2010/main" val="230939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2506DE-DD9F-4164-BEF0-EF4A4A6F81BE}"/>
              </a:ext>
            </a:extLst>
          </p:cNvPr>
          <p:cNvSpPr txBox="1"/>
          <p:nvPr/>
        </p:nvSpPr>
        <p:spPr>
          <a:xfrm>
            <a:off x="746575" y="1223755"/>
            <a:ext cx="7650850" cy="2967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zh-CN" altLang="en-US" sz="2400" b="1" dirty="0">
                <a:latin typeface="+mn-lt"/>
                <a:ea typeface="+mn-ea"/>
              </a:rPr>
              <a:t>在使用</a:t>
            </a:r>
            <a:r>
              <a:rPr lang="en-US" altLang="zh-CN" sz="2400" b="1" dirty="0">
                <a:latin typeface="+mn-lt"/>
                <a:ea typeface="+mn-ea"/>
              </a:rPr>
              <a:t>print</a:t>
            </a:r>
            <a:r>
              <a:rPr lang="zh-CN" altLang="en-US" sz="2400" b="1" dirty="0">
                <a:latin typeface="+mn-lt"/>
                <a:ea typeface="+mn-ea"/>
              </a:rPr>
              <a:t>或者</a:t>
            </a:r>
            <a:r>
              <a:rPr lang="en-US" altLang="zh-CN" sz="2400" b="1" dirty="0">
                <a:latin typeface="+mn-lt"/>
                <a:ea typeface="+mn-ea"/>
              </a:rPr>
              <a:t>p</a:t>
            </a:r>
            <a:r>
              <a:rPr lang="zh-CN" altLang="en-US" sz="2400" b="1" dirty="0">
                <a:latin typeface="+mn-lt"/>
                <a:ea typeface="+mn-ea"/>
              </a:rPr>
              <a:t>命令时，可以直接使用</a:t>
            </a:r>
            <a:r>
              <a:rPr lang="en-US" altLang="zh-CN" sz="2400" b="1" dirty="0" err="1">
                <a:latin typeface="+mn-lt"/>
                <a:ea typeface="+mn-ea"/>
              </a:rPr>
              <a:t>gdb</a:t>
            </a:r>
            <a:r>
              <a:rPr lang="zh-CN" altLang="en-US" sz="2400" b="1" dirty="0">
                <a:latin typeface="+mn-lt"/>
                <a:ea typeface="+mn-ea"/>
              </a:rPr>
              <a:t>的一些内嵌函数（例如程序中的</a:t>
            </a:r>
            <a:r>
              <a:rPr lang="en-US" altLang="zh-CN" sz="2400" b="1" dirty="0">
                <a:latin typeface="+mn-lt"/>
                <a:ea typeface="+mn-ea"/>
              </a:rPr>
              <a:t>C</a:t>
            </a:r>
            <a:r>
              <a:rPr lang="zh-CN" altLang="en-US" sz="2400" b="1" dirty="0">
                <a:latin typeface="+mn-lt"/>
                <a:ea typeface="+mn-ea"/>
              </a:rPr>
              <a:t>函数、</a:t>
            </a:r>
            <a:r>
              <a:rPr lang="en-US" altLang="zh-CN" sz="2400" b="1" dirty="0">
                <a:latin typeface="+mn-lt"/>
                <a:ea typeface="+mn-ea"/>
              </a:rPr>
              <a:t>C</a:t>
            </a:r>
            <a:r>
              <a:rPr lang="zh-CN" altLang="en-US" sz="2400" b="1" dirty="0">
                <a:latin typeface="+mn-lt"/>
                <a:ea typeface="+mn-ea"/>
              </a:rPr>
              <a:t>标准库函数如</a:t>
            </a:r>
            <a:r>
              <a:rPr lang="en-US" altLang="zh-CN" sz="2400" b="1" dirty="0" err="1">
                <a:latin typeface="+mn-lt"/>
                <a:ea typeface="+mn-ea"/>
              </a:rPr>
              <a:t>strcmp</a:t>
            </a:r>
            <a:r>
              <a:rPr lang="zh-CN" altLang="en-US" sz="2400" b="1" dirty="0">
                <a:latin typeface="+mn-lt"/>
                <a:ea typeface="+mn-ea"/>
              </a:rPr>
              <a:t>、</a:t>
            </a:r>
            <a:r>
              <a:rPr lang="en-US" altLang="zh-CN" sz="2400" b="1" dirty="0" err="1">
                <a:latin typeface="+mn-lt"/>
                <a:ea typeface="+mn-ea"/>
              </a:rPr>
              <a:t>sizeof</a:t>
            </a:r>
            <a:r>
              <a:rPr lang="en-US" altLang="zh-CN" sz="2400" b="1" dirty="0">
                <a:latin typeface="+mn-lt"/>
                <a:ea typeface="+mn-ea"/>
              </a:rPr>
              <a:t> </a:t>
            </a:r>
            <a:r>
              <a:rPr lang="zh-CN" altLang="en-US" sz="2400" b="1" dirty="0">
                <a:latin typeface="+mn-lt"/>
                <a:ea typeface="+mn-ea"/>
              </a:rPr>
              <a:t>等），也可以使用一些常见的表达式。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en-US" altLang="zh-CN" sz="2400" b="1" dirty="0">
                <a:latin typeface="+mn-lt"/>
                <a:ea typeface="+mn-ea"/>
              </a:rPr>
              <a:t>p /x  $</a:t>
            </a:r>
            <a:r>
              <a:rPr lang="en-US" altLang="zh-CN" sz="2400" b="1" dirty="0" err="1">
                <a:latin typeface="+mn-lt"/>
                <a:ea typeface="+mn-ea"/>
              </a:rPr>
              <a:t>rax</a:t>
            </a:r>
            <a:r>
              <a:rPr lang="en-US" altLang="zh-CN" sz="2400" b="1" dirty="0">
                <a:latin typeface="+mn-lt"/>
                <a:ea typeface="+mn-ea"/>
              </a:rPr>
              <a:t>	</a:t>
            </a:r>
            <a:r>
              <a:rPr lang="zh-CN" altLang="en-US" sz="2400" b="1" dirty="0">
                <a:latin typeface="+mn-lt"/>
                <a:ea typeface="+mn-ea"/>
              </a:rPr>
              <a:t>以</a:t>
            </a:r>
            <a:r>
              <a:rPr lang="en-US" altLang="zh-CN" sz="2400" b="1" dirty="0">
                <a:latin typeface="+mn-lt"/>
                <a:ea typeface="+mn-ea"/>
              </a:rPr>
              <a:t>16</a:t>
            </a:r>
            <a:r>
              <a:rPr lang="zh-CN" altLang="en-US" sz="2400" b="1" dirty="0">
                <a:latin typeface="+mn-lt"/>
                <a:ea typeface="+mn-ea"/>
              </a:rPr>
              <a:t>进制格式查看</a:t>
            </a:r>
            <a:r>
              <a:rPr lang="en-US" altLang="zh-CN" sz="2400" b="1" dirty="0" err="1">
                <a:latin typeface="+mn-lt"/>
                <a:ea typeface="+mn-ea"/>
              </a:rPr>
              <a:t>rax</a:t>
            </a:r>
            <a:r>
              <a:rPr lang="zh-CN" altLang="en-US" sz="2400" b="1" dirty="0">
                <a:latin typeface="+mn-lt"/>
                <a:ea typeface="+mn-ea"/>
              </a:rPr>
              <a:t>寄存器的值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+mn-lt"/>
                <a:ea typeface="+mn-ea"/>
              </a:rPr>
              <a:t>p  y  		</a:t>
            </a:r>
            <a:r>
              <a:rPr lang="zh-CN" altLang="en-US" sz="2400" b="1" dirty="0">
                <a:latin typeface="+mn-lt"/>
                <a:ea typeface="+mn-ea"/>
              </a:rPr>
              <a:t>打印程序中变量</a:t>
            </a:r>
            <a:r>
              <a:rPr lang="en-US" altLang="zh-CN" sz="2400" b="1" dirty="0">
                <a:latin typeface="+mn-lt"/>
                <a:ea typeface="+mn-ea"/>
              </a:rPr>
              <a:t>y</a:t>
            </a:r>
            <a:r>
              <a:rPr lang="zh-CN" altLang="en-US" sz="2400" b="1" dirty="0">
                <a:latin typeface="+mn-lt"/>
                <a:ea typeface="+mn-ea"/>
              </a:rPr>
              <a:t>的值</a:t>
            </a:r>
            <a:endParaRPr lang="en-US" altLang="zh-CN" sz="2400" b="1" dirty="0">
              <a:latin typeface="+mn-lt"/>
              <a:ea typeface="+mn-ea"/>
            </a:endParaRPr>
          </a:p>
          <a:p>
            <a:pPr>
              <a:lnSpc>
                <a:spcPct val="125000"/>
              </a:lnSpc>
              <a:spcBef>
                <a:spcPts val="0"/>
              </a:spcBef>
            </a:pPr>
            <a:r>
              <a:rPr lang="en-US" altLang="zh-CN" sz="2400" b="1" dirty="0">
                <a:latin typeface="+mn-lt"/>
                <a:ea typeface="+mn-ea"/>
              </a:rPr>
              <a:t>p  f(1)  	f(int)</a:t>
            </a:r>
            <a:r>
              <a:rPr lang="zh-CN" altLang="en-US" sz="2400" b="1" dirty="0">
                <a:latin typeface="+mn-lt"/>
                <a:ea typeface="+mn-ea"/>
              </a:rPr>
              <a:t>是程序中的函数</a:t>
            </a:r>
            <a:endParaRPr lang="en-US" altLang="zh-CN" sz="2400" b="1" dirty="0">
              <a:latin typeface="+mn-lt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21DF4-4084-4A5F-ADBA-CE5F42B0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内嵌函数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0887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B2F394-1B97-4A88-B716-E99401A03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20" y="1268760"/>
            <a:ext cx="8792960" cy="5265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6DC75C-944A-410A-8C2E-4905D4F67059}"/>
              </a:ext>
            </a:extLst>
          </p:cNvPr>
          <p:cNvSpPr txBox="1"/>
          <p:nvPr/>
        </p:nvSpPr>
        <p:spPr>
          <a:xfrm>
            <a:off x="566555" y="7287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使用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help 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，获取帮助信息</a:t>
            </a:r>
          </a:p>
        </p:txBody>
      </p:sp>
    </p:spTree>
    <p:extLst>
      <p:ext uri="{BB962C8B-B14F-4D97-AF65-F5344CB8AC3E}">
        <p14:creationId xmlns:p14="http://schemas.microsoft.com/office/powerpoint/2010/main" val="2122138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3736"/>
            <a:ext cx="8383447" cy="418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</a:t>
            </a:r>
            <a:r>
              <a:rPr lang="zh-CN" altLang="en-US" kern="0" dirty="0"/>
              <a:t> 命令被分成了多个类（如</a:t>
            </a:r>
            <a:r>
              <a:rPr lang="en-US" altLang="zh-CN" kern="0" dirty="0"/>
              <a:t>data, </a:t>
            </a:r>
            <a:r>
              <a:rPr lang="en-US" altLang="zh-CN" kern="0" dirty="0" err="1"/>
              <a:t>running,files</a:t>
            </a:r>
            <a:r>
              <a:rPr lang="en-US" altLang="zh-CN" kern="0" dirty="0"/>
              <a:t>,…</a:t>
            </a:r>
            <a:r>
              <a:rPr lang="zh-CN" altLang="en-US" kern="0" dirty="0"/>
              <a:t>），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</a:t>
            </a:r>
            <a:r>
              <a:rPr lang="zh-CN" altLang="en-US" kern="0" dirty="0"/>
              <a:t>得到该类下的命令；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 help  all   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获取所有的命令帮助信息</a:t>
            </a:r>
            <a:endParaRPr lang="en-US" altLang="zh-CN" kern="0" dirty="0"/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 help  </a:t>
            </a:r>
            <a:r>
              <a:rPr lang="zh-CN" altLang="en-US" kern="0" dirty="0"/>
              <a:t>命令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kern="0" dirty="0"/>
              <a:t>     </a:t>
            </a:r>
            <a:r>
              <a:rPr lang="zh-CN" altLang="en-US" kern="0" dirty="0"/>
              <a:t>获取一个命令的帮助信息</a:t>
            </a:r>
            <a:endParaRPr lang="en-US" altLang="zh-CN" kern="0" dirty="0"/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000" kern="0" dirty="0"/>
          </a:p>
        </p:txBody>
      </p:sp>
    </p:spTree>
    <p:extLst>
      <p:ext uri="{BB962C8B-B14F-4D97-AF65-F5344CB8AC3E}">
        <p14:creationId xmlns:p14="http://schemas.microsoft.com/office/powerpoint/2010/main" val="386485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类名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获取一个类的操作命令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B82E01-F874-47C0-81CC-87E7C499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35" y="1290675"/>
            <a:ext cx="8454112" cy="53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992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更多的用法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CB66F49-2138-4FBD-922B-15695A96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28700"/>
            <a:ext cx="838344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rgbClr val="0000CC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0066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1">
                <a:solidFill>
                  <a:srgbClr val="CC33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kern="0" dirty="0"/>
              <a:t>help</a:t>
            </a:r>
            <a:r>
              <a:rPr lang="zh-CN" altLang="en-US" kern="0" dirty="0"/>
              <a:t>   命令   ： </a:t>
            </a:r>
            <a:r>
              <a:rPr lang="zh-CN" altLang="en-US" kern="0" dirty="0">
                <a:solidFill>
                  <a:srgbClr val="FF0000"/>
                </a:solidFill>
              </a:rPr>
              <a:t>获取一个操作命令的帮助信息</a:t>
            </a:r>
            <a:endParaRPr lang="en-US" altLang="zh-CN" kern="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6794CF-F88A-4B40-9724-C7E2627D9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57" y="1889970"/>
            <a:ext cx="8937485" cy="30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5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54533EE-EE9D-460F-BEFB-B987A92291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/>
              <a:t>基本命令和功能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list    </a:t>
            </a:r>
            <a:r>
              <a:rPr lang="zh-CN" altLang="en-US" dirty="0"/>
              <a:t>列出多行源代码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运行程序  </a:t>
            </a:r>
            <a:r>
              <a:rPr lang="en-US" altLang="zh-CN" dirty="0">
                <a:ea typeface="黑体" panose="02010609060101010101" pitchFamily="49" charset="-122"/>
              </a:rPr>
              <a:t>start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run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step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next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continue</a:t>
            </a:r>
            <a:r>
              <a:rPr lang="zh-CN" altLang="en-US" dirty="0">
                <a:ea typeface="黑体" panose="02010609060101010101" pitchFamily="49" charset="-122"/>
              </a:rPr>
              <a:t>、</a:t>
            </a:r>
            <a:r>
              <a:rPr lang="en-US" altLang="zh-CN" dirty="0">
                <a:ea typeface="黑体" panose="02010609060101010101" pitchFamily="49" charset="-122"/>
              </a:rPr>
              <a:t>finish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/>
              <a:t>break    </a:t>
            </a:r>
            <a:r>
              <a:rPr lang="zh-CN" altLang="en-US" dirty="0"/>
              <a:t>设置断点</a:t>
            </a:r>
            <a:endParaRPr lang="en-US" altLang="zh-CN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disassemble   </a:t>
            </a:r>
            <a:r>
              <a:rPr lang="zh-CN" altLang="en-US" dirty="0">
                <a:ea typeface="黑体" panose="02010609060101010101" pitchFamily="49" charset="-122"/>
              </a:rPr>
              <a:t>反汇编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Info        </a:t>
            </a:r>
            <a:r>
              <a:rPr lang="zh-CN" altLang="en-US" dirty="0">
                <a:ea typeface="黑体" panose="02010609060101010101" pitchFamily="49" charset="-122"/>
              </a:rPr>
              <a:t>查看信息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x</a:t>
            </a:r>
            <a:r>
              <a:rPr lang="zh-CN" altLang="en-US" dirty="0">
                <a:ea typeface="黑体" panose="02010609060101010101" pitchFamily="49" charset="-122"/>
              </a:rPr>
              <a:t>             查看内存    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watch     </a:t>
            </a:r>
            <a:r>
              <a:rPr lang="zh-CN" altLang="en-US" dirty="0">
                <a:ea typeface="黑体" panose="02010609060101010101" pitchFamily="49" charset="-122"/>
              </a:rPr>
              <a:t>监视变量值的变化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display  </a:t>
            </a:r>
            <a:r>
              <a:rPr lang="zh-CN" altLang="en-US" dirty="0">
                <a:ea typeface="黑体" panose="02010609060101010101" pitchFamily="49" charset="-122"/>
              </a:rPr>
              <a:t> 跟踪查看某个变量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file </a:t>
            </a:r>
            <a:r>
              <a:rPr lang="zh-CN" altLang="en-US" dirty="0">
                <a:ea typeface="黑体" panose="02010609060101010101" pitchFamily="49" charset="-122"/>
              </a:rPr>
              <a:t>         重新载入待调试程序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黑体" panose="02010609060101010101" pitchFamily="49" charset="-122"/>
              </a:rPr>
              <a:t>backtrace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查看当前函数及其被调用的信息</a:t>
            </a:r>
            <a:endParaRPr lang="en-US" altLang="zh-CN" dirty="0">
              <a:ea typeface="黑体" panose="02010609060101010101" pitchFamily="49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help       </a:t>
            </a:r>
            <a:r>
              <a:rPr lang="zh-CN" altLang="en-US" dirty="0">
                <a:ea typeface="黑体" panose="02010609060101010101" pitchFamily="49" charset="-122"/>
              </a:rPr>
              <a:t>查看命令帮助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ea typeface="黑体" panose="02010609060101010101" pitchFamily="49" charset="-122"/>
              </a:rPr>
              <a:t>quit        </a:t>
            </a:r>
            <a:r>
              <a:rPr lang="zh-CN" altLang="en-US" dirty="0">
                <a:ea typeface="黑体" panose="02010609060101010101" pitchFamily="49" charset="-122"/>
              </a:rPr>
              <a:t>退出 </a:t>
            </a:r>
            <a:r>
              <a:rPr lang="en-US" altLang="zh-CN" dirty="0" err="1">
                <a:ea typeface="黑体" panose="02010609060101010101" pitchFamily="49" charset="-122"/>
              </a:rPr>
              <a:t>gdb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环境</a:t>
            </a:r>
            <a:endParaRPr lang="en-US" altLang="zh-CN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742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1F2074A-0E55-38BC-4189-C07A7624F220}"/>
              </a:ext>
            </a:extLst>
          </p:cNvPr>
          <p:cNvSpPr txBox="1"/>
          <p:nvPr/>
        </p:nvSpPr>
        <p:spPr>
          <a:xfrm>
            <a:off x="656564" y="941738"/>
            <a:ext cx="598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通过 </a:t>
            </a:r>
            <a:r>
              <a:rPr lang="en-US" altLang="zh-CN" sz="2400" b="1" dirty="0"/>
              <a:t>CMD </a:t>
            </a:r>
            <a:r>
              <a:rPr lang="zh-CN" altLang="en-US" sz="2400" b="1" dirty="0"/>
              <a:t>窗口属性的设置来调整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9CBDF8-3A84-FCD5-DB7D-E72C7595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2128278"/>
            <a:ext cx="6255696" cy="3916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55FFE-F9E8-CF72-4692-5E58F1625767}"/>
              </a:ext>
            </a:extLst>
          </p:cNvPr>
          <p:cNvSpPr txBox="1"/>
          <p:nvPr/>
        </p:nvSpPr>
        <p:spPr>
          <a:xfrm>
            <a:off x="994297" y="1502473"/>
            <a:ext cx="7448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单击窗口左上角的图标，在弹出菜单上单击“属性”</a:t>
            </a:r>
          </a:p>
        </p:txBody>
      </p:sp>
    </p:spTree>
    <p:extLst>
      <p:ext uri="{BB962C8B-B14F-4D97-AF65-F5344CB8AC3E}">
        <p14:creationId xmlns:p14="http://schemas.microsoft.com/office/powerpoint/2010/main" val="3114169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19CBDF8-3A84-FCD5-DB7D-E72C7595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48" y="1754124"/>
            <a:ext cx="6255696" cy="3916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155FFE-F9E8-CF72-4692-5E58F1625767}"/>
              </a:ext>
            </a:extLst>
          </p:cNvPr>
          <p:cNvSpPr txBox="1"/>
          <p:nvPr/>
        </p:nvSpPr>
        <p:spPr>
          <a:xfrm>
            <a:off x="341530" y="813197"/>
            <a:ext cx="7448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在“属性”窗口中，可设置“字体”，“颜色”等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159394-7010-3898-BE6C-B4831FE0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975" y="1495792"/>
            <a:ext cx="3645405" cy="45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08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155FFE-F9E8-CF72-4692-5E58F1625767}"/>
              </a:ext>
            </a:extLst>
          </p:cNvPr>
          <p:cNvSpPr txBox="1"/>
          <p:nvPr/>
        </p:nvSpPr>
        <p:spPr>
          <a:xfrm>
            <a:off x="341530" y="813197"/>
            <a:ext cx="8415935" cy="538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hlinkClick r:id="rId2"/>
              </a:rPr>
              <a:t>https://sourceware.org/gdb/</a:t>
            </a:r>
            <a:endParaRPr lang="en-US" altLang="zh-CN" sz="2400" b="1" dirty="0"/>
          </a:p>
          <a:p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在</a:t>
            </a:r>
            <a:r>
              <a:rPr lang="en-US" altLang="zh-CN" sz="2400" b="1" dirty="0" err="1">
                <a:latin typeface="+mn-ea"/>
                <a:ea typeface="+mn-ea"/>
              </a:rPr>
              <a:t>gdb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中使用命令：</a:t>
            </a:r>
            <a:r>
              <a:rPr lang="en-US" altLang="zh-CN" sz="2400" b="1" dirty="0">
                <a:latin typeface="+mn-ea"/>
                <a:ea typeface="+mn-ea"/>
              </a:rPr>
              <a:t>set style </a:t>
            </a:r>
            <a:r>
              <a:rPr lang="en-US" altLang="zh-CN" sz="2400" b="1" dirty="0" err="1">
                <a:latin typeface="+mn-ea"/>
                <a:ea typeface="+mn-ea"/>
              </a:rPr>
              <a:t>textType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en-US" altLang="zh-CN" sz="2400" b="1" dirty="0" err="1">
                <a:latin typeface="+mn-ea"/>
                <a:ea typeface="+mn-ea"/>
              </a:rPr>
              <a:t>attr</a:t>
            </a:r>
            <a:r>
              <a:rPr lang="en-US" altLang="zh-CN" sz="2400" b="1" dirty="0">
                <a:latin typeface="+mn-ea"/>
                <a:ea typeface="+mn-ea"/>
              </a:rPr>
              <a:t>  value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latin typeface="+mn-ea"/>
                <a:ea typeface="+mn-ea"/>
              </a:rPr>
              <a:t>textType</a:t>
            </a:r>
            <a:r>
              <a:rPr lang="zh-CN" altLang="en-US" sz="2400" b="1" dirty="0">
                <a:latin typeface="+mn-ea"/>
                <a:ea typeface="+mn-ea"/>
              </a:rPr>
              <a:t>： 源码 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source) 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地址 </a:t>
            </a:r>
            <a:r>
              <a:rPr lang="en-US" altLang="zh-CN" sz="2400" b="1" dirty="0">
                <a:latin typeface="+mn-ea"/>
                <a:ea typeface="+mn-ea"/>
              </a:rPr>
              <a:t>( address)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 err="1">
                <a:latin typeface="+mn-ea"/>
                <a:ea typeface="+mn-ea"/>
              </a:rPr>
              <a:t>attr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背景颜色 </a:t>
            </a:r>
            <a:r>
              <a:rPr lang="en-US" altLang="zh-CN" sz="2400" b="1" dirty="0">
                <a:latin typeface="+mn-ea"/>
                <a:ea typeface="+mn-ea"/>
              </a:rPr>
              <a:t>(background)</a:t>
            </a:r>
            <a:r>
              <a:rPr lang="zh-CN" altLang="en-US" sz="2400" b="1" dirty="0">
                <a:latin typeface="+mn-ea"/>
                <a:ea typeface="+mn-ea"/>
              </a:rPr>
              <a:t>、字体颜色 </a:t>
            </a:r>
            <a:r>
              <a:rPr lang="en-US" altLang="zh-CN" sz="2400" b="1" dirty="0">
                <a:latin typeface="+mn-ea"/>
                <a:ea typeface="+mn-ea"/>
              </a:rPr>
              <a:t>(foreground)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粗细（</a:t>
            </a:r>
            <a:r>
              <a:rPr lang="en-US" altLang="zh-CN" sz="2400" b="1" dirty="0">
                <a:latin typeface="+mn-ea"/>
                <a:ea typeface="+mn-ea"/>
              </a:rPr>
              <a:t>intensity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value </a:t>
            </a:r>
            <a:r>
              <a:rPr lang="zh-CN" altLang="en-US" sz="2400" b="1" dirty="0">
                <a:latin typeface="+mn-ea"/>
                <a:ea typeface="+mn-ea"/>
              </a:rPr>
              <a:t>：颜色或者粗细 （</a:t>
            </a:r>
            <a:r>
              <a:rPr lang="en-US" altLang="zh-CN" sz="2400" b="1" dirty="0">
                <a:latin typeface="+mn-ea"/>
                <a:ea typeface="+mn-ea"/>
              </a:rPr>
              <a:t>normal, bold, dim</a:t>
            </a:r>
            <a:r>
              <a:rPr lang="zh-CN" altLang="en-US" sz="2400" b="1" dirty="0">
                <a:latin typeface="+mn-ea"/>
                <a:ea typeface="+mn-ea"/>
              </a:rPr>
              <a:t>）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set style address foreground green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; </a:t>
            </a:r>
            <a:r>
              <a:rPr lang="zh-CN" altLang="en-US" sz="2400" b="1" dirty="0">
                <a:latin typeface="+mn-ea"/>
                <a:ea typeface="+mn-ea"/>
              </a:rPr>
              <a:t>设置地址显示的前景色为 绿色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set style address intensity bold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     ; </a:t>
            </a:r>
            <a:r>
              <a:rPr lang="zh-CN" altLang="en-US" sz="2400" b="1" dirty="0">
                <a:latin typeface="+mn-ea"/>
                <a:ea typeface="+mn-ea"/>
              </a:rPr>
              <a:t>设置地址显示粗体</a:t>
            </a:r>
          </a:p>
        </p:txBody>
      </p:sp>
    </p:spTree>
    <p:extLst>
      <p:ext uri="{BB962C8B-B14F-4D97-AF65-F5344CB8AC3E}">
        <p14:creationId xmlns:p14="http://schemas.microsoft.com/office/powerpoint/2010/main" val="3398953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2266CC-6BBC-6007-407F-A331AE67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238A2-5D28-E4AE-C408-E6028FBEDE95}"/>
              </a:ext>
            </a:extLst>
          </p:cNvPr>
          <p:cNvSpPr txBox="1"/>
          <p:nvPr/>
        </p:nvSpPr>
        <p:spPr>
          <a:xfrm>
            <a:off x="475726" y="729078"/>
            <a:ext cx="7878156" cy="556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layout  </a:t>
            </a:r>
            <a:r>
              <a:rPr lang="zh-CN" altLang="en-US" sz="2400" b="1" dirty="0">
                <a:latin typeface="+mn-ea"/>
                <a:ea typeface="+mn-ea"/>
              </a:rPr>
              <a:t>设置布局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(</a:t>
            </a:r>
            <a:r>
              <a:rPr lang="en-US" altLang="zh-CN" sz="2400" b="1" dirty="0" err="1">
                <a:latin typeface="+mn-ea"/>
                <a:ea typeface="+mn-ea"/>
              </a:rPr>
              <a:t>gdb</a:t>
            </a:r>
            <a:r>
              <a:rPr lang="en-US" altLang="zh-CN" sz="2400" b="1" dirty="0">
                <a:latin typeface="+mn-ea"/>
                <a:ea typeface="+mn-ea"/>
              </a:rPr>
              <a:t>)  help  layout   //  </a:t>
            </a:r>
            <a:r>
              <a:rPr lang="zh-CN" altLang="en-US" sz="2400" b="1" dirty="0">
                <a:latin typeface="+mn-ea"/>
                <a:ea typeface="+mn-ea"/>
              </a:rPr>
              <a:t>显示 </a:t>
            </a:r>
            <a:r>
              <a:rPr lang="en-US" altLang="zh-CN" sz="2400" b="1" dirty="0">
                <a:latin typeface="+mn-ea"/>
                <a:ea typeface="+mn-ea"/>
              </a:rPr>
              <a:t>layout</a:t>
            </a:r>
            <a:r>
              <a:rPr lang="zh-CN" altLang="en-US" sz="2400" b="1" dirty="0">
                <a:latin typeface="+mn-ea"/>
                <a:ea typeface="+mn-ea"/>
              </a:rPr>
              <a:t>的用法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</a:t>
            </a:r>
            <a:r>
              <a:rPr lang="en-US" altLang="zh-CN" sz="2400" b="1" dirty="0" err="1">
                <a:latin typeface="+mn-ea"/>
                <a:ea typeface="+mn-ea"/>
              </a:rPr>
              <a:t>src</a:t>
            </a:r>
            <a:r>
              <a:rPr lang="en-US" altLang="zh-CN" sz="2400" b="1" dirty="0">
                <a:latin typeface="+mn-ea"/>
                <a:ea typeface="+mn-ea"/>
              </a:rPr>
              <a:t>   // </a:t>
            </a:r>
            <a:r>
              <a:rPr lang="zh-CN" altLang="en-US" sz="2400" b="1" dirty="0">
                <a:latin typeface="+mn-ea"/>
                <a:ea typeface="+mn-ea"/>
              </a:rPr>
              <a:t>显示源程序窗、</a:t>
            </a:r>
            <a:r>
              <a:rPr lang="en-US" altLang="zh-CN" sz="2400" b="1" dirty="0" err="1">
                <a:latin typeface="+mn-ea"/>
                <a:ea typeface="+mn-ea"/>
              </a:rPr>
              <a:t>gdb</a:t>
            </a:r>
            <a:r>
              <a:rPr lang="zh-CN" altLang="en-US" sz="2400" b="1" dirty="0">
                <a:latin typeface="+mn-ea"/>
                <a:ea typeface="+mn-ea"/>
              </a:rPr>
              <a:t>命令窗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</a:t>
            </a:r>
            <a:r>
              <a:rPr lang="en-US" altLang="zh-CN" sz="2400" b="1" dirty="0" err="1">
                <a:latin typeface="+mn-ea"/>
                <a:ea typeface="+mn-ea"/>
              </a:rPr>
              <a:t>asm</a:t>
            </a:r>
            <a:r>
              <a:rPr lang="en-US" altLang="zh-CN" sz="2400" b="1" dirty="0">
                <a:latin typeface="+mn-ea"/>
                <a:ea typeface="+mn-ea"/>
              </a:rPr>
              <a:t>   //</a:t>
            </a:r>
            <a:r>
              <a:rPr lang="zh-CN" altLang="en-US" sz="2400" b="1" dirty="0">
                <a:latin typeface="+mn-ea"/>
                <a:ea typeface="+mn-ea"/>
              </a:rPr>
              <a:t>源程序窗、反汇编窗、命令窗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regs</a:t>
            </a:r>
            <a:r>
              <a:rPr lang="zh-CN" altLang="en-US" sz="2400" b="1" dirty="0">
                <a:latin typeface="+mn-ea"/>
                <a:ea typeface="+mn-ea"/>
              </a:rPr>
              <a:t> </a:t>
            </a:r>
            <a:r>
              <a:rPr lang="en-US" altLang="zh-CN" sz="2400" b="1" dirty="0">
                <a:latin typeface="+mn-ea"/>
                <a:ea typeface="+mn-ea"/>
              </a:rPr>
              <a:t> // </a:t>
            </a:r>
            <a:r>
              <a:rPr lang="zh-CN" altLang="en-US" sz="2400" b="1" dirty="0">
                <a:latin typeface="+mn-ea"/>
                <a:ea typeface="+mn-ea"/>
              </a:rPr>
              <a:t>增加 寄存器窗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</a:t>
            </a:r>
            <a:r>
              <a:rPr lang="en-US" altLang="zh-CN" sz="2400" b="1" dirty="0" err="1">
                <a:latin typeface="+mn-ea"/>
                <a:ea typeface="+mn-ea"/>
              </a:rPr>
              <a:t>prev</a:t>
            </a:r>
            <a:r>
              <a:rPr lang="en-US" altLang="zh-CN" sz="2400" b="1" dirty="0">
                <a:latin typeface="+mn-ea"/>
                <a:ea typeface="+mn-ea"/>
              </a:rPr>
              <a:t>  // </a:t>
            </a:r>
            <a:r>
              <a:rPr lang="zh-CN" altLang="en-US" sz="2400" b="1" dirty="0">
                <a:latin typeface="+mn-ea"/>
                <a:ea typeface="+mn-ea"/>
              </a:rPr>
              <a:t>前一个窗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layout  next  //</a:t>
            </a:r>
            <a:r>
              <a:rPr lang="zh-CN" altLang="en-US" sz="2400" b="1" dirty="0">
                <a:latin typeface="+mn-ea"/>
                <a:ea typeface="+mn-ea"/>
              </a:rPr>
              <a:t> 下一个窗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info wins  // </a:t>
            </a:r>
            <a:r>
              <a:rPr lang="zh-CN" altLang="en-US" sz="2400" b="1" dirty="0">
                <a:latin typeface="+mn-ea"/>
                <a:ea typeface="+mn-ea"/>
              </a:rPr>
              <a:t>显示窗口信息 行数，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en-US" altLang="zh-CN" sz="2400" b="1" dirty="0" err="1">
                <a:latin typeface="+mn-ea"/>
                <a:ea typeface="+mn-ea"/>
              </a:rPr>
              <a:t>winheight</a:t>
            </a: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dirty="0" err="1">
                <a:latin typeface="+mn-ea"/>
                <a:ea typeface="+mn-ea"/>
              </a:rPr>
              <a:t>nme</a:t>
            </a:r>
            <a:r>
              <a:rPr lang="en-US" altLang="zh-CN" sz="2400" b="1" dirty="0">
                <a:latin typeface="+mn-ea"/>
                <a:ea typeface="+mn-ea"/>
              </a:rPr>
              <a:t>  [+ /-] line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  update     </a:t>
            </a:r>
            <a:r>
              <a:rPr lang="zh-CN" altLang="en-US" sz="2400" b="1" dirty="0">
                <a:latin typeface="+mn-ea"/>
                <a:ea typeface="+mn-ea"/>
              </a:rPr>
              <a:t>更新源代码窗和当前执行点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  refresh    </a:t>
            </a:r>
            <a:r>
              <a:rPr lang="zh-CN" altLang="en-US" sz="2400" b="1" dirty="0">
                <a:latin typeface="+mn-ea"/>
                <a:ea typeface="+mn-ea"/>
              </a:rPr>
              <a:t>刷新所有窗口</a:t>
            </a:r>
            <a:br>
              <a:rPr lang="en-US" altLang="zh-CN" sz="2400" b="1" dirty="0">
                <a:latin typeface="+mn-ea"/>
                <a:ea typeface="+mn-ea"/>
              </a:rPr>
            </a:br>
            <a:r>
              <a:rPr lang="en-US" altLang="zh-CN" sz="2400" b="1" dirty="0">
                <a:latin typeface="+mn-ea"/>
                <a:ea typeface="+mn-ea"/>
              </a:rPr>
              <a:t>  focus     </a:t>
            </a:r>
            <a:r>
              <a:rPr lang="en-US" altLang="zh-CN" sz="2400" b="1" dirty="0" err="1">
                <a:latin typeface="+mn-ea"/>
                <a:ea typeface="+mn-ea"/>
              </a:rPr>
              <a:t>cmd</a:t>
            </a:r>
            <a:r>
              <a:rPr lang="en-US" altLang="zh-CN" sz="2400" b="1" dirty="0">
                <a:latin typeface="+mn-ea"/>
                <a:ea typeface="+mn-ea"/>
              </a:rPr>
              <a:t>/</a:t>
            </a:r>
            <a:r>
              <a:rPr lang="en-US" altLang="zh-CN" sz="2400" b="1" dirty="0" err="1">
                <a:latin typeface="+mn-ea"/>
                <a:ea typeface="+mn-ea"/>
              </a:rPr>
              <a:t>src</a:t>
            </a:r>
            <a:r>
              <a:rPr lang="en-US" altLang="zh-CN" sz="2400" b="1" dirty="0">
                <a:latin typeface="+mn-ea"/>
                <a:ea typeface="+mn-ea"/>
              </a:rPr>
              <a:t>/</a:t>
            </a:r>
            <a:r>
              <a:rPr lang="en-US" altLang="zh-CN" sz="2400" b="1" dirty="0" err="1">
                <a:latin typeface="+mn-ea"/>
                <a:ea typeface="+mn-ea"/>
              </a:rPr>
              <a:t>asm</a:t>
            </a:r>
            <a:r>
              <a:rPr lang="en-US" altLang="zh-CN" sz="2400" b="1" dirty="0">
                <a:latin typeface="+mn-ea"/>
                <a:ea typeface="+mn-ea"/>
              </a:rPr>
              <a:t>/regs/next/</a:t>
            </a:r>
            <a:r>
              <a:rPr lang="en-US" altLang="zh-CN" sz="2400" b="1" dirty="0" err="1">
                <a:latin typeface="+mn-ea"/>
                <a:ea typeface="+mn-ea"/>
              </a:rPr>
              <a:t>prev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8188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42266CC-6BBC-6007-407F-A331AE676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en-US" altLang="zh-CN" sz="3200" dirty="0">
                <a:ea typeface="黑体" panose="02010609060101010101" pitchFamily="49" charset="-122"/>
              </a:rPr>
              <a:t>GDB</a:t>
            </a:r>
            <a:r>
              <a:rPr lang="zh-CN" altLang="en-US" sz="3200" dirty="0">
                <a:ea typeface="黑体" panose="02010609060101010101" pitchFamily="49" charset="-122"/>
              </a:rPr>
              <a:t> 显示界面的调整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0F52E7-7FC1-2558-F6DD-2D283650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1754575"/>
            <a:ext cx="5625625" cy="415840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88E3D6E-B6E2-36C9-3BE3-AE37EAD60FF5}"/>
              </a:ext>
            </a:extLst>
          </p:cNvPr>
          <p:cNvSpPr txBox="1"/>
          <p:nvPr/>
        </p:nvSpPr>
        <p:spPr>
          <a:xfrm>
            <a:off x="611559" y="791612"/>
            <a:ext cx="8075241" cy="952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latin typeface="+mn-ea"/>
                <a:ea typeface="+mn-ea"/>
              </a:rPr>
              <a:t>layout  </a:t>
            </a:r>
            <a:r>
              <a:rPr lang="zh-CN" altLang="en-US" sz="2400" b="1" dirty="0">
                <a:latin typeface="+mn-ea"/>
                <a:ea typeface="+mn-ea"/>
              </a:rPr>
              <a:t>设置布局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用箭头键，可以对焦点窗口上下、左右移动或翻页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29526F-542B-20B5-F787-88EABAC83750}"/>
              </a:ext>
            </a:extLst>
          </p:cNvPr>
          <p:cNvSpPr txBox="1"/>
          <p:nvPr/>
        </p:nvSpPr>
        <p:spPr>
          <a:xfrm>
            <a:off x="611558" y="6066388"/>
            <a:ext cx="6660741" cy="390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>
                <a:latin typeface="+mn-ea"/>
                <a:ea typeface="+mn-ea"/>
              </a:rPr>
              <a:t>Ctrl-x  a :  </a:t>
            </a:r>
            <a:r>
              <a:rPr lang="zh-CN" altLang="en-US" sz="1800" b="1" dirty="0">
                <a:latin typeface="+mn-ea"/>
                <a:ea typeface="+mn-ea"/>
              </a:rPr>
              <a:t>切换 </a:t>
            </a:r>
            <a:r>
              <a:rPr lang="zh-CN" altLang="en-US" b="1" dirty="0">
                <a:latin typeface="+mn-ea"/>
                <a:ea typeface="+mn-ea"/>
              </a:rPr>
              <a:t>显示不同窗口个数的布局</a:t>
            </a:r>
            <a:endParaRPr lang="en-US" altLang="zh-CN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935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0969" y="970242"/>
            <a:ext cx="7965625" cy="216043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list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命令的 简写形式：</a:t>
            </a:r>
            <a:r>
              <a:rPr lang="en-US" altLang="zh-CN" sz="2800" dirty="0"/>
              <a:t>l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根据行号和函数名查看。除了可以查看本文件源码，还可以查看其他文件的源码。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2EDF0EC-65C2-480A-9E0D-69D280982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69" y="3215116"/>
            <a:ext cx="8145905" cy="9678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E50D11-0E37-45C6-B007-291A36F91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329100"/>
            <a:ext cx="7957336" cy="7200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A22FDB2-CE44-4016-8B26-B268331D5777}"/>
              </a:ext>
            </a:extLst>
          </p:cNvPr>
          <p:cNvSpPr txBox="1"/>
          <p:nvPr/>
        </p:nvSpPr>
        <p:spPr>
          <a:xfrm>
            <a:off x="836585" y="5218061"/>
            <a:ext cx="6570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+mn-lt"/>
                <a:ea typeface="+mn-ea"/>
              </a:rPr>
              <a:t>列出源代码的函数是可以设置的。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9D55879-DDCB-46AE-8385-31F2E293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695" y="5910163"/>
            <a:ext cx="4814952" cy="66945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2367DC62-2FF5-4654-BA2E-87D2C1C47B7D}"/>
              </a:ext>
            </a:extLst>
          </p:cNvPr>
          <p:cNvSpPr txBox="1"/>
          <p:nvPr/>
        </p:nvSpPr>
        <p:spPr>
          <a:xfrm>
            <a:off x="5932973" y="5859463"/>
            <a:ext cx="2475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show </a:t>
            </a:r>
            <a:r>
              <a:rPr lang="en-US" altLang="zh-CN" dirty="0"/>
              <a:t>  </a:t>
            </a:r>
            <a:r>
              <a:rPr lang="en-US" altLang="zh-CN" sz="1800" dirty="0" err="1"/>
              <a:t>listsize</a:t>
            </a:r>
            <a:endParaRPr lang="en-US" altLang="zh-CN" sz="1800" dirty="0"/>
          </a:p>
          <a:p>
            <a:r>
              <a:rPr lang="en-US" altLang="zh-CN" dirty="0"/>
              <a:t>set       </a:t>
            </a:r>
            <a:r>
              <a:rPr lang="en-US" altLang="zh-CN" dirty="0" err="1"/>
              <a:t>listsize</a:t>
            </a:r>
            <a:r>
              <a:rPr lang="en-US" altLang="zh-CN" dirty="0"/>
              <a:t>     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0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7965625" cy="94529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help  list    </a:t>
            </a:r>
            <a:r>
              <a:rPr lang="zh-CN" altLang="en-US" dirty="0"/>
              <a:t>或者 </a:t>
            </a:r>
            <a:r>
              <a:rPr lang="en-US" altLang="zh-CN" dirty="0"/>
              <a:t>help  l</a:t>
            </a:r>
            <a:r>
              <a:rPr lang="zh-CN" altLang="en-US" dirty="0"/>
              <a:t>，</a:t>
            </a:r>
            <a:r>
              <a:rPr lang="en-US" altLang="zh-CN" dirty="0"/>
              <a:t>   </a:t>
            </a:r>
            <a:r>
              <a:rPr lang="zh-CN" altLang="en-US" dirty="0"/>
              <a:t>显示</a:t>
            </a:r>
            <a:r>
              <a:rPr lang="en-US" altLang="zh-CN" dirty="0"/>
              <a:t>list </a:t>
            </a:r>
            <a:r>
              <a:rPr lang="zh-CN" altLang="en-US" dirty="0"/>
              <a:t>的各种操作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4ADD2-0F52-44AB-B91A-4358B463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68" y="2123855"/>
            <a:ext cx="8475063" cy="40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07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659" y="863716"/>
            <a:ext cx="8460681" cy="558062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list       </a:t>
            </a:r>
            <a:r>
              <a:rPr lang="zh-CN" altLang="en-US" sz="2800" dirty="0"/>
              <a:t>列出多行源代码</a:t>
            </a:r>
            <a:endParaRPr lang="en-US" altLang="zh-CN" sz="2800" dirty="0"/>
          </a:p>
          <a:p>
            <a:pPr marL="324000">
              <a:spcBef>
                <a:spcPts val="1200"/>
              </a:spcBef>
            </a:pPr>
            <a:r>
              <a:rPr lang="en-US" altLang="zh-CN" dirty="0"/>
              <a:t>l     </a:t>
            </a:r>
            <a:r>
              <a:rPr lang="zh-CN" altLang="en-US" dirty="0"/>
              <a:t>：</a:t>
            </a:r>
            <a:r>
              <a:rPr lang="en-US" altLang="zh-CN" sz="2000" dirty="0"/>
              <a:t>lists ten more lines after or around previous listing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–  : </a:t>
            </a:r>
            <a:r>
              <a:rPr lang="en-US" altLang="zh-CN" sz="2000" dirty="0"/>
              <a:t>lists the ten lines before a previous ten-line listing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           </a:t>
            </a:r>
            <a:r>
              <a:rPr lang="zh-CN" altLang="en-US" dirty="0"/>
              <a:t>：</a:t>
            </a:r>
            <a:r>
              <a:rPr lang="en-US" altLang="zh-CN" dirty="0"/>
              <a:t>list around that line </a:t>
            </a:r>
            <a:r>
              <a:rPr lang="en-US" altLang="zh-CN" dirty="0">
                <a:solidFill>
                  <a:srgbClr val="FF0000"/>
                </a:solidFill>
              </a:rPr>
              <a:t>in current file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15,30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main     </a:t>
            </a:r>
            <a:r>
              <a:rPr lang="zh-CN" altLang="en-US" dirty="0"/>
              <a:t>： 显示 </a:t>
            </a:r>
            <a:r>
              <a:rPr lang="en-US" altLang="zh-CN" dirty="0"/>
              <a:t>main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  *address       l  </a:t>
            </a:r>
            <a:r>
              <a:rPr lang="zh-CN" altLang="en-US" dirty="0"/>
              <a:t>*</a:t>
            </a:r>
            <a:r>
              <a:rPr lang="en-US" altLang="zh-CN" dirty="0"/>
              <a:t>$rip  </a:t>
            </a:r>
            <a:r>
              <a:rPr lang="en-US" altLang="zh-CN" dirty="0" err="1"/>
              <a:t>rip</a:t>
            </a:r>
            <a:r>
              <a:rPr lang="en-US" altLang="zh-CN" dirty="0"/>
              <a:t>  </a:t>
            </a:r>
            <a:r>
              <a:rPr lang="zh-CN" altLang="en-US" dirty="0"/>
              <a:t>对应的源程序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test.c:15   </a:t>
            </a:r>
            <a:r>
              <a:rPr lang="zh-CN" altLang="en-US" dirty="0"/>
              <a:t>：指明当前文件为 </a:t>
            </a:r>
            <a:r>
              <a:rPr lang="en-US" altLang="zh-CN" dirty="0" err="1"/>
              <a:t>test.c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l   </a:t>
            </a:r>
            <a:r>
              <a:rPr lang="en-US" altLang="zh-CN" dirty="0" err="1"/>
              <a:t>test.c:main</a:t>
            </a:r>
            <a:endParaRPr lang="en-US" altLang="zh-CN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每次显示的行数可以修改</a:t>
            </a:r>
            <a:r>
              <a:rPr lang="zh-CN" altLang="en-US" dirty="0"/>
              <a:t>，缺省情况下，每次列出 </a:t>
            </a:r>
            <a:r>
              <a:rPr lang="en-US" altLang="zh-CN" dirty="0"/>
              <a:t>10</a:t>
            </a:r>
            <a:r>
              <a:rPr lang="zh-CN" altLang="en-US" dirty="0"/>
              <a:t>行；   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show  </a:t>
            </a:r>
            <a:r>
              <a:rPr lang="en-US" altLang="zh-CN" dirty="0" err="1"/>
              <a:t>listsize</a:t>
            </a:r>
            <a:r>
              <a:rPr lang="en-US" altLang="zh-CN" dirty="0"/>
              <a:t>   ;  </a:t>
            </a:r>
            <a:r>
              <a:rPr lang="zh-CN" altLang="en-US" dirty="0"/>
              <a:t>显示当前显示行数 设置的值</a:t>
            </a:r>
            <a:br>
              <a:rPr lang="en-US" altLang="zh-CN" dirty="0"/>
            </a:br>
            <a:r>
              <a:rPr lang="en-US" altLang="zh-CN" dirty="0"/>
              <a:t>set  </a:t>
            </a:r>
            <a:r>
              <a:rPr lang="en-US" altLang="zh-CN" dirty="0" err="1"/>
              <a:t>listsize</a:t>
            </a:r>
            <a:r>
              <a:rPr lang="en-US" altLang="zh-CN" dirty="0"/>
              <a:t>  20 ;  </a:t>
            </a:r>
            <a:r>
              <a:rPr lang="zh-CN" altLang="en-US" dirty="0"/>
              <a:t>将每次列出的代码行数设为 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显示程序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03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799" y="998537"/>
            <a:ext cx="8460681" cy="576103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si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r>
              <a:rPr lang="en-US" altLang="zh-CN" dirty="0"/>
              <a:t>start</a:t>
            </a:r>
            <a:r>
              <a:rPr lang="zh-CN" altLang="en-US" dirty="0"/>
              <a:t>：开始执行程序，在第一条可执行语句处停下来；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run </a:t>
            </a:r>
            <a:r>
              <a:rPr lang="zh-CN" altLang="en-US" dirty="0"/>
              <a:t> ： 运行程序，直到第一个断点或程序结束；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step </a:t>
            </a:r>
            <a:r>
              <a:rPr lang="zh-CN" altLang="en-US" dirty="0"/>
              <a:t>：执行下一条语句，如果该语句为函数调用，则执行所调用函数执行其第一行语句；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>
                <a:solidFill>
                  <a:srgbClr val="FF0000"/>
                </a:solidFill>
              </a:rPr>
              <a:t>si</a:t>
            </a:r>
            <a:r>
              <a:rPr lang="en-US" altLang="zh-CN" dirty="0">
                <a:solidFill>
                  <a:srgbClr val="FF0000"/>
                </a:solidFill>
              </a:rPr>
              <a:t>  [N] :  </a:t>
            </a:r>
            <a:r>
              <a:rPr lang="zh-CN" altLang="en-US" dirty="0">
                <a:solidFill>
                  <a:srgbClr val="FF0000"/>
                </a:solidFill>
              </a:rPr>
              <a:t>执行一</a:t>
            </a:r>
            <a:r>
              <a:rPr lang="en-US" altLang="zh-CN" dirty="0">
                <a:solidFill>
                  <a:srgbClr val="FF0000"/>
                </a:solidFill>
              </a:rPr>
              <a:t>(N)</a:t>
            </a:r>
            <a:r>
              <a:rPr lang="zh-CN" altLang="en-US" dirty="0">
                <a:solidFill>
                  <a:srgbClr val="FF0000"/>
                </a:solidFill>
              </a:rPr>
              <a:t>条机器指令</a:t>
            </a:r>
            <a:r>
              <a:rPr lang="zh-CN" altLang="en-US" dirty="0"/>
              <a:t>，</a:t>
            </a:r>
            <a:r>
              <a:rPr lang="en-US" altLang="zh-CN" dirty="0"/>
              <a:t>s </a:t>
            </a:r>
            <a:r>
              <a:rPr lang="zh-CN" altLang="en-US" dirty="0"/>
              <a:t>是执行一条</a:t>
            </a:r>
            <a:r>
              <a:rPr lang="en-US" altLang="zh-CN" dirty="0"/>
              <a:t>C</a:t>
            </a:r>
            <a:r>
              <a:rPr lang="zh-CN" altLang="en-US" dirty="0"/>
              <a:t>语句</a:t>
            </a:r>
            <a:endParaRPr lang="en-US" altLang="zh-CN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对于 </a:t>
            </a:r>
            <a:r>
              <a:rPr lang="en-US" altLang="zh-CN" dirty="0"/>
              <a:t>call </a:t>
            </a:r>
            <a:r>
              <a:rPr lang="zh-CN" altLang="en-US" dirty="0"/>
              <a:t>指令，进入被调函数；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/>
              <a:t>next</a:t>
            </a:r>
            <a:r>
              <a:rPr lang="zh-CN" altLang="en-US" dirty="0"/>
              <a:t>：执行下一条语句，如果该下一条语句为函数调用，不会进入函数内部执行</a:t>
            </a:r>
            <a:r>
              <a:rPr lang="en-US" altLang="zh-CN" dirty="0"/>
              <a:t>(</a:t>
            </a:r>
            <a:r>
              <a:rPr lang="zh-CN" altLang="en-US" dirty="0"/>
              <a:t>即不会一步步调试函数内部语句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324000">
              <a:spcBef>
                <a:spcPts val="0"/>
              </a:spcBef>
            </a:pPr>
            <a:r>
              <a:rPr lang="en-US" altLang="zh-CN" dirty="0" err="1"/>
              <a:t>nexti</a:t>
            </a:r>
            <a:r>
              <a:rPr lang="en-US" altLang="zh-CN" dirty="0"/>
              <a:t> [N] : </a:t>
            </a:r>
            <a:r>
              <a:rPr lang="zh-CN" altLang="en-US" dirty="0">
                <a:latin typeface="+mn-ea"/>
              </a:rPr>
              <a:t>类似 </a:t>
            </a:r>
            <a:r>
              <a:rPr lang="en-US" altLang="zh-CN" dirty="0" err="1">
                <a:latin typeface="+mn-ea"/>
              </a:rPr>
              <a:t>si</a:t>
            </a:r>
            <a:r>
              <a:rPr lang="en-US" altLang="zh-CN" dirty="0">
                <a:latin typeface="+mn-ea"/>
              </a:rPr>
              <a:t>, </a:t>
            </a:r>
            <a:r>
              <a:rPr lang="zh-CN" altLang="en-US" dirty="0">
                <a:latin typeface="+mn-ea"/>
              </a:rPr>
              <a:t>不进入 </a:t>
            </a:r>
            <a:r>
              <a:rPr lang="en-US" altLang="zh-CN" dirty="0">
                <a:latin typeface="+mn-ea"/>
              </a:rPr>
              <a:t>call </a:t>
            </a:r>
            <a:r>
              <a:rPr lang="zh-CN" altLang="en-US" dirty="0">
                <a:latin typeface="+mn-ea"/>
              </a:rPr>
              <a:t>调用的函数</a:t>
            </a:r>
            <a:endParaRPr lang="en-US" altLang="zh-CN" sz="2400" b="1" dirty="0">
              <a:latin typeface="+mn-ea"/>
              <a:ea typeface="+mn-ea"/>
            </a:endParaRPr>
          </a:p>
          <a:p>
            <a:pPr marL="324000">
              <a:spcBef>
                <a:spcPts val="0"/>
              </a:spcBef>
            </a:pPr>
            <a:r>
              <a:rPr lang="en-US" altLang="zh-CN" dirty="0"/>
              <a:t>continue</a:t>
            </a:r>
            <a:r>
              <a:rPr lang="zh-CN" altLang="en-US" dirty="0"/>
              <a:t>：继续程序的运行，直到下一个断点。如果没有下一个端点，则程序执行结束。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6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130533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 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  <a:p>
            <a:pPr marL="324000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AD0E2C-1099-4494-AD91-3CEC07DA3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5139190"/>
            <a:ext cx="3623343" cy="9375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23A59-88B0-412A-8C34-FC19838AF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4284095"/>
            <a:ext cx="1610885" cy="6861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728A0A5-BF53-4000-BC08-D3433AC9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6805" y="4211067"/>
            <a:ext cx="1883177" cy="6861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CF8679F-353F-4620-B86D-1A7542BDE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269" y="2957147"/>
            <a:ext cx="4455495" cy="7689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EC5600-D70E-446F-A090-1E53AA5E9370}"/>
              </a:ext>
            </a:extLst>
          </p:cNvPr>
          <p:cNvSpPr txBox="1"/>
          <p:nvPr/>
        </p:nvSpPr>
        <p:spPr>
          <a:xfrm>
            <a:off x="5697125" y="2970819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start</a:t>
            </a:r>
            <a:r>
              <a:rPr lang="zh-CN" altLang="en-US" sz="2400" dirty="0"/>
              <a:t> 、</a:t>
            </a:r>
            <a:r>
              <a:rPr lang="en-US" altLang="zh-CN" sz="2400" dirty="0"/>
              <a:t>run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8BB382-6A18-4200-A7CF-8D036AE83F99}"/>
              </a:ext>
            </a:extLst>
          </p:cNvPr>
          <p:cNvSpPr txBox="1"/>
          <p:nvPr/>
        </p:nvSpPr>
        <p:spPr>
          <a:xfrm>
            <a:off x="5714992" y="4331534"/>
            <a:ext cx="2506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continue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A801F-80AC-45EB-97CB-0215A1A28382}"/>
              </a:ext>
            </a:extLst>
          </p:cNvPr>
          <p:cNvSpPr txBox="1"/>
          <p:nvPr/>
        </p:nvSpPr>
        <p:spPr>
          <a:xfrm>
            <a:off x="5697124" y="5049180"/>
            <a:ext cx="310556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step</a:t>
            </a:r>
          </a:p>
          <a:p>
            <a:r>
              <a:rPr lang="en-US" altLang="zh-CN" sz="2400" dirty="0"/>
              <a:t>next</a:t>
            </a:r>
          </a:p>
          <a:p>
            <a:r>
              <a:rPr lang="en-US" altLang="zh-CN" sz="2400" dirty="0"/>
              <a:t>finish    </a:t>
            </a:r>
            <a:r>
              <a:rPr lang="zh-CN" altLang="en-US" sz="2400" dirty="0"/>
              <a:t>跳出函数</a:t>
            </a:r>
            <a:endParaRPr lang="en-US" altLang="zh-CN" sz="2400" dirty="0"/>
          </a:p>
          <a:p>
            <a:r>
              <a:rPr lang="en-US" altLang="zh-CN" sz="2400" dirty="0"/>
              <a:t>until      </a:t>
            </a:r>
            <a:r>
              <a:rPr lang="zh-CN" altLang="en-US" sz="2400" dirty="0"/>
              <a:t>跳出循环</a:t>
            </a:r>
          </a:p>
        </p:txBody>
      </p:sp>
    </p:spTree>
    <p:extLst>
      <p:ext uri="{BB962C8B-B14F-4D97-AF65-F5344CB8AC3E}">
        <p14:creationId xmlns:p14="http://schemas.microsoft.com/office/powerpoint/2010/main" val="370914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C52E6B17-470F-458F-8CA9-A24D60B352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86556" y="720081"/>
            <a:ext cx="6930749" cy="1088739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800" dirty="0"/>
              <a:t>    start</a:t>
            </a:r>
            <a:r>
              <a:rPr lang="zh-CN" altLang="en-US" sz="2800" dirty="0"/>
              <a:t> 、</a:t>
            </a:r>
            <a:r>
              <a:rPr lang="en-US" altLang="zh-CN" sz="2800" dirty="0"/>
              <a:t>run</a:t>
            </a:r>
            <a:r>
              <a:rPr lang="zh-CN" altLang="en-US" sz="2800" dirty="0"/>
              <a:t>、</a:t>
            </a:r>
            <a:r>
              <a:rPr lang="en-US" altLang="zh-CN" sz="2800" dirty="0"/>
              <a:t>step</a:t>
            </a:r>
            <a:r>
              <a:rPr lang="zh-CN" altLang="en-US" sz="2800" dirty="0"/>
              <a:t>、</a:t>
            </a:r>
            <a:r>
              <a:rPr lang="en-US" altLang="zh-CN" sz="2800" dirty="0"/>
              <a:t>next</a:t>
            </a:r>
            <a:r>
              <a:rPr lang="zh-CN" altLang="en-US" sz="2800" dirty="0"/>
              <a:t>、</a:t>
            </a:r>
            <a:r>
              <a:rPr lang="en-US" altLang="zh-CN" sz="2800" dirty="0"/>
              <a:t>continue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800" dirty="0"/>
              <a:t>    命令的简写形式：</a:t>
            </a:r>
            <a:r>
              <a:rPr lang="en-US" altLang="zh-CN" sz="2800" dirty="0"/>
              <a:t>start</a:t>
            </a:r>
            <a:r>
              <a:rPr lang="zh-CN" altLang="en-US" sz="2800" dirty="0"/>
              <a:t>、</a:t>
            </a:r>
            <a:r>
              <a:rPr lang="en-US" altLang="zh-CN" sz="2800" dirty="0"/>
              <a:t>r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zh-CN" altLang="en-US" sz="2800" dirty="0"/>
              <a:t>、</a:t>
            </a:r>
            <a:r>
              <a:rPr lang="en-US" altLang="zh-CN" sz="2800" dirty="0"/>
              <a:t>n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13D9BF-E3B9-46D1-93D2-08343796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425"/>
            <a:ext cx="822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+mj-lt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ts val="1600"/>
              </a:spcBef>
            </a:pPr>
            <a:r>
              <a:rPr lang="zh-CN" altLang="en-US" sz="3200" dirty="0"/>
              <a:t>程序的运行</a:t>
            </a:r>
            <a:endParaRPr lang="zh-CN" altLang="en-US" sz="3200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F9D7B-9714-438C-844F-653398EF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5" y="2012701"/>
            <a:ext cx="7347328" cy="4845299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20D5FB-9AEB-479C-9358-AADF436D2267}"/>
              </a:ext>
            </a:extLst>
          </p:cNvPr>
          <p:cNvCxnSpPr>
            <a:cxnSpLocks/>
          </p:cNvCxnSpPr>
          <p:nvPr/>
        </p:nvCxnSpPr>
        <p:spPr>
          <a:xfrm>
            <a:off x="1331640" y="230387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1805E45-A25F-4E96-B363-BA1E7C98A9D3}"/>
              </a:ext>
            </a:extLst>
          </p:cNvPr>
          <p:cNvCxnSpPr>
            <a:cxnSpLocks/>
          </p:cNvCxnSpPr>
          <p:nvPr/>
        </p:nvCxnSpPr>
        <p:spPr>
          <a:xfrm>
            <a:off x="1421650" y="5274205"/>
            <a:ext cx="9001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2009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33590</TotalTime>
  <Words>1900</Words>
  <Application>Microsoft Office PowerPoint</Application>
  <PresentationFormat>全屏显示(4:3)</PresentationFormat>
  <Paragraphs>212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9" baseType="lpstr">
      <vt:lpstr>宋体</vt:lpstr>
      <vt:lpstr>Arial</vt:lpstr>
      <vt:lpstr>Times New Roman</vt:lpstr>
      <vt:lpstr>Wingdings</vt:lpstr>
      <vt:lpstr>默认设计模板</vt:lpstr>
      <vt:lpstr>  gdb 操作说明   </vt:lpstr>
      <vt:lpstr>调试准备</vt:lpstr>
      <vt:lpstr>基本命令和功能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Lianghai</cp:lastModifiedBy>
  <cp:revision>2518</cp:revision>
  <dcterms:created xsi:type="dcterms:W3CDTF">2008-04-26T09:05:28Z</dcterms:created>
  <dcterms:modified xsi:type="dcterms:W3CDTF">2024-04-01T08:46:57Z</dcterms:modified>
</cp:coreProperties>
</file>