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70" r:id="rId3"/>
    <p:sldId id="277" r:id="rId4"/>
    <p:sldId id="274" r:id="rId5"/>
    <p:sldId id="278" r:id="rId6"/>
    <p:sldId id="276" r:id="rId7"/>
    <p:sldId id="275" r:id="rId8"/>
    <p:sldId id="279" r:id="rId9"/>
    <p:sldId id="268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019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552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300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8900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167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398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583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424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501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152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913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89DAF-CC68-D243-BD92-75FCA5241DA5}" type="datetimeFigureOut">
              <a:rPr kumimoji="1" lang="zh-TW" altLang="en-US" smtClean="0"/>
              <a:t>2022/10/10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39410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xylPM9S5j2I&amp;ab_channel=Ko-ChihWa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9EBFB3A-4286-C040-95F8-6DAD1251A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kumimoji="1" lang="en-US" altLang="zh-TW" sz="6600">
                <a:solidFill>
                  <a:srgbClr val="FFFFFF"/>
                </a:solidFill>
              </a:rPr>
              <a:t>Lab 5</a:t>
            </a:r>
            <a:endParaRPr kumimoji="1" lang="zh-TW" altLang="en-US" sz="6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467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8CDE05-A999-994E-9D94-5CCD3F6D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Submission Instruction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383D1-AC38-0C40-9505-30F7ADA8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TW" dirty="0"/>
              <a:t>Create a folder</a:t>
            </a:r>
          </a:p>
          <a:p>
            <a:pPr lvl="1"/>
            <a:r>
              <a:rPr kumimoji="1" lang="en-US" altLang="zh-TW" dirty="0"/>
              <a:t>Put the html and </a:t>
            </a:r>
            <a:r>
              <a:rPr kumimoji="1" lang="en-US" altLang="zh-TW" dirty="0" err="1"/>
              <a:t>js</a:t>
            </a:r>
            <a:r>
              <a:rPr kumimoji="1" lang="en-US" altLang="zh-TW" dirty="0"/>
              <a:t> files in the folder</a:t>
            </a:r>
          </a:p>
          <a:p>
            <a:pPr lvl="1"/>
            <a:r>
              <a:rPr kumimoji="1" lang="en-US" altLang="zh-TW" dirty="0"/>
              <a:t>Zip the folder </a:t>
            </a:r>
          </a:p>
          <a:p>
            <a:pPr lvl="1"/>
            <a:r>
              <a:rPr kumimoji="1" lang="en-US" altLang="zh-TW" dirty="0"/>
              <a:t>Rename the zip file to your student ID</a:t>
            </a:r>
          </a:p>
          <a:p>
            <a:pPr lvl="2"/>
            <a:r>
              <a:rPr kumimoji="1" lang="en-US" altLang="zh-TW" dirty="0"/>
              <a:t>For example, if your  student ID is “40312345s”, rename the zip file to “40312345s.zip”</a:t>
            </a:r>
          </a:p>
          <a:p>
            <a:pPr lvl="1"/>
            <a:r>
              <a:rPr kumimoji="1" lang="en-US" altLang="zh-TW" dirty="0"/>
              <a:t>Submit the renamed zip file to Moodle</a:t>
            </a:r>
          </a:p>
          <a:p>
            <a:pPr lvl="1"/>
            <a:endParaRPr kumimoji="1" lang="en-US" altLang="zh-TW" dirty="0"/>
          </a:p>
          <a:p>
            <a:r>
              <a:rPr kumimoji="1" lang="en-US" altLang="zh-TW" dirty="0">
                <a:solidFill>
                  <a:srgbClr val="C00000"/>
                </a:solidFill>
              </a:rPr>
              <a:t>Make sure 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you put all files in the folder to zip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You submit the zip file with correct name</a:t>
            </a:r>
          </a:p>
          <a:p>
            <a:r>
              <a:rPr kumimoji="1" lang="en-US" altLang="zh-TW" dirty="0">
                <a:solidFill>
                  <a:srgbClr val="C00000"/>
                </a:solidFill>
              </a:rPr>
              <a:t>You won’t get any point if 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the submitted file does not follow the naming rule,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TA cannot run your code,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or cannot unzip your zip file.</a:t>
            </a:r>
            <a:endParaRPr kumimoji="1"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71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903F3E-4589-924F-845B-F1AF8B6E7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719"/>
            <a:ext cx="10515600" cy="5410844"/>
          </a:xfrm>
        </p:spPr>
        <p:txBody>
          <a:bodyPr>
            <a:normAutofit/>
          </a:bodyPr>
          <a:lstStyle/>
          <a:p>
            <a:r>
              <a:rPr kumimoji="1" lang="en-US" altLang="zh-TW" sz="2000" dirty="0"/>
              <a:t>Download the lab5 template</a:t>
            </a:r>
          </a:p>
          <a:p>
            <a:r>
              <a:rPr kumimoji="1" lang="en-US" altLang="zh-TW" sz="2000" dirty="0"/>
              <a:t>You will subdivide the canvas into 3 regions (each ono has different background color)</a:t>
            </a:r>
          </a:p>
          <a:p>
            <a:pPr lvl="1"/>
            <a:r>
              <a:rPr kumimoji="1" lang="en-US" altLang="zh-TW" sz="2000" dirty="0"/>
              <a:t>One renders the scene from the </a:t>
            </a:r>
            <a:r>
              <a:rPr kumimoji="1" lang="en-US" altLang="zh-TW" sz="2000" b="1" dirty="0">
                <a:solidFill>
                  <a:srgbClr val="C00000"/>
                </a:solidFill>
              </a:rPr>
              <a:t>front</a:t>
            </a:r>
            <a:r>
              <a:rPr kumimoji="1" lang="en-US" altLang="zh-TW" sz="2000" dirty="0"/>
              <a:t> side with </a:t>
            </a:r>
            <a:r>
              <a:rPr kumimoji="1" lang="en-US" altLang="zh-TW" sz="2000" b="1" dirty="0">
                <a:solidFill>
                  <a:srgbClr val="C00000"/>
                </a:solidFill>
              </a:rPr>
              <a:t>perspective</a:t>
            </a:r>
            <a:r>
              <a:rPr kumimoji="1" lang="en-US" altLang="zh-TW" sz="2000" dirty="0"/>
              <a:t> camera model</a:t>
            </a:r>
          </a:p>
          <a:p>
            <a:pPr lvl="1"/>
            <a:r>
              <a:rPr kumimoji="1" lang="en-US" altLang="zh-TW" sz="2000" dirty="0"/>
              <a:t>Another one renders the scene from the </a:t>
            </a:r>
            <a:r>
              <a:rPr kumimoji="1" lang="en-US" altLang="zh-TW" sz="2000" b="1" dirty="0">
                <a:solidFill>
                  <a:srgbClr val="C00000"/>
                </a:solidFill>
              </a:rPr>
              <a:t>front</a:t>
            </a:r>
            <a:r>
              <a:rPr kumimoji="1" lang="en-US" altLang="zh-TW" sz="2000" dirty="0"/>
              <a:t> side with </a:t>
            </a:r>
            <a:r>
              <a:rPr kumimoji="1" lang="en-US" altLang="zh-TW" sz="2000" b="1" dirty="0">
                <a:solidFill>
                  <a:srgbClr val="C00000"/>
                </a:solidFill>
              </a:rPr>
              <a:t>orthographic</a:t>
            </a:r>
            <a:r>
              <a:rPr kumimoji="1" lang="en-US" altLang="zh-TW" sz="2000" dirty="0"/>
              <a:t> camera model</a:t>
            </a:r>
          </a:p>
          <a:p>
            <a:pPr lvl="1"/>
            <a:r>
              <a:rPr kumimoji="1" lang="en-US" altLang="zh-TW" sz="2000" dirty="0"/>
              <a:t>The last one renders the scene from the </a:t>
            </a:r>
            <a:r>
              <a:rPr kumimoji="1" lang="en-US" altLang="zh-TW" sz="2000" b="1" dirty="0">
                <a:solidFill>
                  <a:srgbClr val="C00000"/>
                </a:solidFill>
              </a:rPr>
              <a:t>back</a:t>
            </a:r>
            <a:r>
              <a:rPr kumimoji="1" lang="en-US" altLang="zh-TW" sz="2000" dirty="0"/>
              <a:t> side with </a:t>
            </a:r>
            <a:r>
              <a:rPr kumimoji="1" lang="en-US" altLang="zh-TW" sz="2000" b="1" dirty="0">
                <a:solidFill>
                  <a:srgbClr val="C00000"/>
                </a:solidFill>
              </a:rPr>
              <a:t>perspective</a:t>
            </a:r>
            <a:r>
              <a:rPr kumimoji="1" lang="en-US" altLang="zh-TW" sz="2000" dirty="0"/>
              <a:t> camera model</a:t>
            </a:r>
          </a:p>
          <a:p>
            <a:r>
              <a:rPr kumimoji="1" lang="en-US" altLang="zh-TW" sz="2400" u="sng" dirty="0"/>
              <a:t>Make sure all results without distortion</a:t>
            </a:r>
          </a:p>
          <a:p>
            <a:r>
              <a:rPr kumimoji="1" lang="en-US" altLang="zh-TW" sz="2000" dirty="0"/>
              <a:t>User can drag to rotate the scene and the three sub views are linked</a:t>
            </a:r>
          </a:p>
          <a:p>
            <a:r>
              <a:rPr kumimoji="1" lang="en-US" altLang="zh-TW" sz="2000" dirty="0"/>
              <a:t>Or you can check this video</a:t>
            </a:r>
          </a:p>
          <a:p>
            <a:pPr lvl="1"/>
            <a:r>
              <a:rPr kumimoji="1" lang="en-US" altLang="zh-TW" sz="1800" dirty="0">
                <a:hlinkClick r:id="rId2"/>
              </a:rPr>
              <a:t>https://www.youtube.com/watch?v=xylPM9S5j2I&amp;ab_channel=Ko-ChihWang</a:t>
            </a:r>
            <a:r>
              <a:rPr kumimoji="1" lang="en-US" altLang="zh-TW" sz="1800" dirty="0"/>
              <a:t> </a:t>
            </a:r>
          </a:p>
          <a:p>
            <a:pPr marL="0" indent="0">
              <a:buNone/>
            </a:pPr>
            <a:r>
              <a:rPr kumimoji="1" lang="en-US" altLang="zh-TW" sz="2000" dirty="0"/>
              <a:t>  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317D9E2-E470-8349-B108-D26A19F4A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88" y="3977969"/>
            <a:ext cx="2688092" cy="269468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D66F0AC-F1D8-2041-9601-8087BAF4E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061" y="3984556"/>
            <a:ext cx="2688093" cy="2688093"/>
          </a:xfrm>
          <a:prstGeom prst="rect">
            <a:avLst/>
          </a:prstGeom>
        </p:spPr>
      </p:pic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C8305C83-31D4-7943-B49D-612A7915D3D5}"/>
              </a:ext>
            </a:extLst>
          </p:cNvPr>
          <p:cNvCxnSpPr>
            <a:cxnSpLocks/>
          </p:cNvCxnSpPr>
          <p:nvPr/>
        </p:nvCxnSpPr>
        <p:spPr>
          <a:xfrm flipV="1">
            <a:off x="6572663" y="6011971"/>
            <a:ext cx="704335" cy="17157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912762E-F4DE-EB47-AE5F-B056BB3655B6}"/>
              </a:ext>
            </a:extLst>
          </p:cNvPr>
          <p:cNvSpPr txBox="1"/>
          <p:nvPr/>
        </p:nvSpPr>
        <p:spPr>
          <a:xfrm>
            <a:off x="4331970" y="6183550"/>
            <a:ext cx="265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Perspective camera model</a:t>
            </a:r>
          </a:p>
          <a:p>
            <a:r>
              <a:rPr kumimoji="1" lang="en-US" altLang="zh-TW" dirty="0"/>
              <a:t>(front side view)</a:t>
            </a:r>
            <a:endParaRPr kumimoji="1"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A929DD5-A095-7748-AFDC-B04D9B58EC44}"/>
              </a:ext>
            </a:extLst>
          </p:cNvPr>
          <p:cNvSpPr txBox="1"/>
          <p:nvPr/>
        </p:nvSpPr>
        <p:spPr>
          <a:xfrm>
            <a:off x="9916089" y="5365640"/>
            <a:ext cx="17133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Orthographic </a:t>
            </a:r>
          </a:p>
          <a:p>
            <a:r>
              <a:rPr kumimoji="1" lang="en-US" altLang="zh-TW" dirty="0"/>
              <a:t>camera model</a:t>
            </a:r>
          </a:p>
          <a:p>
            <a:r>
              <a:rPr kumimoji="1" lang="en-US" altLang="zh-TW" dirty="0"/>
              <a:t>(front side view)</a:t>
            </a:r>
            <a:endParaRPr kumimoji="1" lang="zh-TW" altLang="en-US" dirty="0"/>
          </a:p>
          <a:p>
            <a:endParaRPr kumimoji="1" lang="zh-TW" altLang="en-US" dirty="0"/>
          </a:p>
        </p:txBody>
      </p: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896A328B-3B62-3F4B-AB5F-88D61F694BBB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9517691" y="5958854"/>
            <a:ext cx="398398" cy="695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13F4F7E-EFE3-0647-B316-A0BF3E4DA4C1}"/>
              </a:ext>
            </a:extLst>
          </p:cNvPr>
          <p:cNvSpPr txBox="1"/>
          <p:nvPr/>
        </p:nvSpPr>
        <p:spPr>
          <a:xfrm>
            <a:off x="9916088" y="3867184"/>
            <a:ext cx="2389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Look into the scene from back side </a:t>
            </a:r>
          </a:p>
          <a:p>
            <a:r>
              <a:rPr kumimoji="1" lang="en-US" altLang="zh-TW" sz="1200" dirty="0"/>
              <a:t>(perspective camera model)</a:t>
            </a:r>
            <a:endParaRPr kumimoji="1" lang="zh-TW" altLang="en-US" sz="1200" dirty="0"/>
          </a:p>
        </p:txBody>
      </p: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223F968B-0EDA-A24E-97D6-7A0D0AAD5D02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8847380" y="4098017"/>
            <a:ext cx="1068708" cy="52999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8C2FFF99-1C98-2C44-A2E0-239EA7109043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3437880" y="5325309"/>
            <a:ext cx="3533181" cy="3294"/>
          </a:xfrm>
          <a:prstGeom prst="straightConnector1">
            <a:avLst/>
          </a:prstGeom>
          <a:ln w="1905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37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7DB8D-F409-DC48-9E1D-2DC25DBC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Triangles and Colors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D73163-A1F4-3B48-8620-E8DFAEE9D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Here are three triangles (a set)</a:t>
            </a:r>
            <a:endParaRPr kumimoji="1" lang="zh-TW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484C7245-7EC3-C449-937C-A0018E5EB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122" y="467711"/>
            <a:ext cx="6412878" cy="625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5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37B17D5-5331-8894-9907-230D52ADD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715" y="1788785"/>
            <a:ext cx="5268020" cy="446596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610577B-FF03-5F40-B7C5-2A4CBE45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Viewpoint Change (Rotation)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54657D-A93A-3949-8B44-65F1873EE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kumimoji="1" lang="en-US" altLang="zh-TW" sz="2000" dirty="0"/>
              <a:t>The idea here is to rotate the whole scene instead of moving the camera</a:t>
            </a:r>
          </a:p>
          <a:p>
            <a:r>
              <a:rPr kumimoji="1" lang="en-US" altLang="zh-TW" sz="2000" dirty="0"/>
              <a:t>After we know how much we should rotate the scene from mouse information, we multiply this information into ”</a:t>
            </a:r>
            <a:r>
              <a:rPr kumimoji="1" lang="en-US" altLang="zh-TW" sz="2000" dirty="0" err="1"/>
              <a:t>modelMatrix</a:t>
            </a:r>
            <a:r>
              <a:rPr kumimoji="1" lang="en-US" altLang="zh-TW" sz="2000" dirty="0"/>
              <a:t>”</a:t>
            </a:r>
            <a:endParaRPr kumimoji="1" lang="zh-TW" altLang="en-US" sz="2000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5819FE0E-76E2-DD46-8F70-0AA5D7D77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15" y="3725863"/>
            <a:ext cx="4127500" cy="24511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04B9DA5-F7E9-7E4B-B400-32CE0E25B8F5}"/>
              </a:ext>
            </a:extLst>
          </p:cNvPr>
          <p:cNvSpPr/>
          <p:nvPr/>
        </p:nvSpPr>
        <p:spPr>
          <a:xfrm>
            <a:off x="1140343" y="4905632"/>
            <a:ext cx="3221593" cy="877330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E0BA40D-9C83-A54B-8554-8AB509D7D1BC}"/>
              </a:ext>
            </a:extLst>
          </p:cNvPr>
          <p:cNvSpPr/>
          <p:nvPr/>
        </p:nvSpPr>
        <p:spPr>
          <a:xfrm>
            <a:off x="6579477" y="5441810"/>
            <a:ext cx="2732690" cy="50704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344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616CC73-E157-F052-241C-AC9746652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292" y="-4663"/>
            <a:ext cx="5539708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E5908FC-D0A1-1246-956C-CB2CCAB8D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334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TW" sz="4000" dirty="0"/>
              <a:t>Viewpoint Change (Rotation)</a:t>
            </a:r>
            <a:endParaRPr kumimoji="1" lang="zh-TW" altLang="en-US" sz="4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92E737A-853D-8443-B820-31916C4C78C6}"/>
              </a:ext>
            </a:extLst>
          </p:cNvPr>
          <p:cNvSpPr txBox="1"/>
          <p:nvPr/>
        </p:nvSpPr>
        <p:spPr>
          <a:xfrm>
            <a:off x="7964829" y="1598353"/>
            <a:ext cx="1925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solidFill>
                  <a:srgbClr val="C00000"/>
                </a:solidFill>
              </a:rPr>
              <a:t>Disable mouse dragging</a:t>
            </a:r>
            <a:endParaRPr kumimoji="1"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FAE74A7-4777-A943-9300-98C073694994}"/>
              </a:ext>
            </a:extLst>
          </p:cNvPr>
          <p:cNvSpPr txBox="1"/>
          <p:nvPr/>
        </p:nvSpPr>
        <p:spPr>
          <a:xfrm>
            <a:off x="8313659" y="-53728"/>
            <a:ext cx="3411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solidFill>
                  <a:srgbClr val="C00000"/>
                </a:solidFill>
              </a:rPr>
              <a:t>Enable mouse dragging </a:t>
            </a:r>
          </a:p>
          <a:p>
            <a:r>
              <a:rPr kumimoji="1" lang="en-US" altLang="zh-TW" sz="1400" dirty="0">
                <a:solidFill>
                  <a:srgbClr val="C00000"/>
                </a:solidFill>
              </a:rPr>
              <a:t>and calculate where user presses the mouse</a:t>
            </a:r>
            <a:endParaRPr kumimoji="1"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499396D-CAD8-7849-90FB-18DCB77AE0C4}"/>
              </a:ext>
            </a:extLst>
          </p:cNvPr>
          <p:cNvSpPr txBox="1"/>
          <p:nvPr/>
        </p:nvSpPr>
        <p:spPr>
          <a:xfrm>
            <a:off x="8198115" y="2214134"/>
            <a:ext cx="4165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>
                <a:solidFill>
                  <a:srgbClr val="C00000"/>
                </a:solidFill>
              </a:rPr>
              <a:t>When user starts to drag, get where the mouse cursor is now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3C5B911-A2B8-A44B-BB2F-02780F076621}"/>
              </a:ext>
            </a:extLst>
          </p:cNvPr>
          <p:cNvSpPr/>
          <p:nvPr/>
        </p:nvSpPr>
        <p:spPr>
          <a:xfrm>
            <a:off x="7083179" y="4280667"/>
            <a:ext cx="1010532" cy="436627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F5AAF00-E37D-F647-97A7-A55EC4B2FF3F}"/>
              </a:ext>
            </a:extLst>
          </p:cNvPr>
          <p:cNvSpPr txBox="1"/>
          <p:nvPr/>
        </p:nvSpPr>
        <p:spPr>
          <a:xfrm>
            <a:off x="8093711" y="4003441"/>
            <a:ext cx="3655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solidFill>
                  <a:srgbClr val="C00000"/>
                </a:solidFill>
              </a:rPr>
              <a:t>calculate how much we should rotate the scene</a:t>
            </a:r>
          </a:p>
          <a:p>
            <a:r>
              <a:rPr kumimoji="1" lang="en-US" altLang="zh-TW" sz="1400" dirty="0">
                <a:solidFill>
                  <a:srgbClr val="C00000"/>
                </a:solidFill>
              </a:rPr>
              <a:t> along the X-axis and Y-axis </a:t>
            </a:r>
            <a:endParaRPr kumimoji="1"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A799BF4-8282-4D42-AFC3-DC34DBEE517F}"/>
              </a:ext>
            </a:extLst>
          </p:cNvPr>
          <p:cNvSpPr/>
          <p:nvPr/>
        </p:nvSpPr>
        <p:spPr>
          <a:xfrm>
            <a:off x="6916239" y="5415652"/>
            <a:ext cx="2846173" cy="307777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2370C05-D8D0-0543-974D-54F3F4670E7D}"/>
              </a:ext>
            </a:extLst>
          </p:cNvPr>
          <p:cNvSpPr txBox="1"/>
          <p:nvPr/>
        </p:nvSpPr>
        <p:spPr>
          <a:xfrm>
            <a:off x="9762412" y="5367212"/>
            <a:ext cx="2302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>
                <a:solidFill>
                  <a:srgbClr val="C00000"/>
                </a:solidFill>
              </a:rPr>
              <a:t>Set the rotation matrix to rotate scene</a:t>
            </a:r>
            <a:endParaRPr kumimoji="1"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B54808A-8BAD-2F49-B602-3C6BDD635DE5}"/>
              </a:ext>
            </a:extLst>
          </p:cNvPr>
          <p:cNvSpPr txBox="1"/>
          <p:nvPr/>
        </p:nvSpPr>
        <p:spPr>
          <a:xfrm>
            <a:off x="333633" y="1721464"/>
            <a:ext cx="366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What does “rotate the scene” mean?</a:t>
            </a:r>
            <a:endParaRPr kumimoji="1" lang="zh-TW" altLang="en-US" dirty="0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567D8877-FFA7-974E-BF8A-F08E50F885D8}"/>
              </a:ext>
            </a:extLst>
          </p:cNvPr>
          <p:cNvSpPr/>
          <p:nvPr/>
        </p:nvSpPr>
        <p:spPr>
          <a:xfrm>
            <a:off x="568411" y="4633784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圓角矩形 20">
            <a:extLst>
              <a:ext uri="{FF2B5EF4-FFF2-40B4-BE49-F238E27FC236}">
                <a16:creationId xmlns:a16="http://schemas.microsoft.com/office/drawing/2014/main" id="{D174D8FB-4631-6343-A4E7-A6348631F794}"/>
              </a:ext>
            </a:extLst>
          </p:cNvPr>
          <p:cNvSpPr/>
          <p:nvPr/>
        </p:nvSpPr>
        <p:spPr>
          <a:xfrm>
            <a:off x="3269518" y="393766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331C43A7-A35E-3848-ACD7-681908A5584A}"/>
              </a:ext>
            </a:extLst>
          </p:cNvPr>
          <p:cNvSpPr/>
          <p:nvPr/>
        </p:nvSpPr>
        <p:spPr>
          <a:xfrm>
            <a:off x="3543975" y="554818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AC016029-94C4-E345-8F54-01AC9FB7562F}"/>
              </a:ext>
            </a:extLst>
          </p:cNvPr>
          <p:cNvSpPr/>
          <p:nvPr/>
        </p:nvSpPr>
        <p:spPr>
          <a:xfrm>
            <a:off x="2028891" y="4852065"/>
            <a:ext cx="133542" cy="16477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038122A-7DA6-E14D-A744-9895B338D79F}"/>
              </a:ext>
            </a:extLst>
          </p:cNvPr>
          <p:cNvSpPr txBox="1"/>
          <p:nvPr/>
        </p:nvSpPr>
        <p:spPr>
          <a:xfrm>
            <a:off x="389238" y="2665214"/>
            <a:ext cx="4868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If you have multiple objects in the scene and the red dot is where your camera looks at,</a:t>
            </a:r>
          </a:p>
          <a:p>
            <a:r>
              <a:rPr kumimoji="1" lang="en-US" altLang="zh-TW" dirty="0"/>
              <a:t>all objects should rotate around the red dot.</a:t>
            </a:r>
            <a:endParaRPr kumimoji="1"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1674FC4-4B04-844E-A0B6-68C36513CD06}"/>
              </a:ext>
            </a:extLst>
          </p:cNvPr>
          <p:cNvSpPr/>
          <p:nvPr/>
        </p:nvSpPr>
        <p:spPr>
          <a:xfrm>
            <a:off x="6852744" y="6060717"/>
            <a:ext cx="5339255" cy="62233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B612E0B-52D3-9C80-A008-215ED0953B6C}"/>
              </a:ext>
            </a:extLst>
          </p:cNvPr>
          <p:cNvSpPr txBox="1"/>
          <p:nvPr/>
        </p:nvSpPr>
        <p:spPr>
          <a:xfrm>
            <a:off x="6289423" y="6184054"/>
            <a:ext cx="230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>
                <a:solidFill>
                  <a:srgbClr val="C00000"/>
                </a:solidFill>
              </a:rPr>
              <a:t>draw</a:t>
            </a:r>
            <a:endParaRPr kumimoji="1" lang="zh-TW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66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4CAC7AD8-AC65-D54C-BF0E-F0139DF72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747" y="0"/>
            <a:ext cx="8633254" cy="686535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5A486BD-0E5D-A74E-850C-CDBE23B3DADE}"/>
              </a:ext>
            </a:extLst>
          </p:cNvPr>
          <p:cNvSpPr/>
          <p:nvPr/>
        </p:nvSpPr>
        <p:spPr>
          <a:xfrm>
            <a:off x="6096000" y="64639"/>
            <a:ext cx="4506097" cy="244280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8061944-79D2-EA48-A270-CBD2C94D1969}"/>
              </a:ext>
            </a:extLst>
          </p:cNvPr>
          <p:cNvSpPr txBox="1"/>
          <p:nvPr/>
        </p:nvSpPr>
        <p:spPr>
          <a:xfrm>
            <a:off x="185351" y="185351"/>
            <a:ext cx="3262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/>
              <a:t>drawOneViewport</a:t>
            </a:r>
            <a:r>
              <a:rPr kumimoji="1" lang="en-US" altLang="zh-TW" dirty="0"/>
              <a:t>() draws “one” viewport for you</a:t>
            </a:r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C95AD53-6C6E-5A43-B91E-519E307A54FA}"/>
              </a:ext>
            </a:extLst>
          </p:cNvPr>
          <p:cNvSpPr txBox="1"/>
          <p:nvPr/>
        </p:nvSpPr>
        <p:spPr>
          <a:xfrm>
            <a:off x="10602097" y="31462"/>
            <a:ext cx="1224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solidFill>
                  <a:srgbClr val="C00000"/>
                </a:solidFill>
              </a:rPr>
              <a:t>Viewport info.</a:t>
            </a:r>
            <a:endParaRPr kumimoji="1"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65BF71C-3E9A-3044-AF92-0A5332277BE5}"/>
              </a:ext>
            </a:extLst>
          </p:cNvPr>
          <p:cNvSpPr txBox="1"/>
          <p:nvPr/>
        </p:nvSpPr>
        <p:spPr>
          <a:xfrm>
            <a:off x="8110151" y="281454"/>
            <a:ext cx="2623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solidFill>
                  <a:srgbClr val="C00000"/>
                </a:solidFill>
              </a:rPr>
              <a:t>Background color of the viewport</a:t>
            </a:r>
            <a:endParaRPr kumimoji="1"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51A9124-22DB-764C-83CB-335811B3072A}"/>
              </a:ext>
            </a:extLst>
          </p:cNvPr>
          <p:cNvSpPr txBox="1"/>
          <p:nvPr/>
        </p:nvSpPr>
        <p:spPr>
          <a:xfrm>
            <a:off x="3643419" y="263844"/>
            <a:ext cx="15116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>
                <a:solidFill>
                  <a:srgbClr val="C00000"/>
                </a:solidFill>
              </a:rPr>
              <a:t>Projection matrix of the camera of this viewport</a:t>
            </a:r>
            <a:endParaRPr kumimoji="1"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3F3B0EF-7181-7D40-AE1F-71A63B0A6B1E}"/>
              </a:ext>
            </a:extLst>
          </p:cNvPr>
          <p:cNvSpPr txBox="1"/>
          <p:nvPr/>
        </p:nvSpPr>
        <p:spPr>
          <a:xfrm>
            <a:off x="5805617" y="724937"/>
            <a:ext cx="4139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>
                <a:solidFill>
                  <a:srgbClr val="C00000"/>
                </a:solidFill>
              </a:rPr>
              <a:t>view matrix of the camera of this viewport</a:t>
            </a:r>
            <a:endParaRPr kumimoji="1" lang="zh-TW" alt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9484D227-3551-B846-92AB-EE95967FFA15}"/>
              </a:ext>
            </a:extLst>
          </p:cNvPr>
          <p:cNvCxnSpPr>
            <a:cxnSpLocks/>
          </p:cNvCxnSpPr>
          <p:nvPr/>
        </p:nvCxnSpPr>
        <p:spPr>
          <a:xfrm flipV="1">
            <a:off x="4955059" y="633176"/>
            <a:ext cx="739346" cy="91761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F96856C1-5D1F-E646-9409-AB88A6D05AA8}"/>
              </a:ext>
            </a:extLst>
          </p:cNvPr>
          <p:cNvCxnSpPr>
            <a:cxnSpLocks/>
          </p:cNvCxnSpPr>
          <p:nvPr/>
        </p:nvCxnSpPr>
        <p:spPr>
          <a:xfrm flipH="1" flipV="1">
            <a:off x="7006045" y="724937"/>
            <a:ext cx="448523" cy="10674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56205CA-7AA5-F74F-ABED-7F8F7F797B22}"/>
              </a:ext>
            </a:extLst>
          </p:cNvPr>
          <p:cNvSpPr txBox="1"/>
          <p:nvPr/>
        </p:nvSpPr>
        <p:spPr>
          <a:xfrm>
            <a:off x="8633255" y="1655813"/>
            <a:ext cx="2302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 err="1">
                <a:solidFill>
                  <a:srgbClr val="C00000"/>
                </a:solidFill>
              </a:rPr>
              <a:t>modelMatrix</a:t>
            </a:r>
            <a:r>
              <a:rPr kumimoji="1" lang="en-US" altLang="zh-TW" sz="1400" dirty="0">
                <a:solidFill>
                  <a:srgbClr val="C00000"/>
                </a:solidFill>
              </a:rPr>
              <a:t> (include scene rotation info.) for the first set of triangles</a:t>
            </a:r>
            <a:endParaRPr kumimoji="1" lang="zh-TW" alt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ED82C155-EB1C-EF4E-B516-8414FE8C7A2E}"/>
              </a:ext>
            </a:extLst>
          </p:cNvPr>
          <p:cNvCxnSpPr>
            <a:cxnSpLocks/>
          </p:cNvCxnSpPr>
          <p:nvPr/>
        </p:nvCxnSpPr>
        <p:spPr>
          <a:xfrm flipH="1" flipV="1">
            <a:off x="9218141" y="724937"/>
            <a:ext cx="726989" cy="930876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607186B-A5ED-6F40-8C96-2E34F0B60A5A}"/>
              </a:ext>
            </a:extLst>
          </p:cNvPr>
          <p:cNvSpPr txBox="1"/>
          <p:nvPr/>
        </p:nvSpPr>
        <p:spPr>
          <a:xfrm>
            <a:off x="10000738" y="2414038"/>
            <a:ext cx="2302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 err="1">
                <a:solidFill>
                  <a:srgbClr val="C00000"/>
                </a:solidFill>
              </a:rPr>
              <a:t>modelMatrix</a:t>
            </a:r>
            <a:r>
              <a:rPr kumimoji="1" lang="en-US" altLang="zh-TW" sz="1400" dirty="0">
                <a:solidFill>
                  <a:srgbClr val="C00000"/>
                </a:solidFill>
              </a:rPr>
              <a:t> (include scene rotation info.) for the second set of triangles</a:t>
            </a:r>
            <a:endParaRPr kumimoji="1" lang="zh-TW" alt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直線箭頭接點 28">
            <a:extLst>
              <a:ext uri="{FF2B5EF4-FFF2-40B4-BE49-F238E27FC236}">
                <a16:creationId xmlns:a16="http://schemas.microsoft.com/office/drawing/2014/main" id="{5AEE48FC-4527-7343-BB59-E89A6FD87024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1151976" y="778310"/>
            <a:ext cx="48395" cy="163572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303DACE4-F11F-714A-9B27-B5FD47A37F3B}"/>
              </a:ext>
            </a:extLst>
          </p:cNvPr>
          <p:cNvSpPr/>
          <p:nvPr/>
        </p:nvSpPr>
        <p:spPr>
          <a:xfrm>
            <a:off x="3849530" y="2636515"/>
            <a:ext cx="6208870" cy="1735247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5B7B4BD-FE59-D944-920A-BAB38EE1E039}"/>
              </a:ext>
            </a:extLst>
          </p:cNvPr>
          <p:cNvSpPr txBox="1"/>
          <p:nvPr/>
        </p:nvSpPr>
        <p:spPr>
          <a:xfrm>
            <a:off x="1715929" y="3115803"/>
            <a:ext cx="2302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>
                <a:solidFill>
                  <a:srgbClr val="C00000"/>
                </a:solidFill>
              </a:rPr>
              <a:t>Where to draw the first set of triangles</a:t>
            </a:r>
            <a:endParaRPr kumimoji="1"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F511EFA-91BF-6241-B389-41F06E4506D1}"/>
              </a:ext>
            </a:extLst>
          </p:cNvPr>
          <p:cNvSpPr/>
          <p:nvPr/>
        </p:nvSpPr>
        <p:spPr>
          <a:xfrm>
            <a:off x="3849529" y="4489577"/>
            <a:ext cx="6616643" cy="216630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D518669-E969-3843-8E75-8E356A0D90B3}"/>
              </a:ext>
            </a:extLst>
          </p:cNvPr>
          <p:cNvSpPr txBox="1"/>
          <p:nvPr/>
        </p:nvSpPr>
        <p:spPr>
          <a:xfrm>
            <a:off x="1776883" y="4589440"/>
            <a:ext cx="2302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>
                <a:solidFill>
                  <a:srgbClr val="C00000"/>
                </a:solidFill>
              </a:rPr>
              <a:t>Where to draw the second set of triangles</a:t>
            </a:r>
            <a:endParaRPr kumimoji="1" lang="zh-TW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551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C82BF2-DC26-0047-9040-833F30E11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Scissor Test</a:t>
            </a:r>
            <a:endParaRPr kumimoji="1" lang="zh-TW" altLang="en-US" dirty="0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CC5989CB-3D80-EF46-86C4-A5A7FBFEE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05" y="2447491"/>
            <a:ext cx="5291949" cy="4278468"/>
          </a:xfrm>
          <a:prstGeom prst="rect">
            <a:avLst/>
          </a:prstGeom>
        </p:spPr>
      </p:pic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71F2A34F-F7BA-D945-AB59-3680E8187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051" y="1433798"/>
            <a:ext cx="6654949" cy="529216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CD9EAEB-6D6D-684C-B2FF-26476EB23397}"/>
              </a:ext>
            </a:extLst>
          </p:cNvPr>
          <p:cNvSpPr/>
          <p:nvPr/>
        </p:nvSpPr>
        <p:spPr>
          <a:xfrm>
            <a:off x="340211" y="5506062"/>
            <a:ext cx="5110343" cy="190404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BAECF5-EF26-7347-9797-EED4492C2E45}"/>
              </a:ext>
            </a:extLst>
          </p:cNvPr>
          <p:cNvSpPr/>
          <p:nvPr/>
        </p:nvSpPr>
        <p:spPr>
          <a:xfrm>
            <a:off x="5793660" y="2327575"/>
            <a:ext cx="5110343" cy="190404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7CB849F-F2BC-8C43-9FC6-8ECDF15C2089}"/>
              </a:ext>
            </a:extLst>
          </p:cNvPr>
          <p:cNvSpPr txBox="1"/>
          <p:nvPr/>
        </p:nvSpPr>
        <p:spPr>
          <a:xfrm>
            <a:off x="789593" y="1682214"/>
            <a:ext cx="3909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>
                <a:solidFill>
                  <a:srgbClr val="C00000"/>
                </a:solidFill>
              </a:rPr>
              <a:t>Without enabling scissor test and set scissor region, </a:t>
            </a:r>
            <a:r>
              <a:rPr kumimoji="1" lang="en-US" altLang="zh-TW" sz="1400" dirty="0" err="1">
                <a:solidFill>
                  <a:srgbClr val="C00000"/>
                </a:solidFill>
              </a:rPr>
              <a:t>gl.clear</a:t>
            </a:r>
            <a:r>
              <a:rPr kumimoji="1" lang="en-US" altLang="zh-TW" sz="1400" dirty="0">
                <a:solidFill>
                  <a:srgbClr val="C00000"/>
                </a:solidFill>
              </a:rPr>
              <a:t>() will clear whole canvas</a:t>
            </a:r>
            <a:endParaRPr kumimoji="1" lang="zh-TW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498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83F332D-90B1-5FD7-C544-7EBAB70DA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29" y="935421"/>
            <a:ext cx="6475771" cy="531580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5B6F21C-EBE7-6F43-B9A3-36A65567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Hints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28D981-DBBC-7F4C-A6AA-E8DB21252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kumimoji="1" lang="en-US" altLang="zh-TW" sz="2000" dirty="0"/>
              <a:t>What you  should do is just call </a:t>
            </a:r>
            <a:r>
              <a:rPr kumimoji="1" lang="en-US" altLang="zh-TW" sz="2000" dirty="0" err="1"/>
              <a:t>drawOneViewport</a:t>
            </a:r>
            <a:r>
              <a:rPr kumimoji="1" lang="en-US" altLang="zh-TW" sz="2000" dirty="0"/>
              <a:t>() 3 times (because you are going to draw three viewport)</a:t>
            </a:r>
          </a:p>
          <a:p>
            <a:r>
              <a:rPr kumimoji="1" lang="en-US" altLang="zh-TW" sz="2000" dirty="0"/>
              <a:t>And, give each call proper ”viewport”, “background”, “</a:t>
            </a:r>
            <a:r>
              <a:rPr kumimoji="1" lang="en-US" altLang="zh-TW" sz="2000" dirty="0" err="1"/>
              <a:t>projectionMatrix</a:t>
            </a:r>
            <a:r>
              <a:rPr kumimoji="1" lang="en-US" altLang="zh-TW" sz="2000" dirty="0"/>
              <a:t>”, “</a:t>
            </a:r>
            <a:r>
              <a:rPr kumimoji="1" lang="en-US" altLang="zh-TW" sz="2000" dirty="0" err="1"/>
              <a:t>viewMatrix</a:t>
            </a:r>
            <a:r>
              <a:rPr kumimoji="1" lang="en-US" altLang="zh-TW" sz="2000" dirty="0"/>
              <a:t>” and “</a:t>
            </a:r>
            <a:r>
              <a:rPr kumimoji="1" lang="en-US" altLang="zh-TW" sz="2000" dirty="0" err="1"/>
              <a:t>modelMatrix</a:t>
            </a:r>
            <a:r>
              <a:rPr kumimoji="1" lang="en-US" altLang="zh-TW" sz="2000" dirty="0"/>
              <a:t>” information </a:t>
            </a:r>
          </a:p>
          <a:p>
            <a:endParaRPr kumimoji="1" lang="zh-TW" altLang="en-US" sz="2000" dirty="0"/>
          </a:p>
        </p:txBody>
      </p: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912F41D2-FAC2-FB47-BD0A-34F55DFAABB6}"/>
              </a:ext>
            </a:extLst>
          </p:cNvPr>
          <p:cNvCxnSpPr>
            <a:cxnSpLocks/>
          </p:cNvCxnSpPr>
          <p:nvPr/>
        </p:nvCxnSpPr>
        <p:spPr>
          <a:xfrm flipH="1">
            <a:off x="9364717" y="3593324"/>
            <a:ext cx="1513490" cy="137806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553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A0F11E9-8777-904F-BBD0-D9F1445A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You Should Do</a:t>
            </a:r>
            <a:br>
              <a:rPr kumimoji="1"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kumimoji="1"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 “Submission”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7592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526</Words>
  <Application>Microsoft Macintosh PowerPoint</Application>
  <PresentationFormat>寬螢幕</PresentationFormat>
  <Paragraphs>65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佈景主題</vt:lpstr>
      <vt:lpstr>Lab 5</vt:lpstr>
      <vt:lpstr>PowerPoint 簡報</vt:lpstr>
      <vt:lpstr>Triangles and Colors</vt:lpstr>
      <vt:lpstr>Viewpoint Change (Rotation)</vt:lpstr>
      <vt:lpstr>Viewpoint Change (Rotation)</vt:lpstr>
      <vt:lpstr>PowerPoint 簡報</vt:lpstr>
      <vt:lpstr>Scissor Test</vt:lpstr>
      <vt:lpstr>Hints</vt:lpstr>
      <vt:lpstr>What You Should Do for “Submission”</vt:lpstr>
      <vt:lpstr>Submission Instruction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</dc:title>
  <dc:creator>科植 王</dc:creator>
  <cp:lastModifiedBy>科植 王</cp:lastModifiedBy>
  <cp:revision>43</cp:revision>
  <dcterms:created xsi:type="dcterms:W3CDTF">2020-08-28T10:32:45Z</dcterms:created>
  <dcterms:modified xsi:type="dcterms:W3CDTF">2022-10-10T08:40:22Z</dcterms:modified>
</cp:coreProperties>
</file>