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tiff" ContentType="image/tiff"/>
  <Default Extension="gif" ContentType="image/gif"/>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9" r:id="rId1"/>
    <p:sldMasterId id="2147483685" r:id="rId2"/>
  </p:sldMasterIdLst>
  <p:notesMasterIdLst>
    <p:notesMasterId r:id="rId24"/>
  </p:notesMasterIdLst>
  <p:handoutMasterIdLst>
    <p:handoutMasterId r:id="rId25"/>
  </p:handoutMasterIdLst>
  <p:sldIdLst>
    <p:sldId id="256" r:id="rId3"/>
    <p:sldId id="265" r:id="rId4"/>
    <p:sldId id="282" r:id="rId5"/>
    <p:sldId id="266" r:id="rId6"/>
    <p:sldId id="269" r:id="rId7"/>
    <p:sldId id="270" r:id="rId8"/>
    <p:sldId id="273" r:id="rId9"/>
    <p:sldId id="274" r:id="rId10"/>
    <p:sldId id="275" r:id="rId11"/>
    <p:sldId id="276" r:id="rId12"/>
    <p:sldId id="277" r:id="rId13"/>
    <p:sldId id="271" r:id="rId14"/>
    <p:sldId id="272" r:id="rId15"/>
    <p:sldId id="283" r:id="rId16"/>
    <p:sldId id="284" r:id="rId17"/>
    <p:sldId id="285" r:id="rId18"/>
    <p:sldId id="288" r:id="rId19"/>
    <p:sldId id="286" r:id="rId20"/>
    <p:sldId id="290" r:id="rId21"/>
    <p:sldId id="304" r:id="rId22"/>
    <p:sldId id="281" r:id="rId23"/>
  </p:sldIdLst>
  <p:sldSz cx="9144000" cy="6858000" type="screen4x3"/>
  <p:notesSz cx="6858000" cy="9144000"/>
  <p:embeddedFontLst>
    <p:embeddedFont>
      <p:font typeface="Arial Narrow" pitchFamily="34" charset="0"/>
      <p:regular r:id="rId26"/>
      <p:bold r:id="rId27"/>
      <p:italic r:id="rId28"/>
      <p:boldItalic r:id="rId29"/>
    </p:embeddedFont>
    <p:embeddedFont>
      <p:font typeface="Times" pitchFamily="18" charset="0"/>
      <p:regular r:id="rId30"/>
      <p:bold r:id="rId31"/>
      <p:italic r:id="rId32"/>
      <p:boldItalic r:id="rId33"/>
    </p:embeddedFont>
  </p:embeddedFontLst>
  <p:defaultTextStyle>
    <a:defPPr>
      <a:defRPr lang="en-US"/>
    </a:defPPr>
    <a:lvl1pPr algn="l" rtl="0" eaLnBrk="0" fontAlgn="base" hangingPunct="0">
      <a:spcBef>
        <a:spcPct val="0"/>
      </a:spcBef>
      <a:spcAft>
        <a:spcPct val="0"/>
      </a:spcAft>
      <a:defRPr sz="2400"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5FA8"/>
    <a:srgbClr val="FFF7E0"/>
    <a:srgbClr val="FFEEBF"/>
    <a:srgbClr val="FFDD7F"/>
    <a:srgbClr val="FFD666"/>
    <a:srgbClr val="FFBB00"/>
    <a:srgbClr val="E6EFF6"/>
    <a:srgbClr val="A8C7D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9191" autoAdjust="0"/>
  </p:normalViewPr>
  <p:slideViewPr>
    <p:cSldViewPr snapToGrid="0">
      <p:cViewPr varScale="1">
        <p:scale>
          <a:sx n="86" d="100"/>
          <a:sy n="86" d="100"/>
        </p:scale>
        <p:origin x="-1380" y="-78"/>
      </p:cViewPr>
      <p:guideLst>
        <p:guide orient="horz" pos="2160"/>
        <p:guide pos="3178"/>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33"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8" charset="0"/>
              </a:defRPr>
            </a:lvl1pPr>
          </a:lstStyle>
          <a:p>
            <a:pPr>
              <a:defRPr/>
            </a:pPr>
            <a:endParaRPr lang="en-US"/>
          </a:p>
        </p:txBody>
      </p:sp>
      <p:sp>
        <p:nvSpPr>
          <p:cNvPr id="143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8" charset="0"/>
              </a:defRPr>
            </a:lvl1pPr>
          </a:lstStyle>
          <a:p>
            <a:pPr>
              <a:defRPr/>
            </a:pPr>
            <a:endParaRPr lang="en-US"/>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8" charset="0"/>
              </a:defRPr>
            </a:lvl1pPr>
          </a:lstStyle>
          <a:p>
            <a:pPr>
              <a:defRPr/>
            </a:pPr>
            <a:endParaRPr lang="en-US"/>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8" charset="0"/>
              </a:defRPr>
            </a:lvl1pPr>
          </a:lstStyle>
          <a:p>
            <a:pPr>
              <a:defRPr/>
            </a:pPr>
            <a:fld id="{ED3A37F2-6954-4EF2-9BB3-B7B7D970D8D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8"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8"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8"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8" charset="0"/>
              </a:defRPr>
            </a:lvl1pPr>
          </a:lstStyle>
          <a:p>
            <a:pPr>
              <a:defRPr/>
            </a:pPr>
            <a:fld id="{700C159B-3807-4063-BD97-AC3ECA18B34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8490B982-E171-4D8F-A858-725D8CA0108C}" type="slidenum">
              <a:rPr lang="en-US" smtClean="0"/>
              <a:pPr/>
              <a:t>1</a:t>
            </a:fld>
            <a:endParaRPr lang="en-US"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r>
              <a:rPr lang="en-US" dirty="0" smtClean="0"/>
              <a:t>Note: before starting </a:t>
            </a:r>
            <a:r>
              <a:rPr lang="en-US" b="1" dirty="0" smtClean="0"/>
              <a:t>launch LabVIEW </a:t>
            </a:r>
            <a:r>
              <a:rPr lang="en-US" dirty="0" smtClean="0"/>
              <a:t>and the </a:t>
            </a:r>
            <a:r>
              <a:rPr lang="en-US" b="1" dirty="0" smtClean="0"/>
              <a:t>Example Finder</a:t>
            </a:r>
            <a:r>
              <a:rPr lang="en-US" dirty="0" smtClean="0"/>
              <a:t>, and do a </a:t>
            </a:r>
            <a:r>
              <a:rPr lang="en-US" b="1" dirty="0" smtClean="0"/>
              <a:t>palette search </a:t>
            </a:r>
            <a:r>
              <a:rPr lang="en-US" dirty="0" smtClean="0"/>
              <a:t>to have everything loaded and ready to go.</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wire color,</a:t>
            </a:r>
            <a:r>
              <a:rPr lang="en-US" baseline="0" dirty="0" smtClean="0"/>
              <a:t> style, and thickness represent the different types</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Rot="1" noChangeAspect="1" noChangeArrowheads="1" noTextEdit="1"/>
          </p:cNvSpPr>
          <p:nvPr>
            <p:ph type="sldImg"/>
          </p:nvPr>
        </p:nvSpPr>
        <p:spPr>
          <a:ln/>
        </p:spPr>
      </p:sp>
      <p:sp>
        <p:nvSpPr>
          <p:cNvPr id="667651" name="Rectangle 3"/>
          <p:cNvSpPr>
            <a:spLocks noGrp="1" noChangeArrowheads="1"/>
          </p:cNvSpPr>
          <p:nvPr>
            <p:ph type="body" idx="1"/>
          </p:nvPr>
        </p:nvSpPr>
        <p:spPr/>
        <p:txBody>
          <a:bodyPr/>
          <a:lstStyle/>
          <a:p>
            <a:pPr defTabSz="449702">
              <a:tabLst>
                <a:tab pos="224851" algn="l"/>
              </a:tabLst>
            </a:pPr>
            <a:r>
              <a:rPr lang="en-US" sz="1100" dirty="0">
                <a:latin typeface="Times" pitchFamily="18" charset="0"/>
              </a:rPr>
              <a:t>When your VI is not executable, a broken arrow is displayed in the Run button in the palette.</a:t>
            </a:r>
          </a:p>
          <a:p>
            <a:pPr marL="234220" lvl="1" indent="-232659" defTabSz="449702">
              <a:buFontTx/>
              <a:buChar char="•"/>
              <a:tabLst>
                <a:tab pos="224851" algn="l"/>
              </a:tabLst>
            </a:pPr>
            <a:r>
              <a:rPr lang="en-US" sz="1100" b="1" dirty="0">
                <a:latin typeface="Times" pitchFamily="18" charset="0"/>
              </a:rPr>
              <a:t>Finding Errors</a:t>
            </a:r>
            <a:r>
              <a:rPr lang="en-US" sz="1100" dirty="0">
                <a:latin typeface="Times" pitchFamily="18" charset="0"/>
              </a:rPr>
              <a:t>: To list errors, click on the broken arrow. To locate the bad object, click on the error message.</a:t>
            </a:r>
          </a:p>
          <a:p>
            <a:pPr marL="234220" lvl="1" indent="-232659" defTabSz="449702">
              <a:buFontTx/>
              <a:buChar char="•"/>
              <a:tabLst>
                <a:tab pos="224851" algn="l"/>
              </a:tabLst>
            </a:pPr>
            <a:r>
              <a:rPr lang="en-US" sz="1100" b="1" dirty="0">
                <a:latin typeface="Times" pitchFamily="18" charset="0"/>
              </a:rPr>
              <a:t>Execution Highlighting</a:t>
            </a:r>
            <a:r>
              <a:rPr lang="en-US" sz="1100" dirty="0">
                <a:latin typeface="Times" pitchFamily="18" charset="0"/>
              </a:rPr>
              <a:t>: Animates the diagram and traces the flow of the data, allowing you to view intermediate values. Click on the </a:t>
            </a:r>
            <a:r>
              <a:rPr lang="en-US" sz="1100" b="1" dirty="0">
                <a:latin typeface="Times" pitchFamily="18" charset="0"/>
              </a:rPr>
              <a:t>light 	bulb</a:t>
            </a:r>
            <a:r>
              <a:rPr lang="en-US" sz="1100" dirty="0">
                <a:latin typeface="Times" pitchFamily="18" charset="0"/>
              </a:rPr>
              <a:t> on the toolbar.</a:t>
            </a:r>
          </a:p>
          <a:p>
            <a:pPr marL="234220" lvl="1" indent="-232659" defTabSz="449702">
              <a:buFontTx/>
              <a:buChar char="•"/>
              <a:tabLst>
                <a:tab pos="224851" algn="l"/>
              </a:tabLst>
            </a:pPr>
            <a:r>
              <a:rPr lang="en-US" sz="1100" b="1" dirty="0">
                <a:latin typeface="Times" pitchFamily="18" charset="0"/>
              </a:rPr>
              <a:t>Probe</a:t>
            </a:r>
            <a:r>
              <a:rPr lang="en-US" sz="1100" dirty="0">
                <a:latin typeface="Times" pitchFamily="18" charset="0"/>
              </a:rPr>
              <a:t>: Used to view values in arrays and clusters. Click on wires with the </a:t>
            </a:r>
            <a:r>
              <a:rPr lang="en-US" sz="1100" b="1" dirty="0">
                <a:latin typeface="Times" pitchFamily="18" charset="0"/>
              </a:rPr>
              <a:t>Probe </a:t>
            </a:r>
            <a:r>
              <a:rPr lang="en-US" sz="1100" dirty="0">
                <a:latin typeface="Times" pitchFamily="18" charset="0"/>
              </a:rPr>
              <a:t>tool or right-click on the wire to set probes.</a:t>
            </a:r>
          </a:p>
          <a:p>
            <a:pPr marL="234220" lvl="1" indent="-232659" defTabSz="449702">
              <a:buFontTx/>
              <a:buChar char="•"/>
              <a:tabLst>
                <a:tab pos="224851" algn="l"/>
              </a:tabLst>
            </a:pPr>
            <a:r>
              <a:rPr lang="en-US" sz="1100" b="1" dirty="0">
                <a:latin typeface="Times" pitchFamily="18" charset="0"/>
              </a:rPr>
              <a:t>Retain Wire Values</a:t>
            </a:r>
            <a:r>
              <a:rPr lang="en-US" sz="1100" dirty="0">
                <a:latin typeface="Times" pitchFamily="18" charset="0"/>
              </a:rPr>
              <a:t>: Used in conjunction with probes to view the values from the last iteration of the program. </a:t>
            </a:r>
          </a:p>
          <a:p>
            <a:pPr marL="234220" lvl="1" indent="-232659" defTabSz="449702">
              <a:buFontTx/>
              <a:buChar char="•"/>
              <a:tabLst>
                <a:tab pos="224851" algn="l"/>
              </a:tabLst>
            </a:pPr>
            <a:r>
              <a:rPr lang="en-US" sz="1100" b="1" dirty="0">
                <a:latin typeface="Times" pitchFamily="18" charset="0"/>
              </a:rPr>
              <a:t>Breakpoint</a:t>
            </a:r>
            <a:r>
              <a:rPr lang="en-US" sz="1100" dirty="0">
                <a:latin typeface="Times" pitchFamily="18" charset="0"/>
              </a:rPr>
              <a:t>: Set pauses at different locations on the diagram. Click on wires 	or objects with the </a:t>
            </a:r>
            <a:r>
              <a:rPr lang="en-US" sz="1100" b="1" dirty="0">
                <a:latin typeface="Times" pitchFamily="18" charset="0"/>
              </a:rPr>
              <a:t>Breakpoint </a:t>
            </a:r>
            <a:r>
              <a:rPr lang="en-US" sz="1100" dirty="0">
                <a:latin typeface="Times" pitchFamily="18" charset="0"/>
              </a:rPr>
              <a:t>tool to set breakpoints.</a:t>
            </a:r>
          </a:p>
        </p:txBody>
      </p:sp>
      <p:sp>
        <p:nvSpPr>
          <p:cNvPr id="667652" name="Text Box 4"/>
          <p:cNvSpPr txBox="1">
            <a:spLocks noChangeArrowheads="1"/>
          </p:cNvSpPr>
          <p:nvPr/>
        </p:nvSpPr>
        <p:spPr bwMode="auto">
          <a:xfrm>
            <a:off x="0" y="8749431"/>
            <a:ext cx="6858000" cy="254074"/>
          </a:xfrm>
          <a:prstGeom prst="rect">
            <a:avLst/>
          </a:prstGeom>
          <a:noFill/>
          <a:ln w="9525">
            <a:noFill/>
            <a:miter lim="800000"/>
            <a:headEnd/>
            <a:tailEnd/>
          </a:ln>
          <a:effectLst/>
        </p:spPr>
        <p:txBody>
          <a:bodyPr lIns="101030" tIns="50514" rIns="101030" bIns="50514" anchor="b">
            <a:spAutoFit/>
          </a:bodyPr>
          <a:lstStyle/>
          <a:p>
            <a:pPr defTabSz="768241">
              <a:spcBef>
                <a:spcPct val="50000"/>
              </a:spcBef>
              <a:tabLst>
                <a:tab pos="226413" algn="l"/>
                <a:tab pos="3352466" algn="ctr"/>
                <a:tab pos="6436359" algn="r"/>
              </a:tabLst>
            </a:pPr>
            <a:r>
              <a:rPr lang="en-US" sz="1000" dirty="0">
                <a:latin typeface="Times New Roman" pitchFamily="18" charset="0"/>
              </a:rPr>
              <a:t>	 </a:t>
            </a:r>
            <a:r>
              <a:rPr lang="en-US" sz="800" i="1" dirty="0"/>
              <a:t>Introduction to LabVIEW Hands-On 	</a:t>
            </a:r>
            <a:r>
              <a:rPr lang="en-US" sz="800" i="1" dirty="0" smtClean="0"/>
              <a:t>15</a:t>
            </a:r>
            <a:r>
              <a:rPr lang="en-US" sz="800" i="1" dirty="0"/>
              <a:t>	ni.com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Rot="1" noChangeAspect="1" noChangeArrowheads="1" noTextEdit="1"/>
          </p:cNvSpPr>
          <p:nvPr>
            <p:ph type="sldImg"/>
          </p:nvPr>
        </p:nvSpPr>
        <p:spPr>
          <a:ln/>
        </p:spPr>
      </p:sp>
      <p:sp>
        <p:nvSpPr>
          <p:cNvPr id="669699" name="Rectangle 3"/>
          <p:cNvSpPr>
            <a:spLocks noGrp="1" noChangeArrowheads="1"/>
          </p:cNvSpPr>
          <p:nvPr>
            <p:ph type="body" idx="1"/>
          </p:nvPr>
        </p:nvSpPr>
        <p:spPr>
          <a:noFill/>
        </p:spPr>
        <p:txBody>
          <a:bodyPr/>
          <a:lstStyle/>
          <a:p>
            <a:pPr>
              <a:lnSpc>
                <a:spcPct val="90000"/>
              </a:lnSpc>
              <a:tabLst>
                <a:tab pos="449702" algn="l"/>
              </a:tabLst>
            </a:pPr>
            <a:r>
              <a:rPr lang="en-US" sz="1100" dirty="0">
                <a:latin typeface="Times" pitchFamily="18" charset="0"/>
              </a:rPr>
              <a:t>The </a:t>
            </a:r>
            <a:r>
              <a:rPr lang="en-US" sz="1100" b="1" dirty="0">
                <a:latin typeface="Times" pitchFamily="18" charset="0"/>
              </a:rPr>
              <a:t>Context Help window</a:t>
            </a:r>
            <a:r>
              <a:rPr lang="en-US" sz="1100" dirty="0">
                <a:latin typeface="Times" pitchFamily="18" charset="0"/>
              </a:rPr>
              <a:t> displays basic information about LabVIEW objects when you move the cursor over each object. Objects with context help information include VIs, functions, constants, structures, palettes, properties, methods, events, and dialog box components.</a:t>
            </a:r>
          </a:p>
          <a:p>
            <a:pPr>
              <a:lnSpc>
                <a:spcPct val="90000"/>
              </a:lnSpc>
              <a:spcAft>
                <a:spcPct val="30000"/>
              </a:spcAft>
              <a:tabLst>
                <a:tab pos="449702" algn="l"/>
              </a:tabLst>
            </a:pPr>
            <a:r>
              <a:rPr lang="en-US" sz="1100" dirty="0">
                <a:latin typeface="Times" pitchFamily="18" charset="0"/>
              </a:rPr>
              <a:t>To display the Context Help window, select </a:t>
            </a:r>
            <a:r>
              <a:rPr lang="en-US" sz="1100" b="1" dirty="0" err="1">
                <a:latin typeface="Times" pitchFamily="18" charset="0"/>
              </a:rPr>
              <a:t>Help»Show</a:t>
            </a:r>
            <a:r>
              <a:rPr lang="en-US" sz="1100" b="1" dirty="0">
                <a:latin typeface="Times" pitchFamily="18" charset="0"/>
              </a:rPr>
              <a:t> Context Help</a:t>
            </a:r>
            <a:r>
              <a:rPr lang="en-US" sz="1100" dirty="0">
                <a:latin typeface="Times" pitchFamily="18" charset="0"/>
              </a:rPr>
              <a:t>, press the &lt;</a:t>
            </a:r>
            <a:r>
              <a:rPr lang="en-US" sz="1100" dirty="0" err="1">
                <a:latin typeface="Times" pitchFamily="18" charset="0"/>
              </a:rPr>
              <a:t>Ctrl+H</a:t>
            </a:r>
            <a:r>
              <a:rPr lang="en-US" sz="1100" dirty="0">
                <a:latin typeface="Times" pitchFamily="18" charset="0"/>
              </a:rPr>
              <a:t>&gt; keys, or press the </a:t>
            </a:r>
            <a:r>
              <a:rPr lang="en-US" sz="1100" b="1" dirty="0">
                <a:latin typeface="Times" pitchFamily="18" charset="0"/>
              </a:rPr>
              <a:t>Show Context Help Window</a:t>
            </a:r>
            <a:r>
              <a:rPr lang="en-US" sz="1100" dirty="0">
                <a:latin typeface="Times" pitchFamily="18" charset="0"/>
              </a:rPr>
              <a:t> button in the toolbar</a:t>
            </a:r>
          </a:p>
          <a:p>
            <a:pPr>
              <a:lnSpc>
                <a:spcPct val="90000"/>
              </a:lnSpc>
              <a:spcBef>
                <a:spcPct val="0"/>
              </a:spcBef>
              <a:spcAft>
                <a:spcPct val="30000"/>
              </a:spcAft>
              <a:tabLst>
                <a:tab pos="449702" algn="l"/>
              </a:tabLst>
            </a:pPr>
            <a:r>
              <a:rPr lang="en-US" sz="1100" dirty="0">
                <a:latin typeface="Times" pitchFamily="18" charset="0"/>
              </a:rPr>
              <a:t>Connections displayed in Context Help:</a:t>
            </a:r>
            <a:endParaRPr lang="en-US" sz="1100" b="1" dirty="0">
              <a:latin typeface="Times" pitchFamily="18" charset="0"/>
            </a:endParaRPr>
          </a:p>
          <a:p>
            <a:pPr>
              <a:lnSpc>
                <a:spcPct val="90000"/>
              </a:lnSpc>
              <a:spcBef>
                <a:spcPct val="0"/>
              </a:spcBef>
              <a:spcAft>
                <a:spcPct val="30000"/>
              </a:spcAft>
              <a:tabLst>
                <a:tab pos="449702" algn="l"/>
              </a:tabLst>
            </a:pPr>
            <a:r>
              <a:rPr lang="en-US" sz="1100" b="1" dirty="0">
                <a:latin typeface="Times" pitchFamily="18" charset="0"/>
              </a:rPr>
              <a:t>Required – bold</a:t>
            </a:r>
            <a:r>
              <a:rPr lang="en-US" sz="1100" dirty="0">
                <a:latin typeface="Times" pitchFamily="18" charset="0"/>
              </a:rPr>
              <a:t/>
            </a:r>
            <a:br>
              <a:rPr lang="en-US" sz="1100" dirty="0">
                <a:latin typeface="Times" pitchFamily="18" charset="0"/>
              </a:rPr>
            </a:br>
            <a:r>
              <a:rPr lang="en-US" sz="1100" dirty="0">
                <a:latin typeface="Times" pitchFamily="18" charset="0"/>
              </a:rPr>
              <a:t>Recommended – normal	</a:t>
            </a:r>
            <a:br>
              <a:rPr lang="en-US" sz="1100" dirty="0">
                <a:latin typeface="Times" pitchFamily="18" charset="0"/>
              </a:rPr>
            </a:br>
            <a:r>
              <a:rPr lang="en-US" sz="1100" dirty="0">
                <a:solidFill>
                  <a:schemeClr val="bg2"/>
                </a:solidFill>
                <a:latin typeface="Times" pitchFamily="18" charset="0"/>
              </a:rPr>
              <a:t>Optional – dimmed</a:t>
            </a:r>
          </a:p>
          <a:p>
            <a:pPr>
              <a:lnSpc>
                <a:spcPct val="90000"/>
              </a:lnSpc>
              <a:tabLst>
                <a:tab pos="449702" algn="l"/>
              </a:tabLst>
            </a:pPr>
            <a:r>
              <a:rPr lang="en-US" sz="1100" b="1" dirty="0">
                <a:latin typeface="Times" pitchFamily="18" charset="0"/>
              </a:rPr>
              <a:t>Additional Help</a:t>
            </a:r>
          </a:p>
          <a:p>
            <a:pPr marL="223290" lvl="1" indent="-221728">
              <a:lnSpc>
                <a:spcPct val="90000"/>
              </a:lnSpc>
              <a:buFontTx/>
              <a:buChar char="•"/>
              <a:tabLst>
                <a:tab pos="449702" algn="l"/>
              </a:tabLst>
            </a:pPr>
            <a:r>
              <a:rPr lang="en-US" sz="1100" b="1" dirty="0">
                <a:latin typeface="Times" pitchFamily="18" charset="0"/>
              </a:rPr>
              <a:t>VI, Function, &amp; How-To Help is also available.</a:t>
            </a:r>
          </a:p>
          <a:p>
            <a:pPr marL="440333" lvl="2" indent="-215482">
              <a:lnSpc>
                <a:spcPct val="90000"/>
              </a:lnSpc>
              <a:buFont typeface="Times" pitchFamily="18" charset="0"/>
              <a:buChar char="–"/>
              <a:tabLst>
                <a:tab pos="449702" algn="l"/>
              </a:tabLst>
            </a:pPr>
            <a:r>
              <a:rPr lang="en-US" sz="1100" b="1" dirty="0">
                <a:latin typeface="Times" pitchFamily="18" charset="0"/>
              </a:rPr>
              <a:t>Help» VI, Function, &amp; How-To Help</a:t>
            </a:r>
            <a:r>
              <a:rPr lang="en-US" sz="1100" dirty="0">
                <a:latin typeface="Times" pitchFamily="18" charset="0"/>
              </a:rPr>
              <a:t> </a:t>
            </a:r>
          </a:p>
          <a:p>
            <a:pPr marL="440333" lvl="2" indent="-215482">
              <a:lnSpc>
                <a:spcPct val="90000"/>
              </a:lnSpc>
              <a:buFont typeface="Times" pitchFamily="18" charset="0"/>
              <a:buChar char="–"/>
              <a:tabLst>
                <a:tab pos="449702" algn="l"/>
              </a:tabLst>
            </a:pPr>
            <a:r>
              <a:rPr lang="en-US" sz="1100" dirty="0">
                <a:latin typeface="Times" pitchFamily="18" charset="0"/>
              </a:rPr>
              <a:t>Right-click the VI icon and choose </a:t>
            </a:r>
            <a:r>
              <a:rPr lang="en-US" sz="1100" b="1" dirty="0">
                <a:latin typeface="Times" pitchFamily="18" charset="0"/>
              </a:rPr>
              <a:t>Help</a:t>
            </a:r>
            <a:r>
              <a:rPr lang="en-US" sz="1100" dirty="0">
                <a:latin typeface="Times" pitchFamily="18" charset="0"/>
              </a:rPr>
              <a:t>, or </a:t>
            </a:r>
          </a:p>
          <a:p>
            <a:pPr marL="440333" lvl="2" indent="-215482">
              <a:lnSpc>
                <a:spcPct val="90000"/>
              </a:lnSpc>
              <a:buFont typeface="Times" pitchFamily="18" charset="0"/>
              <a:buChar char="–"/>
              <a:tabLst>
                <a:tab pos="449702" algn="l"/>
              </a:tabLst>
            </a:pPr>
            <a:r>
              <a:rPr lang="en-US" sz="1100" dirty="0">
                <a:latin typeface="Times" pitchFamily="18" charset="0"/>
              </a:rPr>
              <a:t>Choose “</a:t>
            </a:r>
            <a:r>
              <a:rPr lang="en-US" sz="1100" b="1" dirty="0">
                <a:latin typeface="Times" pitchFamily="18" charset="0"/>
              </a:rPr>
              <a:t>Detailed Help</a:t>
            </a:r>
            <a:r>
              <a:rPr lang="en-US" sz="1100" dirty="0">
                <a:latin typeface="Times" pitchFamily="18" charset="0"/>
              </a:rPr>
              <a:t>.” on the context help window.</a:t>
            </a:r>
          </a:p>
          <a:p>
            <a:pPr marL="223290" lvl="1" indent="-221728">
              <a:lnSpc>
                <a:spcPct val="90000"/>
              </a:lnSpc>
              <a:buFontTx/>
              <a:buChar char="•"/>
              <a:tabLst>
                <a:tab pos="449702" algn="l"/>
              </a:tabLst>
            </a:pPr>
            <a:r>
              <a:rPr lang="en-US" sz="1100" dirty="0">
                <a:latin typeface="Times" pitchFamily="18" charset="0"/>
              </a:rPr>
              <a:t> </a:t>
            </a:r>
            <a:r>
              <a:rPr lang="en-US" sz="1100" b="1" dirty="0">
                <a:latin typeface="Times" pitchFamily="18" charset="0"/>
              </a:rPr>
              <a:t>LabVIEW Help – reference style help</a:t>
            </a:r>
          </a:p>
          <a:p>
            <a:pPr marL="440333" lvl="2" indent="-215482">
              <a:lnSpc>
                <a:spcPct val="90000"/>
              </a:lnSpc>
              <a:buFont typeface="Times" pitchFamily="18" charset="0"/>
              <a:buChar char="–"/>
              <a:tabLst>
                <a:tab pos="449702" algn="l"/>
              </a:tabLst>
            </a:pPr>
            <a:r>
              <a:rPr lang="en-US" sz="1100" dirty="0">
                <a:latin typeface="Times" pitchFamily="18" charset="0"/>
              </a:rPr>
              <a:t> </a:t>
            </a:r>
            <a:r>
              <a:rPr lang="en-US" sz="1100" b="1" dirty="0">
                <a:latin typeface="Times" pitchFamily="18" charset="0"/>
              </a:rPr>
              <a:t>Help»Search the LabVIEW Help…</a:t>
            </a:r>
          </a:p>
          <a:p>
            <a:pPr>
              <a:lnSpc>
                <a:spcPct val="90000"/>
              </a:lnSpc>
              <a:tabLst>
                <a:tab pos="449702" algn="l"/>
              </a:tabLst>
            </a:pPr>
            <a:endParaRPr lang="en-US" sz="1100" dirty="0">
              <a:latin typeface="Times" pitchFamily="18" charset="0"/>
            </a:endParaRPr>
          </a:p>
          <a:p>
            <a:pPr>
              <a:lnSpc>
                <a:spcPct val="90000"/>
              </a:lnSpc>
              <a:tabLst>
                <a:tab pos="449702" algn="l"/>
              </a:tabLst>
            </a:pPr>
            <a:endParaRPr lang="en-US" sz="1100" dirty="0">
              <a:latin typeface="Times" pitchFamily="18" charset="0"/>
            </a:endParaRPr>
          </a:p>
          <a:p>
            <a:pPr>
              <a:lnSpc>
                <a:spcPct val="90000"/>
              </a:lnSpc>
              <a:tabLst>
                <a:tab pos="449702" algn="l"/>
              </a:tabLst>
            </a:pPr>
            <a:endParaRPr lang="en-US" sz="1100" dirty="0">
              <a:latin typeface="Times" pitchFamily="18" charset="0"/>
            </a:endParaRPr>
          </a:p>
          <a:p>
            <a:pPr>
              <a:lnSpc>
                <a:spcPct val="90000"/>
              </a:lnSpc>
              <a:tabLst>
                <a:tab pos="449702" algn="l"/>
              </a:tabLst>
            </a:pPr>
            <a:endParaRPr lang="en-US" sz="1100" dirty="0">
              <a:latin typeface="Times" pitchFamily="18" charset="0"/>
            </a:endParaRPr>
          </a:p>
        </p:txBody>
      </p:sp>
      <p:sp>
        <p:nvSpPr>
          <p:cNvPr id="669701" name="Text Box 5"/>
          <p:cNvSpPr txBox="1">
            <a:spLocks noChangeArrowheads="1"/>
          </p:cNvSpPr>
          <p:nvPr/>
        </p:nvSpPr>
        <p:spPr bwMode="auto">
          <a:xfrm>
            <a:off x="0" y="8749431"/>
            <a:ext cx="6858000" cy="254074"/>
          </a:xfrm>
          <a:prstGeom prst="rect">
            <a:avLst/>
          </a:prstGeom>
          <a:noFill/>
          <a:ln w="9525">
            <a:noFill/>
            <a:miter lim="800000"/>
            <a:headEnd/>
            <a:tailEnd/>
          </a:ln>
          <a:effectLst/>
        </p:spPr>
        <p:txBody>
          <a:bodyPr lIns="101030" tIns="50514" rIns="101030" bIns="50514" anchor="b">
            <a:spAutoFit/>
          </a:bodyPr>
          <a:lstStyle/>
          <a:p>
            <a:pPr defTabSz="768241">
              <a:spcBef>
                <a:spcPct val="50000"/>
              </a:spcBef>
              <a:tabLst>
                <a:tab pos="226413" algn="l"/>
                <a:tab pos="3352466" algn="ctr"/>
                <a:tab pos="6436359" algn="r"/>
              </a:tabLst>
            </a:pPr>
            <a:r>
              <a:rPr lang="en-US" sz="1000" dirty="0">
                <a:latin typeface="Times New Roman" pitchFamily="18" charset="0"/>
              </a:rPr>
              <a:t>	 </a:t>
            </a:r>
            <a:r>
              <a:rPr lang="en-US" sz="800" i="1" dirty="0"/>
              <a:t>Introduction to LabVIEW Hands-On 	</a:t>
            </a:r>
            <a:r>
              <a:rPr lang="en-US" sz="800" i="1" dirty="0" smtClean="0"/>
              <a:t>16</a:t>
            </a:r>
            <a:r>
              <a:rPr lang="en-US" sz="800" i="1" dirty="0"/>
              <a:t>	ni.com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topic is explained in following</a:t>
            </a:r>
            <a:r>
              <a:rPr lang="en-US" baseline="0" dirty="0" smtClean="0"/>
              <a:t> slides.</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FRC, the FPGA image is customized for specific cRIO modules in specific slots.  You cannot</a:t>
            </a:r>
            <a:r>
              <a:rPr lang="en-US" baseline="0" dirty="0" smtClean="0"/>
              <a:t> edit the FPGA image, but it is already designed for robot I/O.</a:t>
            </a:r>
          </a:p>
          <a:p>
            <a:endParaRPr lang="en-US" baseline="0" dirty="0" smtClean="0"/>
          </a:p>
          <a:p>
            <a:r>
              <a:rPr lang="en-US" baseline="0" dirty="0" smtClean="0"/>
              <a:t>cRIO modules include:</a:t>
            </a:r>
          </a:p>
          <a:p>
            <a:pPr>
              <a:buFont typeface="Arial" pitchFamily="34" charset="0"/>
              <a:buChar char="•"/>
            </a:pPr>
            <a:r>
              <a:rPr lang="en-US" baseline="0" dirty="0" smtClean="0"/>
              <a:t> NI 9201 analog input module that can be used in slots 1 and 5 on the NI </a:t>
            </a:r>
            <a:r>
              <a:rPr lang="en-US" baseline="0" dirty="0" err="1" smtClean="0"/>
              <a:t>cRIO</a:t>
            </a:r>
            <a:r>
              <a:rPr lang="en-US" baseline="0" dirty="0" smtClean="0"/>
              <a:t>-FRC and slots 1 and 4 on the NI </a:t>
            </a:r>
            <a:r>
              <a:rPr lang="en-US" baseline="0" dirty="0" err="1" smtClean="0"/>
              <a:t>cRIO</a:t>
            </a:r>
            <a:r>
              <a:rPr lang="en-US" baseline="0" dirty="0" smtClean="0"/>
              <a:t>-FRC II.  These are used for reading voltages, accelerometers, gyros, and magnetic encoders.</a:t>
            </a:r>
          </a:p>
          <a:p>
            <a:pPr>
              <a:buFont typeface="Arial" pitchFamily="34" charset="0"/>
              <a:buChar char="•"/>
            </a:pPr>
            <a:r>
              <a:rPr lang="en-US" baseline="0" dirty="0" smtClean="0"/>
              <a:t> NI 9403 digital I/O module that can be used in slots 2 and 6 on the NI </a:t>
            </a:r>
            <a:r>
              <a:rPr lang="en-US" baseline="0" dirty="0" err="1" smtClean="0"/>
              <a:t>cRIO</a:t>
            </a:r>
            <a:r>
              <a:rPr lang="en-US" baseline="0" dirty="0" smtClean="0"/>
              <a:t>-FRC and slots 2 and 4 on the NI </a:t>
            </a:r>
            <a:r>
              <a:rPr lang="en-US" baseline="0" dirty="0" err="1" smtClean="0"/>
              <a:t>cRIO</a:t>
            </a:r>
            <a:r>
              <a:rPr lang="en-US" baseline="0" dirty="0" smtClean="0"/>
              <a:t>-FRC II.  These are used for counters, digital encoders, ultrasonic sensors, I2C sensors, SPI sensors, and controlling motors and relays.</a:t>
            </a:r>
          </a:p>
          <a:p>
            <a:pPr>
              <a:buFont typeface="Arial" pitchFamily="34" charset="0"/>
              <a:buChar char="•"/>
            </a:pPr>
            <a:r>
              <a:rPr lang="en-US" baseline="0" dirty="0" smtClean="0"/>
              <a:t> NI 9472 solenoid module that can be used in slots 3 and 7 on the NI </a:t>
            </a:r>
            <a:r>
              <a:rPr lang="en-US" baseline="0" dirty="0" err="1" smtClean="0"/>
              <a:t>cRIO</a:t>
            </a:r>
            <a:r>
              <a:rPr lang="en-US" baseline="0" dirty="0" smtClean="0"/>
              <a:t>-FRC and slots 3 and 4 on the NI </a:t>
            </a:r>
            <a:r>
              <a:rPr lang="en-US" baseline="0" dirty="0" err="1" smtClean="0"/>
              <a:t>cRIO</a:t>
            </a:r>
            <a:r>
              <a:rPr lang="en-US" baseline="0" dirty="0" smtClean="0"/>
              <a:t>-FRC II.  This are used for controlling pneumatic solenoids.</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these in LabVIEW.  Briefly look at the WPI Robotics sub palettes.</a:t>
            </a:r>
            <a:r>
              <a:rPr lang="en-US" baseline="0" dirty="0" smtClean="0"/>
              <a:t>  While these are FRC specific, other palettes are also useful: Structures, Array, Numeric, Boolean, String, Comparison, Timing, etc.</a:t>
            </a:r>
          </a:p>
          <a:p>
            <a:endParaRPr lang="en-US" baseline="0" dirty="0" smtClean="0"/>
          </a:p>
          <a:p>
            <a:r>
              <a:rPr lang="en-US" baseline="0" dirty="0" smtClean="0"/>
              <a:t>In LabVIEW, do a palette search with context help window open.  Notice how it shows individual VIs/functions as well as sub palettes.</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Wizards to create robot and Dashboard</a:t>
            </a:r>
            <a:r>
              <a:rPr lang="en-US" baseline="0" dirty="0" smtClean="0"/>
              <a:t> code (next slide)</a:t>
            </a:r>
          </a:p>
          <a:p>
            <a:pPr marL="228600" indent="-228600">
              <a:buFont typeface="+mj-lt"/>
              <a:buAutoNum type="arabicPeriod"/>
            </a:pPr>
            <a:r>
              <a:rPr lang="en-US" baseline="0" dirty="0" smtClean="0"/>
              <a:t>Message to update software if needed</a:t>
            </a:r>
          </a:p>
          <a:p>
            <a:pPr marL="228600" indent="-228600">
              <a:buFont typeface="+mj-lt"/>
              <a:buAutoNum type="arabicPeriod"/>
            </a:pPr>
            <a:r>
              <a:rPr lang="en-US" baseline="0" dirty="0" smtClean="0"/>
              <a:t>Find FRC Examples…</a:t>
            </a:r>
          </a:p>
          <a:p>
            <a:pPr marL="228600" indent="-228600">
              <a:buFont typeface="+mj-lt"/>
              <a:buAutoNum type="arabicPeriod"/>
            </a:pPr>
            <a:r>
              <a:rPr lang="en-US" baseline="0" dirty="0" smtClean="0"/>
              <a:t>We’ll look at what’s new in the next section of this presentation</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this</a:t>
            </a:r>
            <a:r>
              <a:rPr lang="en-US" baseline="0" dirty="0" smtClean="0"/>
              <a:t> in LabVIEW.</a:t>
            </a:r>
          </a:p>
          <a:p>
            <a:endParaRPr lang="en-US" baseline="0" dirty="0" smtClean="0"/>
          </a:p>
          <a:p>
            <a:r>
              <a:rPr lang="en-US" baseline="0" dirty="0" smtClean="0"/>
              <a:t>Robot:</a:t>
            </a:r>
          </a:p>
          <a:p>
            <a:pPr marL="228600" indent="-228600">
              <a:buFont typeface="+mj-lt"/>
              <a:buAutoNum type="arabicPeriod"/>
            </a:pPr>
            <a:r>
              <a:rPr lang="en-US" baseline="0" dirty="0" smtClean="0"/>
              <a:t>From the Getting Started Window click </a:t>
            </a:r>
            <a:r>
              <a:rPr lang="en-US" b="1" baseline="0" dirty="0" smtClean="0"/>
              <a:t>FRC cRIO Robot Project</a:t>
            </a:r>
            <a:r>
              <a:rPr lang="en-US" b="0" baseline="0" dirty="0" smtClean="0"/>
              <a:t>.</a:t>
            </a:r>
          </a:p>
          <a:p>
            <a:pPr marL="228600" indent="-228600">
              <a:buFont typeface="+mj-lt"/>
              <a:buAutoNum type="arabicPeriod"/>
            </a:pPr>
            <a:r>
              <a:rPr lang="en-US" b="0" baseline="0" dirty="0" smtClean="0"/>
              <a:t>Choose project name and location, and fill in team number.</a:t>
            </a:r>
          </a:p>
          <a:p>
            <a:pPr marL="228600" indent="-228600">
              <a:buFont typeface="+mj-lt"/>
              <a:buAutoNum type="arabicPeriod"/>
            </a:pPr>
            <a:r>
              <a:rPr lang="en-US" b="0" baseline="0" dirty="0" smtClean="0"/>
              <a:t>Click Finish.</a:t>
            </a:r>
          </a:p>
          <a:p>
            <a:pPr marL="228600" indent="-228600">
              <a:buFont typeface="+mj-lt"/>
              <a:buAutoNum type="arabicPeriod"/>
            </a:pPr>
            <a:r>
              <a:rPr lang="en-US" b="0" baseline="0" dirty="0" smtClean="0"/>
              <a:t>Expand </a:t>
            </a:r>
            <a:r>
              <a:rPr lang="en-US" b="1" baseline="0" dirty="0" smtClean="0"/>
              <a:t>Team Code </a:t>
            </a:r>
            <a:r>
              <a:rPr lang="en-US" b="0" baseline="0" dirty="0" smtClean="0"/>
              <a:t>folder of VIs, mention </a:t>
            </a:r>
            <a:r>
              <a:rPr lang="en-US" b="1" baseline="0" dirty="0" smtClean="0"/>
              <a:t>Robot Main.vi</a:t>
            </a:r>
            <a:r>
              <a:rPr lang="en-US" b="0" baseline="0" dirty="0" smtClean="0"/>
              <a:t>.  We can learn the details of these from the Getting Started Window Tutorials (future slide).</a:t>
            </a:r>
          </a:p>
          <a:p>
            <a:pPr marL="228600" indent="-228600">
              <a:buFont typeface="+mj-lt"/>
              <a:buAutoNum type="arabicPeriod"/>
            </a:pPr>
            <a:endParaRPr lang="en-US" b="0" baseline="0" dirty="0" smtClean="0"/>
          </a:p>
          <a:p>
            <a:pPr marL="228600" indent="-228600">
              <a:buFont typeface="+mj-lt"/>
              <a:buNone/>
            </a:pPr>
            <a:r>
              <a:rPr lang="en-US" b="0" baseline="0" dirty="0" smtClean="0"/>
              <a:t>Dashboard:</a:t>
            </a:r>
          </a:p>
          <a:p>
            <a:pPr marL="228600" indent="-228600">
              <a:buFont typeface="+mj-lt"/>
              <a:buAutoNum type="arabicPeriod"/>
            </a:pPr>
            <a:r>
              <a:rPr lang="en-US" baseline="0" dirty="0" smtClean="0"/>
              <a:t>From the Getting Started Window click </a:t>
            </a:r>
            <a:r>
              <a:rPr lang="en-US" b="1" baseline="0" dirty="0" smtClean="0"/>
              <a:t>FRC Dashboard Project</a:t>
            </a:r>
            <a:r>
              <a:rPr lang="en-US" b="0" baseline="0" dirty="0" smtClean="0"/>
              <a:t>.</a:t>
            </a:r>
          </a:p>
          <a:p>
            <a:pPr marL="228600" indent="-228600">
              <a:buFont typeface="+mj-lt"/>
              <a:buAutoNum type="arabicPeriod"/>
            </a:pPr>
            <a:r>
              <a:rPr lang="en-US" b="0" baseline="0" dirty="0" smtClean="0"/>
              <a:t>Choose project name and location.</a:t>
            </a:r>
          </a:p>
          <a:p>
            <a:pPr marL="228600" indent="-228600">
              <a:buFont typeface="+mj-lt"/>
              <a:buAutoNum type="arabicPeriod"/>
            </a:pPr>
            <a:r>
              <a:rPr lang="en-US" b="0" baseline="0" dirty="0" smtClean="0"/>
              <a:t>Click Finish.</a:t>
            </a:r>
          </a:p>
          <a:p>
            <a:pPr marL="228600" indent="-228600">
              <a:buFont typeface="+mj-lt"/>
              <a:buAutoNum type="arabicPeriod"/>
            </a:pPr>
            <a:r>
              <a:rPr lang="en-US" b="0" baseline="0" dirty="0" smtClean="0"/>
              <a:t>Open </a:t>
            </a:r>
            <a:r>
              <a:rPr lang="en-US" b="1" baseline="0" dirty="0" smtClean="0"/>
              <a:t>Dashboard Main.vi</a:t>
            </a:r>
            <a:r>
              <a:rPr lang="en-US" b="0" baseline="0" dirty="0" smtClean="0"/>
              <a:t>.  We can learn more about this from the Getting Started Window Tutorials (next slide).</a:t>
            </a:r>
          </a:p>
          <a:p>
            <a:pPr marL="228600" indent="-228600">
              <a:buFont typeface="+mj-lt"/>
              <a:buNone/>
            </a:pPr>
            <a:endParaRPr lang="en-US" b="1" baseline="0" dirty="0" smtClean="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There are over 50 FRC specific examples – more added every year</a:t>
            </a:r>
          </a:p>
          <a:p>
            <a:pPr>
              <a:buFont typeface="Arial" pitchFamily="34" charset="0"/>
              <a:buChar char="•"/>
            </a:pPr>
            <a:r>
              <a:rPr lang="en-US" dirty="0" smtClean="0"/>
              <a:t> They tell you what to configure</a:t>
            </a:r>
            <a:r>
              <a:rPr lang="en-US" baseline="0" dirty="0" smtClean="0"/>
              <a:t> before running, and what can be changed while running.</a:t>
            </a:r>
          </a:p>
          <a:p>
            <a:pPr>
              <a:buFont typeface="Arial" pitchFamily="34" charset="0"/>
              <a:buChar char="•"/>
            </a:pPr>
            <a:r>
              <a:rPr lang="en-US" baseline="0" dirty="0" smtClean="0"/>
              <a:t> </a:t>
            </a:r>
            <a:r>
              <a:rPr lang="en-US" dirty="0" smtClean="0"/>
              <a:t>They all include </a:t>
            </a:r>
            <a:r>
              <a:rPr lang="en-US" baseline="0" dirty="0" smtClean="0"/>
              <a:t>wiring diagrams to aid in setting up and troubleshooting your electrical system – even if you don’t program in LabVIEW!</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existing tutorials.</a:t>
            </a:r>
          </a:p>
          <a:p>
            <a:r>
              <a:rPr lang="en-US" dirty="0" smtClean="0"/>
              <a:t>Two new tutorials:</a:t>
            </a:r>
          </a:p>
          <a:p>
            <a:pPr marL="228600" indent="-228600">
              <a:buFont typeface="+mj-lt"/>
              <a:buAutoNum type="arabicPeriod"/>
            </a:pPr>
            <a:r>
              <a:rPr lang="en-US" dirty="0" smtClean="0"/>
              <a:t>Integrating Vision into Robot Code</a:t>
            </a:r>
          </a:p>
          <a:p>
            <a:pPr marL="228600" indent="-228600">
              <a:buFont typeface="+mj-lt"/>
              <a:buAutoNum type="arabicPeriod"/>
            </a:pPr>
            <a:r>
              <a:rPr lang="en-US" dirty="0" smtClean="0"/>
              <a:t>CAN Jaguar Fundamentals</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presentation is a basic introduction to LabVIEW, followed by what makes the FRC version different,</a:t>
            </a:r>
            <a:r>
              <a:rPr lang="en-US" baseline="0" dirty="0" smtClean="0"/>
              <a:t> and what is new for FRC 2011.  It is not intended to teach LabVIEW.</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there is something for everybody – new and experienced users will benefit from this presentation.</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LabVIEW is a graphical programming language – you draw your program.  It is easy to learn and use, while also being a powerful, full featured programming language.  LabVIEW uses data flow, meaning that a node does not run until it has all the data from previous nodes at its input wires.</a:t>
            </a:r>
          </a:p>
        </p:txBody>
      </p:sp>
      <p:sp>
        <p:nvSpPr>
          <p:cNvPr id="4" name="Slide Number Placeholder 3"/>
          <p:cNvSpPr>
            <a:spLocks noGrp="1"/>
          </p:cNvSpPr>
          <p:nvPr>
            <p:ph type="sldNum" sz="quarter" idx="10"/>
          </p:nvPr>
        </p:nvSpPr>
        <p:spPr/>
        <p:txBody>
          <a:bodyPr/>
          <a:lstStyle/>
          <a:p>
            <a:fld id="{EA5CCEFA-543A-4396-AA52-4CC1C6487C6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Rot="1" noChangeAspect="1" noChangeArrowheads="1" noTextEdit="1"/>
          </p:cNvSpPr>
          <p:nvPr>
            <p:ph type="sldImg"/>
          </p:nvPr>
        </p:nvSpPr>
        <p:spPr>
          <a:xfrm>
            <a:off x="1166813" y="590550"/>
            <a:ext cx="4584700" cy="3440113"/>
          </a:xfrm>
          <a:ln/>
        </p:spPr>
      </p:sp>
      <p:sp>
        <p:nvSpPr>
          <p:cNvPr id="590851" name="Rectangle 3"/>
          <p:cNvSpPr>
            <a:spLocks noGrp="1" noChangeArrowheads="1"/>
          </p:cNvSpPr>
          <p:nvPr>
            <p:ph type="body" idx="1"/>
          </p:nvPr>
        </p:nvSpPr>
        <p:spPr>
          <a:xfrm>
            <a:off x="899257" y="4147681"/>
            <a:ext cx="5011257" cy="4352795"/>
          </a:xfrm>
          <a:noFill/>
          <a:ln/>
        </p:spPr>
        <p:txBody>
          <a:bodyPr lIns="89920" tIns="44960" rIns="89920" bIns="44960"/>
          <a:lstStyle/>
          <a:p>
            <a:pPr marL="1562" marR="0" indent="-1562" algn="l" defTabSz="914400" rtl="0" eaLnBrk="0" fontAlgn="base" latinLnBrk="0" hangingPunct="0">
              <a:lnSpc>
                <a:spcPct val="100000"/>
              </a:lnSpc>
              <a:spcBef>
                <a:spcPct val="0"/>
              </a:spcBef>
              <a:spcAft>
                <a:spcPct val="30000"/>
              </a:spcAft>
              <a:buClrTx/>
              <a:buSzTx/>
              <a:buFontTx/>
              <a:buNone/>
              <a:tabLst>
                <a:tab pos="224851" algn="l"/>
              </a:tabLst>
              <a:defRPr/>
            </a:pPr>
            <a:r>
              <a:rPr lang="en-US" sz="1100" baseline="0" dirty="0" smtClean="0"/>
              <a:t>LabVIEW is a graphical programming language – you draw your program.  It is easy to learn and use, while also being a powerful, full featured programming language.  LabVIEW uses data flow, meaning that a node does not run until it has all the data from previous nodes at its input wires.</a:t>
            </a:r>
          </a:p>
          <a:p>
            <a:pPr marL="1562" indent="-1562">
              <a:spcBef>
                <a:spcPct val="0"/>
              </a:spcBef>
              <a:spcAft>
                <a:spcPct val="30000"/>
              </a:spcAft>
              <a:tabLst>
                <a:tab pos="224851" algn="l"/>
              </a:tabLst>
            </a:pPr>
            <a:endParaRPr lang="en-US" sz="1100" dirty="0" smtClean="0">
              <a:latin typeface="Times" pitchFamily="18" charset="0"/>
            </a:endParaRPr>
          </a:p>
          <a:p>
            <a:pPr marL="1562" indent="-1562">
              <a:spcBef>
                <a:spcPct val="0"/>
              </a:spcBef>
              <a:spcAft>
                <a:spcPct val="30000"/>
              </a:spcAft>
              <a:tabLst>
                <a:tab pos="224851" algn="l"/>
              </a:tabLst>
            </a:pPr>
            <a:r>
              <a:rPr lang="en-US" sz="1100" dirty="0" smtClean="0">
                <a:latin typeface="Times" pitchFamily="18" charset="0"/>
              </a:rPr>
              <a:t>LabVIEW </a:t>
            </a:r>
            <a:r>
              <a:rPr lang="en-US" sz="1100" dirty="0">
                <a:latin typeface="Times" pitchFamily="18" charset="0"/>
              </a:rPr>
              <a:t>programs are called virtual instruments (VIs).</a:t>
            </a:r>
          </a:p>
          <a:p>
            <a:pPr marL="1562" indent="-1562">
              <a:spcBef>
                <a:spcPct val="0"/>
              </a:spcBef>
              <a:spcAft>
                <a:spcPct val="30000"/>
              </a:spcAft>
              <a:tabLst>
                <a:tab pos="224851" algn="l"/>
              </a:tabLst>
            </a:pPr>
            <a:r>
              <a:rPr lang="en-US" sz="1100" dirty="0">
                <a:latin typeface="Times" pitchFamily="18" charset="0"/>
              </a:rPr>
              <a:t>	Controls are inputs and indicators are outputs.</a:t>
            </a:r>
          </a:p>
          <a:p>
            <a:pPr marL="1562" indent="-1562">
              <a:spcBef>
                <a:spcPct val="0"/>
              </a:spcBef>
              <a:spcAft>
                <a:spcPct val="30000"/>
              </a:spcAft>
              <a:tabLst>
                <a:tab pos="224851" algn="l"/>
              </a:tabLst>
            </a:pPr>
            <a:r>
              <a:rPr lang="en-US" sz="1100" dirty="0">
                <a:latin typeface="Times" pitchFamily="18" charset="0"/>
              </a:rPr>
              <a:t>Each VI contains three main parts:</a:t>
            </a:r>
          </a:p>
          <a:p>
            <a:pPr marL="137409" lvl="1" indent="-118671">
              <a:spcBef>
                <a:spcPct val="0"/>
              </a:spcBef>
              <a:spcAft>
                <a:spcPct val="30000"/>
              </a:spcAft>
              <a:buFontTx/>
              <a:buChar char="•"/>
              <a:tabLst>
                <a:tab pos="224851" algn="l"/>
              </a:tabLst>
            </a:pPr>
            <a:r>
              <a:rPr lang="en-US" sz="1100" dirty="0">
                <a:latin typeface="Times" pitchFamily="18" charset="0"/>
              </a:rPr>
              <a:t>Front Panel – How the user interacts with the VI.</a:t>
            </a:r>
          </a:p>
          <a:p>
            <a:pPr marL="137409" lvl="1" indent="-118671">
              <a:spcBef>
                <a:spcPct val="0"/>
              </a:spcBef>
              <a:spcAft>
                <a:spcPct val="30000"/>
              </a:spcAft>
              <a:buFontTx/>
              <a:buChar char="•"/>
              <a:tabLst>
                <a:tab pos="224851" algn="l"/>
              </a:tabLst>
            </a:pPr>
            <a:r>
              <a:rPr lang="en-US" sz="1100" dirty="0">
                <a:latin typeface="Times" pitchFamily="18" charset="0"/>
              </a:rPr>
              <a:t>Block Diagram – The code that controls the program.</a:t>
            </a:r>
          </a:p>
          <a:p>
            <a:pPr marL="137409" lvl="1" indent="-118671">
              <a:spcBef>
                <a:spcPct val="0"/>
              </a:spcBef>
              <a:spcAft>
                <a:spcPct val="30000"/>
              </a:spcAft>
              <a:buFontTx/>
              <a:buChar char="•"/>
              <a:tabLst>
                <a:tab pos="224851" algn="l"/>
              </a:tabLst>
            </a:pPr>
            <a:r>
              <a:rPr lang="en-US" sz="1100" dirty="0">
                <a:latin typeface="Times" pitchFamily="18" charset="0"/>
              </a:rPr>
              <a:t>Icon/Connector – Means of connecting a VI to other </a:t>
            </a:r>
            <a:r>
              <a:rPr lang="en-US" sz="1100" dirty="0" err="1">
                <a:latin typeface="Times" pitchFamily="18" charset="0"/>
              </a:rPr>
              <a:t>VIs.</a:t>
            </a:r>
            <a:endParaRPr lang="en-US" sz="1100" dirty="0">
              <a:latin typeface="Times" pitchFamily="18" charset="0"/>
            </a:endParaRPr>
          </a:p>
          <a:p>
            <a:pPr marL="1562" indent="-1562">
              <a:spcBef>
                <a:spcPct val="0"/>
              </a:spcBef>
              <a:spcAft>
                <a:spcPct val="30000"/>
              </a:spcAft>
              <a:tabLst>
                <a:tab pos="224851" algn="l"/>
              </a:tabLst>
            </a:pPr>
            <a:r>
              <a:rPr lang="en-US" sz="1100" dirty="0">
                <a:latin typeface="Times" pitchFamily="18" charset="0"/>
              </a:rPr>
              <a:t>	In LabVIEW, you build a user interface by using a set of tools and objects. The user interface is known as the front panel. You then add code using graphical representations of functions to control the front panel objects. The block diagram contains this code. In some ways, the block diagram resembles a flowchart.</a:t>
            </a:r>
          </a:p>
          <a:p>
            <a:pPr marL="1562" indent="-1562">
              <a:spcBef>
                <a:spcPct val="0"/>
              </a:spcBef>
              <a:spcAft>
                <a:spcPct val="30000"/>
              </a:spcAft>
              <a:tabLst>
                <a:tab pos="224851" algn="l"/>
              </a:tabLst>
            </a:pPr>
            <a:r>
              <a:rPr lang="en-US" sz="1100" dirty="0">
                <a:latin typeface="Times" pitchFamily="18" charset="0"/>
              </a:rPr>
              <a:t>	Users interact with the Front Panel when the program is running. Users can control the program, change inputs, and see data updated in real time. Controls are used for inputs such as, adjusting a slide control to set an alarm value, turning a switch on or off, or to stop a program. Indicators are used as outputs. Thermometers, lights, and other indicators display output values from the program. These may include data, program states, and other information.</a:t>
            </a:r>
          </a:p>
          <a:p>
            <a:pPr marL="1562" indent="-1562">
              <a:spcBef>
                <a:spcPct val="0"/>
              </a:spcBef>
              <a:spcAft>
                <a:spcPct val="30000"/>
              </a:spcAft>
              <a:tabLst>
                <a:tab pos="224851" algn="l"/>
              </a:tabLst>
            </a:pPr>
            <a:r>
              <a:rPr lang="en-US" sz="1100" dirty="0">
                <a:latin typeface="Times" pitchFamily="18" charset="0"/>
              </a:rPr>
              <a:t>	Every front panel control or indicator has a corresponding terminal on the block diagram. When a VI is run, values from controls flow through the block diagram, where they are used in the functions on the diagram, and the results are passed into other functions or indicators through wires.</a:t>
            </a:r>
          </a:p>
        </p:txBody>
      </p:sp>
      <p:sp>
        <p:nvSpPr>
          <p:cNvPr id="590852" name="Text Box 4"/>
          <p:cNvSpPr txBox="1">
            <a:spLocks noChangeArrowheads="1"/>
          </p:cNvSpPr>
          <p:nvPr/>
        </p:nvSpPr>
        <p:spPr bwMode="auto">
          <a:xfrm>
            <a:off x="0" y="8749431"/>
            <a:ext cx="6858000" cy="254074"/>
          </a:xfrm>
          <a:prstGeom prst="rect">
            <a:avLst/>
          </a:prstGeom>
          <a:noFill/>
          <a:ln w="9525">
            <a:noFill/>
            <a:miter lim="800000"/>
            <a:headEnd/>
            <a:tailEnd/>
          </a:ln>
          <a:effectLst/>
        </p:spPr>
        <p:txBody>
          <a:bodyPr lIns="101030" tIns="50514" rIns="101030" bIns="50514" anchor="b">
            <a:spAutoFit/>
          </a:bodyPr>
          <a:lstStyle/>
          <a:p>
            <a:pPr defTabSz="768241">
              <a:spcBef>
                <a:spcPct val="50000"/>
              </a:spcBef>
              <a:tabLst>
                <a:tab pos="226413" algn="l"/>
                <a:tab pos="3352466" algn="ctr"/>
                <a:tab pos="6436359" algn="r"/>
              </a:tabLst>
            </a:pPr>
            <a:r>
              <a:rPr lang="en-US" sz="1000" dirty="0">
                <a:latin typeface="Times New Roman" pitchFamily="18" charset="0"/>
              </a:rPr>
              <a:t>	 </a:t>
            </a:r>
            <a:r>
              <a:rPr lang="en-US" sz="800" i="1" dirty="0"/>
              <a:t>Introduction to LabVIEW Hands-On 	</a:t>
            </a:r>
            <a:r>
              <a:rPr lang="en-US" sz="800" i="1" dirty="0" smtClean="0"/>
              <a:t>6</a:t>
            </a:r>
            <a:r>
              <a:rPr lang="en-US" sz="800" i="1" dirty="0"/>
              <a:t>	ni.com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pPr>
              <a:tabLst>
                <a:tab pos="449702" algn="l"/>
              </a:tabLst>
            </a:pPr>
            <a:r>
              <a:rPr lang="en-US" sz="1100" b="1" dirty="0" smtClean="0">
                <a:latin typeface="Times" pitchFamily="18" charset="0"/>
              </a:rPr>
              <a:t>Note – this slide is hidden</a:t>
            </a:r>
          </a:p>
          <a:p>
            <a:pPr>
              <a:tabLst>
                <a:tab pos="449702" algn="l"/>
              </a:tabLst>
            </a:pPr>
            <a:endParaRPr lang="en-US" sz="1100" dirty="0" smtClean="0">
              <a:latin typeface="Times" pitchFamily="18" charset="0"/>
            </a:endParaRPr>
          </a:p>
          <a:p>
            <a:pPr>
              <a:tabLst>
                <a:tab pos="449702" algn="l"/>
              </a:tabLst>
            </a:pPr>
            <a:r>
              <a:rPr lang="en-US" sz="1100" dirty="0" smtClean="0">
                <a:latin typeface="Times" pitchFamily="18" charset="0"/>
              </a:rPr>
              <a:t>LabVIEW </a:t>
            </a:r>
            <a:r>
              <a:rPr lang="en-US" sz="1100" dirty="0">
                <a:latin typeface="Times" pitchFamily="18" charset="0"/>
              </a:rPr>
              <a:t>follows a dataflow model for running VIs. A block diagram node executes when all its inputs are available. When a node completes execution, it supplies data to its output terminals and passes the output data to the next node in the dataflow path. Visual Basic, C++, JAVA, and most other text-based programming languages follow a control flow model of program execution. In control flow, the sequential order of program elements determines the execution order of a program.</a:t>
            </a:r>
          </a:p>
          <a:p>
            <a:pPr>
              <a:tabLst>
                <a:tab pos="449702" algn="l"/>
              </a:tabLst>
            </a:pPr>
            <a:r>
              <a:rPr lang="en-US" sz="1100" dirty="0">
                <a:latin typeface="Times" pitchFamily="18" charset="0"/>
              </a:rPr>
              <a:t>Consider the block diagram above. It adds two numbers and then multiplies by 2 from the result of the addition. In this case, the block diagram executes from left to right, not because the objects are placed in that order, but because one of the inputs of the Multiply function is not valid until the Add function has finished executing and passed the data to the Multiply function. Remember that a node executes only when data are available at all of its input terminals, and it supplies data to its output terminals only when it finishes execution. In the second piece of code, the Simulate Signal Express VI receives input from the controls and passes its result to the Graph. </a:t>
            </a:r>
          </a:p>
          <a:p>
            <a:pPr>
              <a:tabLst>
                <a:tab pos="449702" algn="l"/>
              </a:tabLst>
            </a:pPr>
            <a:r>
              <a:rPr lang="en-US" sz="1100" dirty="0">
                <a:latin typeface="Times" pitchFamily="18" charset="0"/>
              </a:rPr>
              <a:t>You may consider the add-multiply and the simulate signal code to co-exist on the same block diagram in parallel. This means that they will both begin executing at the same time and run independent of one another. If the computer running this code had multiple processors, these two pieces of code could run independent of one another (each on its own processor) without any additional coding.</a:t>
            </a:r>
          </a:p>
        </p:txBody>
      </p:sp>
      <p:sp>
        <p:nvSpPr>
          <p:cNvPr id="117764" name="Text Box 4"/>
          <p:cNvSpPr txBox="1">
            <a:spLocks noChangeArrowheads="1"/>
          </p:cNvSpPr>
          <p:nvPr/>
        </p:nvSpPr>
        <p:spPr bwMode="auto">
          <a:xfrm>
            <a:off x="0" y="8749431"/>
            <a:ext cx="6858000" cy="254074"/>
          </a:xfrm>
          <a:prstGeom prst="rect">
            <a:avLst/>
          </a:prstGeom>
          <a:noFill/>
          <a:ln w="9525">
            <a:noFill/>
            <a:miter lim="800000"/>
            <a:headEnd/>
            <a:tailEnd/>
          </a:ln>
          <a:effectLst/>
        </p:spPr>
        <p:txBody>
          <a:bodyPr lIns="101030" tIns="50514" rIns="101030" bIns="50514" anchor="b">
            <a:spAutoFit/>
          </a:bodyPr>
          <a:lstStyle/>
          <a:p>
            <a:pPr defTabSz="768241">
              <a:spcBef>
                <a:spcPct val="50000"/>
              </a:spcBef>
              <a:tabLst>
                <a:tab pos="226413" algn="l"/>
                <a:tab pos="3352466" algn="ctr"/>
                <a:tab pos="6436359" algn="r"/>
              </a:tabLst>
            </a:pPr>
            <a:r>
              <a:rPr lang="en-US" sz="1000" dirty="0">
                <a:latin typeface="Times New Roman" pitchFamily="18" charset="0"/>
              </a:rPr>
              <a:t>	 </a:t>
            </a:r>
            <a:r>
              <a:rPr lang="en-US" sz="800" i="1" dirty="0">
                <a:latin typeface="Arial" charset="0"/>
              </a:rPr>
              <a:t>© </a:t>
            </a:r>
            <a:r>
              <a:rPr lang="en-US" sz="800" i="1" dirty="0">
                <a:cs typeface="Times New Roman" pitchFamily="18" charset="0"/>
              </a:rPr>
              <a:t>National Instruments Corporation</a:t>
            </a:r>
            <a:r>
              <a:rPr lang="en-US" sz="800" i="1" dirty="0"/>
              <a:t> 	</a:t>
            </a:r>
            <a:r>
              <a:rPr lang="en-US" sz="800" i="1" dirty="0" smtClean="0"/>
              <a:t>14</a:t>
            </a:r>
            <a:r>
              <a:rPr lang="en-US" sz="800" i="1" dirty="0"/>
              <a:t>	 Introduction to LabVIEW Hands-On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026"/>
          <p:cNvSpPr>
            <a:spLocks noGrp="1" noRot="1" noChangeAspect="1" noChangeArrowheads="1" noTextEdit="1"/>
          </p:cNvSpPr>
          <p:nvPr>
            <p:ph type="sldImg"/>
          </p:nvPr>
        </p:nvSpPr>
        <p:spPr>
          <a:ln/>
        </p:spPr>
      </p:sp>
      <p:sp>
        <p:nvSpPr>
          <p:cNvPr id="124931" name="Rectangle 1027"/>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Times" pitchFamily="18" charset="0"/>
                <a:ea typeface="+mn-ea"/>
                <a:cs typeface="+mn-cs"/>
              </a:rPr>
              <a:t>Note – this slide is hidden</a:t>
            </a:r>
            <a:endParaRPr lang="en-US" sz="1100" dirty="0" smtClean="0">
              <a:latin typeface="Times" pitchFamily="18" charset="0"/>
            </a:endParaRPr>
          </a:p>
          <a:p>
            <a:endParaRPr lang="en-US" sz="1100" dirty="0" smtClean="0">
              <a:latin typeface="Times" pitchFamily="18" charset="0"/>
            </a:endParaRPr>
          </a:p>
          <a:p>
            <a:r>
              <a:rPr lang="en-US" sz="1100" dirty="0" smtClean="0">
                <a:latin typeface="Times" pitchFamily="18" charset="0"/>
              </a:rPr>
              <a:t>Use </a:t>
            </a:r>
            <a:r>
              <a:rPr lang="en-US" sz="1100" dirty="0">
                <a:latin typeface="Times" pitchFamily="18" charset="0"/>
              </a:rPr>
              <a:t>the </a:t>
            </a:r>
            <a:r>
              <a:rPr lang="en-US" sz="1100" b="1" dirty="0">
                <a:latin typeface="Times" pitchFamily="18" charset="0"/>
              </a:rPr>
              <a:t>Controls </a:t>
            </a:r>
            <a:r>
              <a:rPr lang="en-US" sz="1100" dirty="0">
                <a:latin typeface="Times" pitchFamily="18" charset="0"/>
              </a:rPr>
              <a:t>palette to place controls and indicators on the front panel. The </a:t>
            </a:r>
            <a:r>
              <a:rPr lang="en-US" sz="1100" b="1" dirty="0">
                <a:latin typeface="Times" pitchFamily="18" charset="0"/>
              </a:rPr>
              <a:t>Controls </a:t>
            </a:r>
            <a:r>
              <a:rPr lang="en-US" sz="1100" dirty="0">
                <a:latin typeface="Times" pitchFamily="18" charset="0"/>
              </a:rPr>
              <a:t>palette is available only on the front panel. To view the palette, select </a:t>
            </a:r>
            <a:r>
              <a:rPr lang="en-US" sz="1100" b="1" dirty="0">
                <a:latin typeface="Times" pitchFamily="18" charset="0"/>
              </a:rPr>
              <a:t>Window»Show Controls Palette</a:t>
            </a:r>
            <a:r>
              <a:rPr lang="en-US" sz="1100" dirty="0">
                <a:latin typeface="Times" pitchFamily="18" charset="0"/>
              </a:rPr>
              <a:t>. You also can display the </a:t>
            </a:r>
            <a:r>
              <a:rPr lang="en-US" sz="1100" b="1" dirty="0">
                <a:latin typeface="Times" pitchFamily="18" charset="0"/>
              </a:rPr>
              <a:t>Controls </a:t>
            </a:r>
            <a:r>
              <a:rPr lang="en-US" sz="1100" dirty="0">
                <a:latin typeface="Times" pitchFamily="18" charset="0"/>
              </a:rPr>
              <a:t>palette by right-clicking an open area on the front panel. Tack down the </a:t>
            </a:r>
            <a:r>
              <a:rPr lang="en-US" sz="1100" b="1" dirty="0">
                <a:latin typeface="Times" pitchFamily="18" charset="0"/>
              </a:rPr>
              <a:t>Controls </a:t>
            </a:r>
            <a:r>
              <a:rPr lang="en-US" sz="1100" dirty="0">
                <a:latin typeface="Times" pitchFamily="18" charset="0"/>
              </a:rPr>
              <a:t>palette by clicking the pushpin on the top left corner of the palette.</a:t>
            </a:r>
          </a:p>
          <a:p>
            <a:endParaRPr lang="en-US" sz="1100" dirty="0">
              <a:latin typeface="Times" pitchFamily="18" charset="0"/>
            </a:endParaRPr>
          </a:p>
        </p:txBody>
      </p:sp>
      <p:sp>
        <p:nvSpPr>
          <p:cNvPr id="124932" name="Text Box 1028"/>
          <p:cNvSpPr txBox="1">
            <a:spLocks noChangeArrowheads="1"/>
          </p:cNvSpPr>
          <p:nvPr/>
        </p:nvSpPr>
        <p:spPr bwMode="auto">
          <a:xfrm>
            <a:off x="0" y="8749431"/>
            <a:ext cx="6858000" cy="254074"/>
          </a:xfrm>
          <a:prstGeom prst="rect">
            <a:avLst/>
          </a:prstGeom>
          <a:noFill/>
          <a:ln w="9525">
            <a:noFill/>
            <a:miter lim="800000"/>
            <a:headEnd/>
            <a:tailEnd/>
          </a:ln>
          <a:effectLst/>
        </p:spPr>
        <p:txBody>
          <a:bodyPr lIns="101030" tIns="50514" rIns="101030" bIns="50514" anchor="b">
            <a:spAutoFit/>
          </a:bodyPr>
          <a:lstStyle/>
          <a:p>
            <a:pPr defTabSz="768241">
              <a:spcBef>
                <a:spcPct val="50000"/>
              </a:spcBef>
              <a:tabLst>
                <a:tab pos="226413" algn="l"/>
                <a:tab pos="3352466" algn="ctr"/>
                <a:tab pos="6436359" algn="r"/>
              </a:tabLst>
            </a:pPr>
            <a:r>
              <a:rPr lang="en-US" sz="1000" dirty="0">
                <a:latin typeface="Times New Roman" pitchFamily="18" charset="0"/>
              </a:rPr>
              <a:t>	 </a:t>
            </a:r>
            <a:r>
              <a:rPr lang="en-US" sz="800" i="1" dirty="0">
                <a:latin typeface="Arial" charset="0"/>
              </a:rPr>
              <a:t>© </a:t>
            </a:r>
            <a:r>
              <a:rPr lang="en-US" sz="800" i="1" dirty="0">
                <a:cs typeface="Times New Roman" pitchFamily="18" charset="0"/>
              </a:rPr>
              <a:t>National Instruments Corporation</a:t>
            </a:r>
            <a:r>
              <a:rPr lang="en-US" sz="800" i="1" dirty="0"/>
              <a:t> 	</a:t>
            </a:r>
            <a:r>
              <a:rPr lang="en-US" sz="800" i="1" dirty="0" smtClean="0"/>
              <a:t>7</a:t>
            </a:r>
            <a:r>
              <a:rPr lang="en-US" sz="800" i="1" dirty="0"/>
              <a:t>	 Introduction to LabVIEW Hands-On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Times" pitchFamily="18" charset="0"/>
                <a:ea typeface="+mn-ea"/>
                <a:cs typeface="+mn-cs"/>
              </a:rPr>
              <a:t>Note – this slide is hidden</a:t>
            </a:r>
            <a:endParaRPr lang="en-US" sz="1100" dirty="0" smtClean="0"/>
          </a:p>
          <a:p>
            <a:endParaRPr lang="en-US" sz="1100" dirty="0" smtClean="0">
              <a:latin typeface="Times" pitchFamily="18" charset="0"/>
            </a:endParaRPr>
          </a:p>
          <a:p>
            <a:r>
              <a:rPr lang="en-US" sz="1100" dirty="0" smtClean="0">
                <a:latin typeface="Times" pitchFamily="18" charset="0"/>
              </a:rPr>
              <a:t>Use </a:t>
            </a:r>
            <a:r>
              <a:rPr lang="en-US" sz="1100" dirty="0">
                <a:latin typeface="Times" pitchFamily="18" charset="0"/>
              </a:rPr>
              <a:t>the </a:t>
            </a:r>
            <a:r>
              <a:rPr lang="en-US" sz="1100" b="1" dirty="0">
                <a:latin typeface="Times" pitchFamily="18" charset="0"/>
              </a:rPr>
              <a:t>Functions </a:t>
            </a:r>
            <a:r>
              <a:rPr lang="en-US" sz="1100" dirty="0">
                <a:latin typeface="Times" pitchFamily="18" charset="0"/>
              </a:rPr>
              <a:t>palette to build the block diagram. The </a:t>
            </a:r>
            <a:r>
              <a:rPr lang="en-US" sz="1100" b="1" dirty="0">
                <a:latin typeface="Times" pitchFamily="18" charset="0"/>
              </a:rPr>
              <a:t>Functions </a:t>
            </a:r>
            <a:r>
              <a:rPr lang="en-US" sz="1100" dirty="0">
                <a:latin typeface="Times" pitchFamily="18" charset="0"/>
              </a:rPr>
              <a:t>palette is available only on the block diagram. To view the palette, select </a:t>
            </a:r>
            <a:r>
              <a:rPr lang="en-US" sz="1100" b="1" dirty="0">
                <a:latin typeface="Times" pitchFamily="18" charset="0"/>
              </a:rPr>
              <a:t>Window»Show Functions Palette</a:t>
            </a:r>
            <a:r>
              <a:rPr lang="en-US" sz="1100" dirty="0">
                <a:latin typeface="Times" pitchFamily="18" charset="0"/>
              </a:rPr>
              <a:t>. You also can display the </a:t>
            </a:r>
            <a:r>
              <a:rPr lang="en-US" sz="1100" b="1" dirty="0">
                <a:latin typeface="Times" pitchFamily="18" charset="0"/>
              </a:rPr>
              <a:t>Functions </a:t>
            </a:r>
            <a:r>
              <a:rPr lang="en-US" sz="1100" dirty="0">
                <a:latin typeface="Times" pitchFamily="18" charset="0"/>
              </a:rPr>
              <a:t>palette by right-clicking an open area on the block diagram. Tack down the </a:t>
            </a:r>
            <a:r>
              <a:rPr lang="en-US" sz="1100" b="1" dirty="0">
                <a:latin typeface="Times" pitchFamily="18" charset="0"/>
              </a:rPr>
              <a:t>Functions </a:t>
            </a:r>
            <a:r>
              <a:rPr lang="en-US" sz="1100" dirty="0">
                <a:latin typeface="Times" pitchFamily="18" charset="0"/>
              </a:rPr>
              <a:t>palette by clicking the pushpin on the top left corner of the palette.</a:t>
            </a:r>
          </a:p>
          <a:p>
            <a:endParaRPr lang="en-US" sz="1100" dirty="0">
              <a:latin typeface="Times" pitchFamily="18" charset="0"/>
            </a:endParaRPr>
          </a:p>
        </p:txBody>
      </p:sp>
      <p:sp>
        <p:nvSpPr>
          <p:cNvPr id="515076" name="Text Box 4"/>
          <p:cNvSpPr txBox="1">
            <a:spLocks noChangeArrowheads="1"/>
          </p:cNvSpPr>
          <p:nvPr/>
        </p:nvSpPr>
        <p:spPr bwMode="auto">
          <a:xfrm>
            <a:off x="0" y="8749431"/>
            <a:ext cx="6858000" cy="254074"/>
          </a:xfrm>
          <a:prstGeom prst="rect">
            <a:avLst/>
          </a:prstGeom>
          <a:noFill/>
          <a:ln w="9525">
            <a:noFill/>
            <a:miter lim="800000"/>
            <a:headEnd/>
            <a:tailEnd/>
          </a:ln>
          <a:effectLst/>
        </p:spPr>
        <p:txBody>
          <a:bodyPr lIns="101030" tIns="50514" rIns="101030" bIns="50514" anchor="b">
            <a:spAutoFit/>
          </a:bodyPr>
          <a:lstStyle/>
          <a:p>
            <a:pPr defTabSz="768241">
              <a:spcBef>
                <a:spcPct val="50000"/>
              </a:spcBef>
              <a:tabLst>
                <a:tab pos="226413" algn="l"/>
                <a:tab pos="3352466" algn="ctr"/>
                <a:tab pos="6436359" algn="r"/>
              </a:tabLst>
            </a:pPr>
            <a:r>
              <a:rPr lang="en-US" sz="1000" dirty="0">
                <a:latin typeface="Times New Roman" pitchFamily="18" charset="0"/>
              </a:rPr>
              <a:t>	 </a:t>
            </a:r>
            <a:r>
              <a:rPr lang="en-US" sz="800" i="1" dirty="0"/>
              <a:t>Introduction to LabVIEW Hands-On 	</a:t>
            </a:r>
            <a:r>
              <a:rPr lang="en-US" sz="800" i="1" dirty="0" smtClean="0"/>
              <a:t>8</a:t>
            </a:r>
            <a:r>
              <a:rPr lang="en-US" sz="800" i="1" dirty="0"/>
              <a:t>	ni.com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LabVIEW contains many structures such as the While Loop, For Loop, Case, Sequence, Event, etc.</a:t>
            </a:r>
          </a:p>
          <a:p>
            <a:r>
              <a:rPr lang="en-US" dirty="0" smtClean="0"/>
              <a:t>LabVIEW can perform numeric, Boolean, string, and array manipulations.</a:t>
            </a:r>
          </a:p>
          <a:p>
            <a:r>
              <a:rPr lang="en-US" dirty="0" smtClean="0"/>
              <a:t>LabVIEW also has extensive libraries for mathematics, signal processing, timing, etc.</a:t>
            </a:r>
          </a:p>
          <a:p>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102" name="Rectangle 6"/>
          <p:cNvSpPr>
            <a:spLocks noGrp="1" noChangeArrowheads="1"/>
          </p:cNvSpPr>
          <p:nvPr>
            <p:ph type="ctrTitle" sz="quarter"/>
          </p:nvPr>
        </p:nvSpPr>
        <p:spPr>
          <a:xfrm>
            <a:off x="685800" y="2286000"/>
            <a:ext cx="7772400" cy="1143000"/>
          </a:xfrm>
        </p:spPr>
        <p:txBody>
          <a:bodyPr/>
          <a:lstStyle>
            <a:lvl1pPr algn="ctr">
              <a:defRPr/>
            </a:lvl1pPr>
          </a:lstStyle>
          <a:p>
            <a:r>
              <a:rPr lang="en-US"/>
              <a:t>Click to edit Master title style</a:t>
            </a:r>
          </a:p>
        </p:txBody>
      </p:sp>
      <p:sp>
        <p:nvSpPr>
          <p:cNvPr id="4103" name="Rectangle 7"/>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102" name="Rectangle 6"/>
          <p:cNvSpPr>
            <a:spLocks noGrp="1" noChangeArrowheads="1"/>
          </p:cNvSpPr>
          <p:nvPr>
            <p:ph type="ctrTitle" sz="quarter"/>
          </p:nvPr>
        </p:nvSpPr>
        <p:spPr>
          <a:xfrm>
            <a:off x="685800" y="2286000"/>
            <a:ext cx="7772400" cy="1143000"/>
          </a:xfrm>
        </p:spPr>
        <p:txBody>
          <a:bodyPr/>
          <a:lstStyle>
            <a:lvl1pPr algn="ctr">
              <a:defRPr/>
            </a:lvl1pPr>
          </a:lstStyle>
          <a:p>
            <a:r>
              <a:rPr lang="en-US"/>
              <a:t>Click to edit Master title style</a:t>
            </a:r>
          </a:p>
        </p:txBody>
      </p:sp>
      <p:sp>
        <p:nvSpPr>
          <p:cNvPr id="4103" name="Rectangle 7"/>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522535"/>
            <a:ext cx="4114800" cy="44805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114800" cy="44805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522535"/>
            <a:ext cx="4114800" cy="44805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114800" cy="44805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l="-3000" r="-3000"/>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4800" y="228600"/>
            <a:ext cx="8458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04800" y="1676400"/>
            <a:ext cx="84582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7" name="Rectangle 5"/>
          <p:cNvSpPr>
            <a:spLocks noChangeArrowheads="1"/>
          </p:cNvSpPr>
          <p:nvPr/>
        </p:nvSpPr>
        <p:spPr bwMode="auto">
          <a:xfrm>
            <a:off x="5638800" y="6553200"/>
            <a:ext cx="990600" cy="228600"/>
          </a:xfrm>
          <a:prstGeom prst="rect">
            <a:avLst/>
          </a:prstGeom>
          <a:noFill/>
          <a:ln w="9525">
            <a:noFill/>
            <a:miter lim="800000"/>
            <a:headEnd/>
            <a:tailEnd/>
          </a:ln>
          <a:effectLst/>
        </p:spPr>
        <p:txBody>
          <a:bodyPr/>
          <a:lstStyle/>
          <a:p>
            <a:pPr algn="r">
              <a:defRPr/>
            </a:pPr>
            <a:fld id="{21A28EE8-9C19-4659-A8D0-E414940E312F}" type="slidenum">
              <a:rPr lang="en-US" sz="800">
                <a:solidFill>
                  <a:srgbClr val="E3E3E3"/>
                </a:solidFill>
                <a:latin typeface="Arial" charset="0"/>
              </a:rPr>
              <a:pPr algn="r">
                <a:defRPr/>
              </a:pPr>
              <a:t>‹#›</a:t>
            </a:fld>
            <a:endParaRPr lang="en-US" sz="800">
              <a:solidFill>
                <a:srgbClr val="E3E3E3"/>
              </a:solidFill>
              <a:latin typeface="Arial" charset="0"/>
            </a:endParaRPr>
          </a:p>
        </p:txBody>
      </p:sp>
      <p:sp>
        <p:nvSpPr>
          <p:cNvPr id="3079" name="Rectangle 7"/>
          <p:cNvSpPr>
            <a:spLocks noChangeArrowheads="1"/>
          </p:cNvSpPr>
          <p:nvPr/>
        </p:nvSpPr>
        <p:spPr bwMode="auto">
          <a:xfrm>
            <a:off x="3127375" y="-241300"/>
            <a:ext cx="184150" cy="457200"/>
          </a:xfrm>
          <a:prstGeom prst="rect">
            <a:avLst/>
          </a:prstGeom>
          <a:noFill/>
          <a:ln w="9525">
            <a:noFill/>
            <a:miter lim="800000"/>
            <a:headEnd/>
            <a:tailEnd/>
          </a:ln>
          <a:effectLst/>
        </p:spPr>
        <p:txBody>
          <a:bodyPr wrap="none">
            <a:spAutoFit/>
          </a:bodyPr>
          <a:lstStyle/>
          <a:p>
            <a:pPr>
              <a:defRPr/>
            </a:pPr>
            <a:endParaRPr lang="en-US">
              <a:latin typeface="Times" pitchFamily="18" charset="0"/>
            </a:endParaRPr>
          </a:p>
        </p:txBody>
      </p:sp>
      <p:sp>
        <p:nvSpPr>
          <p:cNvPr id="8" name="Rectangle 7"/>
          <p:cNvSpPr/>
          <p:nvPr userDrawn="1"/>
        </p:nvSpPr>
        <p:spPr bwMode="auto">
          <a:xfrm>
            <a:off x="0" y="6019800"/>
            <a:ext cx="9144000" cy="228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cxnSp>
        <p:nvCxnSpPr>
          <p:cNvPr id="7" name="Straight Connector 6"/>
          <p:cNvCxnSpPr/>
          <p:nvPr userDrawn="1"/>
        </p:nvCxnSpPr>
        <p:spPr bwMode="auto">
          <a:xfrm>
            <a:off x="0" y="6172200"/>
            <a:ext cx="9144000" cy="1588"/>
          </a:xfrm>
          <a:prstGeom prst="line">
            <a:avLst/>
          </a:prstGeom>
          <a:solidFill>
            <a:schemeClr val="accent1"/>
          </a:solidFill>
          <a:ln w="127000" cap="flat" cmpd="sng" algn="ctr">
            <a:gradFill flip="none" rotWithShape="1">
              <a:gsLst>
                <a:gs pos="23000">
                  <a:schemeClr val="bg1"/>
                </a:gs>
                <a:gs pos="58000">
                  <a:srgbClr val="FF0000"/>
                </a:gs>
              </a:gsLst>
              <a:lin ang="0" scaled="1"/>
              <a:tileRect/>
            </a:gradFill>
            <a:prstDash val="solid"/>
            <a:round/>
            <a:headEnd type="none" w="med" len="med"/>
            <a:tailEnd type="none" w="med" len="med"/>
          </a:ln>
          <a:effectLst/>
        </p:spPr>
      </p:cxnSp>
      <p:cxnSp>
        <p:nvCxnSpPr>
          <p:cNvPr id="11" name="Straight Connector 10"/>
          <p:cNvCxnSpPr/>
          <p:nvPr userDrawn="1"/>
        </p:nvCxnSpPr>
        <p:spPr bwMode="auto">
          <a:xfrm>
            <a:off x="0" y="228600"/>
            <a:ext cx="9144000" cy="1588"/>
          </a:xfrm>
          <a:prstGeom prst="line">
            <a:avLst/>
          </a:prstGeom>
          <a:solidFill>
            <a:schemeClr val="accent1"/>
          </a:solidFill>
          <a:ln w="127000" cap="flat" cmpd="sng" algn="ctr">
            <a:gradFill flip="none" rotWithShape="1">
              <a:gsLst>
                <a:gs pos="23000">
                  <a:schemeClr val="bg1"/>
                </a:gs>
                <a:gs pos="58000">
                  <a:srgbClr val="FF0000"/>
                </a:gs>
              </a:gsLst>
              <a:lin ang="10800000" scaled="0"/>
              <a:tileRect/>
            </a:gradFill>
            <a:prstDash val="solid"/>
            <a:round/>
            <a:headEnd type="none" w="med" len="med"/>
            <a:tailEnd type="none" w="med" len="med"/>
          </a:ln>
          <a:effectLst/>
        </p:spPr>
      </p:cxnSp>
      <p:pic>
        <p:nvPicPr>
          <p:cNvPr id="1030" name="Picture 6"/>
          <p:cNvPicPr>
            <a:picLocks noChangeAspect="1" noChangeArrowheads="1"/>
          </p:cNvPicPr>
          <p:nvPr userDrawn="1"/>
        </p:nvPicPr>
        <p:blipFill>
          <a:blip r:embed="rId14" cstate="print"/>
          <a:srcRect/>
          <a:stretch>
            <a:fillRect/>
          </a:stretch>
        </p:blipFill>
        <p:spPr bwMode="auto">
          <a:xfrm>
            <a:off x="152400" y="5791200"/>
            <a:ext cx="990600" cy="99060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1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0" fontAlgn="base" hangingPunct="0">
        <a:spcBef>
          <a:spcPct val="0"/>
        </a:spcBef>
        <a:spcAft>
          <a:spcPct val="0"/>
        </a:spcAft>
        <a:defRPr sz="4000" b="1">
          <a:solidFill>
            <a:srgbClr val="065FA8"/>
          </a:solidFill>
          <a:latin typeface="+mj-lt"/>
          <a:ea typeface="+mj-ea"/>
          <a:cs typeface="+mj-cs"/>
        </a:defRPr>
      </a:lvl1pPr>
      <a:lvl2pPr algn="l" rtl="0" eaLnBrk="0" fontAlgn="base" hangingPunct="0">
        <a:spcBef>
          <a:spcPct val="0"/>
        </a:spcBef>
        <a:spcAft>
          <a:spcPct val="0"/>
        </a:spcAft>
        <a:defRPr sz="4000" b="1">
          <a:solidFill>
            <a:srgbClr val="065FA8"/>
          </a:solidFill>
          <a:latin typeface="Arial Narrow" pitchFamily="34" charset="0"/>
        </a:defRPr>
      </a:lvl2pPr>
      <a:lvl3pPr algn="l" rtl="0" eaLnBrk="0" fontAlgn="base" hangingPunct="0">
        <a:spcBef>
          <a:spcPct val="0"/>
        </a:spcBef>
        <a:spcAft>
          <a:spcPct val="0"/>
        </a:spcAft>
        <a:defRPr sz="4000" b="1">
          <a:solidFill>
            <a:srgbClr val="065FA8"/>
          </a:solidFill>
          <a:latin typeface="Arial Narrow" pitchFamily="34" charset="0"/>
        </a:defRPr>
      </a:lvl3pPr>
      <a:lvl4pPr algn="l" rtl="0" eaLnBrk="0" fontAlgn="base" hangingPunct="0">
        <a:spcBef>
          <a:spcPct val="0"/>
        </a:spcBef>
        <a:spcAft>
          <a:spcPct val="0"/>
        </a:spcAft>
        <a:defRPr sz="4000" b="1">
          <a:solidFill>
            <a:srgbClr val="065FA8"/>
          </a:solidFill>
          <a:latin typeface="Arial Narrow" pitchFamily="34" charset="0"/>
        </a:defRPr>
      </a:lvl4pPr>
      <a:lvl5pPr algn="l" rtl="0" eaLnBrk="0" fontAlgn="base" hangingPunct="0">
        <a:spcBef>
          <a:spcPct val="0"/>
        </a:spcBef>
        <a:spcAft>
          <a:spcPct val="0"/>
        </a:spcAft>
        <a:defRPr sz="4000" b="1">
          <a:solidFill>
            <a:srgbClr val="065FA8"/>
          </a:solidFill>
          <a:latin typeface="Arial Narrow" pitchFamily="34" charset="0"/>
        </a:defRPr>
      </a:lvl5pPr>
      <a:lvl6pPr marL="457200" algn="l" rtl="0" fontAlgn="base">
        <a:spcBef>
          <a:spcPct val="0"/>
        </a:spcBef>
        <a:spcAft>
          <a:spcPct val="0"/>
        </a:spcAft>
        <a:defRPr sz="4000" b="1">
          <a:solidFill>
            <a:srgbClr val="006699"/>
          </a:solidFill>
          <a:latin typeface="Arial Narrow" pitchFamily="34" charset="0"/>
        </a:defRPr>
      </a:lvl6pPr>
      <a:lvl7pPr marL="914400" algn="l" rtl="0" fontAlgn="base">
        <a:spcBef>
          <a:spcPct val="0"/>
        </a:spcBef>
        <a:spcAft>
          <a:spcPct val="0"/>
        </a:spcAft>
        <a:defRPr sz="4000" b="1">
          <a:solidFill>
            <a:srgbClr val="006699"/>
          </a:solidFill>
          <a:latin typeface="Arial Narrow" pitchFamily="34" charset="0"/>
        </a:defRPr>
      </a:lvl7pPr>
      <a:lvl8pPr marL="1371600" algn="l" rtl="0" fontAlgn="base">
        <a:spcBef>
          <a:spcPct val="0"/>
        </a:spcBef>
        <a:spcAft>
          <a:spcPct val="0"/>
        </a:spcAft>
        <a:defRPr sz="4000" b="1">
          <a:solidFill>
            <a:srgbClr val="006699"/>
          </a:solidFill>
          <a:latin typeface="Arial Narrow" pitchFamily="34" charset="0"/>
        </a:defRPr>
      </a:lvl8pPr>
      <a:lvl9pPr marL="1828800" algn="l" rtl="0" fontAlgn="base">
        <a:spcBef>
          <a:spcPct val="0"/>
        </a:spcBef>
        <a:spcAft>
          <a:spcPct val="0"/>
        </a:spcAft>
        <a:defRPr sz="4000" b="1">
          <a:solidFill>
            <a:srgbClr val="006699"/>
          </a:solidFill>
          <a:latin typeface="Arial Narrow"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lum/>
          </a:blip>
          <a:srcRect/>
          <a:stretch>
            <a:fillRect l="-3000" r="-3000"/>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4800" y="228600"/>
            <a:ext cx="8458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304800" y="1676400"/>
            <a:ext cx="84582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7" name="Rectangle 5"/>
          <p:cNvSpPr>
            <a:spLocks noChangeArrowheads="1"/>
          </p:cNvSpPr>
          <p:nvPr/>
        </p:nvSpPr>
        <p:spPr bwMode="auto">
          <a:xfrm>
            <a:off x="5638800" y="6553200"/>
            <a:ext cx="990600" cy="228600"/>
          </a:xfrm>
          <a:prstGeom prst="rect">
            <a:avLst/>
          </a:prstGeom>
          <a:noFill/>
          <a:ln w="9525">
            <a:noFill/>
            <a:miter lim="800000"/>
            <a:headEnd/>
            <a:tailEnd/>
          </a:ln>
          <a:effectLst/>
        </p:spPr>
        <p:txBody>
          <a:bodyPr/>
          <a:lstStyle/>
          <a:p>
            <a:pPr algn="r">
              <a:defRPr/>
            </a:pPr>
            <a:fld id="{4E0891EB-B943-4704-886B-4FB9BAA6DE5B}" type="slidenum">
              <a:rPr lang="en-US" sz="800">
                <a:solidFill>
                  <a:srgbClr val="E3E3E3"/>
                </a:solidFill>
                <a:latin typeface="Arial" charset="0"/>
              </a:rPr>
              <a:pPr algn="r">
                <a:defRPr/>
              </a:pPr>
              <a:t>‹#›</a:t>
            </a:fld>
            <a:endParaRPr lang="en-US" sz="800">
              <a:solidFill>
                <a:srgbClr val="E3E3E3"/>
              </a:solidFill>
              <a:latin typeface="Arial" charset="0"/>
            </a:endParaRPr>
          </a:p>
        </p:txBody>
      </p:sp>
      <p:sp>
        <p:nvSpPr>
          <p:cNvPr id="3079" name="Rectangle 7"/>
          <p:cNvSpPr>
            <a:spLocks noChangeArrowheads="1"/>
          </p:cNvSpPr>
          <p:nvPr/>
        </p:nvSpPr>
        <p:spPr bwMode="auto">
          <a:xfrm>
            <a:off x="3127375" y="-241300"/>
            <a:ext cx="184150" cy="457200"/>
          </a:xfrm>
          <a:prstGeom prst="rect">
            <a:avLst/>
          </a:prstGeom>
          <a:noFill/>
          <a:ln w="9525">
            <a:noFill/>
            <a:miter lim="800000"/>
            <a:headEnd/>
            <a:tailEnd/>
          </a:ln>
          <a:effectLst/>
        </p:spPr>
        <p:txBody>
          <a:bodyPr wrap="none">
            <a:spAutoFit/>
          </a:bodyPr>
          <a:lstStyle/>
          <a:p>
            <a:pPr>
              <a:defRPr/>
            </a:pPr>
            <a:endParaRPr lang="en-US">
              <a:latin typeface="Times" pitchFamily="18" charset="0"/>
            </a:endParaRPr>
          </a:p>
        </p:txBody>
      </p:sp>
    </p:spTree>
  </p:cSld>
  <p:clrMap bg1="lt1" tx1="dk1" bg2="lt2" tx2="dk2" accent1="accent1" accent2="accent2" accent3="accent3" accent4="accent4" accent5="accent5" accent6="accent6" hlink="hlink" folHlink="folHlink"/>
  <p:sldLayoutIdLst>
    <p:sldLayoutId id="2147483720"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rtl="0" eaLnBrk="0" fontAlgn="base" hangingPunct="0">
        <a:spcBef>
          <a:spcPct val="0"/>
        </a:spcBef>
        <a:spcAft>
          <a:spcPct val="0"/>
        </a:spcAft>
        <a:defRPr sz="4000" b="1">
          <a:solidFill>
            <a:srgbClr val="065FA8"/>
          </a:solidFill>
          <a:latin typeface="+mj-lt"/>
          <a:ea typeface="+mj-ea"/>
          <a:cs typeface="+mj-cs"/>
        </a:defRPr>
      </a:lvl1pPr>
      <a:lvl2pPr algn="l" rtl="0" eaLnBrk="0" fontAlgn="base" hangingPunct="0">
        <a:spcBef>
          <a:spcPct val="0"/>
        </a:spcBef>
        <a:spcAft>
          <a:spcPct val="0"/>
        </a:spcAft>
        <a:defRPr sz="4000" b="1">
          <a:solidFill>
            <a:srgbClr val="065FA8"/>
          </a:solidFill>
          <a:latin typeface="Arial Narrow" pitchFamily="34" charset="0"/>
        </a:defRPr>
      </a:lvl2pPr>
      <a:lvl3pPr algn="l" rtl="0" eaLnBrk="0" fontAlgn="base" hangingPunct="0">
        <a:spcBef>
          <a:spcPct val="0"/>
        </a:spcBef>
        <a:spcAft>
          <a:spcPct val="0"/>
        </a:spcAft>
        <a:defRPr sz="4000" b="1">
          <a:solidFill>
            <a:srgbClr val="065FA8"/>
          </a:solidFill>
          <a:latin typeface="Arial Narrow" pitchFamily="34" charset="0"/>
        </a:defRPr>
      </a:lvl3pPr>
      <a:lvl4pPr algn="l" rtl="0" eaLnBrk="0" fontAlgn="base" hangingPunct="0">
        <a:spcBef>
          <a:spcPct val="0"/>
        </a:spcBef>
        <a:spcAft>
          <a:spcPct val="0"/>
        </a:spcAft>
        <a:defRPr sz="4000" b="1">
          <a:solidFill>
            <a:srgbClr val="065FA8"/>
          </a:solidFill>
          <a:latin typeface="Arial Narrow" pitchFamily="34" charset="0"/>
        </a:defRPr>
      </a:lvl4pPr>
      <a:lvl5pPr algn="l" rtl="0" eaLnBrk="0" fontAlgn="base" hangingPunct="0">
        <a:spcBef>
          <a:spcPct val="0"/>
        </a:spcBef>
        <a:spcAft>
          <a:spcPct val="0"/>
        </a:spcAft>
        <a:defRPr sz="4000" b="1">
          <a:solidFill>
            <a:srgbClr val="065FA8"/>
          </a:solidFill>
          <a:latin typeface="Arial Narrow" pitchFamily="34" charset="0"/>
        </a:defRPr>
      </a:lvl5pPr>
      <a:lvl6pPr marL="457200" algn="l" rtl="0" fontAlgn="base">
        <a:spcBef>
          <a:spcPct val="0"/>
        </a:spcBef>
        <a:spcAft>
          <a:spcPct val="0"/>
        </a:spcAft>
        <a:defRPr sz="4000" b="1">
          <a:solidFill>
            <a:srgbClr val="006699"/>
          </a:solidFill>
          <a:latin typeface="Arial Narrow" pitchFamily="34" charset="0"/>
        </a:defRPr>
      </a:lvl6pPr>
      <a:lvl7pPr marL="914400" algn="l" rtl="0" fontAlgn="base">
        <a:spcBef>
          <a:spcPct val="0"/>
        </a:spcBef>
        <a:spcAft>
          <a:spcPct val="0"/>
        </a:spcAft>
        <a:defRPr sz="4000" b="1">
          <a:solidFill>
            <a:srgbClr val="006699"/>
          </a:solidFill>
          <a:latin typeface="Arial Narrow" pitchFamily="34" charset="0"/>
        </a:defRPr>
      </a:lvl7pPr>
      <a:lvl8pPr marL="1371600" algn="l" rtl="0" fontAlgn="base">
        <a:spcBef>
          <a:spcPct val="0"/>
        </a:spcBef>
        <a:spcAft>
          <a:spcPct val="0"/>
        </a:spcAft>
        <a:defRPr sz="4000" b="1">
          <a:solidFill>
            <a:srgbClr val="006699"/>
          </a:solidFill>
          <a:latin typeface="Arial Narrow" pitchFamily="34" charset="0"/>
        </a:defRPr>
      </a:lvl8pPr>
      <a:lvl9pPr marL="1828800" algn="l" rtl="0" fontAlgn="base">
        <a:spcBef>
          <a:spcPct val="0"/>
        </a:spcBef>
        <a:spcAft>
          <a:spcPct val="0"/>
        </a:spcAft>
        <a:defRPr sz="4000" b="1">
          <a:solidFill>
            <a:srgbClr val="006699"/>
          </a:solidFill>
          <a:latin typeface="Arial Narrow"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881188" y="2624138"/>
            <a:ext cx="5381625" cy="1609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600200"/>
            <a:ext cx="4114800" cy="4038600"/>
          </a:xfrm>
        </p:spPr>
        <p:txBody>
          <a:bodyPr/>
          <a:lstStyle/>
          <a:p>
            <a:pPr>
              <a:spcAft>
                <a:spcPts val="700"/>
              </a:spcAft>
            </a:pPr>
            <a:r>
              <a:rPr lang="en-US" dirty="0" smtClean="0"/>
              <a:t>Floating point</a:t>
            </a:r>
          </a:p>
          <a:p>
            <a:pPr>
              <a:spcAft>
                <a:spcPts val="700"/>
              </a:spcAft>
            </a:pPr>
            <a:r>
              <a:rPr lang="en-US" dirty="0" smtClean="0"/>
              <a:t>Integer</a:t>
            </a:r>
          </a:p>
          <a:p>
            <a:pPr>
              <a:spcAft>
                <a:spcPts val="700"/>
              </a:spcAft>
            </a:pPr>
            <a:r>
              <a:rPr lang="en-US" dirty="0" smtClean="0"/>
              <a:t>Boolean</a:t>
            </a:r>
          </a:p>
          <a:p>
            <a:pPr>
              <a:spcAft>
                <a:spcPts val="700"/>
              </a:spcAft>
            </a:pPr>
            <a:r>
              <a:rPr lang="en-US" dirty="0" smtClean="0"/>
              <a:t>String</a:t>
            </a:r>
          </a:p>
          <a:p>
            <a:pPr>
              <a:spcAft>
                <a:spcPts val="700"/>
              </a:spcAft>
            </a:pPr>
            <a:r>
              <a:rPr lang="en-US" dirty="0" smtClean="0"/>
              <a:t>Array – note wire thickness</a:t>
            </a:r>
          </a:p>
          <a:p>
            <a:pPr>
              <a:spcAft>
                <a:spcPts val="700"/>
              </a:spcAft>
            </a:pPr>
            <a:r>
              <a:rPr lang="en-US" dirty="0" smtClean="0"/>
              <a:t>Cluster</a:t>
            </a:r>
          </a:p>
          <a:p>
            <a:pPr>
              <a:spcAft>
                <a:spcPts val="700"/>
              </a:spcAft>
            </a:pPr>
            <a:endParaRPr lang="en-US" dirty="0"/>
          </a:p>
        </p:txBody>
      </p:sp>
      <p:pic>
        <p:nvPicPr>
          <p:cNvPr id="5" name="Picture 2"/>
          <p:cNvPicPr>
            <a:picLocks noGrp="1" noChangeAspect="1" noChangeArrowheads="1"/>
          </p:cNvPicPr>
          <p:nvPr>
            <p:ph sz="half" idx="1"/>
          </p:nvPr>
        </p:nvPicPr>
        <p:blipFill>
          <a:blip r:embed="rId3" cstate="print"/>
          <a:srcRect/>
          <a:stretch>
            <a:fillRect/>
          </a:stretch>
        </p:blipFill>
        <p:spPr bwMode="auto">
          <a:xfrm>
            <a:off x="609600" y="1600200"/>
            <a:ext cx="3505200" cy="3829050"/>
          </a:xfrm>
          <a:prstGeom prst="rect">
            <a:avLst/>
          </a:prstGeom>
          <a:noFill/>
          <a:ln w="9525">
            <a:noFill/>
            <a:miter lim="800000"/>
            <a:headEnd/>
            <a:tailEnd/>
          </a:ln>
        </p:spPr>
      </p:pic>
      <p:sp>
        <p:nvSpPr>
          <p:cNvPr id="7" name="Title 6"/>
          <p:cNvSpPr>
            <a:spLocks noGrp="1"/>
          </p:cNvSpPr>
          <p:nvPr>
            <p:ph type="title"/>
          </p:nvPr>
        </p:nvSpPr>
        <p:spPr/>
        <p:txBody>
          <a:bodyPr/>
          <a:lstStyle/>
          <a:p>
            <a:r>
              <a:rPr lang="en-US" dirty="0" smtClean="0"/>
              <a:t>LabVIEW Types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LabVIEW Tasks</a:t>
            </a:r>
            <a:endParaRPr lang="en-US" dirty="0"/>
          </a:p>
        </p:txBody>
      </p:sp>
      <p:sp>
        <p:nvSpPr>
          <p:cNvPr id="4" name="Content Placeholder 3"/>
          <p:cNvSpPr>
            <a:spLocks noGrp="1"/>
          </p:cNvSpPr>
          <p:nvPr>
            <p:ph sz="half" idx="2"/>
          </p:nvPr>
        </p:nvSpPr>
        <p:spPr/>
        <p:txBody>
          <a:bodyPr/>
          <a:lstStyle/>
          <a:p>
            <a:r>
              <a:rPr lang="en-US" dirty="0" smtClean="0"/>
              <a:t>Multiple tasks in parallel</a:t>
            </a:r>
          </a:p>
          <a:p>
            <a:r>
              <a:rPr lang="en-US" dirty="0" smtClean="0"/>
              <a:t>Data flow still applies</a:t>
            </a:r>
          </a:p>
          <a:p>
            <a:r>
              <a:rPr lang="en-US" dirty="0" smtClean="0"/>
              <a:t>Loops 1, 2, and 3 will run</a:t>
            </a:r>
          </a:p>
          <a:p>
            <a:r>
              <a:rPr lang="en-US" dirty="0" smtClean="0"/>
              <a:t>Loop 4 runs after 3 stops</a:t>
            </a:r>
            <a:endParaRPr lang="en-US" dirty="0"/>
          </a:p>
        </p:txBody>
      </p:sp>
      <p:pic>
        <p:nvPicPr>
          <p:cNvPr id="5" name="Picture 2"/>
          <p:cNvPicPr>
            <a:picLocks noGrp="1" noChangeAspect="1" noChangeArrowheads="1"/>
          </p:cNvPicPr>
          <p:nvPr>
            <p:ph sz="half" idx="1"/>
          </p:nvPr>
        </p:nvPicPr>
        <p:blipFill>
          <a:blip r:embed="rId2" cstate="print"/>
          <a:srcRect/>
          <a:stretch>
            <a:fillRect/>
          </a:stretch>
        </p:blipFill>
        <p:spPr bwMode="auto">
          <a:xfrm>
            <a:off x="533400" y="1828800"/>
            <a:ext cx="3638550" cy="3333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640" name="Rectangle 16"/>
          <p:cNvSpPr>
            <a:spLocks noChangeArrowheads="1"/>
          </p:cNvSpPr>
          <p:nvPr/>
        </p:nvSpPr>
        <p:spPr bwMode="auto">
          <a:xfrm>
            <a:off x="347663" y="165100"/>
            <a:ext cx="8534400" cy="1066800"/>
          </a:xfrm>
          <a:prstGeom prst="rect">
            <a:avLst/>
          </a:prstGeom>
          <a:noFill/>
          <a:ln w="9525">
            <a:noFill/>
            <a:miter lim="800000"/>
            <a:headEnd/>
            <a:tailEnd/>
          </a:ln>
          <a:effectLst/>
        </p:spPr>
        <p:txBody>
          <a:bodyPr anchor="ctr"/>
          <a:lstStyle/>
          <a:p>
            <a:pPr algn="l" eaLnBrk="1" hangingPunct="1"/>
            <a:r>
              <a:rPr lang="en-US" sz="4000" b="1" dirty="0" smtClean="0">
                <a:solidFill>
                  <a:srgbClr val="065FA8"/>
                </a:solidFill>
              </a:rPr>
              <a:t>Debugging Techniques</a:t>
            </a:r>
            <a:endParaRPr lang="en-US" sz="4000" b="1" dirty="0">
              <a:solidFill>
                <a:srgbClr val="065FA8"/>
              </a:solidFill>
            </a:endParaRPr>
          </a:p>
        </p:txBody>
      </p:sp>
      <p:sp>
        <p:nvSpPr>
          <p:cNvPr id="666641" name="Rectangle 17"/>
          <p:cNvSpPr>
            <a:spLocks noChangeArrowheads="1"/>
          </p:cNvSpPr>
          <p:nvPr/>
        </p:nvSpPr>
        <p:spPr bwMode="auto">
          <a:xfrm>
            <a:off x="309563" y="1201738"/>
            <a:ext cx="4044950" cy="2978150"/>
          </a:xfrm>
          <a:prstGeom prst="rect">
            <a:avLst/>
          </a:prstGeom>
          <a:noFill/>
          <a:ln w="9525">
            <a:noFill/>
            <a:miter lim="800000"/>
            <a:headEnd/>
            <a:tailEnd/>
          </a:ln>
          <a:effectLst/>
        </p:spPr>
        <p:txBody>
          <a:bodyPr lIns="63297" tIns="25318" rIns="63297" bIns="25318">
            <a:spAutoFit/>
          </a:bodyPr>
          <a:lstStyle/>
          <a:p>
            <a:pPr marL="228600" indent="-228600" algn="l" defTabSz="911225">
              <a:lnSpc>
                <a:spcPct val="85000"/>
              </a:lnSpc>
              <a:buFontTx/>
              <a:buChar char="•"/>
            </a:pPr>
            <a:r>
              <a:rPr lang="en-US" dirty="0">
                <a:latin typeface="Arial" charset="0"/>
              </a:rPr>
              <a:t>Finding Errors</a:t>
            </a:r>
          </a:p>
          <a:p>
            <a:pPr marL="228600" indent="-228600" algn="l" defTabSz="911225">
              <a:lnSpc>
                <a:spcPct val="85000"/>
              </a:lnSpc>
            </a:pPr>
            <a:endParaRPr lang="en-US" dirty="0">
              <a:latin typeface="Arial" charset="0"/>
            </a:endParaRPr>
          </a:p>
          <a:p>
            <a:pPr marL="228600" indent="-228600" algn="l" defTabSz="911225">
              <a:lnSpc>
                <a:spcPct val="155000"/>
              </a:lnSpc>
            </a:pPr>
            <a:endParaRPr lang="en-US" dirty="0">
              <a:latin typeface="Arial" charset="0"/>
            </a:endParaRPr>
          </a:p>
          <a:p>
            <a:pPr marL="228600" indent="-228600" algn="l" defTabSz="911225">
              <a:lnSpc>
                <a:spcPct val="85000"/>
              </a:lnSpc>
              <a:buFontTx/>
              <a:buChar char="•"/>
            </a:pPr>
            <a:r>
              <a:rPr lang="en-US" dirty="0">
                <a:latin typeface="Arial" charset="0"/>
              </a:rPr>
              <a:t>Execution Highlighting</a:t>
            </a:r>
          </a:p>
          <a:p>
            <a:pPr marL="228600" indent="-228600" algn="l" defTabSz="911225">
              <a:lnSpc>
                <a:spcPct val="85000"/>
              </a:lnSpc>
            </a:pPr>
            <a:endParaRPr lang="en-US" dirty="0">
              <a:latin typeface="Arial" charset="0"/>
            </a:endParaRPr>
          </a:p>
          <a:p>
            <a:pPr marL="228600" indent="-228600" algn="l" defTabSz="911225">
              <a:lnSpc>
                <a:spcPct val="115000"/>
              </a:lnSpc>
            </a:pPr>
            <a:endParaRPr lang="en-US" dirty="0">
              <a:latin typeface="Arial" charset="0"/>
            </a:endParaRPr>
          </a:p>
          <a:p>
            <a:pPr marL="228600" indent="-228600" algn="l" defTabSz="911225">
              <a:lnSpc>
                <a:spcPct val="105000"/>
              </a:lnSpc>
              <a:buFontTx/>
              <a:buChar char="•"/>
            </a:pPr>
            <a:endParaRPr lang="en-US" dirty="0">
              <a:latin typeface="Arial" charset="0"/>
            </a:endParaRPr>
          </a:p>
          <a:p>
            <a:pPr marL="228600" indent="-228600" algn="l" defTabSz="911225">
              <a:lnSpc>
                <a:spcPct val="85000"/>
              </a:lnSpc>
              <a:buFontTx/>
              <a:buChar char="•"/>
            </a:pPr>
            <a:r>
              <a:rPr lang="en-US" dirty="0">
                <a:latin typeface="Arial" charset="0"/>
              </a:rPr>
              <a:t>Probes</a:t>
            </a:r>
          </a:p>
        </p:txBody>
      </p:sp>
      <p:sp>
        <p:nvSpPr>
          <p:cNvPr id="666642" name="Rectangle 18"/>
          <p:cNvSpPr>
            <a:spLocks noChangeArrowheads="1"/>
          </p:cNvSpPr>
          <p:nvPr/>
        </p:nvSpPr>
        <p:spPr bwMode="auto">
          <a:xfrm>
            <a:off x="2868613" y="1676400"/>
            <a:ext cx="3697287" cy="660400"/>
          </a:xfrm>
          <a:prstGeom prst="rect">
            <a:avLst/>
          </a:prstGeom>
          <a:noFill/>
          <a:ln w="9525">
            <a:noFill/>
            <a:miter lim="800000"/>
            <a:headEnd/>
            <a:tailEnd/>
          </a:ln>
          <a:effectLst/>
        </p:spPr>
        <p:txBody>
          <a:bodyPr wrap="none" lIns="63297" tIns="25318" rIns="63297" bIns="25318">
            <a:spAutoFit/>
          </a:bodyPr>
          <a:lstStyle/>
          <a:p>
            <a:pPr algn="l" defTabSz="911225">
              <a:lnSpc>
                <a:spcPct val="90000"/>
              </a:lnSpc>
            </a:pPr>
            <a:r>
              <a:rPr lang="en-US" sz="2000" b="0">
                <a:latin typeface="Arial" charset="0"/>
              </a:rPr>
              <a:t>Click on broken </a:t>
            </a:r>
            <a:r>
              <a:rPr lang="en-US" sz="2000">
                <a:latin typeface="Arial" charset="0"/>
              </a:rPr>
              <a:t>Run</a:t>
            </a:r>
            <a:r>
              <a:rPr lang="en-US" sz="2000" b="0">
                <a:latin typeface="Arial" charset="0"/>
              </a:rPr>
              <a:t> button.</a:t>
            </a:r>
          </a:p>
          <a:p>
            <a:pPr algn="l" defTabSz="911225">
              <a:lnSpc>
                <a:spcPct val="110000"/>
              </a:lnSpc>
            </a:pPr>
            <a:r>
              <a:rPr lang="en-US" sz="2000" b="0">
                <a:latin typeface="Arial" charset="0"/>
              </a:rPr>
              <a:t>Window showing error appears.</a:t>
            </a:r>
          </a:p>
        </p:txBody>
      </p:sp>
      <p:sp>
        <p:nvSpPr>
          <p:cNvPr id="666643" name="Rectangle 19"/>
          <p:cNvSpPr>
            <a:spLocks noChangeArrowheads="1"/>
          </p:cNvSpPr>
          <p:nvPr/>
        </p:nvSpPr>
        <p:spPr bwMode="auto">
          <a:xfrm>
            <a:off x="5124450" y="1701800"/>
            <a:ext cx="23813" cy="228600"/>
          </a:xfrm>
          <a:prstGeom prst="rect">
            <a:avLst/>
          </a:prstGeom>
          <a:noFill/>
          <a:ln w="9525">
            <a:noFill/>
            <a:miter lim="800000"/>
            <a:headEnd/>
            <a:tailEnd/>
          </a:ln>
          <a:effectLst/>
        </p:spPr>
        <p:txBody>
          <a:bodyPr wrap="none" anchor="ctr"/>
          <a:lstStyle/>
          <a:p>
            <a:endParaRPr lang="en-US"/>
          </a:p>
        </p:txBody>
      </p:sp>
      <p:sp>
        <p:nvSpPr>
          <p:cNvPr id="666644" name="Rectangle 20"/>
          <p:cNvSpPr>
            <a:spLocks noChangeArrowheads="1"/>
          </p:cNvSpPr>
          <p:nvPr/>
        </p:nvSpPr>
        <p:spPr bwMode="auto">
          <a:xfrm>
            <a:off x="2919413" y="2895600"/>
            <a:ext cx="5527675" cy="873125"/>
          </a:xfrm>
          <a:prstGeom prst="rect">
            <a:avLst/>
          </a:prstGeom>
          <a:noFill/>
          <a:ln w="9525">
            <a:noFill/>
            <a:miter lim="800000"/>
            <a:headEnd/>
            <a:tailEnd/>
          </a:ln>
          <a:effectLst/>
        </p:spPr>
        <p:txBody>
          <a:bodyPr lIns="63297" tIns="25318" rIns="63297" bIns="25318">
            <a:spAutoFit/>
          </a:bodyPr>
          <a:lstStyle/>
          <a:p>
            <a:pPr algn="l" defTabSz="911225">
              <a:lnSpc>
                <a:spcPct val="90000"/>
              </a:lnSpc>
            </a:pPr>
            <a:r>
              <a:rPr lang="en-US" sz="2000" b="0">
                <a:latin typeface="Arial" charset="0"/>
              </a:rPr>
              <a:t>Click on </a:t>
            </a:r>
            <a:r>
              <a:rPr lang="en-US" sz="2000">
                <a:latin typeface="Arial" charset="0"/>
              </a:rPr>
              <a:t>Execution Highlighting</a:t>
            </a:r>
            <a:r>
              <a:rPr lang="en-US" sz="2000" b="0">
                <a:latin typeface="Arial" charset="0"/>
              </a:rPr>
              <a:t> button; data flow is animated using bubbles. Values are </a:t>
            </a:r>
          </a:p>
          <a:p>
            <a:pPr algn="l" defTabSz="911225">
              <a:lnSpc>
                <a:spcPct val="90000"/>
              </a:lnSpc>
            </a:pPr>
            <a:r>
              <a:rPr lang="en-US" sz="2000" b="0">
                <a:latin typeface="Arial" charset="0"/>
              </a:rPr>
              <a:t>displayed on wires.</a:t>
            </a:r>
          </a:p>
        </p:txBody>
      </p:sp>
      <p:sp>
        <p:nvSpPr>
          <p:cNvPr id="666645" name="Rectangle 21"/>
          <p:cNvSpPr>
            <a:spLocks noChangeArrowheads="1"/>
          </p:cNvSpPr>
          <p:nvPr/>
        </p:nvSpPr>
        <p:spPr bwMode="auto">
          <a:xfrm>
            <a:off x="2944813" y="4191000"/>
            <a:ext cx="5653087" cy="1423988"/>
          </a:xfrm>
          <a:prstGeom prst="rect">
            <a:avLst/>
          </a:prstGeom>
          <a:noFill/>
          <a:ln w="9525">
            <a:noFill/>
            <a:miter lim="800000"/>
            <a:headEnd/>
            <a:tailEnd/>
          </a:ln>
          <a:effectLst/>
        </p:spPr>
        <p:txBody>
          <a:bodyPr lIns="63297" tIns="25318" rIns="63297" bIns="25318">
            <a:spAutoFit/>
          </a:bodyPr>
          <a:lstStyle/>
          <a:p>
            <a:pPr algn="l" defTabSz="911225">
              <a:lnSpc>
                <a:spcPct val="90000"/>
              </a:lnSpc>
            </a:pPr>
            <a:r>
              <a:rPr lang="en-US" sz="2000" b="0">
                <a:latin typeface="Arial" charset="0"/>
              </a:rPr>
              <a:t>Right-click on wire to display probe and it shows data as it flows through wire segment. </a:t>
            </a:r>
          </a:p>
          <a:p>
            <a:pPr algn="l" defTabSz="911225">
              <a:lnSpc>
                <a:spcPct val="90000"/>
              </a:lnSpc>
            </a:pPr>
            <a:endParaRPr lang="en-US" sz="2000" b="0">
              <a:latin typeface="Arial" charset="0"/>
            </a:endParaRPr>
          </a:p>
          <a:p>
            <a:pPr algn="l" defTabSz="911225">
              <a:lnSpc>
                <a:spcPct val="90000"/>
              </a:lnSpc>
            </a:pPr>
            <a:r>
              <a:rPr lang="en-US" sz="2000" b="0">
                <a:latin typeface="Arial" charset="0"/>
              </a:rPr>
              <a:t>You can also select Probe tool from Tools palette and click on wire.</a:t>
            </a:r>
          </a:p>
        </p:txBody>
      </p:sp>
      <p:pic>
        <p:nvPicPr>
          <p:cNvPr id="666646" name="Picture 22"/>
          <p:cNvPicPr>
            <a:picLocks noChangeArrowheads="1"/>
          </p:cNvPicPr>
          <p:nvPr/>
        </p:nvPicPr>
        <p:blipFill>
          <a:blip r:embed="rId3" cstate="print"/>
          <a:srcRect/>
          <a:stretch>
            <a:fillRect/>
          </a:stretch>
        </p:blipFill>
        <p:spPr bwMode="auto">
          <a:xfrm>
            <a:off x="2206625" y="5268913"/>
            <a:ext cx="461963" cy="379412"/>
          </a:xfrm>
          <a:prstGeom prst="rect">
            <a:avLst/>
          </a:prstGeom>
          <a:noFill/>
          <a:ln w="9525">
            <a:noFill/>
            <a:miter lim="800000"/>
            <a:headEnd/>
            <a:tailEnd/>
          </a:ln>
          <a:effectLst/>
        </p:spPr>
      </p:pic>
      <p:pic>
        <p:nvPicPr>
          <p:cNvPr id="666647" name="Picture 23"/>
          <p:cNvPicPr>
            <a:picLocks noChangeAspect="1" noChangeArrowheads="1"/>
          </p:cNvPicPr>
          <p:nvPr/>
        </p:nvPicPr>
        <p:blipFill>
          <a:blip r:embed="rId4" cstate="print"/>
          <a:srcRect/>
          <a:stretch>
            <a:fillRect/>
          </a:stretch>
        </p:blipFill>
        <p:spPr bwMode="auto">
          <a:xfrm>
            <a:off x="2282825" y="1749425"/>
            <a:ext cx="381000" cy="379413"/>
          </a:xfrm>
          <a:prstGeom prst="rect">
            <a:avLst/>
          </a:prstGeom>
          <a:noFill/>
          <a:ln w="9525">
            <a:noFill/>
            <a:miter lim="800000"/>
            <a:headEnd type="none" w="sm" len="sm"/>
            <a:tailEnd type="none" w="sm" len="sm"/>
          </a:ln>
          <a:effectLst/>
        </p:spPr>
      </p:pic>
      <p:pic>
        <p:nvPicPr>
          <p:cNvPr id="666648" name="Picture 24"/>
          <p:cNvPicPr>
            <a:picLocks noChangeAspect="1" noChangeArrowheads="1"/>
          </p:cNvPicPr>
          <p:nvPr/>
        </p:nvPicPr>
        <p:blipFill>
          <a:blip r:embed="rId5" cstate="print"/>
          <a:srcRect/>
          <a:stretch>
            <a:fillRect/>
          </a:stretch>
        </p:blipFill>
        <p:spPr bwMode="auto">
          <a:xfrm>
            <a:off x="1825625" y="2943225"/>
            <a:ext cx="381000" cy="363538"/>
          </a:xfrm>
          <a:prstGeom prst="rect">
            <a:avLst/>
          </a:prstGeom>
          <a:noFill/>
          <a:ln w="9525">
            <a:noFill/>
            <a:miter lim="800000"/>
            <a:headEnd type="none" w="sm" len="sm"/>
            <a:tailEnd type="none" w="sm" len="sm"/>
          </a:ln>
          <a:effectLst/>
        </p:spPr>
      </p:pic>
      <p:pic>
        <p:nvPicPr>
          <p:cNvPr id="666649" name="Picture 25"/>
          <p:cNvPicPr>
            <a:picLocks noChangeAspect="1" noChangeArrowheads="1"/>
          </p:cNvPicPr>
          <p:nvPr/>
        </p:nvPicPr>
        <p:blipFill>
          <a:blip r:embed="rId6" cstate="print"/>
          <a:srcRect/>
          <a:stretch>
            <a:fillRect/>
          </a:stretch>
        </p:blipFill>
        <p:spPr bwMode="auto">
          <a:xfrm>
            <a:off x="2282825" y="2927350"/>
            <a:ext cx="407988" cy="388938"/>
          </a:xfrm>
          <a:prstGeom prst="rect">
            <a:avLst/>
          </a:prstGeom>
          <a:noFill/>
          <a:ln w="9525">
            <a:noFill/>
            <a:miter lim="800000"/>
            <a:headEnd type="none" w="sm" len="sm"/>
            <a:tailEnd type="none" w="sm" len="sm"/>
          </a:ln>
          <a:effectLst/>
        </p:spPr>
      </p:pic>
      <p:pic>
        <p:nvPicPr>
          <p:cNvPr id="666650" name="Picture 26" descr="probe LV 8"/>
          <p:cNvPicPr>
            <a:picLocks noChangeAspect="1" noChangeArrowheads="1"/>
          </p:cNvPicPr>
          <p:nvPr/>
        </p:nvPicPr>
        <p:blipFill>
          <a:blip r:embed="rId7" cstate="print"/>
          <a:srcRect/>
          <a:stretch>
            <a:fillRect/>
          </a:stretch>
        </p:blipFill>
        <p:spPr bwMode="auto">
          <a:xfrm>
            <a:off x="1576388" y="4119563"/>
            <a:ext cx="1123950" cy="1162050"/>
          </a:xfrm>
          <a:prstGeom prst="rect">
            <a:avLst/>
          </a:prstGeom>
          <a:noFill/>
        </p:spPr>
      </p:pic>
      <p:sp>
        <p:nvSpPr>
          <p:cNvPr id="13" name="Slide Number Placeholder 12"/>
          <p:cNvSpPr>
            <a:spLocks noGrp="1"/>
          </p:cNvSpPr>
          <p:nvPr>
            <p:ph type="sldNum" sz="quarter" idx="4294967295"/>
          </p:nvPr>
        </p:nvSpPr>
        <p:spPr>
          <a:xfrm>
            <a:off x="0" y="6629400"/>
            <a:ext cx="685800" cy="228600"/>
          </a:xfrm>
          <a:prstGeom prst="rect">
            <a:avLst/>
          </a:prstGeom>
        </p:spPr>
        <p:txBody>
          <a:bodyPr/>
          <a:lstStyle/>
          <a:p>
            <a:fld id="{2AC65CFC-9CC7-4788-9362-6BAA669270FC}" type="slidenum">
              <a:rPr lang="en-US" altLang="en-US" smtClean="0"/>
              <a:pPr/>
              <a:t>12</a:t>
            </a:fld>
            <a:endParaRPr lang="en-US" alt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8687" name="Rectangle 15"/>
          <p:cNvSpPr>
            <a:spLocks noGrp="1" noChangeArrowheads="1"/>
          </p:cNvSpPr>
          <p:nvPr>
            <p:ph type="title"/>
          </p:nvPr>
        </p:nvSpPr>
        <p:spPr>
          <a:xfrm>
            <a:off x="304800" y="228600"/>
            <a:ext cx="7772400" cy="1143000"/>
          </a:xfrm>
          <a:noFill/>
          <a:ln/>
        </p:spPr>
        <p:txBody>
          <a:bodyPr/>
          <a:lstStyle/>
          <a:p>
            <a:r>
              <a:rPr lang="en-US" dirty="0"/>
              <a:t>Context Help Window</a:t>
            </a:r>
          </a:p>
        </p:txBody>
      </p:sp>
      <p:sp>
        <p:nvSpPr>
          <p:cNvPr id="668688" name="Rectangle 16"/>
          <p:cNvSpPr>
            <a:spLocks noGrp="1" noChangeArrowheads="1"/>
          </p:cNvSpPr>
          <p:nvPr>
            <p:ph idx="1"/>
          </p:nvPr>
        </p:nvSpPr>
        <p:spPr>
          <a:xfrm>
            <a:off x="381000" y="1217612"/>
            <a:ext cx="8534400" cy="4878388"/>
          </a:xfrm>
          <a:noFill/>
          <a:ln/>
        </p:spPr>
        <p:txBody>
          <a:bodyPr/>
          <a:lstStyle/>
          <a:p>
            <a:r>
              <a:rPr lang="en-US" dirty="0" err="1"/>
              <a:t>Help»Show</a:t>
            </a:r>
            <a:r>
              <a:rPr lang="en-US" dirty="0"/>
              <a:t> Context </a:t>
            </a:r>
            <a:r>
              <a:rPr lang="en-US" dirty="0" smtClean="0"/>
              <a:t>Help</a:t>
            </a:r>
            <a:r>
              <a:rPr lang="en-US" dirty="0"/>
              <a:t> </a:t>
            </a:r>
            <a:r>
              <a:rPr lang="en-US" dirty="0" smtClean="0"/>
              <a:t>or press </a:t>
            </a:r>
            <a:r>
              <a:rPr lang="en-US" dirty="0"/>
              <a:t>&lt;</a:t>
            </a:r>
            <a:r>
              <a:rPr lang="en-US" dirty="0" err="1"/>
              <a:t>Ctrl+H</a:t>
            </a:r>
            <a:r>
              <a:rPr lang="en-US" dirty="0" smtClean="0"/>
              <a:t>&gt;</a:t>
            </a:r>
            <a:endParaRPr lang="en-US" dirty="0"/>
          </a:p>
          <a:p>
            <a:r>
              <a:rPr lang="en-US" dirty="0"/>
              <a:t>Hover cursor over object to update window</a:t>
            </a:r>
          </a:p>
        </p:txBody>
      </p:sp>
      <p:sp>
        <p:nvSpPr>
          <p:cNvPr id="8" name="Slide Number Placeholder 7"/>
          <p:cNvSpPr>
            <a:spLocks noGrp="1"/>
          </p:cNvSpPr>
          <p:nvPr>
            <p:ph type="sldNum" sz="quarter" idx="4294967295"/>
          </p:nvPr>
        </p:nvSpPr>
        <p:spPr>
          <a:xfrm>
            <a:off x="0" y="6629400"/>
            <a:ext cx="685800" cy="228600"/>
          </a:xfrm>
          <a:prstGeom prst="rect">
            <a:avLst/>
          </a:prstGeom>
        </p:spPr>
        <p:txBody>
          <a:bodyPr>
            <a:normAutofit fontScale="47500" lnSpcReduction="20000"/>
          </a:bodyPr>
          <a:lstStyle/>
          <a:p>
            <a:fld id="{2AC65CFC-9CC7-4788-9362-6BAA669270FC}" type="slidenum">
              <a:rPr lang="en-US" altLang="en-US" smtClean="0"/>
              <a:pPr/>
              <a:t>13</a:t>
            </a:fld>
            <a:endParaRPr lang="en-US" altLang="en-US"/>
          </a:p>
        </p:txBody>
      </p:sp>
      <p:sp>
        <p:nvSpPr>
          <p:cNvPr id="668689" name="Rectangle 17"/>
          <p:cNvSpPr>
            <a:spLocks noChangeArrowheads="1"/>
          </p:cNvSpPr>
          <p:nvPr/>
        </p:nvSpPr>
        <p:spPr bwMode="auto">
          <a:xfrm>
            <a:off x="347663" y="2584450"/>
            <a:ext cx="4724400" cy="3303588"/>
          </a:xfrm>
          <a:prstGeom prst="rect">
            <a:avLst/>
          </a:prstGeom>
          <a:noFill/>
          <a:ln w="9525">
            <a:noFill/>
            <a:miter lim="800000"/>
            <a:headEnd/>
            <a:tailEnd/>
          </a:ln>
          <a:effectLst/>
        </p:spPr>
        <p:txBody>
          <a:bodyPr/>
          <a:lstStyle/>
          <a:p>
            <a:pPr marL="174625" indent="-174625" algn="l" eaLnBrk="1" hangingPunct="1">
              <a:spcBef>
                <a:spcPct val="20000"/>
              </a:spcBef>
            </a:pPr>
            <a:r>
              <a:rPr lang="en-US" sz="3200" dirty="0"/>
              <a:t>Additional Help</a:t>
            </a:r>
          </a:p>
          <a:p>
            <a:pPr marL="508000" lvl="1" indent="-217488" algn="l" eaLnBrk="1" hangingPunct="1">
              <a:spcBef>
                <a:spcPct val="20000"/>
              </a:spcBef>
              <a:buFontTx/>
              <a:buChar char="–"/>
            </a:pPr>
            <a:r>
              <a:rPr lang="en-US" sz="2800" b="0" dirty="0"/>
              <a:t>Right-Click on the VI icon and choose </a:t>
            </a:r>
            <a:r>
              <a:rPr lang="en-US" sz="2800" dirty="0"/>
              <a:t>Help</a:t>
            </a:r>
            <a:r>
              <a:rPr lang="en-US" sz="2800" b="0" dirty="0"/>
              <a:t>, or</a:t>
            </a:r>
          </a:p>
          <a:p>
            <a:pPr marL="508000" lvl="1" indent="-217488" algn="l" eaLnBrk="1" hangingPunct="1">
              <a:spcBef>
                <a:spcPct val="20000"/>
              </a:spcBef>
              <a:buFontTx/>
              <a:buChar char="–"/>
            </a:pPr>
            <a:r>
              <a:rPr lang="en-US" sz="2800" b="0" dirty="0"/>
              <a:t>Choose “</a:t>
            </a:r>
            <a:r>
              <a:rPr lang="en-US" sz="2800" u="sng" dirty="0"/>
              <a:t>Detailed Help</a:t>
            </a:r>
            <a:r>
              <a:rPr lang="en-US" sz="2800" b="0" dirty="0"/>
              <a:t>.” on the context help window</a:t>
            </a:r>
          </a:p>
        </p:txBody>
      </p:sp>
      <p:pic>
        <p:nvPicPr>
          <p:cNvPr id="668694" name="Picture 22"/>
          <p:cNvPicPr>
            <a:picLocks noChangeAspect="1" noChangeArrowheads="1"/>
          </p:cNvPicPr>
          <p:nvPr/>
        </p:nvPicPr>
        <p:blipFill>
          <a:blip r:embed="rId3" cstate="print"/>
          <a:srcRect/>
          <a:stretch>
            <a:fillRect/>
          </a:stretch>
        </p:blipFill>
        <p:spPr bwMode="auto">
          <a:xfrm>
            <a:off x="4264025" y="5118100"/>
            <a:ext cx="1771650" cy="657225"/>
          </a:xfrm>
          <a:prstGeom prst="rect">
            <a:avLst/>
          </a:prstGeom>
          <a:noFill/>
          <a:ln w="12700" algn="ctr">
            <a:noFill/>
            <a:miter lim="800000"/>
            <a:headEnd/>
            <a:tailEnd/>
          </a:ln>
          <a:effectLst/>
        </p:spPr>
      </p:pic>
      <p:pic>
        <p:nvPicPr>
          <p:cNvPr id="668695" name="Picture 23"/>
          <p:cNvPicPr>
            <a:picLocks noChangeAspect="1" noChangeArrowheads="1"/>
          </p:cNvPicPr>
          <p:nvPr/>
        </p:nvPicPr>
        <p:blipFill>
          <a:blip r:embed="rId4" cstate="print"/>
          <a:srcRect/>
          <a:stretch>
            <a:fillRect/>
          </a:stretch>
        </p:blipFill>
        <p:spPr bwMode="auto">
          <a:xfrm>
            <a:off x="5215094" y="2803968"/>
            <a:ext cx="3676650" cy="2781300"/>
          </a:xfrm>
          <a:prstGeom prst="rect">
            <a:avLst/>
          </a:prstGeom>
          <a:noFill/>
          <a:ln w="12700" algn="ctr">
            <a:noFill/>
            <a:miter lim="800000"/>
            <a:headEnd/>
            <a:tailEnd/>
          </a:ln>
          <a:effectLst/>
        </p:spPr>
      </p:pic>
      <p:sp>
        <p:nvSpPr>
          <p:cNvPr id="668699" name="Line 27"/>
          <p:cNvSpPr>
            <a:spLocks noChangeShapeType="1"/>
          </p:cNvSpPr>
          <p:nvPr/>
        </p:nvSpPr>
        <p:spPr bwMode="auto">
          <a:xfrm flipV="1">
            <a:off x="4725988" y="4619625"/>
            <a:ext cx="384175" cy="498475"/>
          </a:xfrm>
          <a:prstGeom prst="line">
            <a:avLst/>
          </a:prstGeom>
          <a:noFill/>
          <a:ln w="12700">
            <a:solidFill>
              <a:schemeClr val="tx1"/>
            </a:solidFill>
            <a:round/>
            <a:headEnd type="triangle" w="med" len="me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 FRC Version of LabVIEW</a:t>
            </a:r>
            <a:endParaRPr lang="en-US" dirty="0"/>
          </a:p>
        </p:txBody>
      </p:sp>
      <p:sp>
        <p:nvSpPr>
          <p:cNvPr id="3" name="Content Placeholder 2"/>
          <p:cNvSpPr>
            <a:spLocks noGrp="1"/>
          </p:cNvSpPr>
          <p:nvPr>
            <p:ph idx="1"/>
          </p:nvPr>
        </p:nvSpPr>
        <p:spPr/>
        <p:txBody>
          <a:bodyPr/>
          <a:lstStyle/>
          <a:p>
            <a:r>
              <a:rPr lang="en-US" dirty="0" err="1" smtClean="0"/>
              <a:t>CompactRIO</a:t>
            </a:r>
            <a:r>
              <a:rPr lang="en-US" dirty="0" smtClean="0"/>
              <a:t> with custom FPGA image</a:t>
            </a:r>
          </a:p>
          <a:p>
            <a:r>
              <a:rPr lang="en-US" dirty="0" smtClean="0"/>
              <a:t>Vision and Robotics palettes</a:t>
            </a:r>
          </a:p>
          <a:p>
            <a:r>
              <a:rPr lang="en-US" dirty="0" smtClean="0"/>
              <a:t>Custom Getting Started Window</a:t>
            </a:r>
          </a:p>
          <a:p>
            <a:r>
              <a:rPr lang="en-US" dirty="0" smtClean="0"/>
              <a:t>Wizards to create robot and dashboard code</a:t>
            </a:r>
          </a:p>
          <a:p>
            <a:r>
              <a:rPr lang="en-US" dirty="0" smtClean="0"/>
              <a:t>FRC specific examples</a:t>
            </a:r>
          </a:p>
          <a:p>
            <a:r>
              <a:rPr lang="en-US" dirty="0" smtClean="0"/>
              <a:t>FRC specific tutorials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4slot_cRIO.tif"/>
          <p:cNvPicPr>
            <a:picLocks noChangeAspect="1"/>
          </p:cNvPicPr>
          <p:nvPr/>
        </p:nvPicPr>
        <p:blipFill>
          <a:blip r:embed="rId3" cstate="print"/>
          <a:stretch>
            <a:fillRect/>
          </a:stretch>
        </p:blipFill>
        <p:spPr>
          <a:xfrm>
            <a:off x="4938516" y="798286"/>
            <a:ext cx="4205484" cy="3122635"/>
          </a:xfrm>
          <a:prstGeom prst="rect">
            <a:avLst/>
          </a:prstGeom>
        </p:spPr>
      </p:pic>
      <p:pic>
        <p:nvPicPr>
          <p:cNvPr id="4" name="Content Placeholder 3" descr="FRCcRIO.gif"/>
          <p:cNvPicPr>
            <a:picLocks noGrp="1" noChangeAspect="1"/>
          </p:cNvPicPr>
          <p:nvPr>
            <p:ph idx="1"/>
          </p:nvPr>
        </p:nvPicPr>
        <p:blipFill>
          <a:blip r:embed="rId4" cstate="print"/>
          <a:stretch>
            <a:fillRect/>
          </a:stretch>
        </p:blipFill>
        <p:spPr>
          <a:xfrm>
            <a:off x="0" y="1219200"/>
            <a:ext cx="4332906" cy="2184400"/>
          </a:xfrm>
        </p:spPr>
      </p:pic>
      <p:sp>
        <p:nvSpPr>
          <p:cNvPr id="2" name="Title 1"/>
          <p:cNvSpPr>
            <a:spLocks noGrp="1"/>
          </p:cNvSpPr>
          <p:nvPr>
            <p:ph type="title"/>
          </p:nvPr>
        </p:nvSpPr>
        <p:spPr/>
        <p:txBody>
          <a:bodyPr/>
          <a:lstStyle/>
          <a:p>
            <a:r>
              <a:rPr lang="en-US" dirty="0" err="1" smtClean="0"/>
              <a:t>CompactRIO</a:t>
            </a:r>
            <a:r>
              <a:rPr lang="en-US" dirty="0" smtClean="0"/>
              <a:t> with Custom FPGA</a:t>
            </a:r>
            <a:endParaRPr lang="en-US" dirty="0"/>
          </a:p>
        </p:txBody>
      </p:sp>
      <p:sp>
        <p:nvSpPr>
          <p:cNvPr id="5" name="Content Placeholder 2"/>
          <p:cNvSpPr txBox="1">
            <a:spLocks/>
          </p:cNvSpPr>
          <p:nvPr/>
        </p:nvSpPr>
        <p:spPr bwMode="auto">
          <a:xfrm>
            <a:off x="304800" y="3505200"/>
            <a:ext cx="8458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Custom FPGA image </a:t>
            </a:r>
            <a:r>
              <a:rPr lang="en-US" sz="3200" kern="0" dirty="0" smtClean="0">
                <a:latin typeface="+mn-lt"/>
              </a:rPr>
              <a:t>for specific I/O modules</a:t>
            </a:r>
            <a:endParaRPr kumimoji="0" 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sz="3200" kern="0" dirty="0" smtClean="0">
                <a:latin typeface="+mn-lt"/>
              </a:rPr>
              <a:t>Analog, digital, and solenoid modules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Read sensors, control motors and actuators</a:t>
            </a:r>
          </a:p>
        </p:txBody>
      </p:sp>
      <p:sp>
        <p:nvSpPr>
          <p:cNvPr id="7" name="TextBox 6"/>
          <p:cNvSpPr txBox="1"/>
          <p:nvPr/>
        </p:nvSpPr>
        <p:spPr>
          <a:xfrm>
            <a:off x="1016000" y="3033486"/>
            <a:ext cx="3166251" cy="461665"/>
          </a:xfrm>
          <a:prstGeom prst="rect">
            <a:avLst/>
          </a:prstGeom>
          <a:noFill/>
        </p:spPr>
        <p:txBody>
          <a:bodyPr wrap="none" rtlCol="0">
            <a:spAutoFit/>
          </a:bodyPr>
          <a:lstStyle/>
          <a:p>
            <a:r>
              <a:rPr lang="en-US" dirty="0" smtClean="0">
                <a:solidFill>
                  <a:srgbClr val="FF0000"/>
                </a:solidFill>
              </a:rPr>
              <a:t>(note wrong module order)</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FRC Vision and Robotics Palettes</a:t>
            </a:r>
            <a:endParaRPr lang="en-US" dirty="0"/>
          </a:p>
        </p:txBody>
      </p:sp>
      <p:sp>
        <p:nvSpPr>
          <p:cNvPr id="3" name="Content Placeholder 2"/>
          <p:cNvSpPr>
            <a:spLocks noGrp="1"/>
          </p:cNvSpPr>
          <p:nvPr>
            <p:ph idx="1"/>
          </p:nvPr>
        </p:nvSpPr>
        <p:spPr>
          <a:xfrm>
            <a:off x="3124200" y="1524000"/>
            <a:ext cx="5638800" cy="4343400"/>
          </a:xfrm>
        </p:spPr>
        <p:txBody>
          <a:bodyPr/>
          <a:lstStyle/>
          <a:p>
            <a:r>
              <a:rPr lang="en-US" b="1" dirty="0" smtClean="0"/>
              <a:t>Vision</a:t>
            </a:r>
            <a:r>
              <a:rPr lang="en-US" dirty="0" smtClean="0"/>
              <a:t> – manage and analyze images</a:t>
            </a:r>
          </a:p>
          <a:p>
            <a:r>
              <a:rPr lang="en-US" b="1" dirty="0" smtClean="0"/>
              <a:t>WPI Robotics</a:t>
            </a:r>
            <a:r>
              <a:rPr lang="en-US" dirty="0" smtClean="0"/>
              <a:t> – Robot Drive, Sensors, Actuators, I/O, Driver Station, Camera, Communications, Utilities.  This contains most of what you will use to program your robot.</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09600" y="1524000"/>
            <a:ext cx="2171700" cy="19177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09600" y="3657600"/>
            <a:ext cx="2209800" cy="191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Getting Started Window</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1828795" y="1238252"/>
            <a:ext cx="5538310" cy="47548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FRC Wizards for Robot and Dashboard</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1442222" y="1425430"/>
            <a:ext cx="6115862" cy="4480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839200" cy="1143000"/>
          </a:xfrm>
        </p:spPr>
        <p:txBody>
          <a:bodyPr/>
          <a:lstStyle/>
          <a:p>
            <a:r>
              <a:rPr lang="en-US" dirty="0" smtClean="0"/>
              <a:t>FRC Specific Examples</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271472" y="1175109"/>
            <a:ext cx="8542179" cy="4480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8458200" cy="1981200"/>
          </a:xfrm>
        </p:spPr>
        <p:txBody>
          <a:bodyPr/>
          <a:lstStyle/>
          <a:p>
            <a:pPr algn="ctr"/>
            <a:r>
              <a:rPr lang="en-US" dirty="0" smtClean="0"/>
              <a:t>LabVIEW for FRC</a:t>
            </a:r>
            <a:endParaRPr lang="en-US" dirty="0"/>
          </a:p>
        </p:txBody>
      </p:sp>
      <p:sp>
        <p:nvSpPr>
          <p:cNvPr id="3" name="Content Placeholder 2"/>
          <p:cNvSpPr>
            <a:spLocks noGrp="1"/>
          </p:cNvSpPr>
          <p:nvPr>
            <p:ph idx="1"/>
          </p:nvPr>
        </p:nvSpPr>
        <p:spPr>
          <a:xfrm>
            <a:off x="304800" y="3352800"/>
            <a:ext cx="8458200" cy="2514600"/>
          </a:xfrm>
        </p:spPr>
        <p:txBody>
          <a:bodyPr/>
          <a:lstStyle/>
          <a:p>
            <a:pPr algn="ctr">
              <a:buNone/>
            </a:pPr>
            <a:r>
              <a:rPr lang="en-US" dirty="0" smtClean="0"/>
              <a:t>Doug Norman</a:t>
            </a:r>
          </a:p>
          <a:p>
            <a:pPr algn="ctr">
              <a:buNone/>
            </a:pPr>
            <a:r>
              <a:rPr lang="en-US" dirty="0" smtClean="0"/>
              <a:t>National Instruments</a:t>
            </a:r>
          </a:p>
          <a:p>
            <a:pPr algn="ctr">
              <a:buNone/>
            </a:pPr>
            <a:r>
              <a:rPr lang="en-US" dirty="0" smtClean="0"/>
              <a:t>January 6, 2012</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Tutorials</a:t>
            </a:r>
            <a:endParaRPr lang="en-US" dirty="0"/>
          </a:p>
        </p:txBody>
      </p:sp>
      <p:sp>
        <p:nvSpPr>
          <p:cNvPr id="3" name="Content Placeholder 2"/>
          <p:cNvSpPr>
            <a:spLocks noGrp="1"/>
          </p:cNvSpPr>
          <p:nvPr>
            <p:ph idx="1"/>
          </p:nvPr>
        </p:nvSpPr>
        <p:spPr>
          <a:xfrm>
            <a:off x="304800" y="1676400"/>
            <a:ext cx="4215442" cy="4191000"/>
          </a:xfrm>
        </p:spPr>
        <p:txBody>
          <a:bodyPr/>
          <a:lstStyle/>
          <a:p>
            <a:r>
              <a:rPr lang="en-US" dirty="0" smtClean="0"/>
              <a:t>Set up </a:t>
            </a:r>
            <a:r>
              <a:rPr lang="en-US" dirty="0" err="1" smtClean="0"/>
              <a:t>cRIO</a:t>
            </a:r>
            <a:endParaRPr lang="en-US" dirty="0" smtClean="0"/>
          </a:p>
          <a:p>
            <a:r>
              <a:rPr lang="en-US" dirty="0" smtClean="0"/>
              <a:t>Set up Axis Camera</a:t>
            </a:r>
          </a:p>
          <a:p>
            <a:r>
              <a:rPr lang="en-US" dirty="0" smtClean="0"/>
              <a:t>Set up Robot Radio</a:t>
            </a:r>
          </a:p>
          <a:p>
            <a:r>
              <a:rPr lang="en-US" dirty="0" smtClean="0"/>
              <a:t>Develop Robot Project</a:t>
            </a:r>
          </a:p>
          <a:p>
            <a:r>
              <a:rPr lang="en-US" dirty="0" smtClean="0"/>
              <a:t>Editing Team Code</a:t>
            </a:r>
          </a:p>
          <a:p>
            <a:endParaRPr lang="en-US" dirty="0" smtClean="0"/>
          </a:p>
          <a:p>
            <a:endParaRPr lang="en-US" dirty="0"/>
          </a:p>
        </p:txBody>
      </p:sp>
      <p:sp>
        <p:nvSpPr>
          <p:cNvPr id="4" name="Content Placeholder 2"/>
          <p:cNvSpPr txBox="1">
            <a:spLocks/>
          </p:cNvSpPr>
          <p:nvPr/>
        </p:nvSpPr>
        <p:spPr bwMode="auto">
          <a:xfrm>
            <a:off x="4684143" y="1690776"/>
            <a:ext cx="4215442"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Custom Dashboard</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Integrating Examples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sz="3200" b="1" kern="0" dirty="0" smtClean="0">
                <a:solidFill>
                  <a:schemeClr val="tx2"/>
                </a:solidFill>
                <a:latin typeface="+mn-lt"/>
              </a:rPr>
              <a:t>Integrating Vision</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1" i="0" u="none" strike="noStrike" kern="0" cap="none" spc="0" normalizeH="0" baseline="0" noProof="0" dirty="0" smtClean="0">
                <a:ln>
                  <a:noFill/>
                </a:ln>
                <a:solidFill>
                  <a:schemeClr val="tx2"/>
                </a:solidFill>
                <a:effectLst/>
                <a:uLnTx/>
                <a:uFillTx/>
                <a:latin typeface="+mn-lt"/>
                <a:ea typeface="+mn-ea"/>
                <a:cs typeface="+mn-cs"/>
              </a:rPr>
              <a:t>CAN Jaguar</a:t>
            </a:r>
            <a:endParaRPr kumimoji="0" lang="en-US" sz="3200" b="1" i="0" u="none" strike="noStrike" kern="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Conclusion</a:t>
            </a:r>
            <a:endParaRPr lang="en-US" dirty="0"/>
          </a:p>
        </p:txBody>
      </p:sp>
      <p:sp>
        <p:nvSpPr>
          <p:cNvPr id="7" name="Content Placeholder 6"/>
          <p:cNvSpPr>
            <a:spLocks noGrp="1"/>
          </p:cNvSpPr>
          <p:nvPr>
            <p:ph idx="1"/>
          </p:nvPr>
        </p:nvSpPr>
        <p:spPr/>
        <p:txBody>
          <a:bodyPr/>
          <a:lstStyle/>
          <a:p>
            <a:r>
              <a:rPr lang="en-US" dirty="0" smtClean="0"/>
              <a:t>LabVIEW is easy to learn yet very powerful</a:t>
            </a:r>
          </a:p>
          <a:p>
            <a:r>
              <a:rPr lang="en-US" dirty="0" smtClean="0"/>
              <a:t>Many custom VIs, examples and tools for FRC</a:t>
            </a:r>
          </a:p>
          <a:p>
            <a:r>
              <a:rPr lang="en-US" dirty="0" smtClean="0"/>
              <a:t>New and improved features for FRC 2012</a:t>
            </a:r>
          </a:p>
          <a:p>
            <a:r>
              <a:rPr lang="en-US" dirty="0" smtClean="0"/>
              <a:t>To learn more, visit </a:t>
            </a:r>
            <a:r>
              <a:rPr lang="en-US" b="1" dirty="0" smtClean="0"/>
              <a:t>ni.com/first</a:t>
            </a:r>
            <a:endParaRPr lang="en-US" dirty="0" smtClean="0"/>
          </a:p>
          <a:p>
            <a:endParaRPr lang="en-US" dirty="0" smtClean="0"/>
          </a:p>
          <a:p>
            <a:pPr>
              <a:buNone/>
            </a:pPr>
            <a:r>
              <a:rPr lang="en-US" dirty="0" smtClean="0"/>
              <a:t>				   </a:t>
            </a:r>
            <a:r>
              <a:rPr lang="en-US" sz="4400" b="1" dirty="0" smtClean="0"/>
              <a:t>Questions?</a:t>
            </a:r>
            <a:endParaRPr lang="en-US" sz="4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Introduction to LabVIEW</a:t>
            </a:r>
          </a:p>
          <a:p>
            <a:r>
              <a:rPr lang="en-US" dirty="0" smtClean="0"/>
              <a:t>FRC edition of LabVIEW</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cstate="print"/>
          <a:srcRect/>
          <a:stretch>
            <a:fillRect/>
          </a:stretch>
        </p:blipFill>
        <p:spPr bwMode="auto">
          <a:xfrm>
            <a:off x="4648200" y="1219200"/>
            <a:ext cx="3457575" cy="2925640"/>
          </a:xfrm>
          <a:prstGeom prst="rect">
            <a:avLst/>
          </a:prstGeom>
          <a:noFill/>
          <a:ln w="9525">
            <a:noFill/>
            <a:miter lim="800000"/>
            <a:headEnd/>
            <a:tailEnd/>
          </a:ln>
          <a:effectLst/>
        </p:spPr>
      </p:pic>
      <p:sp>
        <p:nvSpPr>
          <p:cNvPr id="2" name="Title 1"/>
          <p:cNvSpPr>
            <a:spLocks noGrp="1"/>
          </p:cNvSpPr>
          <p:nvPr>
            <p:ph type="title"/>
          </p:nvPr>
        </p:nvSpPr>
        <p:spPr>
          <a:xfrm>
            <a:off x="457200" y="304800"/>
            <a:ext cx="7772400" cy="1143000"/>
          </a:xfrm>
        </p:spPr>
        <p:txBody>
          <a:bodyPr/>
          <a:lstStyle/>
          <a:p>
            <a:r>
              <a:rPr lang="en-US" dirty="0" smtClean="0"/>
              <a:t>Part 1 - What is </a:t>
            </a:r>
            <a:r>
              <a:rPr lang="en-US" b="1" dirty="0" smtClean="0"/>
              <a:t>LabVIEW?</a:t>
            </a:r>
            <a:endParaRPr lang="en-US" b="1" dirty="0"/>
          </a:p>
        </p:txBody>
      </p:sp>
      <p:sp>
        <p:nvSpPr>
          <p:cNvPr id="3" name="Content Placeholder 2"/>
          <p:cNvSpPr>
            <a:spLocks noGrp="1"/>
          </p:cNvSpPr>
          <p:nvPr>
            <p:ph idx="1"/>
          </p:nvPr>
        </p:nvSpPr>
        <p:spPr>
          <a:xfrm>
            <a:off x="457200" y="1600200"/>
            <a:ext cx="4419600" cy="4525963"/>
          </a:xfrm>
        </p:spPr>
        <p:txBody>
          <a:bodyPr>
            <a:normAutofit/>
          </a:bodyPr>
          <a:lstStyle/>
          <a:p>
            <a:r>
              <a:rPr lang="en-US" dirty="0" smtClean="0"/>
              <a:t>Speak G</a:t>
            </a:r>
          </a:p>
          <a:p>
            <a:pPr lvl="1"/>
            <a:r>
              <a:rPr lang="en-US" dirty="0" smtClean="0"/>
              <a:t>Graphical programming language</a:t>
            </a:r>
          </a:p>
          <a:p>
            <a:r>
              <a:rPr lang="en-US" dirty="0" smtClean="0"/>
              <a:t>Go with the flow</a:t>
            </a:r>
          </a:p>
          <a:p>
            <a:pPr lvl="1"/>
            <a:r>
              <a:rPr lang="en-US" dirty="0" smtClean="0"/>
              <a:t>Dataflow programming</a:t>
            </a:r>
          </a:p>
          <a:p>
            <a:r>
              <a:rPr lang="en-US" dirty="0" smtClean="0"/>
              <a:t>Easy writing</a:t>
            </a:r>
          </a:p>
          <a:p>
            <a:pPr lvl="1"/>
            <a:r>
              <a:rPr lang="en-US" dirty="0" smtClean="0"/>
              <a:t>Easy to learn</a:t>
            </a:r>
          </a:p>
          <a:p>
            <a:pPr lvl="1"/>
            <a:r>
              <a:rPr lang="en-US" dirty="0" smtClean="0"/>
              <a:t>Powerful debugging tools</a:t>
            </a:r>
          </a:p>
        </p:txBody>
      </p:sp>
      <p:pic>
        <p:nvPicPr>
          <p:cNvPr id="1028" name="Picture 4"/>
          <p:cNvPicPr>
            <a:picLocks noChangeAspect="1" noChangeArrowheads="1"/>
          </p:cNvPicPr>
          <p:nvPr/>
        </p:nvPicPr>
        <p:blipFill>
          <a:blip r:embed="rId4" cstate="print"/>
          <a:srcRect/>
          <a:stretch>
            <a:fillRect/>
          </a:stretch>
        </p:blipFill>
        <p:spPr bwMode="auto">
          <a:xfrm>
            <a:off x="5752560" y="3352800"/>
            <a:ext cx="3162840" cy="2514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9839" name="Rectangle 15"/>
          <p:cNvSpPr>
            <a:spLocks noChangeArrowheads="1"/>
          </p:cNvSpPr>
          <p:nvPr/>
        </p:nvSpPr>
        <p:spPr bwMode="auto">
          <a:xfrm>
            <a:off x="304800" y="1009650"/>
            <a:ext cx="4546600" cy="4741863"/>
          </a:xfrm>
          <a:prstGeom prst="rect">
            <a:avLst/>
          </a:prstGeom>
          <a:noFill/>
          <a:ln w="9525">
            <a:noFill/>
            <a:miter lim="800000"/>
            <a:headEnd/>
            <a:tailEnd/>
          </a:ln>
          <a:effectLst/>
        </p:spPr>
        <p:txBody>
          <a:bodyPr lIns="63398" tIns="25359" rIns="63398" bIns="25359">
            <a:spAutoFit/>
          </a:bodyPr>
          <a:lstStyle/>
          <a:p>
            <a:pPr marL="228600" indent="-228600" algn="l" eaLnBrk="1" hangingPunct="1"/>
            <a:r>
              <a:rPr lang="en-US" sz="2800" b="0" dirty="0"/>
              <a:t>Each VI has</a:t>
            </a:r>
            <a:r>
              <a:rPr lang="en-US" sz="2800" b="0" dirty="0">
                <a:solidFill>
                  <a:srgbClr val="FF0000"/>
                </a:solidFill>
              </a:rPr>
              <a:t> </a:t>
            </a:r>
            <a:r>
              <a:rPr lang="en-US" sz="2800" b="0" dirty="0"/>
              <a:t>2 Windows</a:t>
            </a:r>
            <a:endParaRPr lang="en-US" sz="2800" b="0" dirty="0">
              <a:solidFill>
                <a:srgbClr val="FF0000"/>
              </a:solidFill>
            </a:endParaRPr>
          </a:p>
          <a:p>
            <a:pPr marL="228600" indent="-228600" algn="l" eaLnBrk="1" hangingPunct="1"/>
            <a:endParaRPr lang="en-US" sz="1400" u="sng" dirty="0">
              <a:solidFill>
                <a:srgbClr val="FF0000"/>
              </a:solidFill>
              <a:effectLst>
                <a:outerShdw blurRad="38100" dist="38100" dir="2700000" algn="tl">
                  <a:srgbClr val="C0C0C0"/>
                </a:outerShdw>
              </a:effectLst>
            </a:endParaRPr>
          </a:p>
          <a:p>
            <a:pPr marL="228600" indent="-228600" algn="l" eaLnBrk="1" hangingPunct="1"/>
            <a:r>
              <a:rPr lang="en-US" sz="2800" dirty="0"/>
              <a:t>Front Panel</a:t>
            </a:r>
          </a:p>
          <a:p>
            <a:pPr marL="228600" indent="-228600" algn="l" eaLnBrk="1" hangingPunct="1">
              <a:buFontTx/>
              <a:buChar char="•"/>
            </a:pPr>
            <a:r>
              <a:rPr lang="en-US" sz="2800" b="0" dirty="0"/>
              <a:t>User Interface (UI)</a:t>
            </a:r>
          </a:p>
          <a:p>
            <a:pPr marL="571500" lvl="1" indent="-228600" algn="l" eaLnBrk="1" hangingPunct="1">
              <a:buFont typeface="Arial Narrow" pitchFamily="34" charset="0"/>
              <a:buChar char="–"/>
            </a:pPr>
            <a:r>
              <a:rPr lang="en-US" b="0" dirty="0"/>
              <a:t>Controls = Inputs</a:t>
            </a:r>
          </a:p>
          <a:p>
            <a:pPr marL="571500" lvl="1" indent="-228600" algn="l" eaLnBrk="1" hangingPunct="1">
              <a:buFont typeface="Arial Narrow" pitchFamily="34" charset="0"/>
              <a:buChar char="–"/>
            </a:pPr>
            <a:r>
              <a:rPr lang="en-US" b="0" dirty="0"/>
              <a:t>Indicators = Outputs</a:t>
            </a:r>
          </a:p>
          <a:p>
            <a:pPr marL="571500" lvl="1" indent="-228600" algn="l" eaLnBrk="1" hangingPunct="1"/>
            <a:endParaRPr lang="en-US" sz="1000" b="0" dirty="0"/>
          </a:p>
          <a:p>
            <a:pPr marL="228600" indent="-228600" algn="l" eaLnBrk="1" hangingPunct="1"/>
            <a:r>
              <a:rPr lang="en-US" sz="2800" dirty="0"/>
              <a:t>Block Diagram</a:t>
            </a:r>
          </a:p>
          <a:p>
            <a:pPr marL="228600" indent="-228600" algn="l" eaLnBrk="1" hangingPunct="1">
              <a:buFontTx/>
              <a:buChar char="•"/>
            </a:pPr>
            <a:r>
              <a:rPr lang="en-US" sz="2800" b="0" dirty="0"/>
              <a:t>Graphical Code</a:t>
            </a:r>
          </a:p>
          <a:p>
            <a:pPr marL="571500" lvl="1" indent="-228600" algn="l" eaLnBrk="1" hangingPunct="1">
              <a:buFont typeface="Arial Narrow" pitchFamily="34" charset="0"/>
              <a:buChar char="–"/>
            </a:pPr>
            <a:r>
              <a:rPr lang="en-US" b="0" dirty="0"/>
              <a:t>Data travels on wires from controls through functions to indicators</a:t>
            </a:r>
          </a:p>
          <a:p>
            <a:pPr marL="571500" lvl="1" indent="-228600" algn="l" eaLnBrk="1" hangingPunct="1">
              <a:buFont typeface="Arial Narrow" pitchFamily="34" charset="0"/>
              <a:buChar char="–"/>
            </a:pPr>
            <a:r>
              <a:rPr lang="en-US" b="0" dirty="0"/>
              <a:t>Blocks execute by Dataflow</a:t>
            </a:r>
          </a:p>
        </p:txBody>
      </p:sp>
      <p:sp>
        <p:nvSpPr>
          <p:cNvPr id="589840" name="Rectangle 16"/>
          <p:cNvSpPr>
            <a:spLocks noChangeArrowheads="1"/>
          </p:cNvSpPr>
          <p:nvPr/>
        </p:nvSpPr>
        <p:spPr bwMode="auto">
          <a:xfrm>
            <a:off x="304800" y="125413"/>
            <a:ext cx="8839200" cy="914400"/>
          </a:xfrm>
          <a:prstGeom prst="rect">
            <a:avLst/>
          </a:prstGeom>
          <a:noFill/>
          <a:ln w="9525">
            <a:noFill/>
            <a:miter lim="800000"/>
            <a:headEnd/>
            <a:tailEnd/>
          </a:ln>
          <a:effectLst/>
        </p:spPr>
        <p:txBody>
          <a:bodyPr anchor="ctr"/>
          <a:lstStyle/>
          <a:p>
            <a:pPr algn="l" eaLnBrk="1" hangingPunct="1"/>
            <a:r>
              <a:rPr lang="en-US" sz="3100" b="1" dirty="0">
                <a:solidFill>
                  <a:srgbClr val="065FA8"/>
                </a:solidFill>
              </a:rPr>
              <a:t>LabVIEW Programs Are Called Virtual Instruments (VIs)</a:t>
            </a:r>
          </a:p>
        </p:txBody>
      </p:sp>
      <p:pic>
        <p:nvPicPr>
          <p:cNvPr id="589843" name="Picture 19"/>
          <p:cNvPicPr>
            <a:picLocks noChangeAspect="1" noChangeArrowheads="1"/>
          </p:cNvPicPr>
          <p:nvPr/>
        </p:nvPicPr>
        <p:blipFill>
          <a:blip r:embed="rId3" cstate="print"/>
          <a:srcRect/>
          <a:stretch>
            <a:fillRect/>
          </a:stretch>
        </p:blipFill>
        <p:spPr bwMode="auto">
          <a:xfrm>
            <a:off x="3770313" y="1009650"/>
            <a:ext cx="3028950" cy="2324100"/>
          </a:xfrm>
          <a:prstGeom prst="rect">
            <a:avLst/>
          </a:prstGeom>
          <a:noFill/>
          <a:ln w="12700" algn="ctr">
            <a:noFill/>
            <a:miter lim="800000"/>
            <a:headEnd/>
            <a:tailEnd/>
          </a:ln>
          <a:effectLst/>
        </p:spPr>
      </p:pic>
      <p:pic>
        <p:nvPicPr>
          <p:cNvPr id="589844" name="Picture 20"/>
          <p:cNvPicPr>
            <a:picLocks noChangeAspect="1" noChangeArrowheads="1"/>
          </p:cNvPicPr>
          <p:nvPr/>
        </p:nvPicPr>
        <p:blipFill>
          <a:blip r:embed="rId4" cstate="print"/>
          <a:srcRect/>
          <a:stretch>
            <a:fillRect/>
          </a:stretch>
        </p:blipFill>
        <p:spPr bwMode="auto">
          <a:xfrm>
            <a:off x="5186363" y="3467100"/>
            <a:ext cx="3725862" cy="2393950"/>
          </a:xfrm>
          <a:prstGeom prst="rect">
            <a:avLst/>
          </a:prstGeom>
          <a:noFill/>
          <a:ln w="12700" algn="ctr">
            <a:noFill/>
            <a:miter lim="800000"/>
            <a:headEnd/>
            <a:tailEnd/>
          </a:ln>
          <a:effectLst/>
        </p:spPr>
      </p:pic>
      <p:sp>
        <p:nvSpPr>
          <p:cNvPr id="6" name="Slide Number Placeholder 5"/>
          <p:cNvSpPr>
            <a:spLocks noGrp="1"/>
          </p:cNvSpPr>
          <p:nvPr>
            <p:ph type="sldNum" sz="quarter" idx="4294967295"/>
          </p:nvPr>
        </p:nvSpPr>
        <p:spPr>
          <a:xfrm>
            <a:off x="0" y="6629400"/>
            <a:ext cx="685800" cy="228600"/>
          </a:xfrm>
          <a:prstGeom prst="rect">
            <a:avLst/>
          </a:prstGeom>
        </p:spPr>
        <p:txBody>
          <a:bodyPr/>
          <a:lstStyle/>
          <a:p>
            <a:fld id="{BA933DA5-3478-4059-B40C-C5731001FDDD}" type="slidenum">
              <a:rPr lang="en-US" altLang="en-US" smtClean="0"/>
              <a:pPr/>
              <a:t>5</a:t>
            </a:fld>
            <a:endParaRPr lang="en-US"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pic>
        <p:nvPicPr>
          <p:cNvPr id="26648" name="Picture 24"/>
          <p:cNvPicPr>
            <a:picLocks noChangeAspect="1" noChangeArrowheads="1"/>
          </p:cNvPicPr>
          <p:nvPr/>
        </p:nvPicPr>
        <p:blipFill>
          <a:blip r:embed="rId3" cstate="print"/>
          <a:srcRect/>
          <a:stretch>
            <a:fillRect/>
          </a:stretch>
        </p:blipFill>
        <p:spPr bwMode="auto">
          <a:xfrm>
            <a:off x="4840288" y="1316038"/>
            <a:ext cx="4122737" cy="3998912"/>
          </a:xfrm>
          <a:prstGeom prst="rect">
            <a:avLst/>
          </a:prstGeom>
          <a:noFill/>
          <a:ln w="12700" algn="ctr">
            <a:noFill/>
            <a:miter lim="800000"/>
            <a:headEnd/>
            <a:tailEnd/>
          </a:ln>
          <a:effectLst/>
        </p:spPr>
      </p:pic>
      <p:sp>
        <p:nvSpPr>
          <p:cNvPr id="26638" name="Rectangle 14"/>
          <p:cNvSpPr>
            <a:spLocks noChangeArrowheads="1"/>
          </p:cNvSpPr>
          <p:nvPr/>
        </p:nvSpPr>
        <p:spPr bwMode="auto">
          <a:xfrm>
            <a:off x="457200" y="1143000"/>
            <a:ext cx="4344988" cy="3332163"/>
          </a:xfrm>
          <a:prstGeom prst="rect">
            <a:avLst/>
          </a:prstGeom>
          <a:noFill/>
          <a:ln w="9525">
            <a:noFill/>
            <a:miter lim="800000"/>
            <a:headEnd/>
            <a:tailEnd/>
          </a:ln>
          <a:effectLst/>
        </p:spPr>
        <p:txBody>
          <a:bodyPr lIns="63398" tIns="25359" rIns="63398" bIns="25359">
            <a:spAutoFit/>
          </a:bodyPr>
          <a:lstStyle/>
          <a:p>
            <a:pPr marL="228600" indent="-228600" algn="l" defTabSz="912813">
              <a:spcAft>
                <a:spcPct val="20000"/>
              </a:spcAft>
              <a:buFontTx/>
              <a:buChar char="•"/>
            </a:pPr>
            <a:r>
              <a:rPr lang="en-US" sz="2600" b="0"/>
              <a:t>Block diagram execution</a:t>
            </a:r>
          </a:p>
          <a:p>
            <a:pPr lvl="1" indent="-227013" algn="l" defTabSz="912813">
              <a:spcAft>
                <a:spcPct val="20000"/>
              </a:spcAft>
              <a:buFont typeface="Arial Narrow" pitchFamily="34" charset="0"/>
              <a:buChar char="–"/>
            </a:pPr>
            <a:r>
              <a:rPr lang="en-US" sz="2200" b="0"/>
              <a:t>Dependent on the flow of data</a:t>
            </a:r>
          </a:p>
          <a:p>
            <a:pPr lvl="1" indent="-227013" algn="l" defTabSz="912813">
              <a:spcAft>
                <a:spcPct val="20000"/>
              </a:spcAft>
              <a:buFont typeface="Arial Narrow" pitchFamily="34" charset="0"/>
              <a:buChar char="–"/>
            </a:pPr>
            <a:r>
              <a:rPr lang="en-US" sz="2200" b="0"/>
              <a:t>Block diagram does NOT execute left to right</a:t>
            </a:r>
          </a:p>
          <a:p>
            <a:pPr marL="228600" indent="-228600" algn="l" defTabSz="912813">
              <a:spcAft>
                <a:spcPct val="20000"/>
              </a:spcAft>
              <a:buFontTx/>
              <a:buChar char="•"/>
            </a:pPr>
            <a:r>
              <a:rPr lang="en-US" sz="2600" b="0"/>
              <a:t>Node executes when data is available to ALL input terminals</a:t>
            </a:r>
          </a:p>
          <a:p>
            <a:pPr marL="228600" indent="-228600" algn="l" defTabSz="912813">
              <a:spcAft>
                <a:spcPct val="20000"/>
              </a:spcAft>
              <a:buFontTx/>
              <a:buChar char="•"/>
            </a:pPr>
            <a:r>
              <a:rPr lang="en-US" sz="2600" b="0"/>
              <a:t>Nodes supply data to all output terminals when done</a:t>
            </a:r>
          </a:p>
        </p:txBody>
      </p:sp>
      <p:sp>
        <p:nvSpPr>
          <p:cNvPr id="26639" name="Rectangle 15"/>
          <p:cNvSpPr>
            <a:spLocks noChangeArrowheads="1"/>
          </p:cNvSpPr>
          <p:nvPr/>
        </p:nvSpPr>
        <p:spPr bwMode="auto">
          <a:xfrm>
            <a:off x="381000" y="304800"/>
            <a:ext cx="8077200" cy="685800"/>
          </a:xfrm>
          <a:prstGeom prst="rect">
            <a:avLst/>
          </a:prstGeom>
          <a:noFill/>
          <a:ln w="9525">
            <a:noFill/>
            <a:miter lim="800000"/>
            <a:headEnd/>
            <a:tailEnd/>
          </a:ln>
          <a:effectLst/>
        </p:spPr>
        <p:txBody>
          <a:bodyPr anchor="ctr"/>
          <a:lstStyle/>
          <a:p>
            <a:pPr algn="l" eaLnBrk="1" hangingPunct="1"/>
            <a:r>
              <a:rPr lang="en-US" sz="4000" b="1" dirty="0">
                <a:solidFill>
                  <a:srgbClr val="065FA8"/>
                </a:solidFill>
              </a:rPr>
              <a:t>Dataflow Programming</a:t>
            </a:r>
          </a:p>
        </p:txBody>
      </p:sp>
      <p:pic>
        <p:nvPicPr>
          <p:cNvPr id="26642" name="Picture 18"/>
          <p:cNvPicPr>
            <a:picLocks noChangeAspect="1" noChangeArrowheads="1"/>
          </p:cNvPicPr>
          <p:nvPr/>
        </p:nvPicPr>
        <p:blipFill>
          <a:blip r:embed="rId3" cstate="print"/>
          <a:srcRect/>
          <a:stretch>
            <a:fillRect/>
          </a:stretch>
        </p:blipFill>
        <p:spPr bwMode="auto">
          <a:xfrm>
            <a:off x="4840288" y="1316038"/>
            <a:ext cx="4122737" cy="3998912"/>
          </a:xfrm>
          <a:prstGeom prst="rect">
            <a:avLst/>
          </a:prstGeom>
          <a:noFill/>
          <a:ln w="12700" algn="ctr">
            <a:noFill/>
            <a:miter lim="800000"/>
            <a:headEnd/>
            <a:tailEnd/>
          </a:ln>
          <a:effectLst/>
        </p:spPr>
      </p:pic>
      <p:sp>
        <p:nvSpPr>
          <p:cNvPr id="26643" name="Line 19"/>
          <p:cNvSpPr>
            <a:spLocks noChangeShapeType="1"/>
          </p:cNvSpPr>
          <p:nvPr/>
        </p:nvSpPr>
        <p:spPr bwMode="auto">
          <a:xfrm>
            <a:off x="5494338" y="1778000"/>
            <a:ext cx="230187" cy="0"/>
          </a:xfrm>
          <a:prstGeom prst="line">
            <a:avLst/>
          </a:prstGeom>
          <a:noFill/>
          <a:ln w="12700">
            <a:solidFill>
              <a:schemeClr val="tx1"/>
            </a:solidFill>
            <a:round/>
            <a:headEnd/>
            <a:tailEnd type="triangle" w="med" len="med"/>
          </a:ln>
          <a:effectLst/>
        </p:spPr>
        <p:txBody>
          <a:bodyPr/>
          <a:lstStyle/>
          <a:p>
            <a:endParaRPr lang="en-US"/>
          </a:p>
        </p:txBody>
      </p:sp>
      <p:sp>
        <p:nvSpPr>
          <p:cNvPr id="26644" name="Line 20"/>
          <p:cNvSpPr>
            <a:spLocks noChangeShapeType="1"/>
          </p:cNvSpPr>
          <p:nvPr/>
        </p:nvSpPr>
        <p:spPr bwMode="auto">
          <a:xfrm>
            <a:off x="5454650" y="2738438"/>
            <a:ext cx="230188" cy="0"/>
          </a:xfrm>
          <a:prstGeom prst="line">
            <a:avLst/>
          </a:prstGeom>
          <a:noFill/>
          <a:ln w="12700">
            <a:solidFill>
              <a:schemeClr val="tx1"/>
            </a:solidFill>
            <a:round/>
            <a:headEnd/>
            <a:tailEnd type="triangle" w="med" len="med"/>
          </a:ln>
          <a:effectLst/>
        </p:spPr>
        <p:txBody>
          <a:bodyPr/>
          <a:lstStyle/>
          <a:p>
            <a:endParaRPr lang="en-US"/>
          </a:p>
        </p:txBody>
      </p:sp>
      <p:sp>
        <p:nvSpPr>
          <p:cNvPr id="26645" name="Line 21"/>
          <p:cNvSpPr>
            <a:spLocks noChangeShapeType="1"/>
          </p:cNvSpPr>
          <p:nvPr/>
        </p:nvSpPr>
        <p:spPr bwMode="auto">
          <a:xfrm>
            <a:off x="6569075" y="1816100"/>
            <a:ext cx="230188" cy="0"/>
          </a:xfrm>
          <a:prstGeom prst="line">
            <a:avLst/>
          </a:prstGeom>
          <a:noFill/>
          <a:ln w="12700">
            <a:solidFill>
              <a:schemeClr val="tx1"/>
            </a:solidFill>
            <a:round/>
            <a:headEnd/>
            <a:tailEnd type="triangle" w="med" len="med"/>
          </a:ln>
          <a:effectLst/>
        </p:spPr>
        <p:txBody>
          <a:bodyPr/>
          <a:lstStyle/>
          <a:p>
            <a:endParaRPr lang="en-US"/>
          </a:p>
        </p:txBody>
      </p:sp>
      <p:sp>
        <p:nvSpPr>
          <p:cNvPr id="26646" name="Line 22"/>
          <p:cNvSpPr>
            <a:spLocks noChangeShapeType="1"/>
          </p:cNvSpPr>
          <p:nvPr/>
        </p:nvSpPr>
        <p:spPr bwMode="auto">
          <a:xfrm>
            <a:off x="5532438" y="3851275"/>
            <a:ext cx="230187" cy="0"/>
          </a:xfrm>
          <a:prstGeom prst="line">
            <a:avLst/>
          </a:prstGeom>
          <a:noFill/>
          <a:ln w="12700">
            <a:solidFill>
              <a:schemeClr val="tx1"/>
            </a:solidFill>
            <a:round/>
            <a:headEnd/>
            <a:tailEnd type="triangle" w="med" len="med"/>
          </a:ln>
          <a:effectLst/>
        </p:spPr>
        <p:txBody>
          <a:bodyPr/>
          <a:lstStyle/>
          <a:p>
            <a:endParaRPr lang="en-US"/>
          </a:p>
        </p:txBody>
      </p:sp>
      <p:sp>
        <p:nvSpPr>
          <p:cNvPr id="26647" name="Line 23"/>
          <p:cNvSpPr>
            <a:spLocks noChangeShapeType="1"/>
          </p:cNvSpPr>
          <p:nvPr/>
        </p:nvSpPr>
        <p:spPr bwMode="auto">
          <a:xfrm>
            <a:off x="7491413" y="1892300"/>
            <a:ext cx="230187" cy="0"/>
          </a:xfrm>
          <a:prstGeom prst="line">
            <a:avLst/>
          </a:prstGeom>
          <a:noFill/>
          <a:ln w="12700">
            <a:solidFill>
              <a:schemeClr val="tx1"/>
            </a:solidFill>
            <a:round/>
            <a:headEnd/>
            <a:tailEnd type="triangle" w="med" len="med"/>
          </a:ln>
          <a:effectLst/>
        </p:spPr>
        <p:txBody>
          <a:bodyPr/>
          <a:lstStyle/>
          <a:p>
            <a:endParaRPr lang="en-US"/>
          </a:p>
        </p:txBody>
      </p:sp>
      <p:sp>
        <p:nvSpPr>
          <p:cNvPr id="26649" name="Line 25"/>
          <p:cNvSpPr>
            <a:spLocks noChangeShapeType="1"/>
          </p:cNvSpPr>
          <p:nvPr/>
        </p:nvSpPr>
        <p:spPr bwMode="auto">
          <a:xfrm>
            <a:off x="5532438" y="3851275"/>
            <a:ext cx="230187" cy="0"/>
          </a:xfrm>
          <a:prstGeom prst="line">
            <a:avLst/>
          </a:prstGeom>
          <a:noFill/>
          <a:ln w="12700">
            <a:solidFill>
              <a:schemeClr val="tx1"/>
            </a:solidFill>
            <a:round/>
            <a:headEnd/>
            <a:tailEnd type="triangle" w="med" len="med"/>
          </a:ln>
          <a:effectLst/>
        </p:spPr>
        <p:txBody>
          <a:bodyPr/>
          <a:lstStyle/>
          <a:p>
            <a:endParaRPr lang="en-US"/>
          </a:p>
        </p:txBody>
      </p:sp>
      <p:sp>
        <p:nvSpPr>
          <p:cNvPr id="26650" name="Line 26"/>
          <p:cNvSpPr>
            <a:spLocks noChangeShapeType="1"/>
          </p:cNvSpPr>
          <p:nvPr/>
        </p:nvSpPr>
        <p:spPr bwMode="auto">
          <a:xfrm>
            <a:off x="5532438" y="4695825"/>
            <a:ext cx="230187" cy="0"/>
          </a:xfrm>
          <a:prstGeom prst="line">
            <a:avLst/>
          </a:prstGeom>
          <a:noFill/>
          <a:ln w="12700">
            <a:solidFill>
              <a:schemeClr val="tx1"/>
            </a:solidFill>
            <a:round/>
            <a:headEnd/>
            <a:tailEnd type="triangle" w="med" len="med"/>
          </a:ln>
          <a:effectLst/>
        </p:spPr>
        <p:txBody>
          <a:bodyPr/>
          <a:lstStyle/>
          <a:p>
            <a:endParaRPr lang="en-US"/>
          </a:p>
        </p:txBody>
      </p:sp>
      <p:sp>
        <p:nvSpPr>
          <p:cNvPr id="26651" name="Line 27"/>
          <p:cNvSpPr>
            <a:spLocks noChangeShapeType="1"/>
          </p:cNvSpPr>
          <p:nvPr/>
        </p:nvSpPr>
        <p:spPr bwMode="auto">
          <a:xfrm>
            <a:off x="7491413" y="4849813"/>
            <a:ext cx="230187" cy="0"/>
          </a:xfrm>
          <a:prstGeom prst="line">
            <a:avLst/>
          </a:prstGeom>
          <a:noFill/>
          <a:ln w="12700">
            <a:solidFill>
              <a:schemeClr val="tx1"/>
            </a:solidFill>
            <a:round/>
            <a:headEnd/>
            <a:tailEnd type="triangle" w="med" len="med"/>
          </a:ln>
          <a:effectLst/>
        </p:spPr>
        <p:txBody>
          <a:bodyPr/>
          <a:lstStyle/>
          <a:p>
            <a:endParaRPr lang="en-US"/>
          </a:p>
        </p:txBody>
      </p:sp>
      <p:sp>
        <p:nvSpPr>
          <p:cNvPr id="14" name="Slide Number Placeholder 13"/>
          <p:cNvSpPr>
            <a:spLocks noGrp="1"/>
          </p:cNvSpPr>
          <p:nvPr>
            <p:ph type="sldNum" sz="quarter" idx="4294967295"/>
          </p:nvPr>
        </p:nvSpPr>
        <p:spPr>
          <a:xfrm>
            <a:off x="0" y="6629400"/>
            <a:ext cx="685800" cy="228600"/>
          </a:xfrm>
          <a:prstGeom prst="rect">
            <a:avLst/>
          </a:prstGeom>
        </p:spPr>
        <p:txBody>
          <a:bodyPr/>
          <a:lstStyle/>
          <a:p>
            <a:fld id="{A8F62249-140C-4418-ACB6-9F700D6AE07E}" type="slidenum">
              <a:rPr lang="en-US" altLang="en-US" smtClean="0"/>
              <a:pPr/>
              <a:t>6</a:t>
            </a:fld>
            <a:endParaRPr lang="en-US"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pic>
        <p:nvPicPr>
          <p:cNvPr id="22575" name="Picture 47" descr="express controls palette LV 8"/>
          <p:cNvPicPr>
            <a:picLocks noChangeAspect="1" noChangeArrowheads="1"/>
          </p:cNvPicPr>
          <p:nvPr/>
        </p:nvPicPr>
        <p:blipFill>
          <a:blip r:embed="rId3" cstate="print"/>
          <a:srcRect/>
          <a:stretch>
            <a:fillRect/>
          </a:stretch>
        </p:blipFill>
        <p:spPr bwMode="auto">
          <a:xfrm>
            <a:off x="4610100" y="1143000"/>
            <a:ext cx="3006725" cy="3711575"/>
          </a:xfrm>
          <a:prstGeom prst="rect">
            <a:avLst/>
          </a:prstGeom>
          <a:noFill/>
        </p:spPr>
      </p:pic>
      <p:pic>
        <p:nvPicPr>
          <p:cNvPr id="22576" name="Picture 48" descr="slide ex FP LV 8"/>
          <p:cNvPicPr>
            <a:picLocks noChangeAspect="1" noChangeArrowheads="1"/>
          </p:cNvPicPr>
          <p:nvPr/>
        </p:nvPicPr>
        <p:blipFill>
          <a:blip r:embed="rId4" cstate="print"/>
          <a:srcRect/>
          <a:stretch>
            <a:fillRect/>
          </a:stretch>
        </p:blipFill>
        <p:spPr bwMode="auto">
          <a:xfrm>
            <a:off x="577850" y="3140075"/>
            <a:ext cx="3609975" cy="2770187"/>
          </a:xfrm>
          <a:prstGeom prst="rect">
            <a:avLst/>
          </a:prstGeom>
          <a:noFill/>
        </p:spPr>
      </p:pic>
      <p:sp>
        <p:nvSpPr>
          <p:cNvPr id="22577" name="Rectangle 49"/>
          <p:cNvSpPr>
            <a:spLocks noGrp="1" noChangeArrowheads="1"/>
          </p:cNvSpPr>
          <p:nvPr>
            <p:ph type="title"/>
          </p:nvPr>
        </p:nvSpPr>
        <p:spPr>
          <a:xfrm>
            <a:off x="304800" y="152400"/>
            <a:ext cx="8534400" cy="1066800"/>
          </a:xfrm>
          <a:noFill/>
          <a:ln/>
        </p:spPr>
        <p:txBody>
          <a:bodyPr>
            <a:noAutofit/>
          </a:bodyPr>
          <a:lstStyle/>
          <a:p>
            <a:r>
              <a:rPr lang="en-US" dirty="0"/>
              <a:t>Controls </a:t>
            </a:r>
            <a:r>
              <a:rPr lang="en-US" dirty="0" smtClean="0"/>
              <a:t>Palette (Controls </a:t>
            </a:r>
            <a:r>
              <a:rPr lang="en-US" dirty="0"/>
              <a:t>&amp; Indicators)</a:t>
            </a:r>
          </a:p>
        </p:txBody>
      </p:sp>
      <p:sp>
        <p:nvSpPr>
          <p:cNvPr id="14" name="Slide Number Placeholder 13"/>
          <p:cNvSpPr>
            <a:spLocks noGrp="1"/>
          </p:cNvSpPr>
          <p:nvPr>
            <p:ph type="sldNum" sz="quarter" idx="4294967295"/>
          </p:nvPr>
        </p:nvSpPr>
        <p:spPr>
          <a:xfrm>
            <a:off x="0" y="6629400"/>
            <a:ext cx="685800" cy="228600"/>
          </a:xfrm>
          <a:prstGeom prst="rect">
            <a:avLst/>
          </a:prstGeom>
        </p:spPr>
        <p:txBody>
          <a:bodyPr/>
          <a:lstStyle/>
          <a:p>
            <a:fld id="{2AC65CFC-9CC7-4788-9362-6BAA669270FC}" type="slidenum">
              <a:rPr lang="en-US" altLang="en-US" smtClean="0"/>
              <a:pPr/>
              <a:t>7</a:t>
            </a:fld>
            <a:endParaRPr lang="en-US" altLang="en-US"/>
          </a:p>
        </p:txBody>
      </p:sp>
      <p:sp>
        <p:nvSpPr>
          <p:cNvPr id="22579" name="Rectangle 51"/>
          <p:cNvSpPr>
            <a:spLocks noChangeArrowheads="1"/>
          </p:cNvSpPr>
          <p:nvPr/>
        </p:nvSpPr>
        <p:spPr bwMode="auto">
          <a:xfrm>
            <a:off x="6019800" y="5316537"/>
            <a:ext cx="2159000" cy="673100"/>
          </a:xfrm>
          <a:prstGeom prst="rect">
            <a:avLst/>
          </a:prstGeom>
          <a:noFill/>
          <a:ln w="9525">
            <a:noFill/>
            <a:miter lim="800000"/>
            <a:headEnd/>
            <a:tailEnd/>
          </a:ln>
          <a:effectLst/>
        </p:spPr>
        <p:txBody>
          <a:bodyPr wrap="none" lIns="63500" tIns="25400" rIns="63500" bIns="25400">
            <a:spAutoFit/>
          </a:bodyPr>
          <a:lstStyle/>
          <a:p>
            <a:pPr>
              <a:lnSpc>
                <a:spcPct val="85000"/>
              </a:lnSpc>
            </a:pPr>
            <a:r>
              <a:rPr lang="en-US" dirty="0">
                <a:latin typeface="Arial" charset="0"/>
              </a:rPr>
              <a:t>Indicator:</a:t>
            </a:r>
          </a:p>
          <a:p>
            <a:pPr>
              <a:lnSpc>
                <a:spcPct val="85000"/>
              </a:lnSpc>
            </a:pPr>
            <a:r>
              <a:rPr lang="en-US" dirty="0">
                <a:latin typeface="Arial" charset="0"/>
              </a:rPr>
              <a:t>Numeric Slide</a:t>
            </a:r>
            <a:endParaRPr lang="en-US" sz="2000" dirty="0">
              <a:latin typeface="Arial" charset="0"/>
            </a:endParaRPr>
          </a:p>
        </p:txBody>
      </p:sp>
      <p:sp>
        <p:nvSpPr>
          <p:cNvPr id="22580" name="Line 52"/>
          <p:cNvSpPr>
            <a:spLocks noChangeShapeType="1"/>
          </p:cNvSpPr>
          <p:nvPr/>
        </p:nvSpPr>
        <p:spPr bwMode="auto">
          <a:xfrm flipH="1" flipV="1">
            <a:off x="5494338" y="3294062"/>
            <a:ext cx="728662" cy="1843088"/>
          </a:xfrm>
          <a:prstGeom prst="line">
            <a:avLst/>
          </a:prstGeom>
          <a:noFill/>
          <a:ln w="38100">
            <a:solidFill>
              <a:schemeClr val="tx1"/>
            </a:solidFill>
            <a:round/>
            <a:headEnd/>
            <a:tailEnd type="triangle" w="med" len="med"/>
          </a:ln>
          <a:effectLst/>
        </p:spPr>
        <p:txBody>
          <a:bodyPr/>
          <a:lstStyle/>
          <a:p>
            <a:endParaRPr lang="en-US"/>
          </a:p>
        </p:txBody>
      </p:sp>
      <p:sp>
        <p:nvSpPr>
          <p:cNvPr id="22581" name="Line 53"/>
          <p:cNvSpPr>
            <a:spLocks noChangeShapeType="1"/>
          </p:cNvSpPr>
          <p:nvPr/>
        </p:nvSpPr>
        <p:spPr bwMode="auto">
          <a:xfrm flipH="1" flipV="1">
            <a:off x="2382838" y="4791075"/>
            <a:ext cx="3840162" cy="346075"/>
          </a:xfrm>
          <a:prstGeom prst="line">
            <a:avLst/>
          </a:prstGeom>
          <a:noFill/>
          <a:ln w="38100">
            <a:solidFill>
              <a:schemeClr val="tx1"/>
            </a:solidFill>
            <a:round/>
            <a:headEnd/>
            <a:tailEnd type="triangle" w="med" len="med"/>
          </a:ln>
          <a:effectLst/>
        </p:spPr>
        <p:txBody>
          <a:bodyPr/>
          <a:lstStyle/>
          <a:p>
            <a:endParaRPr lang="en-US"/>
          </a:p>
        </p:txBody>
      </p:sp>
      <p:sp>
        <p:nvSpPr>
          <p:cNvPr id="22582" name="Rectangle 54"/>
          <p:cNvSpPr>
            <a:spLocks noChangeArrowheads="1"/>
          </p:cNvSpPr>
          <p:nvPr/>
        </p:nvSpPr>
        <p:spPr bwMode="auto">
          <a:xfrm>
            <a:off x="762000" y="2268537"/>
            <a:ext cx="1347787" cy="673100"/>
          </a:xfrm>
          <a:prstGeom prst="rect">
            <a:avLst/>
          </a:prstGeom>
          <a:noFill/>
          <a:ln w="9525">
            <a:noFill/>
            <a:miter lim="800000"/>
            <a:headEnd/>
            <a:tailEnd/>
          </a:ln>
          <a:effectLst/>
        </p:spPr>
        <p:txBody>
          <a:bodyPr wrap="none" lIns="63500" tIns="25400" rIns="63500" bIns="25400">
            <a:spAutoFit/>
          </a:bodyPr>
          <a:lstStyle/>
          <a:p>
            <a:pPr>
              <a:lnSpc>
                <a:spcPct val="85000"/>
              </a:lnSpc>
            </a:pPr>
            <a:r>
              <a:rPr lang="en-US" dirty="0">
                <a:latin typeface="Arial" charset="0"/>
              </a:rPr>
              <a:t>Control:</a:t>
            </a:r>
          </a:p>
          <a:p>
            <a:pPr>
              <a:lnSpc>
                <a:spcPct val="85000"/>
              </a:lnSpc>
            </a:pPr>
            <a:r>
              <a:rPr lang="en-US" dirty="0">
                <a:latin typeface="Arial" charset="0"/>
              </a:rPr>
              <a:t>Numeric</a:t>
            </a:r>
            <a:endParaRPr lang="en-US" sz="2000" dirty="0">
              <a:latin typeface="Arial" charset="0"/>
            </a:endParaRPr>
          </a:p>
        </p:txBody>
      </p:sp>
      <p:sp>
        <p:nvSpPr>
          <p:cNvPr id="22583" name="Line 55"/>
          <p:cNvSpPr>
            <a:spLocks noChangeShapeType="1"/>
          </p:cNvSpPr>
          <p:nvPr/>
        </p:nvSpPr>
        <p:spPr bwMode="auto">
          <a:xfrm>
            <a:off x="2497138" y="2371725"/>
            <a:ext cx="2459037" cy="230187"/>
          </a:xfrm>
          <a:prstGeom prst="line">
            <a:avLst/>
          </a:prstGeom>
          <a:noFill/>
          <a:ln w="38100">
            <a:solidFill>
              <a:schemeClr val="tx1"/>
            </a:solidFill>
            <a:round/>
            <a:headEnd/>
            <a:tailEnd type="triangle" w="med" len="med"/>
          </a:ln>
          <a:effectLst/>
        </p:spPr>
        <p:txBody>
          <a:bodyPr/>
          <a:lstStyle/>
          <a:p>
            <a:endParaRPr lang="en-US"/>
          </a:p>
        </p:txBody>
      </p:sp>
      <p:sp>
        <p:nvSpPr>
          <p:cNvPr id="22584" name="Line 56"/>
          <p:cNvSpPr>
            <a:spLocks noChangeShapeType="1"/>
          </p:cNvSpPr>
          <p:nvPr/>
        </p:nvSpPr>
        <p:spPr bwMode="auto">
          <a:xfrm flipH="1">
            <a:off x="1384300" y="2371725"/>
            <a:ext cx="1112838" cy="1881187"/>
          </a:xfrm>
          <a:prstGeom prst="line">
            <a:avLst/>
          </a:prstGeom>
          <a:noFill/>
          <a:ln w="38100">
            <a:solidFill>
              <a:schemeClr val="tx1"/>
            </a:solidFill>
            <a:round/>
            <a:headEnd/>
            <a:tailEnd type="triangle" w="med" len="med"/>
          </a:ln>
          <a:effectLst/>
        </p:spPr>
        <p:txBody>
          <a:bodyPr/>
          <a:lstStyle/>
          <a:p>
            <a:endParaRPr lang="en-US"/>
          </a:p>
        </p:txBody>
      </p:sp>
      <p:sp>
        <p:nvSpPr>
          <p:cNvPr id="22585" name="Text Box 57"/>
          <p:cNvSpPr txBox="1">
            <a:spLocks noChangeArrowheads="1"/>
          </p:cNvSpPr>
          <p:nvPr/>
        </p:nvSpPr>
        <p:spPr bwMode="auto">
          <a:xfrm>
            <a:off x="7643812" y="1905000"/>
            <a:ext cx="1500188" cy="1187450"/>
          </a:xfrm>
          <a:prstGeom prst="rect">
            <a:avLst/>
          </a:prstGeom>
          <a:noFill/>
          <a:ln w="12700" algn="ctr">
            <a:noFill/>
            <a:miter lim="800000"/>
            <a:headEnd/>
            <a:tailEnd/>
          </a:ln>
          <a:effectLst/>
        </p:spPr>
        <p:txBody>
          <a:bodyPr>
            <a:spAutoFit/>
          </a:bodyPr>
          <a:lstStyle/>
          <a:p>
            <a:pPr>
              <a:spcBef>
                <a:spcPct val="50000"/>
              </a:spcBef>
            </a:pPr>
            <a:r>
              <a:rPr lang="en-US" dirty="0"/>
              <a:t>Customize Palette View</a:t>
            </a:r>
          </a:p>
        </p:txBody>
      </p:sp>
      <p:sp>
        <p:nvSpPr>
          <p:cNvPr id="22586" name="Line 58"/>
          <p:cNvSpPr>
            <a:spLocks noChangeShapeType="1"/>
          </p:cNvSpPr>
          <p:nvPr/>
        </p:nvSpPr>
        <p:spPr bwMode="auto">
          <a:xfrm flipH="1" flipV="1">
            <a:off x="6030913" y="1489075"/>
            <a:ext cx="1612900" cy="460375"/>
          </a:xfrm>
          <a:prstGeom prst="line">
            <a:avLst/>
          </a:prstGeom>
          <a:noFill/>
          <a:ln w="38100">
            <a:solidFill>
              <a:schemeClr val="tx1"/>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pic>
        <p:nvPicPr>
          <p:cNvPr id="514082" name="Picture 34" descr="express functions palette LV 8"/>
          <p:cNvPicPr>
            <a:picLocks noChangeAspect="1" noChangeArrowheads="1"/>
          </p:cNvPicPr>
          <p:nvPr/>
        </p:nvPicPr>
        <p:blipFill>
          <a:blip r:embed="rId3" cstate="print"/>
          <a:srcRect/>
          <a:stretch>
            <a:fillRect/>
          </a:stretch>
        </p:blipFill>
        <p:spPr bwMode="auto">
          <a:xfrm>
            <a:off x="731838" y="971550"/>
            <a:ext cx="3006725" cy="3740150"/>
          </a:xfrm>
          <a:prstGeom prst="rect">
            <a:avLst/>
          </a:prstGeom>
          <a:noFill/>
        </p:spPr>
      </p:pic>
      <p:sp>
        <p:nvSpPr>
          <p:cNvPr id="514084" name="Rectangle 36"/>
          <p:cNvSpPr>
            <a:spLocks noGrp="1" noChangeArrowheads="1"/>
          </p:cNvSpPr>
          <p:nvPr>
            <p:ph type="title"/>
          </p:nvPr>
        </p:nvSpPr>
        <p:spPr>
          <a:xfrm>
            <a:off x="457200" y="0"/>
            <a:ext cx="7772400" cy="1143000"/>
          </a:xfrm>
          <a:noFill/>
          <a:ln/>
        </p:spPr>
        <p:txBody>
          <a:bodyPr>
            <a:normAutofit/>
          </a:bodyPr>
          <a:lstStyle/>
          <a:p>
            <a:r>
              <a:rPr lang="en-US" dirty="0"/>
              <a:t>Functions (and Structures) Palette</a:t>
            </a:r>
          </a:p>
        </p:txBody>
      </p:sp>
      <p:sp>
        <p:nvSpPr>
          <p:cNvPr id="9" name="Slide Number Placeholder 8"/>
          <p:cNvSpPr>
            <a:spLocks noGrp="1"/>
          </p:cNvSpPr>
          <p:nvPr>
            <p:ph type="sldNum" sz="quarter" idx="4294967295"/>
          </p:nvPr>
        </p:nvSpPr>
        <p:spPr>
          <a:xfrm>
            <a:off x="0" y="6629400"/>
            <a:ext cx="685800" cy="228600"/>
          </a:xfrm>
          <a:prstGeom prst="rect">
            <a:avLst/>
          </a:prstGeom>
        </p:spPr>
        <p:txBody>
          <a:bodyPr/>
          <a:lstStyle/>
          <a:p>
            <a:fld id="{006BF854-E92C-4B08-8775-72599A61F1D0}" type="slidenum">
              <a:rPr lang="en-US" altLang="en-US" smtClean="0"/>
              <a:pPr/>
              <a:t>8</a:t>
            </a:fld>
            <a:endParaRPr lang="en-US" altLang="en-US"/>
          </a:p>
        </p:txBody>
      </p:sp>
      <p:sp>
        <p:nvSpPr>
          <p:cNvPr id="514085" name="Rectangle 37"/>
          <p:cNvSpPr>
            <a:spLocks noChangeArrowheads="1"/>
          </p:cNvSpPr>
          <p:nvPr/>
        </p:nvSpPr>
        <p:spPr bwMode="auto">
          <a:xfrm>
            <a:off x="4689475" y="1816100"/>
            <a:ext cx="3467100" cy="673100"/>
          </a:xfrm>
          <a:prstGeom prst="rect">
            <a:avLst/>
          </a:prstGeom>
          <a:noFill/>
          <a:ln w="9525">
            <a:noFill/>
            <a:miter lim="800000"/>
            <a:headEnd/>
            <a:tailEnd/>
          </a:ln>
          <a:effectLst/>
        </p:spPr>
        <p:txBody>
          <a:bodyPr wrap="none" lIns="63500" tIns="25400" rIns="63500" bIns="25400">
            <a:spAutoFit/>
          </a:bodyPr>
          <a:lstStyle/>
          <a:p>
            <a:pPr>
              <a:lnSpc>
                <a:spcPct val="85000"/>
              </a:lnSpc>
            </a:pPr>
            <a:r>
              <a:rPr lang="en-US" b="0">
                <a:latin typeface="Arial" charset="0"/>
              </a:rPr>
              <a:t>(Place items on the</a:t>
            </a:r>
          </a:p>
          <a:p>
            <a:pPr>
              <a:lnSpc>
                <a:spcPct val="85000"/>
              </a:lnSpc>
            </a:pPr>
            <a:r>
              <a:rPr lang="en-US" b="0">
                <a:latin typeface="Arial" charset="0"/>
              </a:rPr>
              <a:t> Block Diagram Window)</a:t>
            </a:r>
          </a:p>
        </p:txBody>
      </p:sp>
      <p:sp>
        <p:nvSpPr>
          <p:cNvPr id="514086" name="Rectangle 38"/>
          <p:cNvSpPr>
            <a:spLocks noChangeArrowheads="1"/>
          </p:cNvSpPr>
          <p:nvPr/>
        </p:nvSpPr>
        <p:spPr bwMode="auto">
          <a:xfrm>
            <a:off x="1000125" y="5003800"/>
            <a:ext cx="1765300" cy="673100"/>
          </a:xfrm>
          <a:prstGeom prst="rect">
            <a:avLst/>
          </a:prstGeom>
          <a:noFill/>
          <a:ln w="9525">
            <a:noFill/>
            <a:miter lim="800000"/>
            <a:headEnd/>
            <a:tailEnd/>
          </a:ln>
          <a:effectLst/>
        </p:spPr>
        <p:txBody>
          <a:bodyPr wrap="none" lIns="63500" tIns="25400" rIns="63500" bIns="25400">
            <a:spAutoFit/>
          </a:bodyPr>
          <a:lstStyle/>
          <a:p>
            <a:pPr>
              <a:lnSpc>
                <a:spcPct val="85000"/>
              </a:lnSpc>
            </a:pPr>
            <a:r>
              <a:rPr lang="en-US">
                <a:latin typeface="Arial" charset="0"/>
              </a:rPr>
              <a:t>Structure:</a:t>
            </a:r>
          </a:p>
          <a:p>
            <a:pPr>
              <a:lnSpc>
                <a:spcPct val="85000"/>
              </a:lnSpc>
            </a:pPr>
            <a:r>
              <a:rPr lang="en-US">
                <a:latin typeface="Arial" charset="0"/>
              </a:rPr>
              <a:t>While Loop</a:t>
            </a:r>
            <a:endParaRPr lang="en-US" sz="2000">
              <a:latin typeface="Arial" charset="0"/>
            </a:endParaRPr>
          </a:p>
        </p:txBody>
      </p:sp>
      <p:sp>
        <p:nvSpPr>
          <p:cNvPr id="514087" name="Line 39"/>
          <p:cNvSpPr>
            <a:spLocks noChangeShapeType="1"/>
          </p:cNvSpPr>
          <p:nvPr/>
        </p:nvSpPr>
        <p:spPr bwMode="auto">
          <a:xfrm flipH="1" flipV="1">
            <a:off x="2344738" y="4005263"/>
            <a:ext cx="230187" cy="922337"/>
          </a:xfrm>
          <a:prstGeom prst="line">
            <a:avLst/>
          </a:prstGeom>
          <a:noFill/>
          <a:ln w="38100">
            <a:solidFill>
              <a:schemeClr val="tx1"/>
            </a:solidFill>
            <a:round/>
            <a:headEnd/>
            <a:tailEnd type="triangle" w="med" len="med"/>
          </a:ln>
          <a:effectLst/>
        </p:spPr>
        <p:txBody>
          <a:bodyPr/>
          <a:lstStyle/>
          <a:p>
            <a:endParaRPr lang="en-US"/>
          </a:p>
        </p:txBody>
      </p:sp>
      <p:pic>
        <p:nvPicPr>
          <p:cNvPr id="514089" name="Picture 41"/>
          <p:cNvPicPr>
            <a:picLocks noChangeAspect="1" noChangeArrowheads="1"/>
          </p:cNvPicPr>
          <p:nvPr/>
        </p:nvPicPr>
        <p:blipFill>
          <a:blip r:embed="rId4" cstate="print"/>
          <a:srcRect/>
          <a:stretch>
            <a:fillRect/>
          </a:stretch>
        </p:blipFill>
        <p:spPr bwMode="auto">
          <a:xfrm>
            <a:off x="3995738" y="2584450"/>
            <a:ext cx="4914900" cy="3157538"/>
          </a:xfrm>
          <a:prstGeom prst="rect">
            <a:avLst/>
          </a:prstGeom>
          <a:noFill/>
          <a:ln w="12700" algn="ctr">
            <a:noFill/>
            <a:miter lim="800000"/>
            <a:headEnd/>
            <a:tailEnd/>
          </a:ln>
          <a:effectLst/>
        </p:spPr>
      </p:pic>
      <p:sp>
        <p:nvSpPr>
          <p:cNvPr id="514088" name="Line 40"/>
          <p:cNvSpPr>
            <a:spLocks noChangeShapeType="1"/>
          </p:cNvSpPr>
          <p:nvPr/>
        </p:nvSpPr>
        <p:spPr bwMode="auto">
          <a:xfrm flipV="1">
            <a:off x="2574925" y="4465638"/>
            <a:ext cx="1958975" cy="461962"/>
          </a:xfrm>
          <a:prstGeom prst="line">
            <a:avLst/>
          </a:prstGeom>
          <a:noFill/>
          <a:ln w="38100">
            <a:solidFill>
              <a:schemeClr val="tx1"/>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LabVIEW Nodes</a:t>
            </a:r>
            <a:endParaRPr lang="en-US" dirty="0"/>
          </a:p>
        </p:txBody>
      </p:sp>
      <p:sp>
        <p:nvSpPr>
          <p:cNvPr id="4" name="Content Placeholder 3"/>
          <p:cNvSpPr>
            <a:spLocks noGrp="1"/>
          </p:cNvSpPr>
          <p:nvPr>
            <p:ph sz="half" idx="2"/>
          </p:nvPr>
        </p:nvSpPr>
        <p:spPr>
          <a:xfrm>
            <a:off x="5867400" y="1295400"/>
            <a:ext cx="2971800" cy="4480560"/>
          </a:xfrm>
        </p:spPr>
        <p:txBody>
          <a:bodyPr/>
          <a:lstStyle/>
          <a:p>
            <a:r>
              <a:rPr lang="en-US" dirty="0" smtClean="0"/>
              <a:t>While loop</a:t>
            </a:r>
          </a:p>
          <a:p>
            <a:r>
              <a:rPr lang="en-US" dirty="0" smtClean="0"/>
              <a:t>For loop</a:t>
            </a:r>
          </a:p>
          <a:p>
            <a:r>
              <a:rPr lang="en-US" dirty="0" smtClean="0"/>
              <a:t>Boolean logic</a:t>
            </a:r>
          </a:p>
          <a:p>
            <a:r>
              <a:rPr lang="en-US" dirty="0" smtClean="0"/>
              <a:t>PID Control</a:t>
            </a:r>
          </a:p>
          <a:p>
            <a:r>
              <a:rPr lang="en-US" dirty="0" smtClean="0"/>
              <a:t>Arrays</a:t>
            </a:r>
          </a:p>
          <a:p>
            <a:r>
              <a:rPr lang="en-US" dirty="0" smtClean="0"/>
              <a:t>Signal processing</a:t>
            </a:r>
          </a:p>
          <a:p>
            <a:r>
              <a:rPr lang="en-US" dirty="0" smtClean="0"/>
              <a:t>Mathematics</a:t>
            </a:r>
          </a:p>
          <a:p>
            <a:r>
              <a:rPr lang="en-US" dirty="0" smtClean="0"/>
              <a:t>Timing</a:t>
            </a:r>
          </a:p>
          <a:p>
            <a:endParaRPr lang="en-US" dirty="0"/>
          </a:p>
        </p:txBody>
      </p:sp>
      <p:pic>
        <p:nvPicPr>
          <p:cNvPr id="5" name="Picture 2"/>
          <p:cNvPicPr>
            <a:picLocks noGrp="1" noChangeAspect="1" noChangeArrowheads="1"/>
          </p:cNvPicPr>
          <p:nvPr>
            <p:ph sz="half" idx="1"/>
          </p:nvPr>
        </p:nvPicPr>
        <p:blipFill>
          <a:blip r:embed="rId3" cstate="print"/>
          <a:srcRect/>
          <a:stretch>
            <a:fillRect/>
          </a:stretch>
        </p:blipFill>
        <p:spPr bwMode="auto">
          <a:xfrm>
            <a:off x="190500" y="1600200"/>
            <a:ext cx="5448300" cy="3676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I Corporate Template 2007 Exter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I Corporate Template_2007">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NI Corporate Template_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I Corporate Template_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I Corporate Template_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I Corporate Template_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I Corporate Template_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I Corporate Template_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I Corporate Template_2007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I Corporate Template_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I Corporate Template_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I Corporate Template_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I Corporate Template_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I Corporate Template_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I Corporate Confidential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I Corporate Template_2007">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NI Corporate Template_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I Corporate Template_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I Corporate Template_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I Corporate Template_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I Corporate Template_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I Corporate Template_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I Corporate Template_2007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I Corporate Template_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I Corporate Template_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I Corporate Template_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I Corporate Template_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I Corporate Template_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39022</TotalTime>
  <Words>1839</Words>
  <Application>Microsoft Office PowerPoint</Application>
  <PresentationFormat>On-screen Show (4:3)</PresentationFormat>
  <Paragraphs>231</Paragraphs>
  <Slides>21</Slides>
  <Notes>20</Notes>
  <HiddenSlides>3</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Arial Narrow</vt:lpstr>
      <vt:lpstr>Wingdings</vt:lpstr>
      <vt:lpstr>Times</vt:lpstr>
      <vt:lpstr>Times New Roman</vt:lpstr>
      <vt:lpstr>NI Corporate Template 2007 External</vt:lpstr>
      <vt:lpstr>NI Corporate Confidential Template</vt:lpstr>
      <vt:lpstr>Slide 1</vt:lpstr>
      <vt:lpstr>LabVIEW for FRC</vt:lpstr>
      <vt:lpstr>Overview</vt:lpstr>
      <vt:lpstr>Part 1 - What is LabVIEW?</vt:lpstr>
      <vt:lpstr>Slide 5</vt:lpstr>
      <vt:lpstr>Slide 6</vt:lpstr>
      <vt:lpstr>Controls Palette (Controls &amp; Indicators)</vt:lpstr>
      <vt:lpstr>Functions (and Structures) Palette</vt:lpstr>
      <vt:lpstr>LabVIEW Nodes</vt:lpstr>
      <vt:lpstr>LabVIEW Types</vt:lpstr>
      <vt:lpstr>LabVIEW Tasks</vt:lpstr>
      <vt:lpstr>Slide 12</vt:lpstr>
      <vt:lpstr>Context Help Window</vt:lpstr>
      <vt:lpstr>Part 2 - FRC Version of LabVIEW</vt:lpstr>
      <vt:lpstr>CompactRIO with Custom FPGA</vt:lpstr>
      <vt:lpstr>FRC Vision and Robotics Palettes</vt:lpstr>
      <vt:lpstr>Custom Getting Started Window</vt:lpstr>
      <vt:lpstr>FRC Wizards for Robot and Dashboard</vt:lpstr>
      <vt:lpstr>FRC Specific Examples</vt:lpstr>
      <vt:lpstr>Tutorials</vt:lpstr>
      <vt:lpstr>Conclusion</vt:lpstr>
    </vt:vector>
  </TitlesOfParts>
  <Company>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 Silva</dc:creator>
  <cp:lastModifiedBy>ochiu</cp:lastModifiedBy>
  <cp:revision>888</cp:revision>
  <dcterms:created xsi:type="dcterms:W3CDTF">2007-04-11T17:24:02Z</dcterms:created>
  <dcterms:modified xsi:type="dcterms:W3CDTF">2012-01-09T19:38:27Z</dcterms:modified>
</cp:coreProperties>
</file>