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4" r:id="rId6"/>
    <p:sldId id="258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F1F6-0E09-45CA-8F8F-00DF70B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5CA56-D459-48B9-A69B-69303A578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B603-25BE-4907-AACE-085A1750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8347-5C67-4F98-ACCF-DC424D81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BC47-2D7E-4427-BFF1-7FA46B3E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120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216C-37F5-4E23-8E32-2C2EDA49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50A62-7129-4CF7-9538-090BAE4D7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7B6B-F747-4AA7-95EC-8953680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6125-21C7-4D97-8041-4C2E7ED6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2A4A-96C4-489A-AA54-356900B7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8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DD367-ADA2-4D18-8745-682E368AD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E4005-EDED-4EA6-8E44-A5911436F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AE56-7F45-4379-B61A-BD1AAAF3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9A49-B656-4DB8-BBDF-BEEFE32A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DF6-7FD2-4B02-8FAB-31078399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98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D91F-5F0C-4C94-87C4-275A0E58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B417-945C-4C8D-9D14-B25FB9BF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01DE-6A7E-4687-B148-8918B78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DF16-650E-4599-8205-C165FB87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CD77-E9F8-4644-8555-E8FADEED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20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C761-F65E-4BB3-9E9D-668CF9F8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94D6D-40EF-4EA9-AD43-E4AD8F41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3199-D1F3-4BB4-98FC-26FDB863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4EFC-814C-4CF6-A2D1-0AD708BA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2E45-F5C9-475B-88A0-C14382CD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72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F21D-CD96-4C8B-B9AF-5995AEBA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6606-32E8-4FC4-BE6F-E151D621D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5DD5-72B9-4EFD-A3CB-6F1B301E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D5B4C-CDBF-48AD-8387-3902E919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C72C-85CB-434F-AEEF-1500AC65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F25C3-0E9A-4D56-94C1-A47CF7E8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63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3D4A-07FE-45A7-B0DA-B40696A5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E83E-4F04-4952-8DA4-51EF0AC1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98DF7-5284-425B-92C4-269E42BEE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DAFE1-4515-41CC-9C60-26BFD11E0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C178C-8D1D-4FEF-88F5-683A6BA40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F2AAA-EA46-494F-8F3F-828516CB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122F2-47EF-40B3-A958-2C529FC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701E9-A4C4-4852-9342-3075E3A3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1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55A4-C86B-43BA-9727-88F5F5EC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4C684-82BE-490A-A42B-A4B337D6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AE61-41F0-4E17-B09A-CBC36182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07DD1-CD1C-4765-BEDB-F7E84EB0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89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E9830-929A-417E-989A-4EBE1366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02375-7C73-4965-8B6E-56C53BDD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EDFA1-F1B6-4AC6-A448-39D2ECB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20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4D1F-D651-415E-8DBF-45374529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764C-FDC8-479E-AF1B-00A76FE0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38D1D-C542-43F3-87CB-F28F17B1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C0FE-A7AB-4DEA-9532-6D29B0CB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5D22-699F-44A3-A8A5-FF56510B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28D5-314D-4871-900E-4F9C3F5C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821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46B2-1911-43CD-9FFE-A66242BE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41ABE-AAB5-4626-AA0C-12AF9120B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D0C5E-D9A2-4244-AF8A-12149C07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097F-129D-4253-99C6-045E4FB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04BE1-A425-408A-82BE-07770755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E5F09-45A5-4C89-B029-68D51A53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6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3DDB2-C387-4F8D-B41D-6B29F3C3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B097-32D1-413D-8585-236954C93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38CB-125A-4B70-8078-7FB7DF6DD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3493-D4A0-463F-97E4-17E73EAC9BB1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F2F9-1EBC-432B-B0CE-53D2AB0BD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4949-9C82-422F-8B18-CC7FD0B20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8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C791-B3AA-4BAF-A6A5-EAE903E99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Mcsim</a:t>
            </a:r>
            <a:r>
              <a:rPr lang="nb-NO" dirty="0"/>
              <a:t> Python </a:t>
            </a:r>
            <a:r>
              <a:rPr lang="nb-NO" dirty="0" err="1"/>
              <a:t>toolbox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375C-9BB9-4C75-9DE0-C0BC1CAD0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How to </a:t>
            </a:r>
            <a:r>
              <a:rPr lang="nb-NO" dirty="0" err="1"/>
              <a:t>structure</a:t>
            </a:r>
            <a:r>
              <a:rPr lang="nb-NO" dirty="0"/>
              <a:t> it?</a:t>
            </a:r>
          </a:p>
          <a:p>
            <a:endParaRPr lang="nb-NO" dirty="0"/>
          </a:p>
          <a:p>
            <a:r>
              <a:rPr lang="nb-NO" dirty="0"/>
              <a:t>Mathias Marley, </a:t>
            </a:r>
            <a:r>
              <a:rPr lang="nb-NO" dirty="0" err="1"/>
              <a:t>Feb</a:t>
            </a:r>
            <a:r>
              <a:rPr lang="nb-NO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85813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6825934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r>
              <a:rPr lang="nb-NO" dirty="0" err="1"/>
              <a:t>Need</a:t>
            </a:r>
            <a:r>
              <a:rPr lang="nb-NO" dirty="0"/>
              <a:t> Python 3DOF and 4DOF </a:t>
            </a:r>
            <a:r>
              <a:rPr lang="nb-NO" dirty="0" err="1"/>
              <a:t>maneuvering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RVG for </a:t>
            </a:r>
            <a:r>
              <a:rPr lang="nb-NO" dirty="0" err="1"/>
              <a:t>Endure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lang="nb-NO" dirty="0"/>
          </a:p>
          <a:p>
            <a:r>
              <a:rPr lang="nb-NO" dirty="0"/>
              <a:t>Serves as basis for </a:t>
            </a:r>
            <a:r>
              <a:rPr lang="nb-NO" dirty="0" err="1"/>
              <a:t>MCsim</a:t>
            </a:r>
            <a:r>
              <a:rPr lang="nb-NO" dirty="0"/>
              <a:t> Python</a:t>
            </a:r>
          </a:p>
          <a:p>
            <a:r>
              <a:rPr lang="nb-NO" dirty="0" err="1"/>
              <a:t>Use</a:t>
            </a:r>
            <a:r>
              <a:rPr lang="nb-NO" dirty="0"/>
              <a:t> an intuitive </a:t>
            </a:r>
            <a:r>
              <a:rPr lang="nb-NO" dirty="0" err="1"/>
              <a:t>structure</a:t>
            </a:r>
            <a:r>
              <a:rPr lang="nb-NO" dirty="0"/>
              <a:t> and </a:t>
            </a:r>
            <a:r>
              <a:rPr lang="nb-NO" dirty="0" err="1"/>
              <a:t>workflow</a:t>
            </a:r>
            <a:r>
              <a:rPr lang="nb-NO" dirty="0"/>
              <a:t> so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/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follow</a:t>
            </a:r>
            <a:r>
              <a:rPr lang="nb-NO" dirty="0"/>
              <a:t> a </a:t>
            </a:r>
            <a:r>
              <a:rPr lang="nb-NO" dirty="0" err="1"/>
              <a:t>similar</a:t>
            </a:r>
            <a:r>
              <a:rPr lang="nb-NO" dirty="0"/>
              <a:t> format</a:t>
            </a:r>
          </a:p>
          <a:p>
            <a:r>
              <a:rPr lang="nb-NO" dirty="0"/>
              <a:t>(I </a:t>
            </a:r>
            <a:r>
              <a:rPr lang="nb-NO" dirty="0" err="1"/>
              <a:t>will</a:t>
            </a:r>
            <a:r>
              <a:rPr lang="nb-NO" dirty="0"/>
              <a:t> not </a:t>
            </a:r>
            <a:r>
              <a:rPr lang="nb-NO" dirty="0" err="1"/>
              <a:t>create</a:t>
            </a:r>
            <a:r>
              <a:rPr lang="nb-NO" dirty="0"/>
              <a:t> a «</a:t>
            </a:r>
            <a:r>
              <a:rPr lang="nb-NO" dirty="0" err="1"/>
              <a:t>complete</a:t>
            </a:r>
            <a:r>
              <a:rPr lang="nb-NO" dirty="0"/>
              <a:t>» </a:t>
            </a:r>
            <a:r>
              <a:rPr lang="nb-NO" dirty="0" err="1"/>
              <a:t>toolbox</a:t>
            </a:r>
            <a:r>
              <a:rPr lang="nb-NO" dirty="0"/>
              <a:t>)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14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Some</a:t>
            </a:r>
            <a:r>
              <a:rPr lang="nb-NO" dirty="0"/>
              <a:t> Python </a:t>
            </a:r>
            <a:r>
              <a:rPr lang="nb-NO" dirty="0" err="1"/>
              <a:t>nomenclature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8" y="1825625"/>
            <a:ext cx="9296071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r>
              <a:rPr lang="nb-NO" dirty="0"/>
              <a:t>A </a:t>
            </a:r>
            <a:r>
              <a:rPr lang="nb-NO" b="1" dirty="0"/>
              <a:t>script</a:t>
            </a:r>
            <a:r>
              <a:rPr lang="nb-NO" dirty="0"/>
              <a:t> is a </a:t>
            </a:r>
            <a:r>
              <a:rPr lang="nb-NO" dirty="0" err="1"/>
              <a:t>python</a:t>
            </a:r>
            <a:r>
              <a:rPr lang="nb-NO" dirty="0"/>
              <a:t> file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. E.g. demo_sim_RVG.py runs a </a:t>
            </a:r>
            <a:r>
              <a:rPr lang="nb-NO" dirty="0" err="1"/>
              <a:t>demonstrates</a:t>
            </a:r>
            <a:r>
              <a:rPr lang="nb-NO" dirty="0"/>
              <a:t> a </a:t>
            </a:r>
            <a:r>
              <a:rPr lang="nb-NO" dirty="0" err="1"/>
              <a:t>simulation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RVG</a:t>
            </a:r>
          </a:p>
          <a:p>
            <a:pPr lvl="1"/>
            <a:r>
              <a:rPr lang="nb-NO" dirty="0"/>
              <a:t>A </a:t>
            </a:r>
            <a:r>
              <a:rPr lang="nb-NO" b="1" dirty="0" err="1"/>
              <a:t>module</a:t>
            </a:r>
            <a:r>
              <a:rPr lang="nb-NO" b="1" dirty="0"/>
              <a:t> </a:t>
            </a:r>
            <a:r>
              <a:rPr lang="nb-NO" dirty="0"/>
              <a:t>is a </a:t>
            </a:r>
            <a:r>
              <a:rPr lang="nb-NO" dirty="0" err="1"/>
              <a:t>python</a:t>
            </a:r>
            <a:r>
              <a:rPr lang="nb-NO" dirty="0"/>
              <a:t> file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used by scripts (or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modules</a:t>
            </a:r>
            <a:r>
              <a:rPr lang="nb-NO" dirty="0"/>
              <a:t>). E.g. kinematics.py </a:t>
            </a:r>
            <a:r>
              <a:rPr lang="nb-NO" dirty="0" err="1"/>
              <a:t>provides</a:t>
            </a:r>
            <a:r>
              <a:rPr lang="nb-NO" dirty="0"/>
              <a:t> </a:t>
            </a:r>
            <a:r>
              <a:rPr lang="nb-NO" dirty="0" err="1"/>
              <a:t>rotation</a:t>
            </a:r>
            <a:r>
              <a:rPr lang="nb-NO" dirty="0"/>
              <a:t> </a:t>
            </a:r>
            <a:r>
              <a:rPr lang="nb-NO" dirty="0" err="1"/>
              <a:t>matrices</a:t>
            </a:r>
            <a:r>
              <a:rPr lang="nb-NO" dirty="0"/>
              <a:t> </a:t>
            </a:r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/>
              <a:t>A </a:t>
            </a:r>
            <a:r>
              <a:rPr lang="nb-NO" b="1" dirty="0" err="1"/>
              <a:t>package</a:t>
            </a:r>
            <a:r>
              <a:rPr lang="nb-NO" b="1" dirty="0"/>
              <a:t> </a:t>
            </a:r>
            <a:r>
              <a:rPr lang="nb-NO" dirty="0"/>
              <a:t>is a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</a:t>
            </a:r>
            <a:r>
              <a:rPr lang="nb-NO" dirty="0" err="1"/>
              <a:t>modules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A </a:t>
            </a:r>
            <a:r>
              <a:rPr lang="nb-NO" b="1" dirty="0" err="1"/>
              <a:t>library</a:t>
            </a:r>
            <a:r>
              <a:rPr lang="nb-NO" b="1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different </a:t>
            </a:r>
            <a:r>
              <a:rPr lang="nb-NO" dirty="0" err="1"/>
              <a:t>things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A </a:t>
            </a:r>
            <a:r>
              <a:rPr lang="nb-NO" b="1" dirty="0" err="1"/>
              <a:t>dictionary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rough </a:t>
            </a:r>
            <a:r>
              <a:rPr lang="nb-NO" dirty="0" err="1"/>
              <a:t>equivalent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MATLAB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array</a:t>
            </a:r>
            <a:endParaRPr lang="nb-NO" dirty="0"/>
          </a:p>
          <a:p>
            <a:pPr lvl="1"/>
            <a:r>
              <a:rPr lang="nb-NO" dirty="0"/>
              <a:t>A </a:t>
            </a:r>
            <a:r>
              <a:rPr lang="nb-NO" b="1" dirty="0" err="1"/>
              <a:t>numpy</a:t>
            </a:r>
            <a:r>
              <a:rPr lang="nb-NO" b="1" dirty="0"/>
              <a:t> </a:t>
            </a:r>
            <a:r>
              <a:rPr lang="nb-NO" b="1" dirty="0" err="1"/>
              <a:t>array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equivalent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MATLAB </a:t>
            </a:r>
            <a:r>
              <a:rPr lang="nb-NO" dirty="0" err="1"/>
              <a:t>matrices</a:t>
            </a:r>
            <a:r>
              <a:rPr lang="nb-NO" dirty="0"/>
              <a:t> (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is </a:t>
            </a:r>
            <a:r>
              <a:rPr lang="nb-NO" b="1" dirty="0" err="1"/>
              <a:t>numpy</a:t>
            </a:r>
            <a:r>
              <a:rPr lang="nb-NO" b="1" dirty="0"/>
              <a:t> </a:t>
            </a:r>
            <a:r>
              <a:rPr lang="nb-NO" b="1" dirty="0" err="1"/>
              <a:t>matrices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try</a:t>
            </a:r>
            <a:r>
              <a:rPr lang="nb-NO" dirty="0"/>
              <a:t> </a:t>
            </a:r>
            <a:r>
              <a:rPr lang="nb-NO" dirty="0" err="1"/>
              <a:t>avoid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8199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8" y="1825625"/>
            <a:ext cx="9296071" cy="4351338"/>
          </a:xfrm>
        </p:spPr>
        <p:txBody>
          <a:bodyPr>
            <a:normAutofit fontScale="92500" lnSpcReduction="10000"/>
          </a:bodyPr>
          <a:lstStyle/>
          <a:p>
            <a:endParaRPr lang="nb-NO" dirty="0"/>
          </a:p>
          <a:p>
            <a:pPr lvl="1"/>
            <a:r>
              <a:rPr lang="nb-NO" dirty="0" err="1"/>
              <a:t>Adm</a:t>
            </a:r>
            <a:r>
              <a:rPr lang="nb-NO" dirty="0"/>
              <a:t>: </a:t>
            </a:r>
            <a:r>
              <a:rPr lang="nb-NO" dirty="0" err="1"/>
              <a:t>documentation</a:t>
            </a:r>
            <a:endParaRPr lang="nb-NO" dirty="0"/>
          </a:p>
          <a:p>
            <a:pPr lvl="1"/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library</a:t>
            </a:r>
            <a:r>
              <a:rPr lang="nb-NO" dirty="0"/>
              <a:t>: or in Python terms, a </a:t>
            </a:r>
            <a:r>
              <a:rPr lang="nb-NO" dirty="0" err="1"/>
              <a:t>package</a:t>
            </a:r>
            <a:endParaRPr lang="nb-NO" dirty="0"/>
          </a:p>
          <a:p>
            <a:pPr lvl="1"/>
            <a:r>
              <a:rPr lang="nb-NO" dirty="0"/>
              <a:t>Model </a:t>
            </a:r>
            <a:r>
              <a:rPr lang="nb-NO" dirty="0" err="1"/>
              <a:t>library</a:t>
            </a:r>
            <a:endParaRPr lang="nb-NO" dirty="0"/>
          </a:p>
          <a:p>
            <a:pPr lvl="2"/>
            <a:r>
              <a:rPr lang="nb-NO" dirty="0"/>
              <a:t>One subfolder per </a:t>
            </a:r>
            <a:r>
              <a:rPr lang="nb-NO" dirty="0" err="1"/>
              <a:t>model</a:t>
            </a:r>
            <a:r>
              <a:rPr lang="nb-NO" dirty="0"/>
              <a:t>. A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a </a:t>
            </a:r>
            <a:r>
              <a:rPr lang="nb-NO" dirty="0" err="1"/>
              <a:t>vessel</a:t>
            </a:r>
            <a:r>
              <a:rPr lang="nb-NO" dirty="0"/>
              <a:t>, an </a:t>
            </a:r>
            <a:r>
              <a:rPr lang="nb-NO" dirty="0" err="1"/>
              <a:t>actuator</a:t>
            </a:r>
            <a:r>
              <a:rPr lang="nb-NO" dirty="0"/>
              <a:t>, a diesel generator etc. </a:t>
            </a:r>
            <a:r>
              <a:rPr lang="nb-NO" dirty="0" err="1"/>
              <a:t>Each</a:t>
            </a:r>
            <a:r>
              <a:rPr lang="nb-NO" dirty="0"/>
              <a:t> subfolder </a:t>
            </a:r>
            <a:r>
              <a:rPr lang="nb-NO" dirty="0" err="1"/>
              <a:t>contains</a:t>
            </a:r>
            <a:r>
              <a:rPr lang="nb-NO" dirty="0"/>
              <a:t>: </a:t>
            </a:r>
          </a:p>
          <a:p>
            <a:pPr lvl="3"/>
            <a:r>
              <a:rPr lang="nb-NO" dirty="0"/>
              <a:t>Python </a:t>
            </a:r>
            <a:r>
              <a:rPr lang="nb-NO" dirty="0" err="1"/>
              <a:t>module</a:t>
            </a:r>
            <a:r>
              <a:rPr lang="nb-NO" dirty="0"/>
              <a:t>, </a:t>
            </a:r>
            <a:r>
              <a:rPr lang="nb-NO" dirty="0" err="1"/>
              <a:t>containing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solves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 (and/or integral </a:t>
            </a:r>
            <a:r>
              <a:rPr lang="nb-NO" dirty="0" err="1"/>
              <a:t>equation</a:t>
            </a:r>
            <a:r>
              <a:rPr lang="nb-NO" dirty="0"/>
              <a:t>)</a:t>
            </a:r>
          </a:p>
          <a:p>
            <a:pPr lvl="3"/>
            <a:r>
              <a:rPr lang="nb-NO" dirty="0"/>
              <a:t>Model data (e.g. </a:t>
            </a:r>
            <a:r>
              <a:rPr lang="nb-NO" dirty="0" err="1"/>
              <a:t>added</a:t>
            </a:r>
            <a:r>
              <a:rPr lang="nb-NO" dirty="0"/>
              <a:t> </a:t>
            </a:r>
            <a:r>
              <a:rPr lang="nb-NO" dirty="0" err="1"/>
              <a:t>mass</a:t>
            </a:r>
            <a:r>
              <a:rPr lang="nb-NO" dirty="0"/>
              <a:t>, </a:t>
            </a:r>
            <a:r>
              <a:rPr lang="nb-NO" dirty="0" err="1"/>
              <a:t>thruster</a:t>
            </a:r>
            <a:r>
              <a:rPr lang="nb-NO" dirty="0"/>
              <a:t> time </a:t>
            </a:r>
            <a:r>
              <a:rPr lang="nb-NO" dirty="0" err="1"/>
              <a:t>constants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) </a:t>
            </a:r>
            <a:r>
              <a:rPr lang="nb-NO" dirty="0" err="1"/>
              <a:t>stored</a:t>
            </a:r>
            <a:r>
              <a:rPr lang="nb-NO" dirty="0"/>
              <a:t> in .</a:t>
            </a:r>
            <a:r>
              <a:rPr lang="nb-NO" dirty="0" err="1"/>
              <a:t>pkl</a:t>
            </a:r>
            <a:r>
              <a:rPr lang="nb-NO" dirty="0"/>
              <a:t> file</a:t>
            </a:r>
          </a:p>
          <a:p>
            <a:pPr lvl="3"/>
            <a:r>
              <a:rPr lang="nb-NO" dirty="0"/>
              <a:t>A </a:t>
            </a:r>
            <a:r>
              <a:rPr lang="nb-NO" dirty="0" err="1"/>
              <a:t>demonstration</a:t>
            </a:r>
            <a:r>
              <a:rPr lang="nb-NO" dirty="0"/>
              <a:t> script</a:t>
            </a:r>
          </a:p>
          <a:p>
            <a:pPr lvl="3"/>
            <a:r>
              <a:rPr lang="nb-NO" dirty="0" err="1"/>
              <a:t>Documentation</a:t>
            </a:r>
            <a:r>
              <a:rPr lang="nb-NO" dirty="0"/>
              <a:t>! At </a:t>
            </a:r>
            <a:r>
              <a:rPr lang="nb-NO" dirty="0" err="1"/>
              <a:t>least</a:t>
            </a:r>
            <a:r>
              <a:rPr lang="nb-NO" dirty="0"/>
              <a:t> a </a:t>
            </a:r>
            <a:r>
              <a:rPr lang="nb-NO" dirty="0" err="1"/>
              <a:t>brief</a:t>
            </a:r>
            <a:r>
              <a:rPr lang="nb-NO" dirty="0"/>
              <a:t> </a:t>
            </a:r>
            <a:r>
              <a:rPr lang="nb-NO" dirty="0" err="1"/>
              <a:t>description</a:t>
            </a:r>
            <a:r>
              <a:rPr lang="nb-NO" dirty="0"/>
              <a:t>,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theory</a:t>
            </a:r>
            <a:r>
              <a:rPr lang="nb-NO" dirty="0"/>
              <a:t>,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for parameters</a:t>
            </a:r>
          </a:p>
          <a:p>
            <a:pPr lvl="1"/>
            <a:r>
              <a:rPr lang="nb-NO" dirty="0"/>
              <a:t>Demo </a:t>
            </a:r>
            <a:r>
              <a:rPr lang="nb-NO" dirty="0" err="1"/>
              <a:t>library</a:t>
            </a:r>
            <a:r>
              <a:rPr lang="nb-NO" dirty="0"/>
              <a:t>: </a:t>
            </a:r>
            <a:r>
              <a:rPr lang="nb-NO" dirty="0" err="1"/>
              <a:t>containts</a:t>
            </a:r>
            <a:r>
              <a:rPr lang="nb-NO" dirty="0"/>
              <a:t> script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specific</a:t>
            </a:r>
            <a:r>
              <a:rPr lang="nb-NO" dirty="0"/>
              <a:t> to a </a:t>
            </a:r>
            <a:r>
              <a:rPr lang="nb-NO" dirty="0" err="1"/>
              <a:t>model</a:t>
            </a:r>
            <a:r>
              <a:rPr lang="nb-NO" dirty="0"/>
              <a:t>. E.g. </a:t>
            </a:r>
            <a:r>
              <a:rPr lang="nb-NO" dirty="0" err="1"/>
              <a:t>how</a:t>
            </a:r>
            <a:r>
              <a:rPr lang="nb-NO" dirty="0"/>
              <a:t> to a </a:t>
            </a:r>
            <a:r>
              <a:rPr lang="nb-NO" dirty="0" err="1"/>
              <a:t>combine</a:t>
            </a:r>
            <a:r>
              <a:rPr lang="nb-NO" dirty="0"/>
              <a:t> a </a:t>
            </a:r>
            <a:r>
              <a:rPr lang="nb-NO" dirty="0" err="1"/>
              <a:t>vessel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, an </a:t>
            </a:r>
            <a:r>
              <a:rPr lang="nb-NO" dirty="0" err="1"/>
              <a:t>actuator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and a </a:t>
            </a:r>
            <a:r>
              <a:rPr lang="nb-NO" dirty="0" err="1"/>
              <a:t>control</a:t>
            </a:r>
            <a:r>
              <a:rPr lang="nb-NO" dirty="0"/>
              <a:t> system 		</a:t>
            </a:r>
          </a:p>
          <a:p>
            <a:pPr lvl="1"/>
            <a:endParaRPr lang="nb-NO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16CC61-ED2D-4E7B-B550-C0AC64A96178}"/>
              </a:ext>
            </a:extLst>
          </p:cNvPr>
          <p:cNvSpPr txBox="1">
            <a:spLocks/>
          </p:cNvSpPr>
          <p:nvPr/>
        </p:nvSpPr>
        <p:spPr>
          <a:xfrm>
            <a:off x="842540" y="289217"/>
            <a:ext cx="7629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Folders and </a:t>
            </a:r>
            <a:r>
              <a:rPr lang="nb-NO" dirty="0" err="1"/>
              <a:t>contents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3979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FA7ED2-0B7A-46CC-B786-E1D42DA5AC21}"/>
              </a:ext>
            </a:extLst>
          </p:cNvPr>
          <p:cNvSpPr/>
          <p:nvPr/>
        </p:nvSpPr>
        <p:spPr>
          <a:xfrm>
            <a:off x="131444" y="2410464"/>
            <a:ext cx="3762664" cy="275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b="1" dirty="0" err="1"/>
              <a:t>Function</a:t>
            </a:r>
            <a:r>
              <a:rPr lang="nb-NO" b="1" dirty="0"/>
              <a:t> </a:t>
            </a:r>
            <a:r>
              <a:rPr lang="nb-NO" b="1" dirty="0" err="1"/>
              <a:t>library</a:t>
            </a:r>
            <a:r>
              <a:rPr lang="nb-NO" b="1" dirty="0"/>
              <a:t> </a:t>
            </a:r>
            <a:r>
              <a:rPr lang="nb-NO" dirty="0"/>
              <a:t>(in </a:t>
            </a:r>
            <a:r>
              <a:rPr lang="nb-NO" dirty="0" err="1"/>
              <a:t>python</a:t>
            </a:r>
            <a:r>
              <a:rPr lang="nb-NO" dirty="0"/>
              <a:t> </a:t>
            </a:r>
            <a:r>
              <a:rPr lang="nb-NO" dirty="0" err="1"/>
              <a:t>terminology</a:t>
            </a:r>
            <a:r>
              <a:rPr lang="nb-NO" dirty="0"/>
              <a:t> a </a:t>
            </a:r>
            <a:r>
              <a:rPr lang="nb-NO" dirty="0" err="1"/>
              <a:t>package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modules</a:t>
            </a:r>
            <a:r>
              <a:rPr lang="nb-NO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dirty="0"/>
              <a:t>kinematics.py</a:t>
            </a:r>
          </a:p>
          <a:p>
            <a:pPr marL="285750" indent="-285750">
              <a:buFontTx/>
              <a:buChar char="-"/>
            </a:pPr>
            <a:r>
              <a:rPr lang="nb-NO" dirty="0"/>
              <a:t>kinetics.py</a:t>
            </a:r>
          </a:p>
          <a:p>
            <a:pPr marL="285750" indent="-285750">
              <a:buFontTx/>
              <a:buChar char="-"/>
            </a:pPr>
            <a:r>
              <a:rPr lang="nb-NO" dirty="0"/>
              <a:t>control.py</a:t>
            </a:r>
          </a:p>
          <a:p>
            <a:pPr marL="285750" indent="-285750">
              <a:buFontTx/>
              <a:buChar char="-"/>
            </a:pPr>
            <a:r>
              <a:rPr lang="nb-NO" dirty="0"/>
              <a:t>visualization.py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F438E-D33E-4191-9E97-8812BE04F6BC}"/>
              </a:ext>
            </a:extLst>
          </p:cNvPr>
          <p:cNvSpPr/>
          <p:nvPr/>
        </p:nvSpPr>
        <p:spPr>
          <a:xfrm>
            <a:off x="5348198" y="2893495"/>
            <a:ext cx="4485612" cy="178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/>
              <a:t>Model </a:t>
            </a:r>
            <a:r>
              <a:rPr lang="nb-NO" dirty="0" err="1"/>
              <a:t>library</a:t>
            </a:r>
            <a:r>
              <a:rPr lang="nb-NO" dirty="0"/>
              <a:t>: </a:t>
            </a:r>
          </a:p>
          <a:p>
            <a:pPr marL="285750" indent="-285750">
              <a:buFontTx/>
              <a:buChar char="-"/>
            </a:pPr>
            <a:r>
              <a:rPr lang="nb-NO" dirty="0"/>
              <a:t>RVG </a:t>
            </a:r>
            <a:r>
              <a:rPr lang="nb-NO" dirty="0" err="1"/>
              <a:t>maneuvering</a:t>
            </a:r>
            <a:r>
              <a:rPr lang="nb-NO" dirty="0"/>
              <a:t> (subfolder)</a:t>
            </a:r>
          </a:p>
          <a:p>
            <a:pPr marL="742950" lvl="1" indent="-285750">
              <a:buFontTx/>
              <a:buChar char="-"/>
            </a:pPr>
            <a:r>
              <a:rPr lang="nb-NO" dirty="0"/>
              <a:t>RVG_man.py: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module</a:t>
            </a:r>
            <a:endParaRPr lang="nb-NO" dirty="0"/>
          </a:p>
          <a:p>
            <a:pPr marL="742950" lvl="1" indent="-285750">
              <a:buFontTx/>
              <a:buChar char="-"/>
            </a:pPr>
            <a:r>
              <a:rPr lang="nb-NO" dirty="0" err="1"/>
              <a:t>RVG_man_data.pkl</a:t>
            </a:r>
            <a:r>
              <a:rPr lang="nb-NO" dirty="0"/>
              <a:t>: data file</a:t>
            </a:r>
          </a:p>
          <a:p>
            <a:pPr marL="742950" lvl="1" indent="-285750">
              <a:buFontTx/>
              <a:buChar char="-"/>
            </a:pPr>
            <a:r>
              <a:rPr lang="nb-NO" dirty="0"/>
              <a:t>demo_RVG.py demo script</a:t>
            </a:r>
          </a:p>
          <a:p>
            <a:pPr marL="742950" lvl="1" indent="-285750">
              <a:buFontTx/>
              <a:buChar char="-"/>
            </a:pPr>
            <a:r>
              <a:rPr lang="nb-NO" dirty="0" err="1"/>
              <a:t>Documentation</a:t>
            </a:r>
            <a:r>
              <a:rPr lang="nb-NO" dirty="0"/>
              <a:t>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769514-23B0-45DE-9AA3-E8CBE4060635}"/>
              </a:ext>
            </a:extLst>
          </p:cNvPr>
          <p:cNvSpPr/>
          <p:nvPr/>
        </p:nvSpPr>
        <p:spPr>
          <a:xfrm>
            <a:off x="5348200" y="5049654"/>
            <a:ext cx="4485610" cy="1631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dirty="0"/>
          </a:p>
          <a:p>
            <a:endParaRPr lang="nb-NO" dirty="0"/>
          </a:p>
          <a:p>
            <a:r>
              <a:rPr lang="nb-NO" b="1" dirty="0"/>
              <a:t>User scripts </a:t>
            </a:r>
          </a:p>
          <a:p>
            <a:pPr marL="285750" indent="-285750">
              <a:buFontTx/>
              <a:buChar char="-"/>
            </a:pPr>
            <a:r>
              <a:rPr lang="nb-NO" dirty="0"/>
              <a:t>Import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from RVG_3DOF.py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data from </a:t>
            </a:r>
            <a:r>
              <a:rPr lang="nb-NO" dirty="0" err="1"/>
              <a:t>RVG_data.pkl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Design or import </a:t>
            </a:r>
            <a:r>
              <a:rPr lang="nb-NO" dirty="0" err="1"/>
              <a:t>control</a:t>
            </a:r>
            <a:r>
              <a:rPr lang="nb-NO" dirty="0"/>
              <a:t> system</a:t>
            </a:r>
          </a:p>
          <a:p>
            <a:pPr marL="285750" indent="-285750">
              <a:buFontTx/>
              <a:buChar char="-"/>
            </a:pPr>
            <a:r>
              <a:rPr lang="nb-NO" dirty="0"/>
              <a:t>Run </a:t>
            </a:r>
            <a:r>
              <a:rPr lang="nb-NO" dirty="0" err="1"/>
              <a:t>simulation</a:t>
            </a:r>
            <a:endParaRPr lang="nb-NO" dirty="0"/>
          </a:p>
          <a:p>
            <a:pPr marL="285750" indent="-285750" algn="ctr">
              <a:buFontTx/>
              <a:buChar char="-"/>
            </a:pPr>
            <a:endParaRPr lang="nb-NO" dirty="0"/>
          </a:p>
          <a:p>
            <a:pPr marL="285750" indent="-285750" algn="ctr">
              <a:buFontTx/>
              <a:buChar char="-"/>
            </a:pPr>
            <a:endParaRPr lang="nb-NO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A3DDFC-49BF-4850-8F7B-4049F6DF0E74}"/>
              </a:ext>
            </a:extLst>
          </p:cNvPr>
          <p:cNvSpPr/>
          <p:nvPr/>
        </p:nvSpPr>
        <p:spPr>
          <a:xfrm>
            <a:off x="5345109" y="1016125"/>
            <a:ext cx="4488701" cy="150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b="1" dirty="0"/>
              <a:t>Demos</a:t>
            </a:r>
            <a:r>
              <a:rPr lang="nb-NO" dirty="0"/>
              <a:t>: </a:t>
            </a:r>
            <a:r>
              <a:rPr lang="nb-NO" dirty="0" err="1"/>
              <a:t>contains</a:t>
            </a:r>
            <a:r>
              <a:rPr lang="nb-NO" dirty="0"/>
              <a:t> scripts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combine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/</a:t>
            </a:r>
            <a:r>
              <a:rPr lang="nb-NO" dirty="0" err="1"/>
              <a:t>observers</a:t>
            </a:r>
            <a:r>
              <a:rPr lang="nb-NO" dirty="0"/>
              <a:t>/</a:t>
            </a:r>
            <a:r>
              <a:rPr lang="nb-NO" dirty="0" err="1"/>
              <a:t>controllers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Luenberger_RVG.py (</a:t>
            </a:r>
            <a:r>
              <a:rPr lang="nb-NO" dirty="0" err="1"/>
              <a:t>demonstrates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Luenberger</a:t>
            </a:r>
            <a:r>
              <a:rPr lang="nb-NO" dirty="0"/>
              <a:t> observer </a:t>
            </a:r>
            <a:r>
              <a:rPr lang="nb-NO" dirty="0" err="1"/>
              <a:t>on</a:t>
            </a:r>
            <a:r>
              <a:rPr lang="nb-NO" dirty="0"/>
              <a:t> RVG </a:t>
            </a:r>
            <a:r>
              <a:rPr lang="nb-NO" dirty="0" err="1"/>
              <a:t>model</a:t>
            </a:r>
            <a:r>
              <a:rPr lang="nb-NO" dirty="0"/>
              <a:t>)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02EB5A-2306-44E9-BC9A-C943F6A2E95F}"/>
              </a:ext>
            </a:extLst>
          </p:cNvPr>
          <p:cNvSpPr/>
          <p:nvPr/>
        </p:nvSpPr>
        <p:spPr>
          <a:xfrm>
            <a:off x="131444" y="1239710"/>
            <a:ext cx="2168435" cy="735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b="1" dirty="0" err="1"/>
              <a:t>Adm</a:t>
            </a:r>
            <a:endParaRPr lang="nb-NO" b="1" dirty="0"/>
          </a:p>
          <a:p>
            <a:r>
              <a:rPr lang="nb-NO" dirty="0"/>
              <a:t>- </a:t>
            </a:r>
            <a:r>
              <a:rPr lang="nb-NO" dirty="0" err="1"/>
              <a:t>documentation</a:t>
            </a:r>
            <a:endParaRPr lang="nb-NO" dirty="0"/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5D905E9A-453F-4DCF-8605-073AB95A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81" y="-85853"/>
            <a:ext cx="7629156" cy="1325563"/>
          </a:xfrm>
        </p:spPr>
        <p:txBody>
          <a:bodyPr/>
          <a:lstStyle/>
          <a:p>
            <a:r>
              <a:rPr lang="nb-NO" dirty="0"/>
              <a:t>Folders </a:t>
            </a:r>
            <a:r>
              <a:rPr lang="nb-NO" dirty="0" err="1"/>
              <a:t>hierarchy</a:t>
            </a:r>
            <a:endParaRPr lang="nb-NO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A580DC0-B908-43F9-B8FA-C2DF91BD323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894108" y="3787491"/>
            <a:ext cx="1454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2A7A4F3-FD63-4672-8D7A-6CBF9E439AEC}"/>
              </a:ext>
            </a:extLst>
          </p:cNvPr>
          <p:cNvCxnSpPr>
            <a:cxnSpLocks/>
            <a:stCxn id="8" idx="0"/>
            <a:endCxn id="93" idx="2"/>
          </p:cNvCxnSpPr>
          <p:nvPr/>
        </p:nvCxnSpPr>
        <p:spPr>
          <a:xfrm flipH="1" flipV="1">
            <a:off x="7589460" y="2525328"/>
            <a:ext cx="1544" cy="368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162830D-BEEF-45A8-8917-7797E65B71B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894108" y="2501873"/>
            <a:ext cx="1454090" cy="1285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056529-1C8C-42AE-9343-F203CAD4CB5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94108" y="3787491"/>
            <a:ext cx="1454090" cy="1262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AAADB45-8CFE-4184-ABAD-A8A30CB92FA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591005" y="4681487"/>
            <a:ext cx="0" cy="368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More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8EAA81-021C-4053-9983-50A8EEF581DF}"/>
              </a:ext>
            </a:extLst>
          </p:cNvPr>
          <p:cNvSpPr txBox="1">
            <a:spLocks/>
          </p:cNvSpPr>
          <p:nvPr/>
        </p:nvSpPr>
        <p:spPr>
          <a:xfrm>
            <a:off x="754308" y="1825625"/>
            <a:ext cx="92960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/>
              <a:t>In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model</a:t>
            </a:r>
            <a:r>
              <a:rPr lang="nb-NO" sz="1800" dirty="0"/>
              <a:t> </a:t>
            </a:r>
            <a:r>
              <a:rPr lang="nb-NO" sz="1800" dirty="0" err="1"/>
              <a:t>library</a:t>
            </a:r>
            <a:r>
              <a:rPr lang="nb-NO" sz="1800" dirty="0"/>
              <a:t>, </a:t>
            </a:r>
            <a:r>
              <a:rPr lang="nb-NO" sz="1800" dirty="0" err="1"/>
              <a:t>we</a:t>
            </a:r>
            <a:r>
              <a:rPr lang="nb-NO" sz="1800" dirty="0"/>
              <a:t> </a:t>
            </a:r>
            <a:r>
              <a:rPr lang="nb-NO" sz="1800" dirty="0" err="1"/>
              <a:t>can</a:t>
            </a:r>
            <a:r>
              <a:rPr lang="nb-NO" sz="1800" dirty="0"/>
              <a:t> </a:t>
            </a:r>
            <a:r>
              <a:rPr lang="nb-NO" sz="1800" dirty="0" err="1"/>
              <a:t>create</a:t>
            </a:r>
            <a:r>
              <a:rPr lang="nb-NO" sz="1800" dirty="0"/>
              <a:t> «</a:t>
            </a:r>
            <a:r>
              <a:rPr lang="nb-NO" sz="1800" dirty="0" err="1"/>
              <a:t>larger</a:t>
            </a:r>
            <a:r>
              <a:rPr lang="nb-NO" sz="1800" dirty="0"/>
              <a:t> </a:t>
            </a:r>
            <a:r>
              <a:rPr lang="nb-NO" sz="1800" dirty="0" err="1"/>
              <a:t>models</a:t>
            </a:r>
            <a:r>
              <a:rPr lang="nb-NO" sz="1800" dirty="0"/>
              <a:t>» from </a:t>
            </a:r>
            <a:r>
              <a:rPr lang="nb-NO" sz="1800" dirty="0" err="1"/>
              <a:t>models</a:t>
            </a:r>
            <a:r>
              <a:rPr lang="nb-NO" sz="1800" dirty="0"/>
              <a:t>. </a:t>
            </a:r>
            <a:r>
              <a:rPr lang="nb-NO" sz="1800" dirty="0" err="1"/>
              <a:t>E.g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following</a:t>
            </a:r>
            <a:r>
              <a:rPr lang="nb-NO" sz="1800" dirty="0"/>
              <a:t> </a:t>
            </a:r>
            <a:r>
              <a:rPr lang="nb-NO" sz="1800" dirty="0" err="1"/>
              <a:t>models</a:t>
            </a:r>
            <a:r>
              <a:rPr lang="nb-NO" sz="1800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1800" dirty="0"/>
              <a:t>3DOF </a:t>
            </a:r>
            <a:r>
              <a:rPr lang="nb-NO" sz="1800" dirty="0" err="1"/>
              <a:t>maneuvering</a:t>
            </a:r>
            <a:r>
              <a:rPr lang="nb-NO" sz="1800" dirty="0"/>
              <a:t> </a:t>
            </a:r>
            <a:r>
              <a:rPr lang="nb-NO" sz="1800" dirty="0" err="1"/>
              <a:t>model</a:t>
            </a:r>
            <a:r>
              <a:rPr lang="nb-NO" sz="1800" dirty="0"/>
              <a:t> (</a:t>
            </a:r>
            <a:r>
              <a:rPr lang="nb-NO" sz="1800" dirty="0" err="1"/>
              <a:t>with</a:t>
            </a:r>
            <a:r>
              <a:rPr lang="nb-NO" sz="1800" dirty="0"/>
              <a:t> </a:t>
            </a:r>
            <a:r>
              <a:rPr lang="nb-NO" sz="1800" dirty="0" err="1"/>
              <a:t>some</a:t>
            </a:r>
            <a:r>
              <a:rPr lang="nb-NO" sz="1800" dirty="0"/>
              <a:t> </a:t>
            </a:r>
            <a:r>
              <a:rPr lang="nb-NO" sz="1800" dirty="0" err="1"/>
              <a:t>example</a:t>
            </a:r>
            <a:r>
              <a:rPr lang="nb-NO" sz="1800" dirty="0"/>
              <a:t> </a:t>
            </a:r>
            <a:r>
              <a:rPr lang="nb-NO" sz="1800" dirty="0" err="1"/>
              <a:t>model</a:t>
            </a:r>
            <a:r>
              <a:rPr lang="nb-NO" sz="1800" dirty="0"/>
              <a:t> data)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1800" dirty="0" err="1"/>
              <a:t>Azimuth</a:t>
            </a:r>
            <a:r>
              <a:rPr lang="nb-NO" sz="1800" dirty="0"/>
              <a:t> </a:t>
            </a:r>
            <a:r>
              <a:rPr lang="nb-NO" sz="1800" dirty="0" err="1"/>
              <a:t>thruster</a:t>
            </a:r>
            <a:r>
              <a:rPr lang="nb-NO" sz="1800" dirty="0"/>
              <a:t> </a:t>
            </a:r>
            <a:r>
              <a:rPr lang="nb-NO" sz="1800" dirty="0" err="1"/>
              <a:t>model</a:t>
            </a:r>
            <a:r>
              <a:rPr lang="nb-NO" sz="1800" dirty="0"/>
              <a:t> (</a:t>
            </a:r>
            <a:r>
              <a:rPr lang="nb-NO" sz="1800" dirty="0" err="1"/>
              <a:t>with</a:t>
            </a:r>
            <a:r>
              <a:rPr lang="nb-NO" sz="1800" dirty="0"/>
              <a:t> </a:t>
            </a:r>
            <a:r>
              <a:rPr lang="nb-NO" sz="1800" dirty="0" err="1"/>
              <a:t>some</a:t>
            </a:r>
            <a:r>
              <a:rPr lang="nb-NO" sz="1800" dirty="0"/>
              <a:t> </a:t>
            </a:r>
            <a:r>
              <a:rPr lang="nb-NO" sz="1800" dirty="0" err="1"/>
              <a:t>example</a:t>
            </a:r>
            <a:r>
              <a:rPr lang="nb-NO" sz="1800" dirty="0"/>
              <a:t> </a:t>
            </a:r>
            <a:r>
              <a:rPr lang="nb-NO" sz="1800" dirty="0" err="1"/>
              <a:t>model</a:t>
            </a:r>
            <a:r>
              <a:rPr lang="nb-NO" sz="1800" dirty="0"/>
              <a:t> data)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1800" dirty="0"/>
              <a:t>3DOF </a:t>
            </a:r>
            <a:r>
              <a:rPr lang="nb-NO" sz="1800" dirty="0" err="1"/>
              <a:t>maneuvering</a:t>
            </a:r>
            <a:r>
              <a:rPr lang="nb-NO" sz="1800" dirty="0"/>
              <a:t> </a:t>
            </a:r>
            <a:r>
              <a:rPr lang="nb-NO" sz="1800" dirty="0" err="1"/>
              <a:t>model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RVG </a:t>
            </a:r>
            <a:r>
              <a:rPr lang="nb-NO" sz="1800" dirty="0" err="1"/>
              <a:t>with</a:t>
            </a:r>
            <a:r>
              <a:rPr lang="nb-NO" sz="1800" dirty="0"/>
              <a:t> </a:t>
            </a:r>
            <a:r>
              <a:rPr lang="nb-NO" sz="1800" dirty="0" err="1"/>
              <a:t>two</a:t>
            </a:r>
            <a:r>
              <a:rPr lang="nb-NO" sz="1800" dirty="0"/>
              <a:t> </a:t>
            </a:r>
            <a:r>
              <a:rPr lang="nb-NO" sz="1800" dirty="0" err="1"/>
              <a:t>azimuth</a:t>
            </a:r>
            <a:r>
              <a:rPr lang="nb-NO" sz="1800" dirty="0"/>
              <a:t> </a:t>
            </a:r>
            <a:r>
              <a:rPr lang="nb-NO" sz="1800" dirty="0" err="1"/>
              <a:t>thrusters</a:t>
            </a:r>
            <a:r>
              <a:rPr lang="nb-NO" sz="1800" dirty="0"/>
              <a:t> (</a:t>
            </a:r>
            <a:r>
              <a:rPr lang="nb-NO" sz="1800" dirty="0" err="1"/>
              <a:t>with</a:t>
            </a:r>
            <a:r>
              <a:rPr lang="nb-NO" sz="1800" dirty="0"/>
              <a:t> RVG </a:t>
            </a:r>
            <a:r>
              <a:rPr lang="nb-NO" sz="1800" dirty="0" err="1"/>
              <a:t>specific</a:t>
            </a:r>
            <a:r>
              <a:rPr lang="nb-NO" sz="1800" dirty="0"/>
              <a:t> data)</a:t>
            </a:r>
          </a:p>
          <a:p>
            <a:endParaRPr lang="nb-NO" sz="1800" dirty="0"/>
          </a:p>
          <a:p>
            <a:pPr marL="0" indent="0">
              <a:buNone/>
            </a:pPr>
            <a:r>
              <a:rPr lang="nb-NO" sz="1800" dirty="0"/>
              <a:t>Model 3 </a:t>
            </a:r>
            <a:r>
              <a:rPr lang="nb-NO" sz="1800" dirty="0" err="1"/>
              <a:t>then</a:t>
            </a:r>
            <a:r>
              <a:rPr lang="nb-NO" sz="1800" dirty="0"/>
              <a:t> </a:t>
            </a:r>
            <a:r>
              <a:rPr lang="nb-NO" sz="1800" dirty="0" err="1"/>
              <a:t>uses</a:t>
            </a:r>
            <a:r>
              <a:rPr lang="nb-NO" sz="1800" dirty="0"/>
              <a:t> </a:t>
            </a:r>
            <a:r>
              <a:rPr lang="nb-NO" sz="1800" dirty="0" err="1"/>
              <a:t>content</a:t>
            </a:r>
            <a:r>
              <a:rPr lang="nb-NO" sz="1800" dirty="0"/>
              <a:t> from </a:t>
            </a:r>
            <a:r>
              <a:rPr lang="nb-NO" sz="1800" dirty="0" err="1"/>
              <a:t>number</a:t>
            </a:r>
            <a:r>
              <a:rPr lang="nb-NO" sz="1800" dirty="0"/>
              <a:t> 1 and 2.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course</a:t>
            </a:r>
            <a:r>
              <a:rPr lang="nb-NO" sz="1800" dirty="0"/>
              <a:t> a </a:t>
            </a:r>
            <a:r>
              <a:rPr lang="nb-NO" sz="1800" dirty="0" err="1"/>
              <a:t>user</a:t>
            </a:r>
            <a:r>
              <a:rPr lang="nb-NO" sz="1800" dirty="0"/>
              <a:t> </a:t>
            </a:r>
            <a:r>
              <a:rPr lang="nb-NO" sz="1800" dirty="0" err="1"/>
              <a:t>can</a:t>
            </a:r>
            <a:r>
              <a:rPr lang="nb-NO" sz="1800" dirty="0"/>
              <a:t> </a:t>
            </a:r>
            <a:r>
              <a:rPr lang="nb-NO" sz="1800" dirty="0" err="1"/>
              <a:t>also</a:t>
            </a:r>
            <a:r>
              <a:rPr lang="nb-NO" sz="1800" dirty="0"/>
              <a:t> </a:t>
            </a:r>
            <a:r>
              <a:rPr lang="nb-NO" sz="1800" dirty="0" err="1"/>
              <a:t>combine</a:t>
            </a:r>
            <a:r>
              <a:rPr lang="nb-NO" sz="1800" dirty="0"/>
              <a:t> «</a:t>
            </a:r>
            <a:r>
              <a:rPr lang="nb-NO" sz="1800" dirty="0" err="1"/>
              <a:t>submodels</a:t>
            </a:r>
            <a:r>
              <a:rPr lang="nb-NO" sz="1800" dirty="0"/>
              <a:t>» as </a:t>
            </a:r>
            <a:r>
              <a:rPr lang="nb-NO" sz="1800" dirty="0" err="1"/>
              <a:t>needed</a:t>
            </a:r>
            <a:r>
              <a:rPr lang="nb-NO" sz="1800" dirty="0"/>
              <a:t>. 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dirty="0"/>
              <a:t>Problem: not all 3DOF </a:t>
            </a:r>
            <a:r>
              <a:rPr lang="nb-NO" sz="1800" dirty="0" err="1"/>
              <a:t>maneuvering</a:t>
            </a:r>
            <a:r>
              <a:rPr lang="nb-NO" sz="1800" dirty="0"/>
              <a:t> </a:t>
            </a:r>
            <a:r>
              <a:rPr lang="nb-NO" sz="1800" dirty="0" err="1"/>
              <a:t>models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same. </a:t>
            </a:r>
            <a:r>
              <a:rPr lang="nb-NO" sz="1800" dirty="0" err="1"/>
              <a:t>Some</a:t>
            </a:r>
            <a:r>
              <a:rPr lang="nb-NO" sz="1800" dirty="0"/>
              <a:t> </a:t>
            </a:r>
            <a:r>
              <a:rPr lang="nb-NO" sz="1800" dirty="0" err="1"/>
              <a:t>may</a:t>
            </a:r>
            <a:r>
              <a:rPr lang="nb-NO" sz="1800" dirty="0"/>
              <a:t> </a:t>
            </a:r>
            <a:r>
              <a:rPr lang="nb-NO" sz="1800" dirty="0" err="1"/>
              <a:t>use</a:t>
            </a:r>
            <a:r>
              <a:rPr lang="nb-NO" sz="1800" dirty="0"/>
              <a:t> a </a:t>
            </a:r>
            <a:r>
              <a:rPr lang="nb-NO" sz="1800" dirty="0" err="1"/>
              <a:t>Norbin</a:t>
            </a:r>
            <a:r>
              <a:rPr lang="nb-NO" sz="1800" dirty="0"/>
              <a:t> </a:t>
            </a:r>
            <a:r>
              <a:rPr lang="nb-NO" sz="1800" dirty="0" err="1"/>
              <a:t>hydrodynamic</a:t>
            </a:r>
            <a:r>
              <a:rPr lang="nb-NO" sz="1800" dirty="0"/>
              <a:t> derivatives, </a:t>
            </a:r>
            <a:r>
              <a:rPr lang="nb-NO" sz="1800" dirty="0" err="1"/>
              <a:t>while</a:t>
            </a:r>
            <a:r>
              <a:rPr lang="nb-NO" sz="1800" dirty="0"/>
              <a:t> </a:t>
            </a:r>
            <a:r>
              <a:rPr lang="nb-NO" sz="1800" dirty="0" err="1"/>
              <a:t>others</a:t>
            </a:r>
            <a:r>
              <a:rPr lang="nb-NO" sz="1800" dirty="0"/>
              <a:t> </a:t>
            </a:r>
            <a:r>
              <a:rPr lang="nb-NO" sz="1800" dirty="0" err="1"/>
              <a:t>may</a:t>
            </a:r>
            <a:r>
              <a:rPr lang="nb-NO" sz="1800" dirty="0"/>
              <a:t> </a:t>
            </a:r>
            <a:r>
              <a:rPr lang="nb-NO" sz="1800" dirty="0" err="1"/>
              <a:t>prefer</a:t>
            </a:r>
            <a:r>
              <a:rPr lang="nb-NO" sz="1800" dirty="0"/>
              <a:t> a drag/lift </a:t>
            </a:r>
            <a:r>
              <a:rPr lang="nb-NO" sz="1800" dirty="0" err="1"/>
              <a:t>formulation</a:t>
            </a:r>
            <a:r>
              <a:rPr lang="nb-NO" sz="1800" dirty="0"/>
              <a:t>. Solution: </a:t>
            </a:r>
          </a:p>
          <a:p>
            <a:endParaRPr lang="nb-NO" sz="1800" dirty="0"/>
          </a:p>
          <a:p>
            <a:pPr marL="0" indent="0">
              <a:buNone/>
            </a:pPr>
            <a:endParaRPr lang="nb-NO" dirty="0"/>
          </a:p>
          <a:p>
            <a:pPr lvl="2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92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</a:t>
            </a:r>
            <a:r>
              <a:rPr lang="nb-NO" dirty="0" err="1"/>
              <a:t>functions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49585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nb-NO" dirty="0" err="1"/>
              <a:t>Performs</a:t>
            </a:r>
            <a:r>
              <a:rPr lang="nb-NO" dirty="0"/>
              <a:t> single time 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  <a:p>
            <a:r>
              <a:rPr lang="nb-NO" dirty="0"/>
              <a:t>Arguments: </a:t>
            </a:r>
          </a:p>
          <a:p>
            <a:pPr lvl="1"/>
            <a:r>
              <a:rPr lang="nb-NO" dirty="0" err="1"/>
              <a:t>state</a:t>
            </a:r>
            <a:r>
              <a:rPr lang="nb-NO" dirty="0"/>
              <a:t>, </a:t>
            </a:r>
            <a:r>
              <a:rPr lang="nb-NO" dirty="0" err="1"/>
              <a:t>control</a:t>
            </a:r>
            <a:r>
              <a:rPr lang="nb-NO" dirty="0"/>
              <a:t> input and </a:t>
            </a:r>
            <a:r>
              <a:rPr lang="nb-NO" dirty="0" err="1"/>
              <a:t>disturbance</a:t>
            </a:r>
            <a:r>
              <a:rPr lang="nb-NO" dirty="0"/>
              <a:t> input at </a:t>
            </a:r>
            <a:r>
              <a:rPr lang="nb-NO" dirty="0" err="1"/>
              <a:t>current</a:t>
            </a:r>
            <a:r>
              <a:rPr lang="nb-NO" dirty="0"/>
              <a:t> time </a:t>
            </a:r>
            <a:r>
              <a:rPr lang="nb-NO" dirty="0" err="1"/>
              <a:t>step</a:t>
            </a:r>
            <a:endParaRPr lang="nb-NO" dirty="0"/>
          </a:p>
          <a:p>
            <a:pPr lvl="1"/>
            <a:r>
              <a:rPr lang="nb-NO" dirty="0"/>
              <a:t>Model parameters</a:t>
            </a:r>
          </a:p>
          <a:p>
            <a:r>
              <a:rPr lang="nb-NO" dirty="0"/>
              <a:t>Output:</a:t>
            </a:r>
          </a:p>
          <a:p>
            <a:pPr lvl="1"/>
            <a:r>
              <a:rPr lang="nb-NO" dirty="0" err="1"/>
              <a:t>state</a:t>
            </a:r>
            <a:r>
              <a:rPr lang="nb-NO" dirty="0"/>
              <a:t> at </a:t>
            </a:r>
            <a:r>
              <a:rPr lang="nb-NO" dirty="0" err="1"/>
              <a:t>next</a:t>
            </a:r>
            <a:r>
              <a:rPr lang="nb-NO" dirty="0"/>
              <a:t> time </a:t>
            </a:r>
            <a:r>
              <a:rPr lang="nb-NO" dirty="0" err="1"/>
              <a:t>step</a:t>
            </a:r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9A45B-5D8C-4FEA-973E-BB40520D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1690688"/>
            <a:ext cx="6169741" cy="31414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7066E4-7BEC-4E00-A5A6-7C2158FF8EED}"/>
              </a:ext>
            </a:extLst>
          </p:cNvPr>
          <p:cNvCxnSpPr>
            <a:cxnSpLocks/>
          </p:cNvCxnSpPr>
          <p:nvPr/>
        </p:nvCxnSpPr>
        <p:spPr>
          <a:xfrm flipV="1">
            <a:off x="7123611" y="3220027"/>
            <a:ext cx="167416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796E0E-F56A-4ABB-A8D0-40895E0C5E32}"/>
              </a:ext>
            </a:extLst>
          </p:cNvPr>
          <p:cNvCxnSpPr>
            <a:cxnSpLocks/>
          </p:cNvCxnSpPr>
          <p:nvPr/>
        </p:nvCxnSpPr>
        <p:spPr>
          <a:xfrm flipV="1">
            <a:off x="6405153" y="3429001"/>
            <a:ext cx="274321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62F2AA-BAAD-48D8-8878-985991FFAD60}"/>
              </a:ext>
            </a:extLst>
          </p:cNvPr>
          <p:cNvSpPr txBox="1">
            <a:spLocks/>
          </p:cNvSpPr>
          <p:nvPr/>
        </p:nvSpPr>
        <p:spPr>
          <a:xfrm>
            <a:off x="6096000" y="2919841"/>
            <a:ext cx="4958594" cy="2679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63D4C9-1D03-46F3-A29C-E00E21C31DE4}"/>
              </a:ext>
            </a:extLst>
          </p:cNvPr>
          <p:cNvSpPr txBox="1">
            <a:spLocks/>
          </p:cNvSpPr>
          <p:nvPr/>
        </p:nvSpPr>
        <p:spPr>
          <a:xfrm>
            <a:off x="5712902" y="4782562"/>
            <a:ext cx="5516571" cy="1394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Meeting notes: output time derivative </a:t>
            </a:r>
            <a:r>
              <a:rPr lang="nb-NO" dirty="0" err="1">
                <a:solidFill>
                  <a:srgbClr val="FF0000"/>
                </a:solidFill>
              </a:rPr>
              <a:t>instead</a:t>
            </a:r>
            <a:r>
              <a:rPr lang="nb-NO" dirty="0">
                <a:solidFill>
                  <a:srgbClr val="FF0000"/>
                </a:solidFill>
              </a:rPr>
              <a:t>, and do </a:t>
            </a:r>
            <a:r>
              <a:rPr lang="nb-NO" dirty="0" err="1">
                <a:solidFill>
                  <a:srgbClr val="FF0000"/>
                </a:solidFill>
              </a:rPr>
              <a:t>integration</a:t>
            </a:r>
            <a:r>
              <a:rPr lang="nb-NO" dirty="0">
                <a:solidFill>
                  <a:srgbClr val="FF0000"/>
                </a:solidFill>
              </a:rPr>
              <a:t> in script?</a:t>
            </a:r>
          </a:p>
          <a:p>
            <a:pPr marL="0" indent="0">
              <a:buNone/>
            </a:pPr>
            <a:endParaRPr lang="nb-NO" dirty="0">
              <a:solidFill>
                <a:srgbClr val="FF0000"/>
              </a:solidFill>
            </a:endParaRP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719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8" y="1825625"/>
            <a:ext cx="534169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Model parameters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passed</a:t>
            </a:r>
            <a:r>
              <a:rPr lang="nb-NO" dirty="0"/>
              <a:t> to </a:t>
            </a:r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dictionary</a:t>
            </a:r>
            <a:r>
              <a:rPr lang="nb-NO" dirty="0"/>
              <a:t> </a:t>
            </a:r>
            <a:r>
              <a:rPr lang="nb-NO" dirty="0" err="1"/>
              <a:t>objects</a:t>
            </a:r>
            <a:endParaRPr lang="nb-NO" dirty="0"/>
          </a:p>
          <a:p>
            <a:pPr lvl="1"/>
            <a:r>
              <a:rPr lang="nb-NO" dirty="0" err="1"/>
              <a:t>parV</a:t>
            </a:r>
            <a:r>
              <a:rPr lang="nb-NO" dirty="0"/>
              <a:t>: </a:t>
            </a:r>
            <a:r>
              <a:rPr lang="nb-NO" dirty="0" err="1"/>
              <a:t>vessel</a:t>
            </a:r>
            <a:r>
              <a:rPr lang="nb-NO" dirty="0"/>
              <a:t> parameters</a:t>
            </a:r>
          </a:p>
          <a:p>
            <a:pPr lvl="1"/>
            <a:r>
              <a:rPr lang="nb-NO" dirty="0" err="1"/>
              <a:t>parA</a:t>
            </a:r>
            <a:r>
              <a:rPr lang="nb-NO" dirty="0"/>
              <a:t>: </a:t>
            </a:r>
            <a:r>
              <a:rPr lang="nb-NO" dirty="0" err="1"/>
              <a:t>actuator</a:t>
            </a:r>
            <a:r>
              <a:rPr lang="nb-NO" dirty="0"/>
              <a:t> parameters</a:t>
            </a:r>
          </a:p>
          <a:p>
            <a:r>
              <a:rPr lang="nb-NO" dirty="0" err="1"/>
              <a:t>Stored</a:t>
            </a:r>
            <a:r>
              <a:rPr lang="nb-NO" dirty="0"/>
              <a:t> to file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pickle</a:t>
            </a:r>
            <a:endParaRPr lang="nb-NO" dirty="0"/>
          </a:p>
          <a:p>
            <a:pPr lvl="1"/>
            <a:r>
              <a:rPr lang="nb-NO" dirty="0"/>
              <a:t>RVG_3DOF_man.pkl</a:t>
            </a:r>
          </a:p>
          <a:p>
            <a:r>
              <a:rPr lang="nb-NO" dirty="0" err="1"/>
              <a:t>Avoid</a:t>
            </a:r>
            <a:r>
              <a:rPr lang="nb-NO" dirty="0"/>
              <a:t> hard-</a:t>
            </a:r>
            <a:r>
              <a:rPr lang="nb-NO" dirty="0" err="1"/>
              <a:t>coding</a:t>
            </a:r>
            <a:r>
              <a:rPr lang="nb-NO" dirty="0"/>
              <a:t> parameters!</a:t>
            </a:r>
          </a:p>
          <a:p>
            <a:pPr lvl="1"/>
            <a:r>
              <a:rPr lang="nb-NO" dirty="0" err="1"/>
              <a:t>the</a:t>
            </a:r>
            <a:r>
              <a:rPr lang="nb-NO" dirty="0"/>
              <a:t> RVG 3DOF man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to 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vessels</a:t>
            </a:r>
            <a:r>
              <a:rPr lang="nb-NO" dirty="0"/>
              <a:t> by </a:t>
            </a:r>
            <a:r>
              <a:rPr lang="nb-NO" dirty="0" err="1"/>
              <a:t>using</a:t>
            </a:r>
            <a:r>
              <a:rPr lang="nb-NO" dirty="0"/>
              <a:t> different </a:t>
            </a:r>
            <a:r>
              <a:rPr lang="nb-NO" dirty="0" err="1"/>
              <a:t>model</a:t>
            </a:r>
            <a:r>
              <a:rPr lang="nb-NO" dirty="0"/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623642-6168-4AC6-8875-9E1058936638}"/>
              </a:ext>
            </a:extLst>
          </p:cNvPr>
          <p:cNvSpPr txBox="1">
            <a:spLocks/>
          </p:cNvSpPr>
          <p:nvPr/>
        </p:nvSpPr>
        <p:spPr>
          <a:xfrm>
            <a:off x="6095999" y="1601036"/>
            <a:ext cx="53416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r>
              <a:rPr lang="nb-NO" sz="1600" dirty="0">
                <a:solidFill>
                  <a:srgbClr val="FF0000"/>
                </a:solidFill>
              </a:rPr>
              <a:t>Post-</a:t>
            </a:r>
            <a:r>
              <a:rPr lang="nb-NO" sz="1600" dirty="0" err="1">
                <a:solidFill>
                  <a:srgbClr val="FF0000"/>
                </a:solidFill>
              </a:rPr>
              <a:t>meeting</a:t>
            </a:r>
            <a:r>
              <a:rPr lang="nb-NO" sz="1600" dirty="0">
                <a:solidFill>
                  <a:srgbClr val="FF0000"/>
                </a:solidFill>
              </a:rPr>
              <a:t> notes: </a:t>
            </a:r>
          </a:p>
          <a:p>
            <a:pPr lvl="1"/>
            <a:r>
              <a:rPr lang="nb-NO" sz="1600" dirty="0" err="1">
                <a:solidFill>
                  <a:srgbClr val="FF0000"/>
                </a:solidFill>
              </a:rPr>
              <a:t>Can</a:t>
            </a:r>
            <a:r>
              <a:rPr lang="nb-NO" sz="1600" dirty="0">
                <a:solidFill>
                  <a:srgbClr val="FF0000"/>
                </a:solidFill>
              </a:rPr>
              <a:t> just </a:t>
            </a:r>
            <a:r>
              <a:rPr lang="nb-NO" sz="1600" dirty="0" err="1">
                <a:solidFill>
                  <a:srgbClr val="FF0000"/>
                </a:solidFill>
              </a:rPr>
              <a:t>use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parM</a:t>
            </a:r>
            <a:r>
              <a:rPr lang="nb-NO" sz="1600" dirty="0">
                <a:solidFill>
                  <a:srgbClr val="FF0000"/>
                </a:solidFill>
              </a:rPr>
              <a:t> for </a:t>
            </a:r>
            <a:r>
              <a:rPr lang="nb-NO" sz="1600" dirty="0" err="1">
                <a:solidFill>
                  <a:srgbClr val="FF0000"/>
                </a:solidFill>
              </a:rPr>
              <a:t>model</a:t>
            </a:r>
            <a:r>
              <a:rPr lang="nb-NO" sz="1600" dirty="0">
                <a:solidFill>
                  <a:srgbClr val="FF0000"/>
                </a:solidFill>
              </a:rPr>
              <a:t> data. </a:t>
            </a:r>
            <a:r>
              <a:rPr lang="nb-NO" sz="1600" dirty="0" err="1">
                <a:solidFill>
                  <a:srgbClr val="FF0000"/>
                </a:solidFill>
              </a:rPr>
              <a:t>But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should</a:t>
            </a:r>
            <a:r>
              <a:rPr lang="nb-NO" sz="1600" dirty="0">
                <a:solidFill>
                  <a:srgbClr val="FF0000"/>
                </a:solidFill>
              </a:rPr>
              <a:t> at </a:t>
            </a:r>
            <a:r>
              <a:rPr lang="nb-NO" sz="1600" dirty="0" err="1">
                <a:solidFill>
                  <a:srgbClr val="FF0000"/>
                </a:solidFill>
              </a:rPr>
              <a:t>least</a:t>
            </a:r>
            <a:r>
              <a:rPr lang="nb-NO" sz="1600" dirty="0">
                <a:solidFill>
                  <a:srgbClr val="FF0000"/>
                </a:solidFill>
              </a:rPr>
              <a:t> separate </a:t>
            </a:r>
            <a:r>
              <a:rPr lang="nb-NO" sz="1600" dirty="0" err="1">
                <a:solidFill>
                  <a:srgbClr val="FF0000"/>
                </a:solidFill>
              </a:rPr>
              <a:t>into</a:t>
            </a:r>
            <a:r>
              <a:rPr lang="nb-NO" sz="1600" dirty="0">
                <a:solidFill>
                  <a:srgbClr val="FF0000"/>
                </a:solidFill>
              </a:rPr>
              <a:t> a </a:t>
            </a:r>
            <a:r>
              <a:rPr lang="nb-NO" sz="1600" dirty="0" err="1">
                <a:solidFill>
                  <a:srgbClr val="FF0000"/>
                </a:solidFill>
              </a:rPr>
              <a:t>few</a:t>
            </a:r>
            <a:r>
              <a:rPr lang="nb-NO" sz="1600" dirty="0">
                <a:solidFill>
                  <a:srgbClr val="FF0000"/>
                </a:solidFill>
              </a:rPr>
              <a:t> different parameter </a:t>
            </a:r>
            <a:r>
              <a:rPr lang="nb-NO" sz="1600" dirty="0" err="1">
                <a:solidFill>
                  <a:srgbClr val="FF0000"/>
                </a:solidFill>
              </a:rPr>
              <a:t>dictionaries</a:t>
            </a:r>
            <a:r>
              <a:rPr lang="nb-NO" sz="1600" dirty="0">
                <a:solidFill>
                  <a:srgbClr val="FF0000"/>
                </a:solidFill>
              </a:rPr>
              <a:t>. E.g. </a:t>
            </a:r>
            <a:r>
              <a:rPr lang="nb-NO" sz="1600" dirty="0" err="1">
                <a:solidFill>
                  <a:srgbClr val="FF0000"/>
                </a:solidFill>
              </a:rPr>
              <a:t>parM</a:t>
            </a:r>
            <a:r>
              <a:rPr lang="nb-NO" sz="1600" dirty="0">
                <a:solidFill>
                  <a:srgbClr val="FF0000"/>
                </a:solidFill>
              </a:rPr>
              <a:t> for </a:t>
            </a:r>
            <a:r>
              <a:rPr lang="nb-NO" sz="1600" dirty="0" err="1">
                <a:solidFill>
                  <a:srgbClr val="FF0000"/>
                </a:solidFill>
              </a:rPr>
              <a:t>model</a:t>
            </a:r>
            <a:r>
              <a:rPr lang="nb-NO" sz="1600" dirty="0">
                <a:solidFill>
                  <a:srgbClr val="FF0000"/>
                </a:solidFill>
              </a:rPr>
              <a:t> data, </a:t>
            </a:r>
            <a:r>
              <a:rPr lang="nb-NO" sz="1600" dirty="0" err="1">
                <a:solidFill>
                  <a:srgbClr val="FF0000"/>
                </a:solidFill>
              </a:rPr>
              <a:t>parC</a:t>
            </a:r>
            <a:r>
              <a:rPr lang="nb-NO" sz="1600" dirty="0">
                <a:solidFill>
                  <a:srgbClr val="FF0000"/>
                </a:solidFill>
              </a:rPr>
              <a:t> for </a:t>
            </a:r>
            <a:r>
              <a:rPr lang="nb-NO" sz="1600" dirty="0" err="1">
                <a:solidFill>
                  <a:srgbClr val="FF0000"/>
                </a:solidFill>
              </a:rPr>
              <a:t>controller</a:t>
            </a:r>
            <a:r>
              <a:rPr lang="nb-NO" sz="1600" dirty="0">
                <a:solidFill>
                  <a:srgbClr val="FF0000"/>
                </a:solidFill>
              </a:rPr>
              <a:t> data etc.</a:t>
            </a:r>
          </a:p>
          <a:p>
            <a:pPr lvl="1"/>
            <a:r>
              <a:rPr lang="nb-NO" sz="1600" dirty="0">
                <a:solidFill>
                  <a:srgbClr val="FF0000"/>
                </a:solidFill>
              </a:rPr>
              <a:t>Not </a:t>
            </a:r>
            <a:r>
              <a:rPr lang="nb-NO" sz="1600" dirty="0" err="1">
                <a:solidFill>
                  <a:srgbClr val="FF0000"/>
                </a:solidFill>
              </a:rPr>
              <a:t>set</a:t>
            </a:r>
            <a:r>
              <a:rPr lang="nb-NO" sz="1600" dirty="0">
                <a:solidFill>
                  <a:srgbClr val="FF0000"/>
                </a:solidFill>
              </a:rPr>
              <a:t> in </a:t>
            </a:r>
            <a:r>
              <a:rPr lang="nb-NO" sz="1600" dirty="0" err="1">
                <a:solidFill>
                  <a:srgbClr val="FF0000"/>
                </a:solidFill>
              </a:rPr>
              <a:t>stone</a:t>
            </a:r>
            <a:r>
              <a:rPr lang="nb-NO" sz="1600" dirty="0">
                <a:solidFill>
                  <a:srgbClr val="FF0000"/>
                </a:solidFill>
              </a:rPr>
              <a:t>, different </a:t>
            </a:r>
            <a:r>
              <a:rPr lang="nb-NO" sz="1600" dirty="0" err="1">
                <a:solidFill>
                  <a:srgbClr val="FF0000"/>
                </a:solidFill>
              </a:rPr>
              <a:t>projects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may</a:t>
            </a:r>
            <a:r>
              <a:rPr lang="nb-NO" sz="1600" dirty="0">
                <a:solidFill>
                  <a:srgbClr val="FF0000"/>
                </a:solidFill>
              </a:rPr>
              <a:t> have different </a:t>
            </a:r>
            <a:r>
              <a:rPr lang="nb-NO" sz="1600" dirty="0" err="1">
                <a:solidFill>
                  <a:srgbClr val="FF0000"/>
                </a:solidFill>
              </a:rPr>
              <a:t>needs</a:t>
            </a:r>
            <a:r>
              <a:rPr lang="nb-NO" sz="1600" dirty="0">
                <a:solidFill>
                  <a:srgbClr val="FF0000"/>
                </a:solidFill>
              </a:rPr>
              <a:t>. </a:t>
            </a:r>
            <a:r>
              <a:rPr lang="nb-NO" sz="1600" dirty="0" err="1">
                <a:solidFill>
                  <a:srgbClr val="FF0000"/>
                </a:solidFill>
              </a:rPr>
              <a:t>But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aim</a:t>
            </a:r>
            <a:r>
              <a:rPr lang="nb-NO" sz="1600" dirty="0">
                <a:solidFill>
                  <a:srgbClr val="FF0000"/>
                </a:solidFill>
              </a:rPr>
              <a:t> for a general format </a:t>
            </a:r>
            <a:r>
              <a:rPr lang="nb-NO" sz="1600" dirty="0" err="1">
                <a:solidFill>
                  <a:srgbClr val="FF0000"/>
                </a:solidFill>
              </a:rPr>
              <a:t>that</a:t>
            </a:r>
            <a:r>
              <a:rPr lang="nb-NO" sz="1600" dirty="0">
                <a:solidFill>
                  <a:srgbClr val="FF0000"/>
                </a:solidFill>
              </a:rPr>
              <a:t> is </a:t>
            </a:r>
            <a:r>
              <a:rPr lang="nb-NO" sz="1600" dirty="0" err="1">
                <a:solidFill>
                  <a:srgbClr val="FF0000"/>
                </a:solidFill>
              </a:rPr>
              <a:t>familiar</a:t>
            </a:r>
            <a:r>
              <a:rPr lang="nb-NO" sz="1600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nb-NO" sz="1600" dirty="0">
                <a:solidFill>
                  <a:srgbClr val="FF0000"/>
                </a:solidFill>
              </a:rPr>
              <a:t>The </a:t>
            </a:r>
            <a:r>
              <a:rPr lang="nb-NO" sz="1600" dirty="0" err="1">
                <a:solidFill>
                  <a:srgbClr val="FF0000"/>
                </a:solidFill>
              </a:rPr>
              <a:t>key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idea</a:t>
            </a:r>
            <a:r>
              <a:rPr lang="nb-NO" sz="1600" dirty="0">
                <a:solidFill>
                  <a:srgbClr val="FF0000"/>
                </a:solidFill>
              </a:rPr>
              <a:t> is to </a:t>
            </a:r>
            <a:r>
              <a:rPr lang="nb-NO" sz="1600" dirty="0" err="1">
                <a:solidFill>
                  <a:srgbClr val="FF0000"/>
                </a:solidFill>
              </a:rPr>
              <a:t>use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dictionaries</a:t>
            </a:r>
            <a:r>
              <a:rPr lang="nb-NO" sz="1600" dirty="0">
                <a:solidFill>
                  <a:srgbClr val="FF0000"/>
                </a:solidFill>
              </a:rPr>
              <a:t>, </a:t>
            </a:r>
            <a:r>
              <a:rPr lang="nb-NO" sz="1600" dirty="0" err="1">
                <a:solidFill>
                  <a:srgbClr val="FF0000"/>
                </a:solidFill>
              </a:rPr>
              <a:t>instead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of</a:t>
            </a:r>
            <a:r>
              <a:rPr lang="nb-NO" sz="1600" dirty="0">
                <a:solidFill>
                  <a:srgbClr val="FF0000"/>
                </a:solidFill>
              </a:rPr>
              <a:t> a </a:t>
            </a:r>
            <a:r>
              <a:rPr lang="nb-NO" sz="1600" dirty="0" err="1">
                <a:solidFill>
                  <a:srgbClr val="FF0000"/>
                </a:solidFill>
              </a:rPr>
              <a:t>bunch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of</a:t>
            </a:r>
            <a:r>
              <a:rPr lang="nb-NO" sz="1600" dirty="0">
                <a:solidFill>
                  <a:srgbClr val="FF0000"/>
                </a:solidFill>
              </a:rPr>
              <a:t> different variables as arguments. </a:t>
            </a:r>
            <a:r>
              <a:rPr lang="nb-NO" sz="1600" dirty="0" err="1">
                <a:solidFill>
                  <a:srgbClr val="FF0000"/>
                </a:solidFill>
              </a:rPr>
              <a:t>Having</a:t>
            </a:r>
            <a:r>
              <a:rPr lang="nb-NO" sz="1600" dirty="0">
                <a:solidFill>
                  <a:srgbClr val="FF0000"/>
                </a:solidFill>
              </a:rPr>
              <a:t> all </a:t>
            </a:r>
            <a:r>
              <a:rPr lang="nb-NO" sz="1600" dirty="0" err="1">
                <a:solidFill>
                  <a:srgbClr val="FF0000"/>
                </a:solidFill>
              </a:rPr>
              <a:t>the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vessel</a:t>
            </a:r>
            <a:r>
              <a:rPr lang="nb-NO" sz="1600" dirty="0">
                <a:solidFill>
                  <a:srgbClr val="FF0000"/>
                </a:solidFill>
              </a:rPr>
              <a:t> data in </a:t>
            </a:r>
            <a:r>
              <a:rPr lang="nb-NO" sz="1600" dirty="0" err="1">
                <a:solidFill>
                  <a:srgbClr val="FF0000"/>
                </a:solidFill>
              </a:rPr>
              <a:t>parV</a:t>
            </a:r>
            <a:r>
              <a:rPr lang="nb-NO" sz="1600" dirty="0">
                <a:solidFill>
                  <a:srgbClr val="FF0000"/>
                </a:solidFill>
              </a:rPr>
              <a:t> and all </a:t>
            </a:r>
            <a:r>
              <a:rPr lang="nb-NO" sz="1600" dirty="0" err="1">
                <a:solidFill>
                  <a:srgbClr val="FF0000"/>
                </a:solidFill>
              </a:rPr>
              <a:t>the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actuator</a:t>
            </a:r>
            <a:r>
              <a:rPr lang="nb-NO" sz="1600" dirty="0">
                <a:solidFill>
                  <a:srgbClr val="FF0000"/>
                </a:solidFill>
              </a:rPr>
              <a:t> data in </a:t>
            </a:r>
            <a:r>
              <a:rPr lang="nb-NO" sz="1600" dirty="0" err="1">
                <a:solidFill>
                  <a:srgbClr val="FF0000"/>
                </a:solidFill>
              </a:rPr>
              <a:t>parA</a:t>
            </a:r>
            <a:r>
              <a:rPr lang="nb-NO" sz="1600" dirty="0">
                <a:solidFill>
                  <a:srgbClr val="FF0000"/>
                </a:solidFill>
              </a:rPr>
              <a:t> is a </a:t>
            </a:r>
            <a:r>
              <a:rPr lang="nb-NO" sz="1600" dirty="0" err="1">
                <a:solidFill>
                  <a:srgbClr val="FF0000"/>
                </a:solidFill>
              </a:rPr>
              <a:t>clean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way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of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organizing</a:t>
            </a:r>
            <a:r>
              <a:rPr lang="nb-NO" sz="1600" dirty="0">
                <a:solidFill>
                  <a:srgbClr val="FF0000"/>
                </a:solidFill>
              </a:rPr>
              <a:t> it. </a:t>
            </a:r>
            <a:r>
              <a:rPr lang="nb-NO" sz="1600" dirty="0" err="1">
                <a:solidFill>
                  <a:srgbClr val="FF0000"/>
                </a:solidFill>
              </a:rPr>
              <a:t>Can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then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create</a:t>
            </a:r>
            <a:r>
              <a:rPr lang="nb-NO" sz="1600" dirty="0">
                <a:solidFill>
                  <a:srgbClr val="FF0000"/>
                </a:solidFill>
              </a:rPr>
              <a:t> a </a:t>
            </a:r>
            <a:r>
              <a:rPr lang="nb-NO" sz="1600" dirty="0" err="1">
                <a:solidFill>
                  <a:srgbClr val="FF0000"/>
                </a:solidFill>
              </a:rPr>
              <a:t>dictionary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parM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containing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parA</a:t>
            </a:r>
            <a:r>
              <a:rPr lang="nb-NO" sz="1600" dirty="0">
                <a:solidFill>
                  <a:srgbClr val="FF0000"/>
                </a:solidFill>
              </a:rPr>
              <a:t> and </a:t>
            </a:r>
            <a:r>
              <a:rPr lang="nb-NO" sz="1600" dirty="0" err="1">
                <a:solidFill>
                  <a:srgbClr val="FF0000"/>
                </a:solidFill>
              </a:rPr>
              <a:t>parV</a:t>
            </a:r>
            <a:r>
              <a:rPr lang="nb-NO" sz="1600" dirty="0">
                <a:solidFill>
                  <a:srgbClr val="FF0000"/>
                </a:solidFill>
              </a:rPr>
              <a:t>, or </a:t>
            </a:r>
            <a:r>
              <a:rPr lang="nb-NO" sz="1600" dirty="0" err="1">
                <a:solidFill>
                  <a:srgbClr val="FF0000"/>
                </a:solidFill>
              </a:rPr>
              <a:t>other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objects</a:t>
            </a:r>
            <a:r>
              <a:rPr lang="nb-NO" sz="1600" dirty="0">
                <a:solidFill>
                  <a:srgbClr val="FF0000"/>
                </a:solidFill>
              </a:rPr>
              <a:t> as </a:t>
            </a:r>
            <a:r>
              <a:rPr lang="nb-NO" sz="1600" dirty="0" err="1">
                <a:solidFill>
                  <a:srgbClr val="FF0000"/>
                </a:solidFill>
              </a:rPr>
              <a:t>needed</a:t>
            </a:r>
            <a:r>
              <a:rPr lang="nb-NO" sz="1600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nb-NO" sz="1600" dirty="0">
                <a:solidFill>
                  <a:srgbClr val="FF0000"/>
                </a:solidFill>
              </a:rPr>
              <a:t>As a </a:t>
            </a:r>
            <a:r>
              <a:rPr lang="nb-NO" sz="1600" dirty="0" err="1">
                <a:solidFill>
                  <a:srgbClr val="FF0000"/>
                </a:solidFill>
              </a:rPr>
              <a:t>use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example</a:t>
            </a:r>
            <a:r>
              <a:rPr lang="nb-NO" sz="1600" dirty="0">
                <a:solidFill>
                  <a:srgbClr val="FF0000"/>
                </a:solidFill>
              </a:rPr>
              <a:t>: </a:t>
            </a:r>
            <a:r>
              <a:rPr lang="nb-NO" sz="1600" dirty="0" err="1">
                <a:solidFill>
                  <a:srgbClr val="FF0000"/>
                </a:solidFill>
              </a:rPr>
              <a:t>parV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may</a:t>
            </a:r>
            <a:r>
              <a:rPr lang="nb-NO" sz="1600" dirty="0">
                <a:solidFill>
                  <a:srgbClr val="FF0000"/>
                </a:solidFill>
              </a:rPr>
              <a:t> be input to </a:t>
            </a:r>
            <a:r>
              <a:rPr lang="nb-NO" sz="1600" dirty="0" err="1">
                <a:solidFill>
                  <a:srgbClr val="FF0000"/>
                </a:solidFill>
              </a:rPr>
              <a:t>both</a:t>
            </a:r>
            <a:r>
              <a:rPr lang="nb-NO" sz="1600" dirty="0">
                <a:solidFill>
                  <a:srgbClr val="FF0000"/>
                </a:solidFill>
              </a:rPr>
              <a:t> a </a:t>
            </a:r>
            <a:r>
              <a:rPr lang="nb-NO" sz="1600" dirty="0" err="1">
                <a:solidFill>
                  <a:srgbClr val="FF0000"/>
                </a:solidFill>
              </a:rPr>
              <a:t>model</a:t>
            </a:r>
            <a:r>
              <a:rPr lang="nb-NO" sz="1600" dirty="0">
                <a:solidFill>
                  <a:srgbClr val="FF0000"/>
                </a:solidFill>
              </a:rPr>
              <a:t>, and an observer. To </a:t>
            </a:r>
            <a:r>
              <a:rPr lang="nb-NO" sz="1600" dirty="0" err="1">
                <a:solidFill>
                  <a:srgbClr val="FF0000"/>
                </a:solidFill>
              </a:rPr>
              <a:t>emulate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modelling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error</a:t>
            </a:r>
            <a:r>
              <a:rPr lang="nb-NO" sz="1600" dirty="0">
                <a:solidFill>
                  <a:srgbClr val="FF0000"/>
                </a:solidFill>
              </a:rPr>
              <a:t>, </a:t>
            </a:r>
            <a:r>
              <a:rPr lang="nb-NO" sz="1600" dirty="0" err="1">
                <a:solidFill>
                  <a:srgbClr val="FF0000"/>
                </a:solidFill>
              </a:rPr>
              <a:t>we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can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create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two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dictionaries</a:t>
            </a:r>
            <a:r>
              <a:rPr lang="nb-NO" sz="1600" dirty="0">
                <a:solidFill>
                  <a:srgbClr val="FF0000"/>
                </a:solidFill>
              </a:rPr>
              <a:t>: </a:t>
            </a:r>
            <a:r>
              <a:rPr lang="nb-NO" sz="1600" dirty="0" err="1">
                <a:solidFill>
                  <a:srgbClr val="FF0000"/>
                </a:solidFill>
              </a:rPr>
              <a:t>parVtrue</a:t>
            </a:r>
            <a:r>
              <a:rPr lang="nb-NO" sz="1600" dirty="0">
                <a:solidFill>
                  <a:srgbClr val="FF0000"/>
                </a:solidFill>
              </a:rPr>
              <a:t>, used in </a:t>
            </a:r>
            <a:r>
              <a:rPr lang="nb-NO" sz="1600" dirty="0" err="1">
                <a:solidFill>
                  <a:srgbClr val="FF0000"/>
                </a:solidFill>
              </a:rPr>
              <a:t>the</a:t>
            </a:r>
            <a:r>
              <a:rPr lang="nb-NO" sz="1600" dirty="0">
                <a:solidFill>
                  <a:srgbClr val="FF0000"/>
                </a:solidFill>
              </a:rPr>
              <a:t> «true </a:t>
            </a:r>
            <a:r>
              <a:rPr lang="nb-NO" sz="1600" dirty="0" err="1">
                <a:solidFill>
                  <a:srgbClr val="FF0000"/>
                </a:solidFill>
              </a:rPr>
              <a:t>model</a:t>
            </a:r>
            <a:r>
              <a:rPr lang="nb-NO" sz="1600" dirty="0">
                <a:solidFill>
                  <a:srgbClr val="FF0000"/>
                </a:solidFill>
              </a:rPr>
              <a:t>», and </a:t>
            </a:r>
            <a:r>
              <a:rPr lang="nb-NO" sz="1600" dirty="0" err="1">
                <a:solidFill>
                  <a:srgbClr val="FF0000"/>
                </a:solidFill>
              </a:rPr>
              <a:t>parVobs</a:t>
            </a:r>
            <a:r>
              <a:rPr lang="nb-NO" sz="1600" dirty="0">
                <a:solidFill>
                  <a:srgbClr val="FF0000"/>
                </a:solidFill>
              </a:rPr>
              <a:t>, used in </a:t>
            </a:r>
            <a:r>
              <a:rPr lang="nb-NO" sz="1600" dirty="0" err="1">
                <a:solidFill>
                  <a:srgbClr val="FF0000"/>
                </a:solidFill>
              </a:rPr>
              <a:t>the</a:t>
            </a:r>
            <a:r>
              <a:rPr lang="nb-NO" sz="1600" dirty="0">
                <a:solidFill>
                  <a:srgbClr val="FF0000"/>
                </a:solidFill>
              </a:rPr>
              <a:t> observer (</a:t>
            </a:r>
            <a:r>
              <a:rPr lang="nb-NO" sz="1600" dirty="0" err="1">
                <a:solidFill>
                  <a:srgbClr val="FF0000"/>
                </a:solidFill>
              </a:rPr>
              <a:t>where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the</a:t>
            </a:r>
            <a:r>
              <a:rPr lang="nb-NO" sz="1600" dirty="0">
                <a:solidFill>
                  <a:srgbClr val="FF0000"/>
                </a:solidFill>
              </a:rPr>
              <a:t> latter </a:t>
            </a:r>
            <a:r>
              <a:rPr lang="nb-NO" sz="1600" dirty="0" err="1">
                <a:solidFill>
                  <a:srgbClr val="FF0000"/>
                </a:solidFill>
              </a:rPr>
              <a:t>contains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some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error</a:t>
            </a:r>
            <a:r>
              <a:rPr lang="nb-NO" sz="1600" dirty="0">
                <a:solidFill>
                  <a:srgbClr val="FF0000"/>
                </a:solidFill>
              </a:rPr>
              <a:t> in </a:t>
            </a:r>
            <a:r>
              <a:rPr lang="nb-NO" sz="1600" dirty="0" err="1">
                <a:solidFill>
                  <a:srgbClr val="FF0000"/>
                </a:solidFill>
              </a:rPr>
              <a:t>the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model</a:t>
            </a:r>
            <a:r>
              <a:rPr lang="nb-NO" sz="1600" dirty="0">
                <a:solidFill>
                  <a:srgbClr val="FF0000"/>
                </a:solidFill>
              </a:rPr>
              <a:t> parameters). </a:t>
            </a:r>
          </a:p>
        </p:txBody>
      </p:sp>
    </p:spTree>
    <p:extLst>
      <p:ext uri="{BB962C8B-B14F-4D97-AF65-F5344CB8AC3E}">
        <p14:creationId xmlns:p14="http://schemas.microsoft.com/office/powerpoint/2010/main" val="407113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toolbox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563"/>
            <a:ext cx="5034094" cy="5195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main</a:t>
            </a:r>
            <a:r>
              <a:rPr lang="nb-NO" dirty="0"/>
              <a:t> «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» is scripts </a:t>
            </a:r>
            <a:r>
              <a:rPr lang="nb-NO" dirty="0" err="1"/>
              <a:t>that</a:t>
            </a:r>
            <a:endParaRPr lang="nb-NO" dirty="0"/>
          </a:p>
          <a:p>
            <a:pPr lvl="1"/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data from file</a:t>
            </a:r>
          </a:p>
          <a:p>
            <a:pPr lvl="1"/>
            <a:r>
              <a:rPr lang="nb-NO" dirty="0" err="1"/>
              <a:t>Initialize</a:t>
            </a:r>
            <a:r>
              <a:rPr lang="nb-NO" dirty="0"/>
              <a:t> and run </a:t>
            </a:r>
            <a:r>
              <a:rPr lang="nb-NO" dirty="0" err="1"/>
              <a:t>simulations</a:t>
            </a:r>
            <a:r>
              <a:rPr lang="nb-NO" dirty="0"/>
              <a:t> by calling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in a for-loop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4654A-80AA-453D-ADB7-DDF7840D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706" y="688115"/>
            <a:ext cx="5334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7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834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Mcsim Python toolbox</vt:lpstr>
      <vt:lpstr>Intro</vt:lpstr>
      <vt:lpstr>Some Python nomenclature</vt:lpstr>
      <vt:lpstr>PowerPoint Presentation</vt:lpstr>
      <vt:lpstr>Folders hierarchy</vt:lpstr>
      <vt:lpstr>More on models</vt:lpstr>
      <vt:lpstr>Model functions</vt:lpstr>
      <vt:lpstr>Model data</vt:lpstr>
      <vt:lpstr>Using the 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Mcsim Python toolbox</dc:title>
  <dc:creator>Mathias Marley</dc:creator>
  <cp:lastModifiedBy>Mathias Marley</cp:lastModifiedBy>
  <cp:revision>29</cp:revision>
  <dcterms:created xsi:type="dcterms:W3CDTF">2022-02-01T13:30:54Z</dcterms:created>
  <dcterms:modified xsi:type="dcterms:W3CDTF">2022-02-03T14:44:11Z</dcterms:modified>
</cp:coreProperties>
</file>