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706" r:id="rId1"/>
  </p:sldMasterIdLst>
  <p:notesMasterIdLst>
    <p:notesMasterId r:id="rId8"/>
  </p:notesMasterIdLst>
  <p:sldIdLst>
    <p:sldId id="257" r:id="rId2"/>
    <p:sldId id="327" r:id="rId3"/>
    <p:sldId id="328" r:id="rId4"/>
    <p:sldId id="329" r:id="rId5"/>
    <p:sldId id="326" r:id="rId6"/>
    <p:sldId id="262" r:id="rId7"/>
  </p:sldIdLst>
  <p:sldSz cx="9144000" cy="5143500" type="screen16x9"/>
  <p:notesSz cx="6858000" cy="9144000"/>
  <p:embeddedFontLst>
    <p:embeddedFont>
      <p:font typeface="Garamond" panose="02020404030301010803" pitchFamily="18" charset="0"/>
      <p:regular r:id="rId9"/>
      <p:bold r:id="rId10"/>
      <p:italic r:id="rId11"/>
    </p:embeddedFont>
    <p:embeddedFont>
      <p:font typeface="Raleway" panose="020B0604020202020204" charset="0"/>
      <p:regular r:id="rId12"/>
      <p:bold r:id="rId13"/>
      <p:italic r:id="rId14"/>
      <p:boldItalic r:id="rId15"/>
    </p:embeddedFont>
    <p:embeddedFont>
      <p:font typeface="Raleway Ligh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576214-869C-484A-B055-DCC70B63D459}">
  <a:tblStyle styleId="{9D576214-869C-484A-B055-DCC70B63D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43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40650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06871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0589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48268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6743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4776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6508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628040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43327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94616572"/>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3683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4589155"/>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82521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877146"/>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88325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454452"/>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563047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8/26/2021</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378016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ransition>
    <p:fade thruBlk="1"/>
  </p:transition>
  <p:timing>
    <p:tnLst>
      <p:par>
        <p:cTn id="1" dur="indefinite" restart="never" nodeType="tmRoot"/>
      </p:par>
    </p:tnLst>
  </p:timing>
  <p:hf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71" name="Google Shape;71;p1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 name="Picture 1" descr="tải xuố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964" y="499112"/>
            <a:ext cx="1433945" cy="143394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a:spLocks noChangeArrowheads="1"/>
          </p:cNvSpPr>
          <p:nvPr/>
        </p:nvSpPr>
        <p:spPr bwMode="auto">
          <a:xfrm>
            <a:off x="1741038" y="403608"/>
            <a:ext cx="54729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TRƯỜNG ĐẠI</a:t>
            </a:r>
            <a:r>
              <a:rPr kumimoji="0" lang="en-US" altLang="en-US" sz="1800" b="1" i="0" u="none" strike="noStrike" cap="none" normalizeH="0" smtClean="0">
                <a:ln>
                  <a:noFill/>
                </a:ln>
                <a:solidFill>
                  <a:schemeClr val="tx1"/>
                </a:solidFill>
                <a:effectLst/>
                <a:latin typeface="Arial" panose="020B0604020202020204" pitchFamily="34" charset="0"/>
                <a:ea typeface="Times New Roman" panose="02020603050405020304" pitchFamily="18" charset="0"/>
              </a:rPr>
              <a:t> HỌC</a:t>
            </a:r>
            <a:r>
              <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CÔNG NGHIỆP THỰC PHẨM</a:t>
            </a:r>
            <a:r>
              <a:rPr lang="en-GB" altLang="en-US" sz="800">
                <a:solidFill>
                  <a:schemeClr val="tx1"/>
                </a:solidFill>
                <a:latin typeface="Arial" panose="020B0604020202020204" pitchFamily="34" charset="0"/>
                <a:ea typeface="Times New Roman" panose="02020603050405020304" pitchFamily="18" charset="0"/>
              </a:rPr>
              <a:t> </a:t>
            </a:r>
            <a:endParaRPr lang="en-GB" altLang="en-US" sz="800" smtClean="0">
              <a:solidFill>
                <a:schemeClr val="tx1"/>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KHOA CÔNG NGHỆ THÔNG TIN</a:t>
            </a:r>
            <a:endParaRPr kumimoji="0" lang="en-GB"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3"/>
          <p:cNvSpPr>
            <a:spLocks noChangeArrowheads="1"/>
          </p:cNvSpPr>
          <p:nvPr/>
        </p:nvSpPr>
        <p:spPr bwMode="auto">
          <a:xfrm>
            <a:off x="24326" y="1216085"/>
            <a:ext cx="890639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600" b="1" i="0" u="none" strike="noStrike" cap="none" normalizeH="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ĐỒ ÁN</a:t>
            </a:r>
            <a:r>
              <a:rPr kumimoji="0" lang="en-US" altLang="en-US" sz="1600" b="1" i="0" u="none" strike="noStrike" cap="none" normalizeH="0" smtClean="0">
                <a:ln>
                  <a:noFill/>
                </a:ln>
                <a:solidFill>
                  <a:schemeClr val="tx1"/>
                </a:solidFill>
                <a:effectLst/>
                <a:latin typeface="Arial" panose="020B0604020202020204" pitchFamily="34" charset="0"/>
                <a:ea typeface="Times New Roman" panose="02020603050405020304" pitchFamily="18" charset="0"/>
              </a:rPr>
              <a:t> CÔNG NGHỆ JAVA</a:t>
            </a:r>
            <a:endParaRPr lang="en-GB" altLang="en-US" sz="80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Tên</a:t>
            </a:r>
            <a:r>
              <a:rPr kumimoji="0" lang="en-US" altLang="en-US" sz="1400" b="1" i="0" u="sng"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sng"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Đề</a:t>
            </a:r>
            <a:r>
              <a:rPr kumimoji="0" lang="en-US" altLang="en-US" sz="1400" b="1" i="0" u="sng"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sng"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tài</a:t>
            </a:r>
            <a:r>
              <a:rPr kumimoji="0" lang="en-US" alt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smtClean="0">
              <a:ln>
                <a:noFill/>
              </a:ln>
              <a:solidFill>
                <a:schemeClr val="tx1"/>
              </a:solidFill>
              <a:effectLst/>
              <a:latin typeface="Arial" panose="020B0604020202020204" pitchFamily="34"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lang="en-US" altLang="en-US" sz="1800" b="1" smtClean="0"/>
              <a:t>XÂY DỰNG ỨNG DỤNG GAME CARO</a:t>
            </a:r>
            <a:endParaRPr lang="en-US" altLang="en-US" sz="1800" b="1"/>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Giáo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Viên</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hướng</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dẫn</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lang="en-US" altLang="en-US" sz="1800" b="1" smtClean="0">
                <a:ea typeface="Times New Roman" panose="02020603050405020304" pitchFamily="18" charset="0"/>
              </a:rPr>
              <a:t>Nguyễn Thị Thùy Trang</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chemeClr val="tx1"/>
              </a:solidFill>
              <a:effectLs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GB" altLang="en-US" sz="800" b="1">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Sinh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viên</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thực</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rPr>
              <a:t>hiện</a:t>
            </a:r>
            <a:r>
              <a:rPr kumimoji="0" lang="en-US" altLang="en-US" sz="18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GB" altLang="en-US" sz="800" b="0" i="0" u="none" strike="noStrike" cap="none" normalizeH="0" baseline="0" smtClean="0">
              <a:ln>
                <a:noFill/>
              </a:ln>
              <a:solidFill>
                <a:schemeClr val="tx1"/>
              </a:solidFill>
              <a:effectLst/>
              <a:latin typeface="Arial" panose="020B0604020202020204" pitchFamily="34" charset="0"/>
            </a:endParaRPr>
          </a:p>
          <a:p>
            <a:pPr algn="ctr"/>
            <a:r>
              <a:rPr lang="en-US" sz="1800"/>
              <a:t>Nguyễn Ngọc Thanh Thùy - 2001191003</a:t>
            </a:r>
            <a:endParaRPr lang="en-GB" sz="1800"/>
          </a:p>
          <a:p>
            <a:pPr algn="ctr"/>
            <a:r>
              <a:rPr lang="en-US" sz="1800"/>
              <a:t>Nguyễn Thành Trung - 2001190899</a:t>
            </a:r>
            <a:endParaRPr lang="en-GB" sz="1800"/>
          </a:p>
          <a:p>
            <a:pPr algn="ctr"/>
            <a:r>
              <a:rPr lang="en-US" sz="1800"/>
              <a:t>  Nguyễn Tuấn Kiệt - 2001191201</a:t>
            </a:r>
            <a:endParaRPr lang="en-GB"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p:cNvSpPr/>
          <p:nvPr/>
        </p:nvSpPr>
        <p:spPr>
          <a:xfrm>
            <a:off x="529937" y="438747"/>
            <a:ext cx="7544527" cy="3262432"/>
          </a:xfrm>
          <a:prstGeom prst="rect">
            <a:avLst/>
          </a:prstGeom>
        </p:spPr>
        <p:txBody>
          <a:bodyPr wrap="square">
            <a:spAutoFit/>
          </a:bodyPr>
          <a:lstStyle/>
          <a:p>
            <a:r>
              <a:rPr lang="en-US" sz="1600" b="1">
                <a:latin typeface="Times New Roman" panose="02020603050405020304" pitchFamily="18" charset="0"/>
                <a:ea typeface="Times New Roman" panose="02020603050405020304" pitchFamily="18" charset="0"/>
              </a:rPr>
              <a:t> I. Game caro là gì? </a:t>
            </a:r>
            <a:endParaRPr lang="en-GB">
              <a:latin typeface="Times New Roman" panose="02020603050405020304" pitchFamily="18" charset="0"/>
              <a:ea typeface="Times New Roman" panose="02020603050405020304" pitchFamily="18" charset="0"/>
            </a:endParaRPr>
          </a:p>
          <a:p>
            <a:r>
              <a:rPr lang="en-US" sz="1600">
                <a:latin typeface="Times New Roman" panose="02020603050405020304" pitchFamily="18" charset="0"/>
                <a:ea typeface="Times New Roman" panose="02020603050405020304" pitchFamily="18" charset="0"/>
              </a:rPr>
              <a:t>Cờ caro – một trò chơi rất phổ biến ở Việt Nam và được rất nhiều người yêu thích, đặc biệt là các bạn đã từng trải qua thời học sinh. Nói đến cờ caro, chắc hẳn không một bạn học sinh nào là không biết. Chỉ cần một mảnh giấy kẻ ô, hai cây bút, bạn có thể tự tổ chức một cuộc thi cờ đúng nghĩa.</a:t>
            </a:r>
            <a:endParaRPr lang="en-GB" sz="1600">
              <a:latin typeface="Times New Roman" panose="02020603050405020304" pitchFamily="18" charset="0"/>
              <a:ea typeface="Times New Roman" panose="02020603050405020304" pitchFamily="18" charset="0"/>
            </a:endParaRPr>
          </a:p>
          <a:p>
            <a:r>
              <a:rPr lang="en-US" sz="1600">
                <a:latin typeface="Times New Roman" panose="02020603050405020304" pitchFamily="18" charset="0"/>
                <a:ea typeface="Times New Roman" panose="02020603050405020304" pitchFamily="18" charset="0"/>
              </a:rPr>
              <a:t> </a:t>
            </a:r>
            <a:endParaRPr lang="en-GB">
              <a:latin typeface="Times New Roman" panose="02020603050405020304" pitchFamily="18" charset="0"/>
              <a:ea typeface="Times New Roman" panose="02020603050405020304" pitchFamily="18" charset="0"/>
            </a:endParaRPr>
          </a:p>
          <a:p>
            <a:r>
              <a:rPr lang="en-US" sz="1600" b="1">
                <a:latin typeface="Times New Roman" panose="02020603050405020304" pitchFamily="18" charset="0"/>
                <a:ea typeface="Times New Roman" panose="02020603050405020304" pitchFamily="18" charset="0"/>
              </a:rPr>
              <a:t>  1. Luật chơi Game:  </a:t>
            </a:r>
            <a:endParaRPr lang="en-GB">
              <a:latin typeface="Times New Roman" panose="02020603050405020304" pitchFamily="18" charset="0"/>
              <a:ea typeface="Times New Roman" panose="02020603050405020304" pitchFamily="18" charset="0"/>
            </a:endParaRPr>
          </a:p>
          <a:p>
            <a:r>
              <a:rPr lang="en-US" sz="1500">
                <a:latin typeface="Times New Roman" panose="02020603050405020304" pitchFamily="18" charset="0"/>
                <a:ea typeface="Times New Roman" panose="02020603050405020304" pitchFamily="18" charset="0"/>
              </a:rPr>
              <a:t>Trò chơi gồm hai người, lần lượt mỗi bên đánh dấu O-X. Nếu mỗi bên đạt được năm dấu chung hàng (có thể là hàng ngang, hàng dọc, hàng chéo) thì thắng. Ngược lại thì thua, trò chơi có thể dừng khi hết màn hình.</a:t>
            </a:r>
            <a:endParaRPr lang="en-GB" sz="1500">
              <a:latin typeface="Times New Roman" panose="02020603050405020304" pitchFamily="18" charset="0"/>
              <a:ea typeface="Times New Roman" panose="02020603050405020304" pitchFamily="18" charset="0"/>
            </a:endParaRPr>
          </a:p>
          <a:p>
            <a:r>
              <a:rPr lang="en-US" sz="1500" b="1">
                <a:latin typeface="Times New Roman" panose="02020603050405020304" pitchFamily="18" charset="0"/>
                <a:ea typeface="Times New Roman" panose="02020603050405020304" pitchFamily="18" charset="0"/>
              </a:rPr>
              <a:t>Lưu ý</a:t>
            </a:r>
            <a:r>
              <a:rPr lang="en-US" sz="1500">
                <a:latin typeface="Times New Roman" panose="02020603050405020304" pitchFamily="18" charset="0"/>
                <a:ea typeface="Times New Roman" panose="02020603050405020304" pitchFamily="18" charset="0"/>
              </a:rPr>
              <a:t>: nếu đạt được năm dấu cùng hàng mà bị chặn trước hai đầu là chưa thắng</a:t>
            </a:r>
            <a:r>
              <a:rPr lang="en-US" sz="1500" smtClean="0">
                <a:latin typeface="Times New Roman" panose="02020603050405020304" pitchFamily="18" charset="0"/>
                <a:ea typeface="Times New Roman" panose="02020603050405020304" pitchFamily="18" charset="0"/>
              </a:rPr>
              <a:t>.</a:t>
            </a:r>
          </a:p>
          <a:p>
            <a:r>
              <a:rPr lang="en-US" sz="1500" smtClean="0">
                <a:latin typeface="Times New Roman" panose="02020603050405020304" pitchFamily="18" charset="0"/>
                <a:ea typeface="Times New Roman" panose="02020603050405020304" pitchFamily="18" charset="0"/>
              </a:rPr>
              <a:t>Đặc </a:t>
            </a:r>
            <a:r>
              <a:rPr lang="en-US" sz="1500">
                <a:latin typeface="Times New Roman" panose="02020603050405020304" pitchFamily="18" charset="0"/>
                <a:ea typeface="Times New Roman" panose="02020603050405020304" pitchFamily="18" charset="0"/>
              </a:rPr>
              <a:t>biệt, chỉ có năm dấu cùng hàng mới thắng, 6 hoặc 7 dấu thì không thắng. </a:t>
            </a:r>
            <a:endParaRPr lang="en-GB" sz="1500">
              <a:latin typeface="Times New Roman" panose="02020603050405020304" pitchFamily="18" charset="0"/>
              <a:ea typeface="Times New Roman" panose="02020603050405020304" pitchFamily="18" charset="0"/>
            </a:endParaRPr>
          </a:p>
          <a:p>
            <a:r>
              <a:rPr lang="en-US">
                <a:latin typeface="Times New Roman" panose="02020603050405020304" pitchFamily="18" charset="0"/>
                <a:ea typeface="Times New Roman" panose="02020603050405020304" pitchFamily="18" charset="0"/>
              </a:rPr>
              <a:t> </a:t>
            </a:r>
            <a:endParaRPr lang="en-GB"/>
          </a:p>
        </p:txBody>
      </p:sp>
      <p:pic>
        <p:nvPicPr>
          <p:cNvPr id="1026" name="Picture 2" descr="Game caro - Trò chơi caro - GameV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137" y="272786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76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4" name="Rectangle 3"/>
          <p:cNvSpPr/>
          <p:nvPr/>
        </p:nvSpPr>
        <p:spPr>
          <a:xfrm>
            <a:off x="529936" y="417433"/>
            <a:ext cx="7793181" cy="2339102"/>
          </a:xfrm>
          <a:prstGeom prst="rect">
            <a:avLst/>
          </a:prstGeom>
        </p:spPr>
        <p:txBody>
          <a:bodyPr wrap="square">
            <a:spAutoFit/>
          </a:bodyPr>
          <a:lstStyle/>
          <a:p>
            <a:r>
              <a:rPr lang="en-US" sz="1800" b="1">
                <a:latin typeface="Times New Roman" panose="02020603050405020304" pitchFamily="18" charset="0"/>
                <a:ea typeface="Times New Roman" panose="02020603050405020304" pitchFamily="18" charset="0"/>
              </a:rPr>
              <a:t>II.Thuật toán </a:t>
            </a:r>
            <a:r>
              <a:rPr lang="en-US" sz="1800" b="1" smtClean="0">
                <a:latin typeface="Times New Roman" panose="02020603050405020304" pitchFamily="18" charset="0"/>
                <a:ea typeface="Times New Roman" panose="02020603050405020304" pitchFamily="18" charset="0"/>
              </a:rPr>
              <a:t>MINIMAX</a:t>
            </a:r>
            <a:endParaRPr lang="en-GB" sz="1600">
              <a:latin typeface="Times New Roman" panose="02020603050405020304" pitchFamily="18" charset="0"/>
              <a:ea typeface="Times New Roman" panose="02020603050405020304" pitchFamily="18" charset="0"/>
            </a:endParaRPr>
          </a:p>
          <a:p>
            <a:r>
              <a:rPr lang="en-US" sz="1600" b="1">
                <a:latin typeface="Times New Roman" panose="02020603050405020304" pitchFamily="18" charset="0"/>
                <a:ea typeface="Times New Roman" panose="02020603050405020304" pitchFamily="18" charset="0"/>
              </a:rPr>
              <a:t>1. Định nghĩa</a:t>
            </a:r>
            <a:endParaRPr lang="en-GB" sz="1600">
              <a:latin typeface="Times New Roman" panose="02020603050405020304" pitchFamily="18" charset="0"/>
              <a:ea typeface="Times New Roman" panose="02020603050405020304" pitchFamily="18" charset="0"/>
            </a:endParaRPr>
          </a:p>
          <a:p>
            <a:pPr algn="just"/>
            <a:r>
              <a:rPr lang="en-US" sz="1600">
                <a:latin typeface="Times New Roman" panose="02020603050405020304" pitchFamily="18" charset="0"/>
                <a:ea typeface="Times New Roman" panose="02020603050405020304" pitchFamily="18" charset="0"/>
              </a:rPr>
              <a:t>Giải thuật Minimax là một thuật toán đệ quy lựa chọn bước đi kế tiếp trong một trò chơi có hai người. Xét một trò chơi đối kháng trong đó hai người thay phiên đi nước đi của mình như tic-tac-toe, cờ vua, cờ tướng, cờ caro, cờ vây… Khi chơi bạn có thể khai triển hết không gian trạng thái nhưng khó khăn chủ yếu là bạn phải tính toán được phản ứng và nước đi của đối thủ mình như thế nào? Cách xử lý đơn giản là bạn giả sử đối thủ của bạn cũng sử dụng kiến thức về không gian trạng thái giống bạn. Giải thuật Minimax áp dụng giả thuyết này để tìm kiếm không gian trạng thái của trò chơi.</a:t>
            </a:r>
            <a:endParaRPr lang="en-GB" sz="1600">
              <a:latin typeface="Times New Roman" panose="02020603050405020304" pitchFamily="18" charset="0"/>
              <a:ea typeface="Times New Roman" panose="02020603050405020304" pitchFamily="18" charset="0"/>
            </a:endParaRPr>
          </a:p>
        </p:txBody>
      </p:sp>
      <p:pic>
        <p:nvPicPr>
          <p:cNvPr id="2050" name="Picture 2" descr="Tôi đã lập trình một trò chơi tic tac toe với Thuật toán Minimax, nhưng nó  hoạt động như thế nà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913" y="275653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38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Rectangle 2"/>
          <p:cNvSpPr/>
          <p:nvPr/>
        </p:nvSpPr>
        <p:spPr>
          <a:xfrm>
            <a:off x="519648" y="488373"/>
            <a:ext cx="7761907" cy="2092881"/>
          </a:xfrm>
          <a:prstGeom prst="rect">
            <a:avLst/>
          </a:prstGeom>
        </p:spPr>
        <p:txBody>
          <a:bodyPr wrap="square">
            <a:spAutoFit/>
          </a:bodyPr>
          <a:lstStyle/>
          <a:p>
            <a:pPr algn="just">
              <a:spcAft>
                <a:spcPts val="1200"/>
              </a:spcAft>
            </a:pPr>
            <a:r>
              <a:rPr lang="en-GB" sz="1300" spc="-5">
                <a:solidFill>
                  <a:srgbClr val="1B1B1B"/>
                </a:solidFill>
                <a:latin typeface="Times New Roman" panose="02020603050405020304" pitchFamily="18" charset="0"/>
                <a:ea typeface="Times New Roman" panose="02020603050405020304" pitchFamily="18" charset="0"/>
              </a:rPr>
              <a:t>Như hình </a:t>
            </a:r>
            <a:r>
              <a:rPr lang="en-GB" sz="1300" spc="-5" smtClean="0">
                <a:solidFill>
                  <a:srgbClr val="1B1B1B"/>
                </a:solidFill>
                <a:latin typeface="Times New Roman" panose="02020603050405020304" pitchFamily="18" charset="0"/>
                <a:ea typeface="Times New Roman" panose="02020603050405020304" pitchFamily="18" charset="0"/>
              </a:rPr>
              <a:t>dưới </a:t>
            </a:r>
            <a:r>
              <a:rPr lang="en-GB" sz="1300" spc="-5">
                <a:solidFill>
                  <a:srgbClr val="1B1B1B"/>
                </a:solidFill>
                <a:latin typeface="Times New Roman" panose="02020603050405020304" pitchFamily="18" charset="0"/>
                <a:ea typeface="Times New Roman" panose="02020603050405020304" pitchFamily="18" charset="0"/>
              </a:rPr>
              <a:t>ta thấy là trạng thái hiện tại của game đang đến lượt đánh của người chơi X đại diện cho MAX. Ta tạm quy định giá trị MAX lúc game thắng cho X = +10 và MIN lúc game thua cho X = -10 và lúc game hòa = 0. Lúc này ở lượt 1, MAX có thể đi được 1 trong 3 nước như hình. Vậy làm sao để chọn 1 trong 3 nước đó nước nào là tốt nhất để đi. Chúng ta dựa vào giá trị của từng nước để chọn nước tốt nhất, như ở đây 3 node đó thuộc lớp MAX nên chọn giá trị lớn nhất. Chúng ta bắt đầu tìm giá trị của từng node đó. Ở lớp MAX trong lượt 1, thì ta có node 1,2,3 được đánh số từ trái sáng phải như hình. Node 3 chúng ta đã là node lá (X win game) và có giá trị là +10. Còn 2 node 1,2 thì chưa biết giá trị của nó tại lượt 1 nên chúng ta dựa vào giá trị của các node con để định giá trị và bằng giá trị bé nhất của các node con ở lớp MIN tại lượt 2. Cứ tiếp tục tương tự như vậy đến lúc gặp node lá thì từ node lá đó ta suy ngược lại và ta tính được node 1 có giá trị là -10 và node 2 là 0. Vậy nước đi tốt nhất ở đây là như node 3 có giá trị lớn nhất là +10. </a:t>
            </a:r>
            <a:endParaRPr lang="en-GB" sz="1300">
              <a:latin typeface="Times New Roman" panose="02020603050405020304" pitchFamily="18" charset="0"/>
              <a:ea typeface="Times New Roman" panose="02020603050405020304" pitchFamily="18" charset="0"/>
            </a:endParaRPr>
          </a:p>
        </p:txBody>
      </p:sp>
      <p:pic>
        <p:nvPicPr>
          <p:cNvPr id="3074" name="Picture 16" descr="https://viblo.asia/uploads/4db4c04a-890f-405c-9399-6e1dd0448a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098" y="2361082"/>
            <a:ext cx="3969328" cy="222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p:nvPr/>
        </p:nvSpPr>
        <p:spPr>
          <a:xfrm>
            <a:off x="3591500" y="507800"/>
            <a:ext cx="4674514" cy="4082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787106" y="948699"/>
            <a:ext cx="4283100" cy="273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Raleway Light"/>
                <a:ea typeface="Raleway Light"/>
                <a:cs typeface="Raleway Light"/>
                <a:sym typeface="Raleway Light"/>
              </a:rPr>
              <a:t>Place your screenshot here</a:t>
            </a:r>
            <a:endParaRPr sz="1000">
              <a:solidFill>
                <a:srgbClr val="999999"/>
              </a:solidFill>
              <a:latin typeface="Raleway Light"/>
              <a:ea typeface="Raleway Light"/>
              <a:cs typeface="Raleway Light"/>
              <a:sym typeface="Raleway Light"/>
            </a:endParaRPr>
          </a:p>
        </p:txBody>
      </p:sp>
      <p:sp>
        <p:nvSpPr>
          <p:cNvPr id="352" name="Google Shape;35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Rectangle 1"/>
          <p:cNvSpPr/>
          <p:nvPr/>
        </p:nvSpPr>
        <p:spPr>
          <a:xfrm>
            <a:off x="519545" y="593871"/>
            <a:ext cx="4572000" cy="492443"/>
          </a:xfrm>
          <a:prstGeom prst="rect">
            <a:avLst/>
          </a:prstGeom>
        </p:spPr>
        <p:txBody>
          <a:bodyPr>
            <a:spAutoFit/>
          </a:bodyPr>
          <a:lstStyle/>
          <a:p>
            <a:r>
              <a:rPr lang="en-US" b="1">
                <a:latin typeface="Times New Roman" panose="02020603050405020304" pitchFamily="18" charset="0"/>
                <a:ea typeface="Times New Roman" panose="02020603050405020304" pitchFamily="18" charset="0"/>
              </a:rPr>
              <a:t>III. Mô tả giao diện màn hình Game</a:t>
            </a:r>
            <a:endParaRPr lang="en-GB" sz="1200">
              <a:latin typeface="Times New Roman" panose="02020603050405020304" pitchFamily="18" charset="0"/>
              <a:ea typeface="Times New Roman" panose="02020603050405020304" pitchFamily="18" charset="0"/>
            </a:endParaRPr>
          </a:p>
          <a:p>
            <a:r>
              <a:rPr lang="en-US" sz="1200" b="1">
                <a:latin typeface="Times New Roman" panose="02020603050405020304" pitchFamily="18" charset="0"/>
                <a:ea typeface="Times New Roman" panose="02020603050405020304" pitchFamily="18" charset="0"/>
              </a:rPr>
              <a:t>     1. Giao diện chính:</a:t>
            </a:r>
            <a:endParaRPr lang="en-GB" sz="1200">
              <a:effectLst/>
              <a:latin typeface="Times New Roman" panose="02020603050405020304" pitchFamily="18" charset="0"/>
              <a:ea typeface="Times New Roman" panose="02020603050405020304" pitchFamily="18" charset="0"/>
            </a:endParaRPr>
          </a:p>
        </p:txBody>
      </p: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06" y="714694"/>
            <a:ext cx="4283100" cy="306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359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9" name="Google Shape;129;p1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14" name="Google Shape;114;p18"/>
          <p:cNvSpPr txBox="1">
            <a:spLocks noGrp="1"/>
          </p:cNvSpPr>
          <p:nvPr>
            <p:ph type="ctrTitle" idx="4294967295"/>
          </p:nvPr>
        </p:nvSpPr>
        <p:spPr>
          <a:xfrm>
            <a:off x="815553" y="2359904"/>
            <a:ext cx="49768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smtClean="0">
                <a:solidFill>
                  <a:srgbClr val="FFB600"/>
                </a:solidFill>
              </a:rPr>
              <a:t>THANKS </a:t>
            </a:r>
            <a:br>
              <a:rPr lang="en" sz="7200" smtClean="0">
                <a:solidFill>
                  <a:srgbClr val="FFB600"/>
                </a:solidFill>
              </a:rPr>
            </a:br>
            <a:endParaRPr sz="7200">
              <a:solidFill>
                <a:srgbClr val="FFB600"/>
              </a:solidFill>
            </a:endParaRPr>
          </a:p>
        </p:txBody>
      </p:sp>
      <p:sp>
        <p:nvSpPr>
          <p:cNvPr id="116" name="Google Shape;116;p18"/>
          <p:cNvSpPr/>
          <p:nvPr/>
        </p:nvSpPr>
        <p:spPr>
          <a:xfrm>
            <a:off x="7334564" y="2384367"/>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8"/>
          <p:cNvGrpSpPr/>
          <p:nvPr/>
        </p:nvGrpSpPr>
        <p:grpSpPr>
          <a:xfrm>
            <a:off x="6962708" y="777025"/>
            <a:ext cx="1284369" cy="1284693"/>
            <a:chOff x="6654650" y="3665275"/>
            <a:chExt cx="409100" cy="409125"/>
          </a:xfrm>
        </p:grpSpPr>
        <p:sp>
          <p:nvSpPr>
            <p:cNvPr id="118" name="Google Shape;11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8"/>
          <p:cNvGrpSpPr/>
          <p:nvPr/>
        </p:nvGrpSpPr>
        <p:grpSpPr>
          <a:xfrm rot="290934">
            <a:off x="5826714" y="2216476"/>
            <a:ext cx="848543" cy="848624"/>
            <a:chOff x="570875" y="4322250"/>
            <a:chExt cx="443300" cy="443325"/>
          </a:xfrm>
        </p:grpSpPr>
        <p:sp>
          <p:nvSpPr>
            <p:cNvPr id="121" name="Google Shape;121;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8"/>
          <p:cNvSpPr/>
          <p:nvPr/>
        </p:nvSpPr>
        <p:spPr>
          <a:xfrm rot="2466717">
            <a:off x="5819909" y="1025895"/>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609245">
            <a:off x="6429073" y="1276138"/>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012763" y="2401428"/>
            <a:ext cx="3578325" cy="584775"/>
          </a:xfrm>
          <a:prstGeom prst="rect">
            <a:avLst/>
          </a:prstGeom>
        </p:spPr>
        <p:txBody>
          <a:bodyPr wrap="square">
            <a:spAutoFit/>
          </a:bodyPr>
          <a:lstStyle/>
          <a:p>
            <a:pPr lvl="0">
              <a:spcBef>
                <a:spcPts val="600"/>
              </a:spcBef>
            </a:pPr>
            <a:r>
              <a:rPr lang="en-GB" sz="3200" b="1">
                <a:latin typeface="Raleway" panose="020B0604020202020204" charset="0"/>
              </a:rPr>
              <a:t>Any questions?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130</TotalTime>
  <Words>480</Words>
  <Application>Microsoft Office PowerPoint</Application>
  <PresentationFormat>On-screen Show (16:9)</PresentationFormat>
  <Paragraphs>36</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Garamond</vt:lpstr>
      <vt:lpstr>Raleway</vt:lpstr>
      <vt:lpstr>Raleway Light</vt:lpstr>
      <vt:lpstr>Arial</vt:lpstr>
      <vt:lpstr>Times New Roman</vt:lpstr>
      <vt:lpstr>Organic</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Trung Thanh</cp:lastModifiedBy>
  <cp:revision>15</cp:revision>
  <dcterms:modified xsi:type="dcterms:W3CDTF">2021-08-26T12:37:53Z</dcterms:modified>
</cp:coreProperties>
</file>