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84" r:id="rId5"/>
    <p:sldId id="285" r:id="rId6"/>
    <p:sldId id="269" r:id="rId7"/>
    <p:sldId id="286" r:id="rId8"/>
    <p:sldId id="274" r:id="rId9"/>
    <p:sldId id="275" r:id="rId10"/>
    <p:sldId id="287" r:id="rId11"/>
    <p:sldId id="276" r:id="rId12"/>
    <p:sldId id="278" r:id="rId13"/>
    <p:sldId id="277" r:id="rId14"/>
    <p:sldId id="281" r:id="rId15"/>
    <p:sldId id="279" r:id="rId16"/>
    <p:sldId id="273" r:id="rId17"/>
    <p:sldId id="280"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0704" autoAdjust="0"/>
  </p:normalViewPr>
  <p:slideViewPr>
    <p:cSldViewPr snapToGrid="0">
      <p:cViewPr>
        <p:scale>
          <a:sx n="75" d="100"/>
          <a:sy n="75" d="100"/>
        </p:scale>
        <p:origin x="884" y="4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smith.langchain.com/cookbook/feedback-examples/streamlit" TargetMode="Externa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towardsai.net/p/machine-learning/advanced-rag-techniques-an-illustrated-overview" TargetMode="External"/><Relationship Id="rId3" Type="http://schemas.openxmlformats.org/officeDocument/2006/relationships/hyperlink" Target="https://python.langchain.com/docs/get_started/introduction" TargetMode="External"/><Relationship Id="rId7" Type="http://schemas.openxmlformats.org/officeDocument/2006/relationships/hyperlink" Target="https://www.trychroma.com/" TargetMode="External"/><Relationship Id="rId2" Type="http://schemas.openxmlformats.org/officeDocument/2006/relationships/hyperlink" Target="https://www.promptingguide.ai/" TargetMode="External"/><Relationship Id="rId1" Type="http://schemas.openxmlformats.org/officeDocument/2006/relationships/slideLayout" Target="../slideLayouts/slideLayout6.xml"/><Relationship Id="rId6" Type="http://schemas.openxmlformats.org/officeDocument/2006/relationships/hyperlink" Target="https://www.pinecone.io/" TargetMode="External"/><Relationship Id="rId5" Type="http://schemas.openxmlformats.org/officeDocument/2006/relationships/hyperlink" Target="https://azure.microsoft.com/en-us/products/ai-services/ai-search" TargetMode="External"/><Relationship Id="rId10" Type="http://schemas.openxmlformats.org/officeDocument/2006/relationships/hyperlink" Target="https://www.youtube.com/watch?v=zjkBMFhNj_g&amp;t=2396s" TargetMode="External"/><Relationship Id="rId4" Type="http://schemas.openxmlformats.org/officeDocument/2006/relationships/hyperlink" Target="https://docs.llamaindex.ai/en/stable/index.html" TargetMode="External"/><Relationship Id="rId9" Type="http://schemas.openxmlformats.org/officeDocument/2006/relationships/hyperlink" Target="https://www.youtube.com/watch?v=ahnGLM-RC1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FAAA5-08A7-A9E0-17A9-32BF37FB1239}"/>
              </a:ext>
            </a:extLst>
          </p:cNvPr>
          <p:cNvSpPr>
            <a:spLocks noGrp="1"/>
          </p:cNvSpPr>
          <p:nvPr>
            <p:ph type="sldNum" sz="quarter" idx="12"/>
          </p:nvPr>
        </p:nvSpPr>
        <p:spPr/>
        <p:txBody>
          <a:bodyPr/>
          <a:lstStyle/>
          <a:p>
            <a:fld id="{A49DFD55-3C28-40EF-9E31-A92D2E4017FF}" type="slidenum">
              <a:rPr lang="en-US" smtClean="0"/>
              <a:pPr/>
              <a:t>1</a:t>
            </a:fld>
            <a:endParaRPr lang="en-US" dirty="0"/>
          </a:p>
        </p:txBody>
      </p:sp>
      <p:pic>
        <p:nvPicPr>
          <p:cNvPr id="10242" name="Picture 2" descr="Design an illustrative Black and White image that visually captures the process and significance of evaluating large language models in engineering. Consider incorporating key elements such as data inputs, model architecture, performance metrics, and the overall impact on natural language understanding. Use visual cues to convey the complexity and thoroughness involved in assessing the effectiveness and capabilities of large language models within the field of engineering">
            <a:extLst>
              <a:ext uri="{FF2B5EF4-FFF2-40B4-BE49-F238E27FC236}">
                <a16:creationId xmlns:a16="http://schemas.microsoft.com/office/drawing/2014/main" id="{04FA8022-3F62-EAC8-CB92-DF4AACB36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F66E7C-53FA-8C08-D5E2-BC327C968DE7}"/>
              </a:ext>
            </a:extLst>
          </p:cNvPr>
          <p:cNvSpPr txBox="1"/>
          <p:nvPr/>
        </p:nvSpPr>
        <p:spPr>
          <a:xfrm>
            <a:off x="7696201" y="3429000"/>
            <a:ext cx="4080933" cy="461665"/>
          </a:xfrm>
          <a:prstGeom prst="rect">
            <a:avLst/>
          </a:prstGeom>
          <a:noFill/>
        </p:spPr>
        <p:txBody>
          <a:bodyPr wrap="square">
            <a:spAutoFit/>
          </a:bodyPr>
          <a:lstStyle/>
          <a:p>
            <a:r>
              <a:rPr lang="en-US" sz="2400" dirty="0"/>
              <a:t>LLM Debug And Evaluation</a:t>
            </a:r>
          </a:p>
        </p:txBody>
      </p:sp>
    </p:spTree>
    <p:extLst>
      <p:ext uri="{BB962C8B-B14F-4D97-AF65-F5344CB8AC3E}">
        <p14:creationId xmlns:p14="http://schemas.microsoft.com/office/powerpoint/2010/main" val="1573576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5D7105C-6CAC-EF01-7CB5-C73DE40D5A6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Box 6">
            <a:extLst>
              <a:ext uri="{FF2B5EF4-FFF2-40B4-BE49-F238E27FC236}">
                <a16:creationId xmlns:a16="http://schemas.microsoft.com/office/drawing/2014/main" id="{88C404D5-AB1A-401F-7621-065A9EAC2BA1}"/>
              </a:ext>
            </a:extLst>
          </p:cNvPr>
          <p:cNvSpPr txBox="1"/>
          <p:nvPr/>
        </p:nvSpPr>
        <p:spPr>
          <a:xfrm>
            <a:off x="2213810" y="6117490"/>
            <a:ext cx="7232698" cy="369332"/>
          </a:xfrm>
          <a:prstGeom prst="rect">
            <a:avLst/>
          </a:prstGeom>
          <a:noFill/>
        </p:spPr>
        <p:txBody>
          <a:bodyPr wrap="square">
            <a:spAutoFit/>
          </a:bodyPr>
          <a:lstStyle/>
          <a:p>
            <a:r>
              <a:rPr lang="en-US" dirty="0">
                <a:hlinkClick r:id="rId2"/>
              </a:rPr>
              <a:t>Collect User Feedback in </a:t>
            </a:r>
            <a:r>
              <a:rPr lang="en-US" dirty="0" err="1">
                <a:hlinkClick r:id="rId2"/>
              </a:rPr>
              <a:t>Streamlit</a:t>
            </a:r>
            <a:r>
              <a:rPr lang="en-US" dirty="0">
                <a:hlinkClick r:id="rId2"/>
              </a:rPr>
              <a:t> | 🦜️🛠️ </a:t>
            </a:r>
            <a:r>
              <a:rPr lang="en-US" dirty="0" err="1">
                <a:hlinkClick r:id="rId2"/>
              </a:rPr>
              <a:t>LangSmith</a:t>
            </a:r>
            <a:r>
              <a:rPr lang="en-US" dirty="0">
                <a:hlinkClick r:id="rId2"/>
              </a:rPr>
              <a:t> (langchain.com)</a:t>
            </a:r>
            <a:endParaRPr lang="en-US" dirty="0"/>
          </a:p>
        </p:txBody>
      </p:sp>
      <p:sp>
        <p:nvSpPr>
          <p:cNvPr id="8" name="Title 2">
            <a:extLst>
              <a:ext uri="{FF2B5EF4-FFF2-40B4-BE49-F238E27FC236}">
                <a16:creationId xmlns:a16="http://schemas.microsoft.com/office/drawing/2014/main" id="{FCD46011-39CB-6A82-AD22-4EE6A29C1CBE}"/>
              </a:ext>
            </a:extLst>
          </p:cNvPr>
          <p:cNvSpPr txBox="1">
            <a:spLocks/>
          </p:cNvSpPr>
          <p:nvPr/>
        </p:nvSpPr>
        <p:spPr>
          <a:xfrm>
            <a:off x="375696" y="548671"/>
            <a:ext cx="5145605"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USER FEEDBACKS</a:t>
            </a:r>
          </a:p>
        </p:txBody>
      </p:sp>
      <p:pic>
        <p:nvPicPr>
          <p:cNvPr id="10" name="Picture 9">
            <a:extLst>
              <a:ext uri="{FF2B5EF4-FFF2-40B4-BE49-F238E27FC236}">
                <a16:creationId xmlns:a16="http://schemas.microsoft.com/office/drawing/2014/main" id="{E961BD77-DF0F-379D-93EA-1107B5F778CF}"/>
              </a:ext>
            </a:extLst>
          </p:cNvPr>
          <p:cNvPicPr>
            <a:picLocks noChangeAspect="1"/>
          </p:cNvPicPr>
          <p:nvPr/>
        </p:nvPicPr>
        <p:blipFill>
          <a:blip r:embed="rId3"/>
          <a:stretch>
            <a:fillRect/>
          </a:stretch>
        </p:blipFill>
        <p:spPr>
          <a:xfrm>
            <a:off x="1634698" y="2426908"/>
            <a:ext cx="8390921" cy="3001823"/>
          </a:xfrm>
          <a:prstGeom prst="rect">
            <a:avLst/>
          </a:prstGeom>
        </p:spPr>
      </p:pic>
      <p:pic>
        <p:nvPicPr>
          <p:cNvPr id="12" name="Picture 11">
            <a:extLst>
              <a:ext uri="{FF2B5EF4-FFF2-40B4-BE49-F238E27FC236}">
                <a16:creationId xmlns:a16="http://schemas.microsoft.com/office/drawing/2014/main" id="{95F411EC-DAE5-D5F3-6828-E2008643D236}"/>
              </a:ext>
            </a:extLst>
          </p:cNvPr>
          <p:cNvPicPr>
            <a:picLocks noChangeAspect="1"/>
          </p:cNvPicPr>
          <p:nvPr/>
        </p:nvPicPr>
        <p:blipFill>
          <a:blip r:embed="rId4"/>
          <a:stretch>
            <a:fillRect/>
          </a:stretch>
        </p:blipFill>
        <p:spPr>
          <a:xfrm>
            <a:off x="1464471" y="1561417"/>
            <a:ext cx="749339" cy="482625"/>
          </a:xfrm>
          <a:prstGeom prst="rect">
            <a:avLst/>
          </a:prstGeom>
        </p:spPr>
      </p:pic>
      <p:sp>
        <p:nvSpPr>
          <p:cNvPr id="13" name="TextBox 12">
            <a:extLst>
              <a:ext uri="{FF2B5EF4-FFF2-40B4-BE49-F238E27FC236}">
                <a16:creationId xmlns:a16="http://schemas.microsoft.com/office/drawing/2014/main" id="{410BEDED-240C-9959-2B7D-EDE670DDE4BD}"/>
              </a:ext>
            </a:extLst>
          </p:cNvPr>
          <p:cNvSpPr txBox="1"/>
          <p:nvPr/>
        </p:nvSpPr>
        <p:spPr>
          <a:xfrm>
            <a:off x="2441033" y="1640987"/>
            <a:ext cx="3219596" cy="369332"/>
          </a:xfrm>
          <a:prstGeom prst="rect">
            <a:avLst/>
          </a:prstGeom>
          <a:noFill/>
        </p:spPr>
        <p:txBody>
          <a:bodyPr wrap="square" rtlCol="0">
            <a:spAutoFit/>
          </a:bodyPr>
          <a:lstStyle/>
          <a:p>
            <a:r>
              <a:rPr lang="en-US" dirty="0"/>
              <a:t>Or the “tricky” copy button ;)</a:t>
            </a:r>
          </a:p>
        </p:txBody>
      </p:sp>
    </p:spTree>
    <p:extLst>
      <p:ext uri="{BB962C8B-B14F-4D97-AF65-F5344CB8AC3E}">
        <p14:creationId xmlns:p14="http://schemas.microsoft.com/office/powerpoint/2010/main" val="379066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46A3-C14F-C2FA-78CB-CB72AB1B897B}"/>
              </a:ext>
            </a:extLst>
          </p:cNvPr>
          <p:cNvSpPr>
            <a:spLocks noGrp="1"/>
          </p:cNvSpPr>
          <p:nvPr>
            <p:ph type="title"/>
          </p:nvPr>
        </p:nvSpPr>
        <p:spPr>
          <a:xfrm>
            <a:off x="1362075" y="1519417"/>
            <a:ext cx="5111750" cy="545862"/>
          </a:xfrm>
        </p:spPr>
        <p:txBody>
          <a:bodyPr/>
          <a:lstStyle/>
          <a:p>
            <a:r>
              <a:rPr lang="en-US" dirty="0"/>
              <a:t>RAGAS</a:t>
            </a:r>
          </a:p>
        </p:txBody>
      </p:sp>
      <p:sp>
        <p:nvSpPr>
          <p:cNvPr id="4" name="Footer Placeholder 3">
            <a:extLst>
              <a:ext uri="{FF2B5EF4-FFF2-40B4-BE49-F238E27FC236}">
                <a16:creationId xmlns:a16="http://schemas.microsoft.com/office/drawing/2014/main" id="{A59105A2-D2B2-DFF4-9FE4-2BD5C7CA2B4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83B5494-99E1-7A93-C33E-53A9BBB26CCB}"/>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026" name="Picture 2">
            <a:extLst>
              <a:ext uri="{FF2B5EF4-FFF2-40B4-BE49-F238E27FC236}">
                <a16:creationId xmlns:a16="http://schemas.microsoft.com/office/drawing/2014/main" id="{0911FC2E-8253-326A-E840-2199FA996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491" y="1601061"/>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ign an illustrative Black and White image that visually captures the process and significance of evaluating large language models in engineering. Consider incorporating key elements such as data inputs, model architecture, performance metrics, and the overall impact on natural language understanding. Use visual cues to convey the complexity and thoroughness involved in assessing the effectiveness and capabilities of large language models within the field of engineering Des">
            <a:extLst>
              <a:ext uri="{FF2B5EF4-FFF2-40B4-BE49-F238E27FC236}">
                <a16:creationId xmlns:a16="http://schemas.microsoft.com/office/drawing/2014/main" id="{6A3E1374-246A-52A0-0847-440B3DC5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5"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04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962C-43DD-A3BD-4AF0-350674DAD0A8}"/>
              </a:ext>
            </a:extLst>
          </p:cNvPr>
          <p:cNvSpPr>
            <a:spLocks noGrp="1"/>
          </p:cNvSpPr>
          <p:nvPr>
            <p:ph type="title"/>
          </p:nvPr>
        </p:nvSpPr>
        <p:spPr/>
        <p:txBody>
          <a:bodyPr/>
          <a:lstStyle/>
          <a:p>
            <a:r>
              <a:rPr lang="en-US" dirty="0"/>
              <a:t>RAGAS</a:t>
            </a:r>
          </a:p>
        </p:txBody>
      </p:sp>
      <p:sp>
        <p:nvSpPr>
          <p:cNvPr id="4" name="Footer Placeholder 3">
            <a:extLst>
              <a:ext uri="{FF2B5EF4-FFF2-40B4-BE49-F238E27FC236}">
                <a16:creationId xmlns:a16="http://schemas.microsoft.com/office/drawing/2014/main" id="{357557FD-A2D5-C8CE-86DA-F56D0BC2697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F4CA933-B866-14A5-28F4-C8E6676155A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69654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7170" name="Picture 2" descr="GitHub Logos and Usage · GitHub">
            <a:extLst>
              <a:ext uri="{FF2B5EF4-FFF2-40B4-BE49-F238E27FC236}">
                <a16:creationId xmlns:a16="http://schemas.microsoft.com/office/drawing/2014/main" id="{F49659D3-4B28-DF13-1C0D-EDB6FC005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447" y="499198"/>
            <a:ext cx="1483349" cy="13960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BB4E3-A5B0-B72A-9FB3-98E424DB5A72}"/>
              </a:ext>
            </a:extLst>
          </p:cNvPr>
          <p:cNvSpPr txBox="1"/>
          <p:nvPr/>
        </p:nvSpPr>
        <p:spPr>
          <a:xfrm>
            <a:off x="2545537" y="5987018"/>
            <a:ext cx="7732868" cy="369332"/>
          </a:xfrm>
          <a:prstGeom prst="rect">
            <a:avLst/>
          </a:prstGeom>
          <a:noFill/>
        </p:spPr>
        <p:txBody>
          <a:bodyPr wrap="square">
            <a:sp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https://github.com/NTTLuke/genai-articles/tree/experiments/community</a:t>
            </a:r>
            <a:endParaRPr lang="en-US" dirty="0"/>
          </a:p>
        </p:txBody>
      </p:sp>
      <p:pic>
        <p:nvPicPr>
          <p:cNvPr id="6" name="Picture 5">
            <a:extLst>
              <a:ext uri="{FF2B5EF4-FFF2-40B4-BE49-F238E27FC236}">
                <a16:creationId xmlns:a16="http://schemas.microsoft.com/office/drawing/2014/main" id="{CF8A75A6-3DC6-622D-8A22-F98B9C5FBF35}"/>
              </a:ext>
            </a:extLst>
          </p:cNvPr>
          <p:cNvPicPr>
            <a:picLocks noChangeAspect="1"/>
          </p:cNvPicPr>
          <p:nvPr/>
        </p:nvPicPr>
        <p:blipFill>
          <a:blip r:embed="rId3"/>
          <a:stretch>
            <a:fillRect/>
          </a:stretch>
        </p:blipFill>
        <p:spPr>
          <a:xfrm>
            <a:off x="5037436" y="2755448"/>
            <a:ext cx="1883369" cy="1883369"/>
          </a:xfrm>
          <a:prstGeom prst="rect">
            <a:avLst/>
          </a:prstGeom>
        </p:spPr>
      </p:pic>
    </p:spTree>
    <p:extLst>
      <p:ext uri="{BB962C8B-B14F-4D97-AF65-F5344CB8AC3E}">
        <p14:creationId xmlns:p14="http://schemas.microsoft.com/office/powerpoint/2010/main" val="152145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70EFB2-A944-EE60-BCBE-F1B2E814A0E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E4FC1EB-FEC4-E021-BAE1-0F98987C895E}"/>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7" name="TextBox 6">
            <a:extLst>
              <a:ext uri="{FF2B5EF4-FFF2-40B4-BE49-F238E27FC236}">
                <a16:creationId xmlns:a16="http://schemas.microsoft.com/office/drawing/2014/main" id="{55C9A99C-A526-761C-046A-D7282AEC75E9}"/>
              </a:ext>
            </a:extLst>
          </p:cNvPr>
          <p:cNvSpPr txBox="1"/>
          <p:nvPr/>
        </p:nvSpPr>
        <p:spPr>
          <a:xfrm>
            <a:off x="434854" y="318484"/>
            <a:ext cx="10249187" cy="6001643"/>
          </a:xfrm>
          <a:prstGeom prst="rect">
            <a:avLst/>
          </a:prstGeom>
          <a:noFill/>
        </p:spPr>
        <p:txBody>
          <a:bodyPr wrap="square">
            <a:spAutoFit/>
          </a:bodyPr>
          <a:lstStyle/>
          <a:p>
            <a:pPr rtl="0">
              <a:spcBef>
                <a:spcPts val="0"/>
              </a:spcBef>
              <a:spcAft>
                <a:spcPts val="0"/>
              </a:spcAft>
            </a:pPr>
            <a:r>
              <a:rPr lang="en-US" sz="4400" b="0" i="0" u="none" strike="noStrike" dirty="0">
                <a:solidFill>
                  <a:srgbClr val="000000"/>
                </a:solidFill>
                <a:effectLst/>
                <a:latin typeface="Arial" panose="020B0604020202020204" pitchFamily="34" charset="0"/>
              </a:rPr>
              <a:t>References</a:t>
            </a:r>
          </a:p>
          <a:p>
            <a:pPr rtl="0">
              <a:spcBef>
                <a:spcPts val="0"/>
              </a:spcBef>
              <a:spcAft>
                <a:spcPts val="1200"/>
              </a:spcAft>
            </a:pPr>
            <a:br>
              <a:rPr lang="en-US" b="0" dirty="0">
                <a:effectLst/>
              </a:rPr>
            </a:br>
            <a:r>
              <a:rPr lang="en-US" sz="1800" b="0" i="0" u="sng" strike="noStrike" dirty="0">
                <a:solidFill>
                  <a:srgbClr val="0097A7"/>
                </a:solidFill>
                <a:effectLst/>
                <a:latin typeface="Arial" panose="020B0604020202020204" pitchFamily="34" charset="0"/>
                <a:hlinkClick r:id="rId2"/>
              </a:rPr>
              <a:t>Prompt Engineering Guide</a:t>
            </a:r>
            <a:endParaRPr lang="en-US" b="0" dirty="0">
              <a:effectLst/>
            </a:endParaRPr>
          </a:p>
          <a:p>
            <a:pPr rtl="0">
              <a:spcBef>
                <a:spcPts val="0"/>
              </a:spcBef>
              <a:spcAft>
                <a:spcPts val="1200"/>
              </a:spcAft>
            </a:pPr>
            <a:r>
              <a:rPr lang="en-US" sz="1800" b="0" i="0" u="sng" strike="noStrike" dirty="0">
                <a:solidFill>
                  <a:srgbClr val="0097A7"/>
                </a:solidFill>
                <a:effectLst/>
                <a:latin typeface="Arial" panose="020B0604020202020204" pitchFamily="34" charset="0"/>
                <a:hlinkClick r:id="rId3"/>
              </a:rPr>
              <a:t>Introduction | 🦜️🔗 </a:t>
            </a:r>
            <a:r>
              <a:rPr lang="en-US" sz="1800" b="0" i="0" u="sng" strike="noStrike" dirty="0" err="1">
                <a:solidFill>
                  <a:srgbClr val="0097A7"/>
                </a:solidFill>
                <a:effectLst/>
                <a:latin typeface="Arial" panose="020B0604020202020204" pitchFamily="34" charset="0"/>
                <a:hlinkClick r:id="rId3"/>
              </a:rPr>
              <a:t>Langchain</a:t>
            </a:r>
            <a:endParaRPr lang="en-US" b="0" dirty="0">
              <a:effectLst/>
            </a:endParaRPr>
          </a:p>
          <a:p>
            <a:pPr rtl="0">
              <a:spcBef>
                <a:spcPts val="0"/>
              </a:spcBef>
              <a:spcAft>
                <a:spcPts val="1200"/>
              </a:spcAft>
            </a:pPr>
            <a:r>
              <a:rPr lang="en-US" sz="1800" b="0" i="0" u="sng" strike="noStrike" dirty="0" err="1">
                <a:solidFill>
                  <a:srgbClr val="0097A7"/>
                </a:solidFill>
                <a:effectLst/>
                <a:latin typeface="Arial" panose="020B0604020202020204" pitchFamily="34" charset="0"/>
                <a:hlinkClick r:id="rId4"/>
              </a:rPr>
              <a:t>LlamaIndex</a:t>
            </a:r>
            <a:r>
              <a:rPr lang="en-US" sz="1800" b="0" i="0" u="sng" strike="noStrike" dirty="0">
                <a:solidFill>
                  <a:srgbClr val="0097A7"/>
                </a:solidFill>
                <a:effectLst/>
                <a:latin typeface="Arial" panose="020B0604020202020204" pitchFamily="34" charset="0"/>
                <a:hlinkClick r:id="rId4"/>
              </a:rPr>
              <a:t> 🦙 0.9.39</a:t>
            </a:r>
            <a:endParaRPr lang="en-US" b="0" dirty="0">
              <a:effectLst/>
            </a:endParaRPr>
          </a:p>
          <a:p>
            <a:pPr rtl="0">
              <a:spcBef>
                <a:spcPts val="0"/>
              </a:spcBef>
              <a:spcAft>
                <a:spcPts val="1200"/>
              </a:spcAft>
            </a:pPr>
            <a:r>
              <a:rPr lang="en-US" sz="1800" b="0" i="0" u="sng" strike="noStrike" dirty="0">
                <a:solidFill>
                  <a:srgbClr val="0097A7"/>
                </a:solidFill>
                <a:effectLst/>
                <a:latin typeface="Arial" panose="020B0604020202020204" pitchFamily="34" charset="0"/>
                <a:hlinkClick r:id="rId5"/>
              </a:rPr>
              <a:t>Azure AI Search - Generative Search | Microsoft Azure</a:t>
            </a:r>
            <a:endParaRPr lang="en-US" b="0" dirty="0">
              <a:effectLst/>
            </a:endParaRPr>
          </a:p>
          <a:p>
            <a:pPr rtl="0">
              <a:spcBef>
                <a:spcPts val="0"/>
              </a:spcBef>
              <a:spcAft>
                <a:spcPts val="1200"/>
              </a:spcAft>
            </a:pPr>
            <a:r>
              <a:rPr lang="en-US" sz="1800" b="0" i="0" u="sng" strike="noStrike" dirty="0">
                <a:solidFill>
                  <a:srgbClr val="0097A7"/>
                </a:solidFill>
                <a:effectLst/>
                <a:latin typeface="Arial" panose="020B0604020202020204" pitchFamily="34" charset="0"/>
                <a:hlinkClick r:id="rId6"/>
              </a:rPr>
              <a:t>The vector database to build knowledgeable AI | Pinecone</a:t>
            </a:r>
            <a:endParaRPr lang="en-US" b="0" dirty="0">
              <a:effectLst/>
            </a:endParaRPr>
          </a:p>
          <a:p>
            <a:pPr rtl="0">
              <a:spcBef>
                <a:spcPts val="0"/>
              </a:spcBef>
              <a:spcAft>
                <a:spcPts val="1200"/>
              </a:spcAft>
            </a:pPr>
            <a:r>
              <a:rPr lang="en-US" sz="1800" b="0" i="0" u="sng" strike="noStrike" dirty="0">
                <a:solidFill>
                  <a:srgbClr val="0097A7"/>
                </a:solidFill>
                <a:effectLst/>
                <a:latin typeface="Arial" panose="020B0604020202020204" pitchFamily="34" charset="0"/>
                <a:hlinkClick r:id="rId7"/>
              </a:rPr>
              <a:t>Chroma (trychroma.com)</a:t>
            </a:r>
            <a:endParaRPr lang="en-US" b="0" dirty="0">
              <a:effectLst/>
            </a:endParaRPr>
          </a:p>
          <a:p>
            <a:pPr rtl="0">
              <a:spcBef>
                <a:spcPts val="0"/>
              </a:spcBef>
              <a:spcAft>
                <a:spcPts val="1200"/>
              </a:spcAft>
            </a:pPr>
            <a:r>
              <a:rPr lang="en-US" sz="1800" b="0" i="0" u="sng" strike="noStrike" dirty="0">
                <a:solidFill>
                  <a:srgbClr val="0097A7"/>
                </a:solidFill>
                <a:effectLst/>
                <a:latin typeface="Arial" panose="020B0604020202020204" pitchFamily="34" charset="0"/>
                <a:hlinkClick r:id="rId8"/>
              </a:rPr>
              <a:t>Advanced RAG Techniques: an Illustrated Overview – Towards AI</a:t>
            </a:r>
            <a:endParaRPr lang="en-US" sz="1800" b="0" i="0" u="sng" strike="noStrike" dirty="0">
              <a:solidFill>
                <a:srgbClr val="0097A7"/>
              </a:solidFill>
              <a:effectLst/>
              <a:latin typeface="Arial" panose="020B0604020202020204" pitchFamily="34" charset="0"/>
            </a:endParaRPr>
          </a:p>
          <a:p>
            <a:pPr rtl="0">
              <a:spcBef>
                <a:spcPts val="0"/>
              </a:spcBef>
              <a:spcAft>
                <a:spcPts val="0"/>
              </a:spcAft>
            </a:pPr>
            <a:br>
              <a:rPr lang="en-US" b="0" dirty="0">
                <a:effectLst/>
              </a:rPr>
            </a:br>
            <a:r>
              <a:rPr lang="en-US" sz="4400" b="0" i="0" u="none" strike="noStrike" dirty="0">
                <a:solidFill>
                  <a:srgbClr val="000000"/>
                </a:solidFill>
                <a:effectLst/>
                <a:latin typeface="Arial" panose="020B0604020202020204" pitchFamily="34" charset="0"/>
              </a:rPr>
              <a:t>Must see videos</a:t>
            </a:r>
            <a:endParaRPr lang="en-US" b="0" dirty="0">
              <a:effectLst/>
            </a:endParaRPr>
          </a:p>
          <a:p>
            <a:pPr rtl="0">
              <a:spcBef>
                <a:spcPts val="0"/>
              </a:spcBef>
              <a:spcAft>
                <a:spcPts val="1200"/>
              </a:spcAft>
            </a:pPr>
            <a:br>
              <a:rPr lang="en-US" b="0" dirty="0">
                <a:effectLst/>
              </a:rPr>
            </a:br>
            <a:r>
              <a:rPr lang="en-US" sz="1800" b="0" i="0" u="sng" strike="noStrike" dirty="0">
                <a:solidFill>
                  <a:srgbClr val="0097A7"/>
                </a:solidFill>
                <a:effectLst/>
                <a:latin typeface="Arial" panose="020B0604020202020204" pitchFamily="34" charset="0"/>
                <a:hlinkClick r:id="rId9"/>
              </a:rPr>
              <a:t>A Survey of Techniques for Maximizing LLM Performance (youtube.com)</a:t>
            </a:r>
            <a:endParaRPr lang="en-US" b="0" dirty="0">
              <a:effectLst/>
            </a:endParaRPr>
          </a:p>
          <a:p>
            <a:pPr rtl="0">
              <a:spcBef>
                <a:spcPts val="0"/>
              </a:spcBef>
              <a:spcAft>
                <a:spcPts val="1200"/>
              </a:spcAft>
            </a:pPr>
            <a:r>
              <a:rPr lang="en-US" sz="1800" b="0" i="0" u="sng" strike="noStrike" dirty="0">
                <a:solidFill>
                  <a:srgbClr val="0097A7"/>
                </a:solidFill>
                <a:effectLst/>
                <a:latin typeface="Arial" panose="020B0604020202020204" pitchFamily="34" charset="0"/>
                <a:hlinkClick r:id="rId10"/>
              </a:rPr>
              <a:t>https://www.youtube.com/watch?v=zjkBMFhNj_g&amp;t=2396s</a:t>
            </a:r>
            <a:r>
              <a:rPr lang="en-US" sz="1800" b="0" i="0" u="sng" dirty="0">
                <a:solidFill>
                  <a:srgbClr val="0097A7"/>
                </a:solidFill>
                <a:effectLst/>
                <a:latin typeface="Arial" panose="020B0604020202020204" pitchFamily="34" charset="0"/>
              </a:rPr>
              <a:t> (Andrej </a:t>
            </a:r>
            <a:r>
              <a:rPr lang="en-US" sz="1800" b="0" i="0" u="sng" dirty="0" err="1">
                <a:solidFill>
                  <a:srgbClr val="0097A7"/>
                </a:solidFill>
                <a:effectLst/>
                <a:latin typeface="Arial" panose="020B0604020202020204" pitchFamily="34" charset="0"/>
              </a:rPr>
              <a:t>Karpathy</a:t>
            </a:r>
            <a:r>
              <a:rPr lang="en-US" sz="1800" b="0" i="0" u="sng" dirty="0">
                <a:solidFill>
                  <a:srgbClr val="0097A7"/>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56503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FAAA5-08A7-A9E0-17A9-32BF37FB123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grpSp>
        <p:nvGrpSpPr>
          <p:cNvPr id="16" name="Group 15">
            <a:extLst>
              <a:ext uri="{FF2B5EF4-FFF2-40B4-BE49-F238E27FC236}">
                <a16:creationId xmlns:a16="http://schemas.microsoft.com/office/drawing/2014/main" id="{4A2EB385-994D-DD85-1FB9-D001D27749A7}"/>
              </a:ext>
            </a:extLst>
          </p:cNvPr>
          <p:cNvGrpSpPr/>
          <p:nvPr/>
        </p:nvGrpSpPr>
        <p:grpSpPr>
          <a:xfrm>
            <a:off x="8491647" y="3073688"/>
            <a:ext cx="2202847" cy="710623"/>
            <a:chOff x="4882176" y="5569636"/>
            <a:chExt cx="2202847" cy="710623"/>
          </a:xfrm>
        </p:grpSpPr>
        <p:sp>
          <p:nvSpPr>
            <p:cNvPr id="7" name="TextBox 6">
              <a:extLst>
                <a:ext uri="{FF2B5EF4-FFF2-40B4-BE49-F238E27FC236}">
                  <a16:creationId xmlns:a16="http://schemas.microsoft.com/office/drawing/2014/main" id="{0460033F-5B9E-D7D7-3F3B-D4CDF622DDF3}"/>
                </a:ext>
              </a:extLst>
            </p:cNvPr>
            <p:cNvSpPr txBox="1"/>
            <p:nvPr/>
          </p:nvSpPr>
          <p:spPr>
            <a:xfrm>
              <a:off x="5021719" y="5569636"/>
              <a:ext cx="424543" cy="369332"/>
            </a:xfrm>
            <a:prstGeom prst="rect">
              <a:avLst/>
            </a:prstGeom>
            <a:noFill/>
          </p:spPr>
          <p:txBody>
            <a:bodyPr wrap="square">
              <a:spAutoFit/>
            </a:bodyPr>
            <a:lstStyle/>
            <a:p>
              <a:r>
                <a:rPr lang="en-US"/>
                <a:t>‪‪❤︎‬</a:t>
              </a:r>
              <a:endParaRPr lang="en-US" dirty="0"/>
            </a:p>
          </p:txBody>
        </p:sp>
        <p:sp>
          <p:nvSpPr>
            <p:cNvPr id="10" name="TextBox 9">
              <a:extLst>
                <a:ext uri="{FF2B5EF4-FFF2-40B4-BE49-F238E27FC236}">
                  <a16:creationId xmlns:a16="http://schemas.microsoft.com/office/drawing/2014/main" id="{9A407BE4-61D0-4135-AC44-B7E27C6A890E}"/>
                </a:ext>
              </a:extLst>
            </p:cNvPr>
            <p:cNvSpPr txBox="1"/>
            <p:nvPr/>
          </p:nvSpPr>
          <p:spPr>
            <a:xfrm>
              <a:off x="5415993" y="5569636"/>
              <a:ext cx="817880" cy="369332"/>
            </a:xfrm>
            <a:prstGeom prst="rect">
              <a:avLst/>
            </a:prstGeom>
            <a:noFill/>
          </p:spPr>
          <p:txBody>
            <a:bodyPr wrap="square" rtlCol="0">
              <a:spAutoFit/>
            </a:bodyPr>
            <a:lstStyle/>
            <a:p>
              <a:r>
                <a:rPr lang="en-US" dirty="0"/>
                <a:t>01011</a:t>
              </a:r>
            </a:p>
          </p:txBody>
        </p:sp>
        <p:pic>
          <p:nvPicPr>
            <p:cNvPr id="14" name="Picture 13">
              <a:extLst>
                <a:ext uri="{FF2B5EF4-FFF2-40B4-BE49-F238E27FC236}">
                  <a16:creationId xmlns:a16="http://schemas.microsoft.com/office/drawing/2014/main" id="{79C91361-DF5C-4EC3-474A-7317CB3684CE}"/>
                </a:ext>
              </a:extLst>
            </p:cNvPr>
            <p:cNvPicPr>
              <a:picLocks noChangeAspect="1"/>
            </p:cNvPicPr>
            <p:nvPr/>
          </p:nvPicPr>
          <p:blipFill>
            <a:blip r:embed="rId2"/>
            <a:stretch>
              <a:fillRect/>
            </a:stretch>
          </p:blipFill>
          <p:spPr>
            <a:xfrm>
              <a:off x="6181150" y="5591312"/>
              <a:ext cx="704886" cy="292115"/>
            </a:xfrm>
            <a:prstGeom prst="rect">
              <a:avLst/>
            </a:prstGeom>
          </p:spPr>
        </p:pic>
        <p:sp>
          <p:nvSpPr>
            <p:cNvPr id="15" name="TextBox 14">
              <a:extLst>
                <a:ext uri="{FF2B5EF4-FFF2-40B4-BE49-F238E27FC236}">
                  <a16:creationId xmlns:a16="http://schemas.microsoft.com/office/drawing/2014/main" id="{3E37C022-7703-30BD-52F1-B146D1BCF2E2}"/>
                </a:ext>
              </a:extLst>
            </p:cNvPr>
            <p:cNvSpPr txBox="1"/>
            <p:nvPr/>
          </p:nvSpPr>
          <p:spPr>
            <a:xfrm>
              <a:off x="4882176" y="5910927"/>
              <a:ext cx="2202847" cy="369332"/>
            </a:xfrm>
            <a:prstGeom prst="rect">
              <a:avLst/>
            </a:prstGeom>
            <a:noFill/>
          </p:spPr>
          <p:txBody>
            <a:bodyPr wrap="none" rtlCol="0">
              <a:spAutoFit/>
            </a:bodyPr>
            <a:lstStyle/>
            <a:p>
              <a:r>
                <a:rPr lang="en-US" dirty="0"/>
                <a:t>Love, Code and Play</a:t>
              </a:r>
            </a:p>
          </p:txBody>
        </p:sp>
      </p:grpSp>
      <p:pic>
        <p:nvPicPr>
          <p:cNvPr id="8196" name="Picture 4" descr="generation">
            <a:extLst>
              <a:ext uri="{FF2B5EF4-FFF2-40B4-BE49-F238E27FC236}">
                <a16:creationId xmlns:a16="http://schemas.microsoft.com/office/drawing/2014/main" id="{309050AB-C68A-8560-DD87-D81153D1D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68313" cy="686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48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FAAA5-08A7-A9E0-17A9-32BF37FB1239}"/>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2" name="Picture 1">
            <a:extLst>
              <a:ext uri="{FF2B5EF4-FFF2-40B4-BE49-F238E27FC236}">
                <a16:creationId xmlns:a16="http://schemas.microsoft.com/office/drawing/2014/main" id="{3D7CA2AA-70AA-2828-F2F6-E37FE7942445}"/>
              </a:ext>
            </a:extLst>
          </p:cNvPr>
          <p:cNvPicPr>
            <a:picLocks noChangeAspect="1"/>
          </p:cNvPicPr>
          <p:nvPr/>
        </p:nvPicPr>
        <p:blipFill>
          <a:blip r:embed="rId2"/>
          <a:stretch>
            <a:fillRect/>
          </a:stretch>
        </p:blipFill>
        <p:spPr>
          <a:xfrm>
            <a:off x="5561331" y="0"/>
            <a:ext cx="6630669" cy="6885071"/>
          </a:xfrm>
          <a:prstGeom prst="rect">
            <a:avLst/>
          </a:prstGeom>
        </p:spPr>
      </p:pic>
      <p:sp>
        <p:nvSpPr>
          <p:cNvPr id="3" name="TextBox 2">
            <a:extLst>
              <a:ext uri="{FF2B5EF4-FFF2-40B4-BE49-F238E27FC236}">
                <a16:creationId xmlns:a16="http://schemas.microsoft.com/office/drawing/2014/main" id="{0E0B65BF-F3AD-0BDF-2299-54EBD017DBC6}"/>
              </a:ext>
            </a:extLst>
          </p:cNvPr>
          <p:cNvSpPr txBox="1"/>
          <p:nvPr/>
        </p:nvSpPr>
        <p:spPr>
          <a:xfrm>
            <a:off x="863601" y="3211702"/>
            <a:ext cx="4080933" cy="461665"/>
          </a:xfrm>
          <a:prstGeom prst="rect">
            <a:avLst/>
          </a:prstGeom>
          <a:noFill/>
        </p:spPr>
        <p:txBody>
          <a:bodyPr wrap="square">
            <a:spAutoFit/>
          </a:bodyPr>
          <a:lstStyle/>
          <a:p>
            <a:r>
              <a:rPr lang="en-US" sz="2400" dirty="0" err="1"/>
              <a:t>Langchain</a:t>
            </a:r>
            <a:r>
              <a:rPr lang="en-US" sz="2400" dirty="0"/>
              <a:t> framework</a:t>
            </a:r>
          </a:p>
        </p:txBody>
      </p:sp>
    </p:spTree>
    <p:extLst>
      <p:ext uri="{BB962C8B-B14F-4D97-AF65-F5344CB8AC3E}">
        <p14:creationId xmlns:p14="http://schemas.microsoft.com/office/powerpoint/2010/main" val="110095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Title 6">
            <a:extLst>
              <a:ext uri="{FF2B5EF4-FFF2-40B4-BE49-F238E27FC236}">
                <a16:creationId xmlns:a16="http://schemas.microsoft.com/office/drawing/2014/main" id="{B120EFFC-D151-04B1-F1CD-1F47C01050C6}"/>
              </a:ext>
            </a:extLst>
          </p:cNvPr>
          <p:cNvSpPr>
            <a:spLocks noGrp="1"/>
          </p:cNvSpPr>
          <p:nvPr>
            <p:ph type="title"/>
          </p:nvPr>
        </p:nvSpPr>
        <p:spPr/>
        <p:txBody>
          <a:bodyPr/>
          <a:lstStyle/>
          <a:p>
            <a:r>
              <a:rPr lang="en-US" dirty="0"/>
              <a:t>WHY ?</a:t>
            </a:r>
          </a:p>
        </p:txBody>
      </p:sp>
      <p:sp>
        <p:nvSpPr>
          <p:cNvPr id="11" name="TextBox 10">
            <a:extLst>
              <a:ext uri="{FF2B5EF4-FFF2-40B4-BE49-F238E27FC236}">
                <a16:creationId xmlns:a16="http://schemas.microsoft.com/office/drawing/2014/main" id="{11398E7A-CC7F-6C67-E67B-24ACC3F08921}"/>
              </a:ext>
            </a:extLst>
          </p:cNvPr>
          <p:cNvSpPr txBox="1"/>
          <p:nvPr/>
        </p:nvSpPr>
        <p:spPr>
          <a:xfrm>
            <a:off x="932770" y="1674674"/>
            <a:ext cx="6094638" cy="1754326"/>
          </a:xfrm>
          <a:prstGeom prst="rect">
            <a:avLst/>
          </a:prstGeom>
          <a:noFill/>
        </p:spPr>
        <p:txBody>
          <a:bodyPr wrap="square">
            <a:spAutoFit/>
          </a:bodyPr>
          <a:lstStyle/>
          <a:p>
            <a:pPr algn="l"/>
            <a:r>
              <a:rPr lang="en-US" b="1" i="0" dirty="0">
                <a:solidFill>
                  <a:srgbClr val="25252D"/>
                </a:solidFill>
                <a:effectLst/>
                <a:latin typeface="Public Sans"/>
              </a:rPr>
              <a:t>Non-deterministic Outputs</a:t>
            </a:r>
          </a:p>
          <a:p>
            <a:pPr algn="l"/>
            <a:r>
              <a:rPr lang="en-US" b="1" i="0" dirty="0">
                <a:solidFill>
                  <a:srgbClr val="25252D"/>
                </a:solidFill>
                <a:effectLst/>
                <a:latin typeface="Public Sans"/>
              </a:rPr>
              <a:t>API opacity</a:t>
            </a:r>
            <a:endParaRPr lang="en-US" dirty="0">
              <a:solidFill>
                <a:srgbClr val="25252D"/>
              </a:solidFill>
              <a:latin typeface="Public Sans"/>
            </a:endParaRPr>
          </a:p>
          <a:p>
            <a:pPr algn="l"/>
            <a:r>
              <a:rPr lang="en-US" b="1" i="0" dirty="0">
                <a:solidFill>
                  <a:srgbClr val="25252D"/>
                </a:solidFill>
                <a:effectLst/>
                <a:latin typeface="Public Sans"/>
              </a:rPr>
              <a:t>Security</a:t>
            </a:r>
            <a:endParaRPr lang="en-US" dirty="0">
              <a:solidFill>
                <a:srgbClr val="25252D"/>
              </a:solidFill>
              <a:latin typeface="Public Sans"/>
            </a:endParaRPr>
          </a:p>
          <a:p>
            <a:pPr algn="l"/>
            <a:r>
              <a:rPr lang="en-US" b="1" i="0" dirty="0">
                <a:solidFill>
                  <a:srgbClr val="25252D"/>
                </a:solidFill>
                <a:effectLst/>
                <a:latin typeface="Public Sans"/>
              </a:rPr>
              <a:t>Bias</a:t>
            </a:r>
            <a:endParaRPr lang="en-US" b="0" i="0" dirty="0">
              <a:solidFill>
                <a:srgbClr val="25252D"/>
              </a:solidFill>
              <a:effectLst/>
              <a:latin typeface="Public Sans"/>
            </a:endParaRPr>
          </a:p>
          <a:p>
            <a:pPr algn="l"/>
            <a:r>
              <a:rPr lang="en-US" b="1" i="0" dirty="0">
                <a:solidFill>
                  <a:srgbClr val="25252D"/>
                </a:solidFill>
                <a:effectLst/>
                <a:latin typeface="Public Sans"/>
              </a:rPr>
              <a:t>Cost</a:t>
            </a:r>
            <a:endParaRPr lang="en-US" dirty="0">
              <a:solidFill>
                <a:srgbClr val="25252D"/>
              </a:solidFill>
              <a:latin typeface="Public Sans"/>
            </a:endParaRPr>
          </a:p>
          <a:p>
            <a:pPr algn="l"/>
            <a:r>
              <a:rPr lang="en-US" b="1" i="0" dirty="0">
                <a:solidFill>
                  <a:srgbClr val="25252D"/>
                </a:solidFill>
                <a:effectLst/>
                <a:latin typeface="Public Sans"/>
              </a:rPr>
              <a:t>Latency</a:t>
            </a:r>
            <a:endParaRPr lang="en-US" b="0" i="0" dirty="0">
              <a:solidFill>
                <a:srgbClr val="25252D"/>
              </a:solidFill>
              <a:effectLst/>
              <a:latin typeface="Public Sans"/>
            </a:endParaRPr>
          </a:p>
        </p:txBody>
      </p:sp>
    </p:spTree>
    <p:extLst>
      <p:ext uri="{BB962C8B-B14F-4D97-AF65-F5344CB8AC3E}">
        <p14:creationId xmlns:p14="http://schemas.microsoft.com/office/powerpoint/2010/main" val="249968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FAAA5-08A7-A9E0-17A9-32BF37FB1239}"/>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2" name="TextBox 11">
            <a:extLst>
              <a:ext uri="{FF2B5EF4-FFF2-40B4-BE49-F238E27FC236}">
                <a16:creationId xmlns:a16="http://schemas.microsoft.com/office/drawing/2014/main" id="{14F66E7C-53FA-8C08-D5E2-BC327C968DE7}"/>
              </a:ext>
            </a:extLst>
          </p:cNvPr>
          <p:cNvSpPr txBox="1"/>
          <p:nvPr/>
        </p:nvSpPr>
        <p:spPr>
          <a:xfrm>
            <a:off x="7941733" y="3198167"/>
            <a:ext cx="4080933" cy="461665"/>
          </a:xfrm>
          <a:prstGeom prst="rect">
            <a:avLst/>
          </a:prstGeom>
          <a:noFill/>
        </p:spPr>
        <p:txBody>
          <a:bodyPr wrap="square">
            <a:spAutoFit/>
          </a:bodyPr>
          <a:lstStyle/>
          <a:p>
            <a:r>
              <a:rPr lang="en-US" sz="2400" dirty="0" err="1"/>
              <a:t>Langchain</a:t>
            </a:r>
            <a:r>
              <a:rPr lang="en-US" sz="2400" dirty="0"/>
              <a:t> Overview</a:t>
            </a:r>
          </a:p>
        </p:txBody>
      </p:sp>
      <p:pic>
        <p:nvPicPr>
          <p:cNvPr id="2" name="Picture 1">
            <a:extLst>
              <a:ext uri="{FF2B5EF4-FFF2-40B4-BE49-F238E27FC236}">
                <a16:creationId xmlns:a16="http://schemas.microsoft.com/office/drawing/2014/main" id="{19F4C957-E816-B707-B499-8E3DADCF0CDB}"/>
              </a:ext>
            </a:extLst>
          </p:cNvPr>
          <p:cNvPicPr>
            <a:picLocks noChangeAspect="1"/>
          </p:cNvPicPr>
          <p:nvPr/>
        </p:nvPicPr>
        <p:blipFill>
          <a:blip r:embed="rId2"/>
          <a:stretch>
            <a:fillRect/>
          </a:stretch>
        </p:blipFill>
        <p:spPr>
          <a:xfrm>
            <a:off x="1866712" y="139919"/>
            <a:ext cx="3429378" cy="6581556"/>
          </a:xfrm>
          <a:prstGeom prst="rect">
            <a:avLst/>
          </a:prstGeom>
          <a:ln w="25400">
            <a:solidFill>
              <a:schemeClr val="accent1"/>
            </a:solidFill>
          </a:ln>
        </p:spPr>
      </p:pic>
    </p:spTree>
    <p:extLst>
      <p:ext uri="{BB962C8B-B14F-4D97-AF65-F5344CB8AC3E}">
        <p14:creationId xmlns:p14="http://schemas.microsoft.com/office/powerpoint/2010/main" val="99095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2" name="Title 2">
            <a:extLst>
              <a:ext uri="{FF2B5EF4-FFF2-40B4-BE49-F238E27FC236}">
                <a16:creationId xmlns:a16="http://schemas.microsoft.com/office/drawing/2014/main" id="{E4462AA7-5C8A-DAD3-31F5-147574445B4E}"/>
              </a:ext>
            </a:extLst>
          </p:cNvPr>
          <p:cNvSpPr txBox="1">
            <a:spLocks/>
          </p:cNvSpPr>
          <p:nvPr/>
        </p:nvSpPr>
        <p:spPr>
          <a:xfrm>
            <a:off x="6164035" y="5532437"/>
            <a:ext cx="6757306"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DICTIONARY</a:t>
            </a:r>
          </a:p>
        </p:txBody>
      </p:sp>
      <p:pic>
        <p:nvPicPr>
          <p:cNvPr id="4" name="Picture 3">
            <a:extLst>
              <a:ext uri="{FF2B5EF4-FFF2-40B4-BE49-F238E27FC236}">
                <a16:creationId xmlns:a16="http://schemas.microsoft.com/office/drawing/2014/main" id="{ABFCC262-5482-B6E9-1597-C6194639193A}"/>
              </a:ext>
            </a:extLst>
          </p:cNvPr>
          <p:cNvPicPr>
            <a:picLocks noChangeAspect="1"/>
          </p:cNvPicPr>
          <p:nvPr/>
        </p:nvPicPr>
        <p:blipFill>
          <a:blip r:embed="rId2"/>
          <a:stretch>
            <a:fillRect/>
          </a:stretch>
        </p:blipFill>
        <p:spPr>
          <a:xfrm>
            <a:off x="2443930" y="586354"/>
            <a:ext cx="5746718" cy="5608864"/>
          </a:xfrm>
          <a:prstGeom prst="rect">
            <a:avLst/>
          </a:prstGeom>
        </p:spPr>
      </p:pic>
    </p:spTree>
    <p:extLst>
      <p:ext uri="{BB962C8B-B14F-4D97-AF65-F5344CB8AC3E}">
        <p14:creationId xmlns:p14="http://schemas.microsoft.com/office/powerpoint/2010/main" val="135034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 name="Title 2">
            <a:extLst>
              <a:ext uri="{FF2B5EF4-FFF2-40B4-BE49-F238E27FC236}">
                <a16:creationId xmlns:a16="http://schemas.microsoft.com/office/drawing/2014/main" id="{E4462AA7-5C8A-DAD3-31F5-147574445B4E}"/>
              </a:ext>
            </a:extLst>
          </p:cNvPr>
          <p:cNvSpPr txBox="1">
            <a:spLocks/>
          </p:cNvSpPr>
          <p:nvPr/>
        </p:nvSpPr>
        <p:spPr>
          <a:xfrm>
            <a:off x="-491066" y="3008279"/>
            <a:ext cx="629266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FIRST HANDS-ON EVALUATIONS</a:t>
            </a:r>
          </a:p>
        </p:txBody>
      </p:sp>
      <p:pic>
        <p:nvPicPr>
          <p:cNvPr id="5126" name="Picture 6" descr="Design an illustrative Black and White image that visually captures the process and significance of evaluating large language models in engineering. Consider incorporating key elements such as data inputs, model architecture, performance metrics, and the overall impact on natural language understanding. Use visual cues to convey the complexity and thoroughness involved in assessing the effectiveness and capabilities of large language models within the field of engineering Des">
            <a:extLst>
              <a:ext uri="{FF2B5EF4-FFF2-40B4-BE49-F238E27FC236}">
                <a16:creationId xmlns:a16="http://schemas.microsoft.com/office/drawing/2014/main" id="{F2509D1B-90B0-4E97-EA07-3214C7B37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733"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2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 name="Title 2">
            <a:extLst>
              <a:ext uri="{FF2B5EF4-FFF2-40B4-BE49-F238E27FC236}">
                <a16:creationId xmlns:a16="http://schemas.microsoft.com/office/drawing/2014/main" id="{E4462AA7-5C8A-DAD3-31F5-147574445B4E}"/>
              </a:ext>
            </a:extLst>
          </p:cNvPr>
          <p:cNvSpPr txBox="1">
            <a:spLocks/>
          </p:cNvSpPr>
          <p:nvPr/>
        </p:nvSpPr>
        <p:spPr>
          <a:xfrm>
            <a:off x="6273801" y="2923612"/>
            <a:ext cx="629266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RAG EVALUATION</a:t>
            </a:r>
          </a:p>
        </p:txBody>
      </p:sp>
      <p:pic>
        <p:nvPicPr>
          <p:cNvPr id="14338" name="Picture 2" descr="Design an illustrative Black and White image that visually captures the process and significance of evaluating large language models in engineering. Consider incorporating key elements such as data inputs, model architecture, performance metrics, and the overall impact on natural language understanding. Use visual cues to convey the complexity and thoroughness involved in assessing the effectiveness and capabilities of large language models within the field of engineering Des">
            <a:extLst>
              <a:ext uri="{FF2B5EF4-FFF2-40B4-BE49-F238E27FC236}">
                <a16:creationId xmlns:a16="http://schemas.microsoft.com/office/drawing/2014/main" id="{9D49B722-B9A4-0BDD-F4C7-83797B906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4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E8BB4A-AAD4-B810-8AF1-9F20F9895CFE}"/>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9" name="Picture 8">
            <a:extLst>
              <a:ext uri="{FF2B5EF4-FFF2-40B4-BE49-F238E27FC236}">
                <a16:creationId xmlns:a16="http://schemas.microsoft.com/office/drawing/2014/main" id="{5467756F-6356-4C6A-9DFF-8EAF0B9D9617}"/>
              </a:ext>
            </a:extLst>
          </p:cNvPr>
          <p:cNvPicPr>
            <a:picLocks noChangeAspect="1"/>
          </p:cNvPicPr>
          <p:nvPr/>
        </p:nvPicPr>
        <p:blipFill>
          <a:blip r:embed="rId2"/>
          <a:stretch>
            <a:fillRect/>
          </a:stretch>
        </p:blipFill>
        <p:spPr>
          <a:xfrm>
            <a:off x="1380293" y="2531386"/>
            <a:ext cx="8494768" cy="2647752"/>
          </a:xfrm>
          <a:prstGeom prst="rect">
            <a:avLst/>
          </a:prstGeom>
        </p:spPr>
      </p:pic>
      <p:sp>
        <p:nvSpPr>
          <p:cNvPr id="10" name="Title 2">
            <a:extLst>
              <a:ext uri="{FF2B5EF4-FFF2-40B4-BE49-F238E27FC236}">
                <a16:creationId xmlns:a16="http://schemas.microsoft.com/office/drawing/2014/main" id="{F44B1443-F256-B7B1-F8F9-8878020D3273}"/>
              </a:ext>
            </a:extLst>
          </p:cNvPr>
          <p:cNvSpPr txBox="1">
            <a:spLocks/>
          </p:cNvSpPr>
          <p:nvPr/>
        </p:nvSpPr>
        <p:spPr>
          <a:xfrm>
            <a:off x="369877" y="44466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COMPONENTS INVOLVED</a:t>
            </a:r>
          </a:p>
        </p:txBody>
      </p:sp>
    </p:spTree>
    <p:extLst>
      <p:ext uri="{BB962C8B-B14F-4D97-AF65-F5344CB8AC3E}">
        <p14:creationId xmlns:p14="http://schemas.microsoft.com/office/powerpoint/2010/main" val="27877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3" name="Title 2">
            <a:extLst>
              <a:ext uri="{FF2B5EF4-FFF2-40B4-BE49-F238E27FC236}">
                <a16:creationId xmlns:a16="http://schemas.microsoft.com/office/drawing/2014/main" id="{591FE591-3D82-FA37-7FF8-850C724422F9}"/>
              </a:ext>
            </a:extLst>
          </p:cNvPr>
          <p:cNvSpPr txBox="1">
            <a:spLocks/>
          </p:cNvSpPr>
          <p:nvPr/>
        </p:nvSpPr>
        <p:spPr>
          <a:xfrm>
            <a:off x="-338667" y="3022190"/>
            <a:ext cx="5872842"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HANDS-ON RAG EVALUATION</a:t>
            </a:r>
          </a:p>
        </p:txBody>
      </p:sp>
      <p:pic>
        <p:nvPicPr>
          <p:cNvPr id="15364" name="Picture 4" descr="Design an illustrative Black and White image that visually captures the process and significance of evaluating large language models in engineering. Consider incorporating key elements such as data inputs, model architecture, performance metrics, and the overall impact on natural language understanding. Use visual cues to convey the complexity and thoroughness involved in assessing the effectiveness and capabilities of large language models within the field of engineering">
            <a:extLst>
              <a:ext uri="{FF2B5EF4-FFF2-40B4-BE49-F238E27FC236}">
                <a16:creationId xmlns:a16="http://schemas.microsoft.com/office/drawing/2014/main" id="{AC0A8BEF-D53D-33D8-3B7B-701E173C2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788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{62BA7281-2B82-4CB4-9F67-CB9444DDA992}tf67328976_win32</Template>
  <TotalTime>0</TotalTime>
  <Words>186</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Public Sans</vt:lpstr>
      <vt:lpstr>Tenorite</vt:lpstr>
      <vt:lpstr>Office Theme</vt:lpstr>
      <vt:lpstr>PowerPoint Presentation</vt:lpstr>
      <vt:lpstr>PowerPoint Presentation</vt:lpstr>
      <vt:lpstr>WHY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RAGAS</vt:lpstr>
      <vt:lpstr>RAGAS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DEBUG AND EVALUATION</dc:title>
  <dc:creator>Luca Pierpaoli</dc:creator>
  <cp:lastModifiedBy>Luca Pierpaoli</cp:lastModifiedBy>
  <cp:revision>4</cp:revision>
  <dcterms:created xsi:type="dcterms:W3CDTF">2024-02-03T12:08:34Z</dcterms:created>
  <dcterms:modified xsi:type="dcterms:W3CDTF">2024-02-03T14:29:36Z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