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67CA24-A0E5-4953-86A7-F1FB3AA3C238}" v="45" dt="2020-02-10T19:53:04.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thandazo tutu tshuma" userId="908e4e88f8638403" providerId="LiveId" clId="{CB67CA24-A0E5-4953-86A7-F1FB3AA3C238}"/>
    <pc:docChg chg="custSel addSld modSld">
      <pc:chgData name="nomthandazo tutu tshuma" userId="908e4e88f8638403" providerId="LiveId" clId="{CB67CA24-A0E5-4953-86A7-F1FB3AA3C238}" dt="2020-02-10T19:45:03.379" v="568" actId="14100"/>
      <pc:docMkLst>
        <pc:docMk/>
      </pc:docMkLst>
      <pc:sldChg chg="addSp delSp modSp add">
        <pc:chgData name="nomthandazo tutu tshuma" userId="908e4e88f8638403" providerId="LiveId" clId="{CB67CA24-A0E5-4953-86A7-F1FB3AA3C238}" dt="2020-02-10T19:14:33.727" v="39" actId="255"/>
        <pc:sldMkLst>
          <pc:docMk/>
          <pc:sldMk cId="2702392060" sldId="256"/>
        </pc:sldMkLst>
        <pc:spChg chg="del">
          <ac:chgData name="nomthandazo tutu tshuma" userId="908e4e88f8638403" providerId="LiveId" clId="{CB67CA24-A0E5-4953-86A7-F1FB3AA3C238}" dt="2020-02-10T19:09:27.655" v="1"/>
          <ac:spMkLst>
            <pc:docMk/>
            <pc:sldMk cId="2702392060" sldId="256"/>
            <ac:spMk id="2" creationId="{CEE7451B-89F0-44E7-AE7A-7EA91EB24124}"/>
          </ac:spMkLst>
        </pc:spChg>
        <pc:spChg chg="del">
          <ac:chgData name="nomthandazo tutu tshuma" userId="908e4e88f8638403" providerId="LiveId" clId="{CB67CA24-A0E5-4953-86A7-F1FB3AA3C238}" dt="2020-02-10T19:09:27.655" v="1"/>
          <ac:spMkLst>
            <pc:docMk/>
            <pc:sldMk cId="2702392060" sldId="256"/>
            <ac:spMk id="3" creationId="{6841EFAB-279D-409C-81C8-4D9ED32A9261}"/>
          </ac:spMkLst>
        </pc:spChg>
        <pc:spChg chg="add mod">
          <ac:chgData name="nomthandazo tutu tshuma" userId="908e4e88f8638403" providerId="LiveId" clId="{CB67CA24-A0E5-4953-86A7-F1FB3AA3C238}" dt="2020-02-10T19:14:14.141" v="37" actId="207"/>
          <ac:spMkLst>
            <pc:docMk/>
            <pc:sldMk cId="2702392060" sldId="256"/>
            <ac:spMk id="4" creationId="{7AE384B6-047A-4438-AE4F-2798648A53DB}"/>
          </ac:spMkLst>
        </pc:spChg>
        <pc:spChg chg="add mod">
          <ac:chgData name="nomthandazo tutu tshuma" userId="908e4e88f8638403" providerId="LiveId" clId="{CB67CA24-A0E5-4953-86A7-F1FB3AA3C238}" dt="2020-02-10T19:14:33.727" v="39" actId="255"/>
          <ac:spMkLst>
            <pc:docMk/>
            <pc:sldMk cId="2702392060" sldId="256"/>
            <ac:spMk id="5" creationId="{01932812-3986-4B2A-AB4E-981CBEB0CA11}"/>
          </ac:spMkLst>
        </pc:spChg>
      </pc:sldChg>
      <pc:sldChg chg="addSp modSp add">
        <pc:chgData name="nomthandazo tutu tshuma" userId="908e4e88f8638403" providerId="LiveId" clId="{CB67CA24-A0E5-4953-86A7-F1FB3AA3C238}" dt="2020-02-10T19:19:53.085" v="124" actId="20577"/>
        <pc:sldMkLst>
          <pc:docMk/>
          <pc:sldMk cId="1528612037" sldId="257"/>
        </pc:sldMkLst>
        <pc:spChg chg="add mod">
          <ac:chgData name="nomthandazo tutu tshuma" userId="908e4e88f8638403" providerId="LiveId" clId="{CB67CA24-A0E5-4953-86A7-F1FB3AA3C238}" dt="2020-02-10T19:19:53.085" v="124" actId="20577"/>
          <ac:spMkLst>
            <pc:docMk/>
            <pc:sldMk cId="1528612037" sldId="257"/>
            <ac:spMk id="2" creationId="{7306B32C-0886-4FC9-A631-923C2063452E}"/>
          </ac:spMkLst>
        </pc:spChg>
      </pc:sldChg>
      <pc:sldChg chg="addSp modSp add">
        <pc:chgData name="nomthandazo tutu tshuma" userId="908e4e88f8638403" providerId="LiveId" clId="{CB67CA24-A0E5-4953-86A7-F1FB3AA3C238}" dt="2020-02-10T19:24:01.747" v="154" actId="21"/>
        <pc:sldMkLst>
          <pc:docMk/>
          <pc:sldMk cId="3595833050" sldId="258"/>
        </pc:sldMkLst>
        <pc:spChg chg="add mod">
          <ac:chgData name="nomthandazo tutu tshuma" userId="908e4e88f8638403" providerId="LiveId" clId="{CB67CA24-A0E5-4953-86A7-F1FB3AA3C238}" dt="2020-02-10T19:24:01.747" v="154" actId="21"/>
          <ac:spMkLst>
            <pc:docMk/>
            <pc:sldMk cId="3595833050" sldId="258"/>
            <ac:spMk id="2" creationId="{9163D1E7-B196-409A-A244-9033609A3C5F}"/>
          </ac:spMkLst>
        </pc:spChg>
      </pc:sldChg>
      <pc:sldChg chg="addSp modSp add">
        <pc:chgData name="nomthandazo tutu tshuma" userId="908e4e88f8638403" providerId="LiveId" clId="{CB67CA24-A0E5-4953-86A7-F1FB3AA3C238}" dt="2020-02-10T19:25:56.319" v="363" actId="20577"/>
        <pc:sldMkLst>
          <pc:docMk/>
          <pc:sldMk cId="621876582" sldId="259"/>
        </pc:sldMkLst>
        <pc:spChg chg="add mod">
          <ac:chgData name="nomthandazo tutu tshuma" userId="908e4e88f8638403" providerId="LiveId" clId="{CB67CA24-A0E5-4953-86A7-F1FB3AA3C238}" dt="2020-02-10T19:25:56.319" v="363" actId="20577"/>
          <ac:spMkLst>
            <pc:docMk/>
            <pc:sldMk cId="621876582" sldId="259"/>
            <ac:spMk id="2" creationId="{E0CEBA1F-EF89-4225-9707-9E1802F3BC79}"/>
          </ac:spMkLst>
        </pc:spChg>
      </pc:sldChg>
      <pc:sldChg chg="addSp modSp add">
        <pc:chgData name="nomthandazo tutu tshuma" userId="908e4e88f8638403" providerId="LiveId" clId="{CB67CA24-A0E5-4953-86A7-F1FB3AA3C238}" dt="2020-02-10T19:27:46.790" v="377" actId="255"/>
        <pc:sldMkLst>
          <pc:docMk/>
          <pc:sldMk cId="2774054893" sldId="260"/>
        </pc:sldMkLst>
        <pc:spChg chg="add mod">
          <ac:chgData name="nomthandazo tutu tshuma" userId="908e4e88f8638403" providerId="LiveId" clId="{CB67CA24-A0E5-4953-86A7-F1FB3AA3C238}" dt="2020-02-10T19:27:46.790" v="377" actId="255"/>
          <ac:spMkLst>
            <pc:docMk/>
            <pc:sldMk cId="2774054893" sldId="260"/>
            <ac:spMk id="2" creationId="{CCF7F8F0-F5C1-41E0-9812-65BE4694313D}"/>
          </ac:spMkLst>
        </pc:spChg>
      </pc:sldChg>
      <pc:sldChg chg="addSp modSp add">
        <pc:chgData name="nomthandazo tutu tshuma" userId="908e4e88f8638403" providerId="LiveId" clId="{CB67CA24-A0E5-4953-86A7-F1FB3AA3C238}" dt="2020-02-10T19:30:11.783" v="391" actId="14100"/>
        <pc:sldMkLst>
          <pc:docMk/>
          <pc:sldMk cId="3528451335" sldId="261"/>
        </pc:sldMkLst>
        <pc:spChg chg="add mod">
          <ac:chgData name="nomthandazo tutu tshuma" userId="908e4e88f8638403" providerId="LiveId" clId="{CB67CA24-A0E5-4953-86A7-F1FB3AA3C238}" dt="2020-02-10T19:30:11.783" v="391" actId="14100"/>
          <ac:spMkLst>
            <pc:docMk/>
            <pc:sldMk cId="3528451335" sldId="261"/>
            <ac:spMk id="2" creationId="{2B240D21-8BB4-4798-A414-9BFDCE248494}"/>
          </ac:spMkLst>
        </pc:spChg>
      </pc:sldChg>
      <pc:sldChg chg="addSp modSp add">
        <pc:chgData name="nomthandazo tutu tshuma" userId="908e4e88f8638403" providerId="LiveId" clId="{CB67CA24-A0E5-4953-86A7-F1FB3AA3C238}" dt="2020-02-10T19:32:10.389" v="415" actId="255"/>
        <pc:sldMkLst>
          <pc:docMk/>
          <pc:sldMk cId="3066942775" sldId="262"/>
        </pc:sldMkLst>
        <pc:spChg chg="add mod">
          <ac:chgData name="nomthandazo tutu tshuma" userId="908e4e88f8638403" providerId="LiveId" clId="{CB67CA24-A0E5-4953-86A7-F1FB3AA3C238}" dt="2020-02-10T19:32:10.389" v="415" actId="255"/>
          <ac:spMkLst>
            <pc:docMk/>
            <pc:sldMk cId="3066942775" sldId="262"/>
            <ac:spMk id="2" creationId="{A88732F6-59DF-458D-943A-C6D8FC46CCE6}"/>
          </ac:spMkLst>
        </pc:spChg>
      </pc:sldChg>
      <pc:sldChg chg="addSp modSp add">
        <pc:chgData name="nomthandazo tutu tshuma" userId="908e4e88f8638403" providerId="LiveId" clId="{CB67CA24-A0E5-4953-86A7-F1FB3AA3C238}" dt="2020-02-10T19:35:27.655" v="492" actId="20577"/>
        <pc:sldMkLst>
          <pc:docMk/>
          <pc:sldMk cId="82241003" sldId="263"/>
        </pc:sldMkLst>
        <pc:spChg chg="add mod">
          <ac:chgData name="nomthandazo tutu tshuma" userId="908e4e88f8638403" providerId="LiveId" clId="{CB67CA24-A0E5-4953-86A7-F1FB3AA3C238}" dt="2020-02-10T19:35:27.655" v="492" actId="20577"/>
          <ac:spMkLst>
            <pc:docMk/>
            <pc:sldMk cId="82241003" sldId="263"/>
            <ac:spMk id="2" creationId="{863E4F42-95DA-4F1E-A99F-C8411235222A}"/>
          </ac:spMkLst>
        </pc:spChg>
      </pc:sldChg>
      <pc:sldChg chg="addSp modSp add">
        <pc:chgData name="nomthandazo tutu tshuma" userId="908e4e88f8638403" providerId="LiveId" clId="{CB67CA24-A0E5-4953-86A7-F1FB3AA3C238}" dt="2020-02-10T19:45:03.379" v="568" actId="14100"/>
        <pc:sldMkLst>
          <pc:docMk/>
          <pc:sldMk cId="487293763" sldId="264"/>
        </pc:sldMkLst>
        <pc:picChg chg="add mod">
          <ac:chgData name="nomthandazo tutu tshuma" userId="908e4e88f8638403" providerId="LiveId" clId="{CB67CA24-A0E5-4953-86A7-F1FB3AA3C238}" dt="2020-02-10T19:45:03.379" v="568" actId="14100"/>
          <ac:picMkLst>
            <pc:docMk/>
            <pc:sldMk cId="487293763" sldId="264"/>
            <ac:picMk id="3" creationId="{FC0B2A42-E17D-46EC-84E1-143725C5DA63}"/>
          </ac:picMkLst>
        </pc:picChg>
      </pc:sldChg>
      <pc:sldChg chg="addSp modSp add">
        <pc:chgData name="nomthandazo tutu tshuma" userId="908e4e88f8638403" providerId="LiveId" clId="{CB67CA24-A0E5-4953-86A7-F1FB3AA3C238}" dt="2020-02-10T19:38:46.005" v="504" actId="20577"/>
        <pc:sldMkLst>
          <pc:docMk/>
          <pc:sldMk cId="3077531324" sldId="265"/>
        </pc:sldMkLst>
        <pc:spChg chg="add mod">
          <ac:chgData name="nomthandazo tutu tshuma" userId="908e4e88f8638403" providerId="LiveId" clId="{CB67CA24-A0E5-4953-86A7-F1FB3AA3C238}" dt="2020-02-10T19:38:46.005" v="504" actId="20577"/>
          <ac:spMkLst>
            <pc:docMk/>
            <pc:sldMk cId="3077531324" sldId="265"/>
            <ac:spMk id="2" creationId="{ED4B26EA-70BF-4D59-8FFB-EBF8A7D059CB}"/>
          </ac:spMkLst>
        </pc:spChg>
      </pc:sldChg>
      <pc:sldChg chg="addSp modSp add">
        <pc:chgData name="nomthandazo tutu tshuma" userId="908e4e88f8638403" providerId="LiveId" clId="{CB67CA24-A0E5-4953-86A7-F1FB3AA3C238}" dt="2020-02-10T19:40:09.386" v="521" actId="20577"/>
        <pc:sldMkLst>
          <pc:docMk/>
          <pc:sldMk cId="3250487699" sldId="266"/>
        </pc:sldMkLst>
        <pc:spChg chg="add mod">
          <ac:chgData name="nomthandazo tutu tshuma" userId="908e4e88f8638403" providerId="LiveId" clId="{CB67CA24-A0E5-4953-86A7-F1FB3AA3C238}" dt="2020-02-10T19:40:09.386" v="521" actId="20577"/>
          <ac:spMkLst>
            <pc:docMk/>
            <pc:sldMk cId="3250487699" sldId="266"/>
            <ac:spMk id="2" creationId="{E6D458E1-7A14-47DF-8384-56F967867BA8}"/>
          </ac:spMkLst>
        </pc:spChg>
      </pc:sldChg>
      <pc:sldChg chg="addSp modSp add">
        <pc:chgData name="nomthandazo tutu tshuma" userId="908e4e88f8638403" providerId="LiveId" clId="{CB67CA24-A0E5-4953-86A7-F1FB3AA3C238}" dt="2020-02-10T19:41:09.314" v="533" actId="20577"/>
        <pc:sldMkLst>
          <pc:docMk/>
          <pc:sldMk cId="826241360" sldId="267"/>
        </pc:sldMkLst>
        <pc:spChg chg="add mod">
          <ac:chgData name="nomthandazo tutu tshuma" userId="908e4e88f8638403" providerId="LiveId" clId="{CB67CA24-A0E5-4953-86A7-F1FB3AA3C238}" dt="2020-02-10T19:41:09.314" v="533" actId="20577"/>
          <ac:spMkLst>
            <pc:docMk/>
            <pc:sldMk cId="826241360" sldId="267"/>
            <ac:spMk id="2" creationId="{9229CEC6-3C43-49BF-BADA-8BB50E4215AB}"/>
          </ac:spMkLst>
        </pc:spChg>
      </pc:sldChg>
      <pc:sldChg chg="addSp modSp add">
        <pc:chgData name="nomthandazo tutu tshuma" userId="908e4e88f8638403" providerId="LiveId" clId="{CB67CA24-A0E5-4953-86A7-F1FB3AA3C238}" dt="2020-02-10T19:42:59.893" v="563" actId="20577"/>
        <pc:sldMkLst>
          <pc:docMk/>
          <pc:sldMk cId="467155154" sldId="268"/>
        </pc:sldMkLst>
        <pc:spChg chg="add mod">
          <ac:chgData name="nomthandazo tutu tshuma" userId="908e4e88f8638403" providerId="LiveId" clId="{CB67CA24-A0E5-4953-86A7-F1FB3AA3C238}" dt="2020-02-10T19:42:59.893" v="563" actId="20577"/>
          <ac:spMkLst>
            <pc:docMk/>
            <pc:sldMk cId="467155154" sldId="268"/>
            <ac:spMk id="2" creationId="{6B8AF9AB-3A4D-46F5-8CA7-7BB378BF6F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297076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387343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6185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2029353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5181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1923632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179947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27189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87822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6AA72-B6F9-4DD5-8B1F-158ECEAC317B}" type="datetimeFigureOut">
              <a:rPr lang="en-ZA" smtClean="0"/>
              <a:t>10 Feb 2020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9706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6AA72-B6F9-4DD5-8B1F-158ECEAC317B}" type="datetimeFigureOut">
              <a:rPr lang="en-ZA" smtClean="0"/>
              <a:t>10 Feb 2020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418845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6AA72-B6F9-4DD5-8B1F-158ECEAC317B}" type="datetimeFigureOut">
              <a:rPr lang="en-ZA" smtClean="0"/>
              <a:t>10 Feb 2020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414813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6AA72-B6F9-4DD5-8B1F-158ECEAC317B}" type="datetimeFigureOut">
              <a:rPr lang="en-ZA" smtClean="0"/>
              <a:t>10 Feb 2020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323498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6AA72-B6F9-4DD5-8B1F-158ECEAC317B}" type="datetimeFigureOut">
              <a:rPr lang="en-ZA" smtClean="0"/>
              <a:t>10 Feb 2020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91245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6AA72-B6F9-4DD5-8B1F-158ECEAC317B}" type="datetimeFigureOut">
              <a:rPr lang="en-ZA" smtClean="0"/>
              <a:t>10 Feb 2020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180679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6AA72-B6F9-4DD5-8B1F-158ECEAC317B}" type="datetimeFigureOut">
              <a:rPr lang="en-ZA" smtClean="0"/>
              <a:t>10 Feb 2020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F071550-2013-4482-8A04-C1A2136F2277}" type="slidenum">
              <a:rPr lang="en-ZA" smtClean="0"/>
              <a:t>‹#›</a:t>
            </a:fld>
            <a:endParaRPr lang="en-ZA"/>
          </a:p>
        </p:txBody>
      </p:sp>
    </p:spTree>
    <p:extLst>
      <p:ext uri="{BB962C8B-B14F-4D97-AF65-F5344CB8AC3E}">
        <p14:creationId xmlns:p14="http://schemas.microsoft.com/office/powerpoint/2010/main" val="394638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6AA72-B6F9-4DD5-8B1F-158ECEAC317B}" type="datetimeFigureOut">
              <a:rPr lang="en-ZA" smtClean="0"/>
              <a:t>10 Feb 2020</a:t>
            </a:fld>
            <a:endParaRPr lang="en-Z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071550-2013-4482-8A04-C1A2136F2277}" type="slidenum">
              <a:rPr lang="en-ZA" smtClean="0"/>
              <a:t>‹#›</a:t>
            </a:fld>
            <a:endParaRPr lang="en-ZA"/>
          </a:p>
        </p:txBody>
      </p:sp>
    </p:spTree>
    <p:extLst>
      <p:ext uri="{BB962C8B-B14F-4D97-AF65-F5344CB8AC3E}">
        <p14:creationId xmlns:p14="http://schemas.microsoft.com/office/powerpoint/2010/main" val="150275452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E384B6-047A-4438-AE4F-2798648A53DB}"/>
              </a:ext>
            </a:extLst>
          </p:cNvPr>
          <p:cNvSpPr>
            <a:spLocks noGrp="1"/>
          </p:cNvSpPr>
          <p:nvPr>
            <p:ph type="ctrTitle"/>
          </p:nvPr>
        </p:nvSpPr>
        <p:spPr>
          <a:solidFill>
            <a:srgbClr val="00B0F0"/>
          </a:solidFill>
        </p:spPr>
        <p:txBody>
          <a:bodyPr/>
          <a:lstStyle/>
          <a:p>
            <a:r>
              <a:rPr lang="en-ZA" b="1" i="1" dirty="0">
                <a:solidFill>
                  <a:schemeClr val="tx2"/>
                </a:solidFill>
              </a:rPr>
              <a:t>CAPSTONE</a:t>
            </a:r>
            <a:r>
              <a:rPr lang="en-ZA" dirty="0"/>
              <a:t> </a:t>
            </a:r>
            <a:r>
              <a:rPr lang="en-ZA" b="1" i="1" dirty="0">
                <a:solidFill>
                  <a:schemeClr val="tx2"/>
                </a:solidFill>
              </a:rPr>
              <a:t>FINAL PROJECT</a:t>
            </a:r>
          </a:p>
        </p:txBody>
      </p:sp>
      <p:sp>
        <p:nvSpPr>
          <p:cNvPr id="5" name="Subtitle 4">
            <a:extLst>
              <a:ext uri="{FF2B5EF4-FFF2-40B4-BE49-F238E27FC236}">
                <a16:creationId xmlns:a16="http://schemas.microsoft.com/office/drawing/2014/main" id="{01932812-3986-4B2A-AB4E-981CBEB0CA11}"/>
              </a:ext>
            </a:extLst>
          </p:cNvPr>
          <p:cNvSpPr>
            <a:spLocks noGrp="1"/>
          </p:cNvSpPr>
          <p:nvPr>
            <p:ph type="subTitle" idx="1"/>
          </p:nvPr>
        </p:nvSpPr>
        <p:spPr>
          <a:solidFill>
            <a:srgbClr val="00B050"/>
          </a:solidFill>
          <a:ln>
            <a:solidFill>
              <a:schemeClr val="accent1"/>
            </a:solidFill>
          </a:ln>
        </p:spPr>
        <p:txBody>
          <a:bodyPr>
            <a:noAutofit/>
          </a:bodyPr>
          <a:lstStyle/>
          <a:p>
            <a:r>
              <a:rPr lang="en-US" sz="2800" b="1" dirty="0">
                <a:solidFill>
                  <a:schemeClr val="tx2"/>
                </a:solidFill>
              </a:rPr>
              <a:t>Suitable New Store Locations in Paris for a Fashion Retailer</a:t>
            </a:r>
          </a:p>
          <a:p>
            <a:br>
              <a:rPr lang="en-US" sz="2800" dirty="0">
                <a:solidFill>
                  <a:schemeClr val="tx2"/>
                </a:solidFill>
              </a:rPr>
            </a:br>
            <a:endParaRPr lang="en-ZA" sz="2800" dirty="0">
              <a:solidFill>
                <a:schemeClr val="tx2"/>
              </a:solidFill>
            </a:endParaRPr>
          </a:p>
        </p:txBody>
      </p:sp>
    </p:spTree>
    <p:extLst>
      <p:ext uri="{BB962C8B-B14F-4D97-AF65-F5344CB8AC3E}">
        <p14:creationId xmlns:p14="http://schemas.microsoft.com/office/powerpoint/2010/main" val="270239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4B26EA-70BF-4D59-8FFB-EBF8A7D059CB}"/>
              </a:ext>
            </a:extLst>
          </p:cNvPr>
          <p:cNvSpPr/>
          <p:nvPr/>
        </p:nvSpPr>
        <p:spPr>
          <a:xfrm>
            <a:off x="759655" y="647115"/>
            <a:ext cx="9326880" cy="3508653"/>
          </a:xfrm>
          <a:prstGeom prst="rect">
            <a:avLst/>
          </a:prstGeom>
        </p:spPr>
        <p:txBody>
          <a:bodyPr wrap="square">
            <a:spAutoFit/>
          </a:bodyPr>
          <a:lstStyle/>
          <a:p>
            <a:r>
              <a:rPr lang="en-US" sz="2400" b="1" dirty="0">
                <a:solidFill>
                  <a:srgbClr val="000000"/>
                </a:solidFill>
                <a:latin typeface="Helvetica Neue"/>
              </a:rPr>
              <a:t>Observations</a:t>
            </a:r>
          </a:p>
          <a:p>
            <a:endParaRPr lang="en-US" b="1" dirty="0">
              <a:solidFill>
                <a:srgbClr val="000000"/>
              </a:solidFill>
              <a:latin typeface="Helvetica Neue"/>
            </a:endParaRPr>
          </a:p>
          <a:p>
            <a:r>
              <a:rPr lang="en-US" dirty="0">
                <a:solidFill>
                  <a:srgbClr val="000000"/>
                </a:solidFill>
                <a:latin typeface="Helvetica Neue"/>
              </a:rPr>
              <a:t>I guess it's not a surprise that these districts are all very centrally located in the circular arrangement of Paris's arrondissements.</a:t>
            </a:r>
          </a:p>
          <a:p>
            <a:endParaRPr lang="en-US" dirty="0">
              <a:solidFill>
                <a:srgbClr val="000000"/>
              </a:solidFill>
              <a:latin typeface="Helvetica Neue"/>
            </a:endParaRPr>
          </a:p>
          <a:p>
            <a:endParaRPr lang="en-US" dirty="0">
              <a:solidFill>
                <a:srgbClr val="000000"/>
              </a:solidFill>
              <a:latin typeface="Helvetica Neue"/>
            </a:endParaRPr>
          </a:p>
          <a:p>
            <a:r>
              <a:rPr lang="en-US" dirty="0">
                <a:solidFill>
                  <a:srgbClr val="000000"/>
                </a:solidFill>
                <a:latin typeface="Helvetica Neue"/>
              </a:rPr>
              <a:t> Locations fitting the criteria for popular venues would normally be in central locations in many cities of the world.</a:t>
            </a:r>
          </a:p>
          <a:p>
            <a:endParaRPr lang="en-US" dirty="0">
              <a:solidFill>
                <a:srgbClr val="000000"/>
              </a:solidFill>
              <a:latin typeface="Helvetica Neue"/>
            </a:endParaRPr>
          </a:p>
          <a:p>
            <a:endParaRPr lang="en-US" dirty="0">
              <a:solidFill>
                <a:srgbClr val="000000"/>
              </a:solidFill>
              <a:latin typeface="Helvetica Neue"/>
            </a:endParaRPr>
          </a:p>
          <a:p>
            <a:r>
              <a:rPr lang="en-US" dirty="0">
                <a:solidFill>
                  <a:srgbClr val="000000"/>
                </a:solidFill>
                <a:latin typeface="Helvetica Neue"/>
              </a:rPr>
              <a:t>From this </a:t>
            </a:r>
            <a:r>
              <a:rPr lang="en-US" dirty="0" err="1">
                <a:solidFill>
                  <a:srgbClr val="000000"/>
                </a:solidFill>
                <a:latin typeface="Helvetica Neue"/>
              </a:rPr>
              <a:t>visualisation</a:t>
            </a:r>
            <a:r>
              <a:rPr lang="en-US" dirty="0">
                <a:solidFill>
                  <a:srgbClr val="000000"/>
                </a:solidFill>
                <a:latin typeface="Helvetica Neue"/>
              </a:rPr>
              <a:t> it is clear that on a practical level, with no data to base decisions on, the circle of the 20 </a:t>
            </a:r>
            <a:r>
              <a:rPr lang="en-US" dirty="0" err="1">
                <a:solidFill>
                  <a:srgbClr val="000000"/>
                </a:solidFill>
                <a:latin typeface="Helvetica Neue"/>
              </a:rPr>
              <a:t>districs</a:t>
            </a:r>
            <a:r>
              <a:rPr lang="en-US" dirty="0">
                <a:solidFill>
                  <a:srgbClr val="000000"/>
                </a:solidFill>
                <a:latin typeface="Helvetica Neue"/>
              </a:rPr>
              <a:t> is very large</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07753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D458E1-7A14-47DF-8384-56F967867BA8}"/>
              </a:ext>
            </a:extLst>
          </p:cNvPr>
          <p:cNvSpPr/>
          <p:nvPr/>
        </p:nvSpPr>
        <p:spPr>
          <a:xfrm>
            <a:off x="154745" y="98474"/>
            <a:ext cx="8989255" cy="4278094"/>
          </a:xfrm>
          <a:prstGeom prst="rect">
            <a:avLst/>
          </a:prstGeom>
        </p:spPr>
        <p:txBody>
          <a:bodyPr wrap="square">
            <a:spAutoFit/>
          </a:bodyPr>
          <a:lstStyle/>
          <a:p>
            <a:r>
              <a:rPr lang="en-US" sz="2000" b="1" dirty="0">
                <a:solidFill>
                  <a:srgbClr val="000000"/>
                </a:solidFill>
                <a:latin typeface="Helvetica Neue"/>
              </a:rPr>
              <a:t>Inferences</a:t>
            </a:r>
          </a:p>
          <a:p>
            <a:endParaRPr lang="en-US" b="1" dirty="0">
              <a:solidFill>
                <a:srgbClr val="000000"/>
              </a:solidFill>
              <a:latin typeface="Helvetica Neue"/>
            </a:endParaRPr>
          </a:p>
          <a:p>
            <a:r>
              <a:rPr lang="en-US" dirty="0">
                <a:solidFill>
                  <a:srgbClr val="000000"/>
                </a:solidFill>
                <a:latin typeface="Helvetica Neue"/>
              </a:rPr>
              <a:t>We have made inferences from the data in making the location recommendations, but that is exactly the point. </a:t>
            </a:r>
          </a:p>
          <a:p>
            <a:endParaRPr lang="en-US" dirty="0">
              <a:solidFill>
                <a:srgbClr val="000000"/>
              </a:solidFill>
              <a:latin typeface="Helvetica Neue"/>
            </a:endParaRPr>
          </a:p>
          <a:p>
            <a:r>
              <a:rPr lang="en-US" dirty="0">
                <a:solidFill>
                  <a:srgbClr val="000000"/>
                </a:solidFill>
                <a:latin typeface="Helvetica Neue"/>
              </a:rPr>
              <a:t>There is no right or wrong answer or conclusion for the task at hand. </a:t>
            </a:r>
          </a:p>
          <a:p>
            <a:endParaRPr lang="en-US" dirty="0">
              <a:solidFill>
                <a:srgbClr val="000000"/>
              </a:solidFill>
              <a:latin typeface="Helvetica Neue"/>
            </a:endParaRPr>
          </a:p>
          <a:p>
            <a:r>
              <a:rPr lang="en-US" dirty="0">
                <a:solidFill>
                  <a:srgbClr val="000000"/>
                </a:solidFill>
                <a:latin typeface="Helvetica Neue"/>
              </a:rPr>
              <a:t>The job of data analysis here is to steer a course for the location selection of new stores </a:t>
            </a:r>
          </a:p>
          <a:p>
            <a:endParaRPr lang="en-US" dirty="0">
              <a:solidFill>
                <a:srgbClr val="000000"/>
              </a:solidFill>
              <a:latin typeface="Helvetica Neue"/>
            </a:endParaRPr>
          </a:p>
          <a:p>
            <a:pPr marL="400050" indent="-400050">
              <a:buAutoNum type="romanLcParenBoth"/>
            </a:pPr>
            <a:r>
              <a:rPr lang="en-US" dirty="0">
                <a:solidFill>
                  <a:srgbClr val="000000"/>
                </a:solidFill>
                <a:latin typeface="Helvetica Neue"/>
              </a:rPr>
              <a:t>to meet the criteria of being in </a:t>
            </a:r>
            <a:r>
              <a:rPr lang="en-US" dirty="0" err="1">
                <a:solidFill>
                  <a:srgbClr val="000000"/>
                </a:solidFill>
                <a:latin typeface="Helvetica Neue"/>
              </a:rPr>
              <a:t>neighbourhoods</a:t>
            </a:r>
            <a:r>
              <a:rPr lang="en-US" dirty="0">
                <a:solidFill>
                  <a:srgbClr val="000000"/>
                </a:solidFill>
                <a:latin typeface="Helvetica Neue"/>
              </a:rPr>
              <a:t> that are lively with abundant leisure venues, and</a:t>
            </a:r>
          </a:p>
          <a:p>
            <a:pPr marL="400050" indent="-400050">
              <a:buAutoNum type="romanLcParenBoth"/>
            </a:pPr>
            <a:endParaRPr lang="en-US" dirty="0">
              <a:solidFill>
                <a:srgbClr val="000000"/>
              </a:solidFill>
              <a:latin typeface="Helvetica Neue"/>
            </a:endParaRPr>
          </a:p>
          <a:p>
            <a:pPr marL="400050" indent="-400050">
              <a:buAutoNum type="romanLcParenBoth"/>
            </a:pPr>
            <a:r>
              <a:rPr lang="en-US" dirty="0">
                <a:solidFill>
                  <a:srgbClr val="000000"/>
                </a:solidFill>
                <a:latin typeface="Helvetica Neue"/>
              </a:rPr>
              <a:t> (ii) to narrow the search down to just a few of the main areas that are best suited to match the criteria.</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25048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29CEC6-3C43-49BF-BADA-8BB50E4215AB}"/>
              </a:ext>
            </a:extLst>
          </p:cNvPr>
          <p:cNvSpPr/>
          <p:nvPr/>
        </p:nvSpPr>
        <p:spPr>
          <a:xfrm>
            <a:off x="506437" y="422032"/>
            <a:ext cx="8637563" cy="5632311"/>
          </a:xfrm>
          <a:prstGeom prst="rect">
            <a:avLst/>
          </a:prstGeom>
        </p:spPr>
        <p:txBody>
          <a:bodyPr wrap="square">
            <a:spAutoFit/>
          </a:bodyPr>
          <a:lstStyle/>
          <a:p>
            <a:r>
              <a:rPr lang="en-US" b="1" dirty="0">
                <a:solidFill>
                  <a:srgbClr val="000000"/>
                </a:solidFill>
                <a:latin typeface="Helvetica Neue"/>
              </a:rPr>
              <a:t>Conclusions</a:t>
            </a:r>
          </a:p>
          <a:p>
            <a:endParaRPr lang="en-US" b="1" dirty="0">
              <a:solidFill>
                <a:srgbClr val="000000"/>
              </a:solidFill>
              <a:latin typeface="Helvetica Neue"/>
            </a:endParaRPr>
          </a:p>
          <a:p>
            <a:r>
              <a:rPr lang="en-US" dirty="0">
                <a:solidFill>
                  <a:srgbClr val="000000"/>
                </a:solidFill>
                <a:latin typeface="Helvetica Neue"/>
              </a:rPr>
              <a:t>There are many ways this analysis could have been performed based on different </a:t>
            </a:r>
            <a:r>
              <a:rPr lang="en-US" dirty="0" err="1">
                <a:solidFill>
                  <a:srgbClr val="000000"/>
                </a:solidFill>
                <a:latin typeface="Helvetica Neue"/>
              </a:rPr>
              <a:t>methodolgy</a:t>
            </a:r>
            <a:r>
              <a:rPr lang="en-US" dirty="0">
                <a:solidFill>
                  <a:srgbClr val="000000"/>
                </a:solidFill>
                <a:latin typeface="Helvetica Neue"/>
              </a:rPr>
              <a:t> and perhaps different data sources.</a:t>
            </a:r>
          </a:p>
          <a:p>
            <a:endParaRPr lang="en-US" dirty="0">
              <a:solidFill>
                <a:srgbClr val="000000"/>
              </a:solidFill>
              <a:latin typeface="Helvetica Neue"/>
            </a:endParaRPr>
          </a:p>
          <a:p>
            <a:r>
              <a:rPr lang="en-US" dirty="0">
                <a:solidFill>
                  <a:srgbClr val="000000"/>
                </a:solidFill>
                <a:latin typeface="Helvetica Neue"/>
              </a:rPr>
              <a:t> I chose the method I selected as it was a straight forward way to narrow down the options, not complicating what is actually simple in many ways – meeting the </a:t>
            </a:r>
            <a:r>
              <a:rPr lang="en-US" dirty="0" err="1">
                <a:solidFill>
                  <a:srgbClr val="000000"/>
                </a:solidFill>
                <a:latin typeface="Helvetica Neue"/>
              </a:rPr>
              <a:t>the</a:t>
            </a:r>
            <a:r>
              <a:rPr lang="en-US" dirty="0">
                <a:solidFill>
                  <a:srgbClr val="000000"/>
                </a:solidFill>
                <a:latin typeface="Helvetica Neue"/>
              </a:rPr>
              <a:t> </a:t>
            </a:r>
            <a:r>
              <a:rPr lang="en-US" dirty="0" err="1">
                <a:solidFill>
                  <a:srgbClr val="000000"/>
                </a:solidFill>
                <a:latin typeface="Helvetica Neue"/>
              </a:rPr>
              <a:t>critera</a:t>
            </a:r>
            <a:r>
              <a:rPr lang="en-US" dirty="0">
                <a:solidFill>
                  <a:srgbClr val="000000"/>
                </a:solidFill>
                <a:latin typeface="Helvetica Neue"/>
              </a:rPr>
              <a:t> for the surrounding venues, and in my case, domain knowledge I have on the subject. </a:t>
            </a:r>
          </a:p>
          <a:p>
            <a:endParaRPr lang="en-US" dirty="0">
              <a:solidFill>
                <a:srgbClr val="000000"/>
              </a:solidFill>
              <a:latin typeface="Helvetica Neue"/>
            </a:endParaRPr>
          </a:p>
          <a:p>
            <a:r>
              <a:rPr lang="en-US" dirty="0">
                <a:solidFill>
                  <a:srgbClr val="000000"/>
                </a:solidFill>
                <a:latin typeface="Helvetica Neue"/>
              </a:rPr>
              <a:t>I originally intended to use the clustering </a:t>
            </a:r>
            <a:r>
              <a:rPr lang="en-US" dirty="0" err="1">
                <a:solidFill>
                  <a:srgbClr val="000000"/>
                </a:solidFill>
                <a:latin typeface="Helvetica Neue"/>
              </a:rPr>
              <a:t>algorythms</a:t>
            </a:r>
            <a:r>
              <a:rPr lang="en-US" dirty="0">
                <a:solidFill>
                  <a:srgbClr val="000000"/>
                </a:solidFill>
                <a:latin typeface="Helvetica Neue"/>
              </a:rPr>
              <a:t> to cluster the data, but as it progressed it became obvious that this only complicated the task at hand. </a:t>
            </a:r>
          </a:p>
          <a:p>
            <a:endParaRPr lang="en-US" dirty="0">
              <a:solidFill>
                <a:srgbClr val="000000"/>
              </a:solidFill>
              <a:latin typeface="Helvetica Neue"/>
            </a:endParaRPr>
          </a:p>
          <a:p>
            <a:r>
              <a:rPr lang="en-US" dirty="0">
                <a:solidFill>
                  <a:srgbClr val="000000"/>
                </a:solidFill>
                <a:latin typeface="Helvetica Neue"/>
              </a:rPr>
              <a:t>The analysis and results are not an end point, but rather a starting point that will guide the next part of the process to find specific store locations. </a:t>
            </a:r>
          </a:p>
          <a:p>
            <a:endParaRPr lang="en-US" dirty="0">
              <a:solidFill>
                <a:srgbClr val="000000"/>
              </a:solidFill>
              <a:latin typeface="Helvetica Neue"/>
            </a:endParaRPr>
          </a:p>
          <a:p>
            <a:r>
              <a:rPr lang="en-US" dirty="0">
                <a:solidFill>
                  <a:srgbClr val="000000"/>
                </a:solidFill>
                <a:latin typeface="Helvetica Neue"/>
              </a:rPr>
              <a:t>The next part will involve domain knowledge of the industry, and perhaps, of the city itself. But the data analysis and resulting recommendations have greatly narrowed down the best district options based on data and what we can infer from it.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82624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8AF9AB-3A4D-46F5-8CA7-7BB378BF6F48}"/>
              </a:ext>
            </a:extLst>
          </p:cNvPr>
          <p:cNvSpPr/>
          <p:nvPr/>
        </p:nvSpPr>
        <p:spPr>
          <a:xfrm>
            <a:off x="506437" y="1603718"/>
            <a:ext cx="8665699" cy="1015663"/>
          </a:xfrm>
          <a:prstGeom prst="rect">
            <a:avLst/>
          </a:prstGeom>
        </p:spPr>
        <p:txBody>
          <a:bodyPr wrap="square">
            <a:spAutoFit/>
          </a:bodyPr>
          <a:lstStyle/>
          <a:p>
            <a:r>
              <a:rPr lang="en-US" sz="6000" b="1" i="1" dirty="0">
                <a:solidFill>
                  <a:srgbClr val="000000"/>
                </a:solidFill>
                <a:latin typeface="Helvetica Neue"/>
              </a:rPr>
              <a:t>       THANK YOU!!</a:t>
            </a:r>
            <a:endParaRPr lang="en-ZA" sz="6000" i="1" dirty="0"/>
          </a:p>
        </p:txBody>
      </p:sp>
    </p:spTree>
    <p:extLst>
      <p:ext uri="{BB962C8B-B14F-4D97-AF65-F5344CB8AC3E}">
        <p14:creationId xmlns:p14="http://schemas.microsoft.com/office/powerpoint/2010/main" val="46715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06B32C-0886-4FC9-A631-923C2063452E}"/>
              </a:ext>
            </a:extLst>
          </p:cNvPr>
          <p:cNvSpPr/>
          <p:nvPr/>
        </p:nvSpPr>
        <p:spPr>
          <a:xfrm>
            <a:off x="112541" y="0"/>
            <a:ext cx="12191999" cy="6186309"/>
          </a:xfrm>
          <a:prstGeom prst="rect">
            <a:avLst/>
          </a:prstGeom>
        </p:spPr>
        <p:txBody>
          <a:bodyPr wrap="square">
            <a:spAutoFit/>
          </a:bodyPr>
          <a:lstStyle/>
          <a:p>
            <a:r>
              <a:rPr lang="en-ZA" sz="3600" b="1" dirty="0">
                <a:solidFill>
                  <a:srgbClr val="000000"/>
                </a:solidFill>
                <a:latin typeface="Helvetica Neue"/>
              </a:rPr>
              <a:t>This presentation contains multiple parts:</a:t>
            </a:r>
          </a:p>
          <a:p>
            <a:endParaRPr lang="en-ZA" sz="3600" b="1" dirty="0">
              <a:solidFill>
                <a:srgbClr val="000000"/>
              </a:solidFill>
              <a:latin typeface="Helvetica Neue"/>
            </a:endParaRPr>
          </a:p>
          <a:p>
            <a:r>
              <a:rPr lang="en-US" sz="3600" dirty="0"/>
              <a:t>1.A description of the problem and a discussion of the background </a:t>
            </a:r>
          </a:p>
          <a:p>
            <a:endParaRPr lang="en-US" sz="3600" dirty="0"/>
          </a:p>
          <a:p>
            <a:r>
              <a:rPr lang="en-US" sz="3600" dirty="0"/>
              <a:t>2.A description of the data and how it will be used to solve the problem </a:t>
            </a:r>
          </a:p>
          <a:p>
            <a:endParaRPr lang="en-US" sz="3600" dirty="0"/>
          </a:p>
          <a:p>
            <a:r>
              <a:rPr lang="en-US" sz="3600" dirty="0"/>
              <a:t>3.Methodology and Exploratory Data Analysis </a:t>
            </a:r>
          </a:p>
          <a:p>
            <a:endParaRPr lang="en-US" sz="3600" dirty="0"/>
          </a:p>
          <a:p>
            <a:r>
              <a:rPr lang="en-US" sz="3600" dirty="0"/>
              <a:t>4.Inferences and Discussion </a:t>
            </a:r>
          </a:p>
        </p:txBody>
      </p:sp>
    </p:spTree>
    <p:extLst>
      <p:ext uri="{BB962C8B-B14F-4D97-AF65-F5344CB8AC3E}">
        <p14:creationId xmlns:p14="http://schemas.microsoft.com/office/powerpoint/2010/main" val="152861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63D1E7-B196-409A-A244-9033609A3C5F}"/>
              </a:ext>
            </a:extLst>
          </p:cNvPr>
          <p:cNvSpPr/>
          <p:nvPr/>
        </p:nvSpPr>
        <p:spPr>
          <a:xfrm>
            <a:off x="506436" y="394692"/>
            <a:ext cx="14564641" cy="4801314"/>
          </a:xfrm>
          <a:prstGeom prst="rect">
            <a:avLst/>
          </a:prstGeom>
        </p:spPr>
        <p:txBody>
          <a:bodyPr wrap="square">
            <a:spAutoFit/>
          </a:bodyPr>
          <a:lstStyle/>
          <a:p>
            <a:r>
              <a:rPr lang="en-US" b="1" i="1" dirty="0">
                <a:solidFill>
                  <a:srgbClr val="000000"/>
                </a:solidFill>
                <a:latin typeface="Helvetica Neue"/>
              </a:rPr>
              <a:t> The Data Science Workflow</a:t>
            </a:r>
          </a:p>
          <a:p>
            <a:endParaRPr lang="en-US" b="1" dirty="0">
              <a:solidFill>
                <a:srgbClr val="23527C"/>
              </a:solidFill>
              <a:latin typeface="Helvetica Neue"/>
            </a:endParaRPr>
          </a:p>
          <a:p>
            <a:r>
              <a:rPr lang="en-ZA" b="1" dirty="0"/>
              <a:t>Data Requirements</a:t>
            </a:r>
          </a:p>
          <a:p>
            <a:endParaRPr lang="en-ZA" b="1" dirty="0"/>
          </a:p>
          <a:p>
            <a:r>
              <a:rPr lang="en-US" b="1" dirty="0"/>
              <a:t>Outline the initial data that is required:</a:t>
            </a:r>
            <a:endParaRPr lang="en-US" dirty="0"/>
          </a:p>
          <a:p>
            <a:pPr lvl="1"/>
            <a:r>
              <a:rPr lang="en-US" dirty="0"/>
              <a:t>District data for Paris including names, location data if available, and any other details required.</a:t>
            </a:r>
          </a:p>
          <a:p>
            <a:pPr lvl="1"/>
            <a:endParaRPr lang="en-US" dirty="0"/>
          </a:p>
          <a:p>
            <a:r>
              <a:rPr lang="en-US" b="1" dirty="0"/>
              <a:t>Obtain the Data:</a:t>
            </a:r>
            <a:endParaRPr lang="en-US" dirty="0"/>
          </a:p>
          <a:p>
            <a:pPr lvl="1"/>
            <a:r>
              <a:rPr lang="en-US" dirty="0"/>
              <a:t>Research and find suitable sources for the district data for Paris.</a:t>
            </a:r>
          </a:p>
          <a:p>
            <a:pPr lvl="1"/>
            <a:r>
              <a:rPr lang="en-US" dirty="0"/>
              <a:t>Access and explore the data to determine if it can be manipulated for our purposes.</a:t>
            </a:r>
          </a:p>
          <a:p>
            <a:pPr lvl="1"/>
            <a:endParaRPr lang="en-US" dirty="0"/>
          </a:p>
          <a:p>
            <a:r>
              <a:rPr lang="en-US" b="1" dirty="0"/>
              <a:t>Initial Data Wrangling and Cleaning:</a:t>
            </a:r>
            <a:endParaRPr lang="en-US" dirty="0"/>
          </a:p>
          <a:p>
            <a:pPr lvl="1"/>
            <a:r>
              <a:rPr lang="en-US" dirty="0"/>
              <a:t>Clean the data and convert to a useable form as a </a:t>
            </a:r>
            <a:r>
              <a:rPr lang="en-US" dirty="0" err="1"/>
              <a:t>dataframe</a:t>
            </a:r>
            <a:r>
              <a:rPr lang="en-US" dirty="0"/>
              <a:t>.</a:t>
            </a:r>
          </a:p>
          <a:p>
            <a:pPr lvl="1"/>
            <a:endParaRPr lang="en-US" dirty="0"/>
          </a:p>
          <a:p>
            <a:br>
              <a:rPr lang="en-US" dirty="0"/>
            </a:br>
            <a:endParaRPr lang="en-US" b="1" dirty="0">
              <a:solidFill>
                <a:srgbClr val="23527C"/>
              </a:solidFill>
              <a:latin typeface="Helvetica Neue"/>
            </a:endParaRPr>
          </a:p>
          <a:p>
            <a:endParaRPr lang="en-US" b="1" i="0" dirty="0">
              <a:solidFill>
                <a:srgbClr val="000000"/>
              </a:solidFill>
              <a:effectLst/>
              <a:latin typeface="Helvetica Neue"/>
            </a:endParaRPr>
          </a:p>
        </p:txBody>
      </p:sp>
    </p:spTree>
    <p:extLst>
      <p:ext uri="{BB962C8B-B14F-4D97-AF65-F5344CB8AC3E}">
        <p14:creationId xmlns:p14="http://schemas.microsoft.com/office/powerpoint/2010/main" val="359583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CEBA1F-EF89-4225-9707-9E1802F3BC79}"/>
              </a:ext>
            </a:extLst>
          </p:cNvPr>
          <p:cNvSpPr/>
          <p:nvPr/>
        </p:nvSpPr>
        <p:spPr>
          <a:xfrm>
            <a:off x="295422" y="239151"/>
            <a:ext cx="11896578" cy="4832092"/>
          </a:xfrm>
          <a:prstGeom prst="rect">
            <a:avLst/>
          </a:prstGeom>
        </p:spPr>
        <p:txBody>
          <a:bodyPr wrap="square">
            <a:spAutoFit/>
          </a:bodyPr>
          <a:lstStyle/>
          <a:p>
            <a:pPr>
              <a:buFont typeface="Arial" panose="020B0604020202020204" pitchFamily="34" charset="0"/>
              <a:buChar char="•"/>
            </a:pPr>
            <a:endParaRPr lang="en-US" b="1" dirty="0">
              <a:solidFill>
                <a:srgbClr val="000000"/>
              </a:solidFill>
              <a:latin typeface="Helvetica Neue"/>
            </a:endParaRPr>
          </a:p>
          <a:p>
            <a:r>
              <a:rPr lang="en-US" b="1" dirty="0"/>
              <a:t>The Data Science Workflow for parts 3 &amp; 4 includes:</a:t>
            </a:r>
          </a:p>
          <a:p>
            <a:endParaRPr lang="en-US" dirty="0"/>
          </a:p>
          <a:p>
            <a:r>
              <a:rPr lang="en-US" b="1" dirty="0"/>
              <a:t>Data Analysis and Location Data:</a:t>
            </a:r>
          </a:p>
          <a:p>
            <a:endParaRPr lang="en-US" dirty="0"/>
          </a:p>
          <a:p>
            <a:pPr lvl="1"/>
            <a:r>
              <a:rPr lang="en-US" dirty="0"/>
              <a:t>Foursquare location data will be leveraged to explore or compare districts around Paris.</a:t>
            </a:r>
          </a:p>
          <a:p>
            <a:pPr lvl="1"/>
            <a:r>
              <a:rPr lang="en-US" dirty="0"/>
              <a:t>Data manipulation and analysis to derive subsets of the initial data.</a:t>
            </a:r>
          </a:p>
          <a:p>
            <a:pPr lvl="1"/>
            <a:r>
              <a:rPr lang="en-US" dirty="0"/>
              <a:t>Identifying the high traffic areas using data </a:t>
            </a:r>
            <a:r>
              <a:rPr lang="en-US" dirty="0" err="1"/>
              <a:t>visualisation</a:t>
            </a:r>
            <a:r>
              <a:rPr lang="en-US" dirty="0"/>
              <a:t> and </a:t>
            </a:r>
            <a:r>
              <a:rPr lang="en-US" dirty="0" err="1"/>
              <a:t>tatistical</a:t>
            </a:r>
            <a:r>
              <a:rPr lang="en-US" dirty="0"/>
              <a:t> analysis.</a:t>
            </a:r>
          </a:p>
          <a:p>
            <a:pPr lvl="1"/>
            <a:endParaRPr lang="en-US" dirty="0"/>
          </a:p>
          <a:p>
            <a:r>
              <a:rPr lang="en-US" b="1" dirty="0"/>
              <a:t>Visualization:</a:t>
            </a:r>
          </a:p>
          <a:p>
            <a:r>
              <a:rPr lang="en-US" dirty="0"/>
              <a:t>Analysis and plotting visualizations.</a:t>
            </a:r>
          </a:p>
          <a:p>
            <a:r>
              <a:rPr lang="en-US" dirty="0"/>
              <a:t>Data visualization using various mapping libraries.</a:t>
            </a:r>
          </a:p>
          <a:p>
            <a:pPr lvl="1"/>
            <a:endParaRPr lang="en-US" dirty="0"/>
          </a:p>
          <a:p>
            <a:r>
              <a:rPr lang="en-US" b="1" dirty="0"/>
              <a:t>Discussion and Conclusions:</a:t>
            </a:r>
          </a:p>
          <a:p>
            <a:r>
              <a:rPr lang="en-US" dirty="0" err="1"/>
              <a:t>Recomendations</a:t>
            </a:r>
            <a:r>
              <a:rPr lang="en-US" dirty="0"/>
              <a:t> and results based on the data analysis.</a:t>
            </a:r>
          </a:p>
          <a:p>
            <a:r>
              <a:rPr lang="en-US" dirty="0"/>
              <a:t>Discussion of any limitations and how the results can be used, and any conclusions that can be drawn.</a:t>
            </a:r>
          </a:p>
          <a:p>
            <a:endParaRPr lang="en-US" sz="2000" dirty="0">
              <a:solidFill>
                <a:srgbClr val="000000"/>
              </a:solidFill>
              <a:latin typeface="Helvetica Neue"/>
            </a:endParaRPr>
          </a:p>
        </p:txBody>
      </p:sp>
    </p:spTree>
    <p:extLst>
      <p:ext uri="{BB962C8B-B14F-4D97-AF65-F5344CB8AC3E}">
        <p14:creationId xmlns:p14="http://schemas.microsoft.com/office/powerpoint/2010/main" val="62187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F7F8F0-F5C1-41E0-9812-65BE4694313D}"/>
              </a:ext>
            </a:extLst>
          </p:cNvPr>
          <p:cNvSpPr/>
          <p:nvPr/>
        </p:nvSpPr>
        <p:spPr>
          <a:xfrm>
            <a:off x="-164853" y="1356541"/>
            <a:ext cx="24713706" cy="3508653"/>
          </a:xfrm>
          <a:prstGeom prst="rect">
            <a:avLst/>
          </a:prstGeom>
        </p:spPr>
        <p:txBody>
          <a:bodyPr wrap="square">
            <a:spAutoFit/>
          </a:bodyPr>
          <a:lstStyle/>
          <a:p>
            <a:r>
              <a:rPr lang="en-ZA" sz="2400" b="1" dirty="0">
                <a:solidFill>
                  <a:srgbClr val="000000"/>
                </a:solidFill>
                <a:latin typeface="Helvetica Neue"/>
              </a:rPr>
              <a:t>Data Research and Preparation</a:t>
            </a:r>
          </a:p>
          <a:p>
            <a:endParaRPr lang="en-ZA" b="1" dirty="0">
              <a:solidFill>
                <a:srgbClr val="000000"/>
              </a:solidFill>
              <a:latin typeface="Helvetica Neue"/>
            </a:endParaRPr>
          </a:p>
          <a:p>
            <a:r>
              <a:rPr lang="en-US" b="1" dirty="0"/>
              <a:t>Import the Paris District Data</a:t>
            </a:r>
          </a:p>
          <a:p>
            <a:endParaRPr lang="en-US" b="1" dirty="0"/>
          </a:p>
          <a:p>
            <a:r>
              <a:rPr lang="en-US" b="1" dirty="0"/>
              <a:t>Arrondissements </a:t>
            </a:r>
            <a:r>
              <a:rPr lang="en-US" b="1" dirty="0" err="1"/>
              <a:t>Municipaux</a:t>
            </a:r>
            <a:r>
              <a:rPr lang="en-US" b="1" dirty="0"/>
              <a:t> for Paris CSV (administrative districts)</a:t>
            </a:r>
          </a:p>
          <a:p>
            <a:endParaRPr lang="en-US" b="1" dirty="0"/>
          </a:p>
          <a:p>
            <a:r>
              <a:rPr lang="en-US" dirty="0"/>
              <a:t>Paris is divided into 20 Arrondissements </a:t>
            </a:r>
            <a:r>
              <a:rPr lang="en-US" dirty="0" err="1"/>
              <a:t>Municipaux</a:t>
            </a:r>
            <a:r>
              <a:rPr lang="en-US" dirty="0"/>
              <a:t> (or administrative districts), shortened to just arrondissements.</a:t>
            </a:r>
          </a:p>
          <a:p>
            <a:r>
              <a:rPr lang="en-US" dirty="0"/>
              <a:t> </a:t>
            </a:r>
          </a:p>
          <a:p>
            <a:r>
              <a:rPr lang="en-US" dirty="0"/>
              <a:t>They and normally referenced by the arrondissement number rather than a name.</a:t>
            </a:r>
          </a:p>
          <a:p>
            <a:endParaRPr lang="en-US" dirty="0"/>
          </a:p>
          <a:p>
            <a:r>
              <a:rPr lang="en-US" dirty="0"/>
              <a:t>Data for the arrondissements is necessary to select the most suitable of these areas for new stores.</a:t>
            </a:r>
          </a:p>
          <a:p>
            <a:endParaRPr lang="en-ZA" b="1" i="0" dirty="0">
              <a:solidFill>
                <a:srgbClr val="000000"/>
              </a:solidFill>
              <a:effectLst/>
              <a:latin typeface="Helvetica Neue"/>
            </a:endParaRPr>
          </a:p>
        </p:txBody>
      </p:sp>
    </p:spTree>
    <p:extLst>
      <p:ext uri="{BB962C8B-B14F-4D97-AF65-F5344CB8AC3E}">
        <p14:creationId xmlns:p14="http://schemas.microsoft.com/office/powerpoint/2010/main" val="277405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240D21-8BB4-4798-A414-9BFDCE248494}"/>
              </a:ext>
            </a:extLst>
          </p:cNvPr>
          <p:cNvSpPr/>
          <p:nvPr/>
        </p:nvSpPr>
        <p:spPr>
          <a:xfrm>
            <a:off x="590843" y="703385"/>
            <a:ext cx="9242474" cy="4247317"/>
          </a:xfrm>
          <a:prstGeom prst="rect">
            <a:avLst/>
          </a:prstGeom>
        </p:spPr>
        <p:txBody>
          <a:bodyPr wrap="square">
            <a:spAutoFit/>
          </a:bodyPr>
          <a:lstStyle/>
          <a:p>
            <a:r>
              <a:rPr lang="en-US" b="1" dirty="0">
                <a:solidFill>
                  <a:srgbClr val="000000"/>
                </a:solidFill>
                <a:latin typeface="Helvetica Neue"/>
              </a:rPr>
              <a:t>Exploring, Wrangling and Cleaning the Data</a:t>
            </a:r>
          </a:p>
          <a:p>
            <a:endParaRPr lang="en-US" b="1" dirty="0">
              <a:solidFill>
                <a:srgbClr val="000000"/>
              </a:solidFill>
              <a:latin typeface="Helvetica Neue"/>
            </a:endParaRPr>
          </a:p>
          <a:p>
            <a:r>
              <a:rPr lang="en-US" dirty="0"/>
              <a:t>Clean up the dataset to remove unnecessary columns</a:t>
            </a:r>
          </a:p>
          <a:p>
            <a:endParaRPr lang="en-US" b="1" i="0" dirty="0">
              <a:solidFill>
                <a:srgbClr val="000000"/>
              </a:solidFill>
              <a:effectLst/>
              <a:latin typeface="Helvetica Neue"/>
            </a:endParaRPr>
          </a:p>
          <a:p>
            <a:r>
              <a:rPr lang="en-US" b="1" dirty="0"/>
              <a:t>Discussion of the Business Objective and Problem / The Data Workflow</a:t>
            </a:r>
          </a:p>
          <a:p>
            <a:endParaRPr lang="en-US" b="1" dirty="0"/>
          </a:p>
          <a:p>
            <a:r>
              <a:rPr lang="en-US" dirty="0"/>
              <a:t>We now have located and imported the relevant data for the districts of Paris, and have constructed a </a:t>
            </a:r>
            <a:r>
              <a:rPr lang="en-US" dirty="0" err="1"/>
              <a:t>dataframe</a:t>
            </a:r>
            <a:r>
              <a:rPr lang="en-US" dirty="0"/>
              <a:t>.</a:t>
            </a:r>
          </a:p>
          <a:p>
            <a:endParaRPr lang="en-US" dirty="0"/>
          </a:p>
          <a:p>
            <a:r>
              <a:rPr lang="en-US" dirty="0"/>
              <a:t>Our business objective, strategy and methods to achieve our goal have been laid out, and a data workflow established.</a:t>
            </a:r>
          </a:p>
          <a:p>
            <a:endParaRPr lang="en-US" dirty="0"/>
          </a:p>
          <a:p>
            <a:r>
              <a:rPr lang="en-US" dirty="0"/>
              <a:t>Next up, we will leverage Foursquare location data to obtain data on high traffic areas - where consumers go for shopping, restaurants and entertainment</a:t>
            </a:r>
          </a:p>
          <a:p>
            <a:endParaRPr lang="en-US" b="1" i="0" dirty="0">
              <a:solidFill>
                <a:srgbClr val="000000"/>
              </a:solidFill>
              <a:effectLst/>
              <a:latin typeface="Helvetica Neue"/>
            </a:endParaRPr>
          </a:p>
        </p:txBody>
      </p:sp>
    </p:spTree>
    <p:extLst>
      <p:ext uri="{BB962C8B-B14F-4D97-AF65-F5344CB8AC3E}">
        <p14:creationId xmlns:p14="http://schemas.microsoft.com/office/powerpoint/2010/main" val="352845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8732F6-59DF-458D-943A-C6D8FC46CCE6}"/>
              </a:ext>
            </a:extLst>
          </p:cNvPr>
          <p:cNvSpPr/>
          <p:nvPr/>
        </p:nvSpPr>
        <p:spPr>
          <a:xfrm>
            <a:off x="337625" y="196949"/>
            <a:ext cx="9537895" cy="4893647"/>
          </a:xfrm>
          <a:prstGeom prst="rect">
            <a:avLst/>
          </a:prstGeom>
        </p:spPr>
        <p:txBody>
          <a:bodyPr wrap="square">
            <a:spAutoFit/>
          </a:bodyPr>
          <a:lstStyle/>
          <a:p>
            <a:r>
              <a:rPr lang="en-US" sz="2400" b="1" i="1" dirty="0">
                <a:solidFill>
                  <a:srgbClr val="000000"/>
                </a:solidFill>
                <a:latin typeface="inherit"/>
              </a:rPr>
              <a:t>3 Methodology and Exploratory Data Analysis</a:t>
            </a:r>
          </a:p>
          <a:p>
            <a:endParaRPr lang="en-US" sz="2400" b="1" dirty="0">
              <a:solidFill>
                <a:srgbClr val="000000"/>
              </a:solidFill>
              <a:latin typeface="inherit"/>
            </a:endParaRPr>
          </a:p>
          <a:p>
            <a:r>
              <a:rPr lang="en-US" sz="2400" b="1" dirty="0">
                <a:solidFill>
                  <a:srgbClr val="000000"/>
                </a:solidFill>
                <a:latin typeface="Helvetica Neue"/>
              </a:rPr>
              <a:t>The Data Science Workflow for parts 3 &amp; 4 includes:</a:t>
            </a:r>
          </a:p>
          <a:p>
            <a:endParaRPr lang="en-US" sz="2400" dirty="0">
              <a:solidFill>
                <a:srgbClr val="000000"/>
              </a:solidFill>
              <a:latin typeface="Helvetica Neue"/>
            </a:endParaRPr>
          </a:p>
          <a:p>
            <a:pPr>
              <a:buFont typeface="Arial" panose="020B0604020202020204" pitchFamily="34" charset="0"/>
              <a:buChar char="•"/>
            </a:pPr>
            <a:r>
              <a:rPr lang="en-US" sz="2400" b="1" dirty="0">
                <a:solidFill>
                  <a:srgbClr val="000000"/>
                </a:solidFill>
                <a:latin typeface="Helvetica Neue"/>
              </a:rPr>
              <a:t>Data Analysis and Location Data:</a:t>
            </a:r>
          </a:p>
          <a:p>
            <a:pPr>
              <a:buFont typeface="Arial" panose="020B0604020202020204" pitchFamily="34" charset="0"/>
              <a:buChar char="•"/>
            </a:pPr>
            <a:endParaRPr lang="en-US" sz="2400" b="1" dirty="0">
              <a:solidFill>
                <a:srgbClr val="000000"/>
              </a:solidFill>
              <a:latin typeface="Helvetica Neue"/>
            </a:endParaRPr>
          </a:p>
          <a:p>
            <a:pPr>
              <a:buFont typeface="Arial" panose="020B0604020202020204" pitchFamily="34" charset="0"/>
              <a:buChar char="•"/>
            </a:pPr>
            <a:r>
              <a:rPr lang="en-US" sz="2400" dirty="0">
                <a:solidFill>
                  <a:srgbClr val="000000"/>
                </a:solidFill>
                <a:latin typeface="Helvetica Neue"/>
              </a:rPr>
              <a:t>Foursquare location data will be leveraged to explore or compare districts around Paris</a:t>
            </a:r>
          </a:p>
          <a:p>
            <a:r>
              <a:rPr lang="en-US" sz="2400" dirty="0">
                <a:solidFill>
                  <a:srgbClr val="000000"/>
                </a:solidFill>
                <a:latin typeface="Helvetica Neue"/>
              </a:rPr>
              <a:t>.</a:t>
            </a:r>
          </a:p>
          <a:p>
            <a:pPr>
              <a:buFont typeface="Arial" panose="020B0604020202020204" pitchFamily="34" charset="0"/>
              <a:buChar char="•"/>
            </a:pPr>
            <a:r>
              <a:rPr lang="en-US" sz="2400" dirty="0">
                <a:solidFill>
                  <a:srgbClr val="000000"/>
                </a:solidFill>
                <a:latin typeface="Helvetica Neue"/>
              </a:rPr>
              <a:t>Data manipulation and analysis to derive subsets of the initial data.</a:t>
            </a:r>
          </a:p>
          <a:p>
            <a:endParaRPr lang="en-US" sz="2400" dirty="0">
              <a:solidFill>
                <a:srgbClr val="000000"/>
              </a:solidFill>
              <a:latin typeface="Helvetica Neue"/>
            </a:endParaRPr>
          </a:p>
          <a:p>
            <a:pPr>
              <a:buFont typeface="Arial" panose="020B0604020202020204" pitchFamily="34" charset="0"/>
              <a:buChar char="•"/>
            </a:pPr>
            <a:r>
              <a:rPr lang="en-US" sz="2400" dirty="0">
                <a:solidFill>
                  <a:srgbClr val="000000"/>
                </a:solidFill>
                <a:latin typeface="Helvetica Neue"/>
              </a:rPr>
              <a:t>Identifying the high traffic areas using data </a:t>
            </a:r>
            <a:r>
              <a:rPr lang="en-US" sz="2400" dirty="0" err="1">
                <a:solidFill>
                  <a:srgbClr val="000000"/>
                </a:solidFill>
                <a:latin typeface="Helvetica Neue"/>
              </a:rPr>
              <a:t>visualisation</a:t>
            </a:r>
            <a:r>
              <a:rPr lang="en-US" sz="2400" dirty="0">
                <a:solidFill>
                  <a:srgbClr val="000000"/>
                </a:solidFill>
                <a:latin typeface="Helvetica Neue"/>
              </a:rPr>
              <a:t> and </a:t>
            </a:r>
            <a:r>
              <a:rPr lang="en-US" sz="2400" dirty="0" err="1">
                <a:solidFill>
                  <a:srgbClr val="000000"/>
                </a:solidFill>
                <a:latin typeface="Helvetica Neue"/>
              </a:rPr>
              <a:t>tatistical</a:t>
            </a:r>
            <a:r>
              <a:rPr lang="en-US" sz="2400" dirty="0">
                <a:solidFill>
                  <a:srgbClr val="000000"/>
                </a:solidFill>
                <a:latin typeface="Helvetica Neue"/>
              </a:rPr>
              <a:t> </a:t>
            </a:r>
            <a:r>
              <a:rPr lang="en-US" sz="2400" dirty="0" err="1">
                <a:solidFill>
                  <a:srgbClr val="000000"/>
                </a:solidFill>
                <a:latin typeface="Helvetica Neue"/>
              </a:rPr>
              <a:t>nalysis</a:t>
            </a:r>
            <a:r>
              <a:rPr lang="en-US" sz="2400" dirty="0">
                <a:solidFill>
                  <a:srgbClr val="000000"/>
                </a:solidFill>
                <a:latin typeface="Helvetica Neue"/>
              </a:rPr>
              <a:t>.</a:t>
            </a:r>
            <a:endParaRPr lang="en-US" sz="2400" b="0" i="0" dirty="0">
              <a:solidFill>
                <a:srgbClr val="000000"/>
              </a:solidFill>
              <a:effectLst/>
              <a:latin typeface="Helvetica Neue"/>
            </a:endParaRPr>
          </a:p>
        </p:txBody>
      </p:sp>
    </p:spTree>
    <p:extLst>
      <p:ext uri="{BB962C8B-B14F-4D97-AF65-F5344CB8AC3E}">
        <p14:creationId xmlns:p14="http://schemas.microsoft.com/office/powerpoint/2010/main" val="306694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3E4F42-95DA-4F1E-A99F-C8411235222A}"/>
              </a:ext>
            </a:extLst>
          </p:cNvPr>
          <p:cNvSpPr/>
          <p:nvPr/>
        </p:nvSpPr>
        <p:spPr>
          <a:xfrm>
            <a:off x="140677" y="211015"/>
            <a:ext cx="9003323" cy="3600986"/>
          </a:xfrm>
          <a:prstGeom prst="rect">
            <a:avLst/>
          </a:prstGeom>
        </p:spPr>
        <p:txBody>
          <a:bodyPr wrap="square">
            <a:spAutoFit/>
          </a:bodyPr>
          <a:lstStyle/>
          <a:p>
            <a:pPr lvl="1"/>
            <a:r>
              <a:rPr lang="en-US" sz="2400" b="1" dirty="0">
                <a:solidFill>
                  <a:srgbClr val="000000"/>
                </a:solidFill>
                <a:latin typeface="Helvetica Neue"/>
              </a:rPr>
              <a:t>             Visualization:</a:t>
            </a:r>
          </a:p>
          <a:p>
            <a:pPr lvl="1"/>
            <a:endParaRPr lang="en-US" sz="2400" b="1" dirty="0">
              <a:solidFill>
                <a:srgbClr val="000000"/>
              </a:solidFill>
              <a:latin typeface="Helvetica Neue"/>
            </a:endParaRPr>
          </a:p>
          <a:p>
            <a:pPr lvl="1"/>
            <a:r>
              <a:rPr lang="en-US" dirty="0">
                <a:solidFill>
                  <a:srgbClr val="000000"/>
                </a:solidFill>
                <a:latin typeface="Helvetica Neue"/>
              </a:rPr>
              <a:t>Analysis and plotting visualizations.</a:t>
            </a:r>
          </a:p>
          <a:p>
            <a:pPr>
              <a:buFont typeface="Arial" panose="020B0604020202020204" pitchFamily="34" charset="0"/>
              <a:buChar char="•"/>
            </a:pP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Data visualization using various mapping libraries.</a:t>
            </a:r>
          </a:p>
          <a:p>
            <a:pPr>
              <a:buFont typeface="Arial" panose="020B0604020202020204" pitchFamily="34" charset="0"/>
              <a:buChar char="•"/>
            </a:pPr>
            <a:endParaRPr lang="en-US" dirty="0">
              <a:solidFill>
                <a:srgbClr val="000000"/>
              </a:solidFill>
              <a:latin typeface="Helvetica Neue"/>
            </a:endParaRPr>
          </a:p>
          <a:p>
            <a:pPr>
              <a:buFont typeface="Arial" panose="020B0604020202020204" pitchFamily="34" charset="0"/>
              <a:buChar char="•"/>
            </a:pPr>
            <a:r>
              <a:rPr lang="en-US" b="1" dirty="0">
                <a:solidFill>
                  <a:srgbClr val="000000"/>
                </a:solidFill>
                <a:latin typeface="Helvetica Neue"/>
              </a:rPr>
              <a:t>Discussion and Conclusions:</a:t>
            </a:r>
          </a:p>
          <a:p>
            <a:pPr>
              <a:buFont typeface="Arial" panose="020B0604020202020204" pitchFamily="34" charset="0"/>
              <a:buChar char="•"/>
            </a:pPr>
            <a:endParaRPr lang="en-US" b="1" dirty="0">
              <a:solidFill>
                <a:srgbClr val="000000"/>
              </a:solidFill>
              <a:latin typeface="Helvetica Neue"/>
            </a:endParaRPr>
          </a:p>
          <a:p>
            <a:pPr>
              <a:buFont typeface="Arial" panose="020B0604020202020204" pitchFamily="34" charset="0"/>
              <a:buChar char="•"/>
            </a:pPr>
            <a:r>
              <a:rPr lang="en-US" dirty="0" err="1">
                <a:solidFill>
                  <a:srgbClr val="000000"/>
                </a:solidFill>
                <a:latin typeface="Helvetica Neue"/>
              </a:rPr>
              <a:t>Recomendations</a:t>
            </a:r>
            <a:r>
              <a:rPr lang="en-US" dirty="0">
                <a:solidFill>
                  <a:srgbClr val="000000"/>
                </a:solidFill>
                <a:latin typeface="Helvetica Neue"/>
              </a:rPr>
              <a:t> and results based on the data analysis</a:t>
            </a:r>
          </a:p>
          <a:p>
            <a:r>
              <a:rPr lang="en-US" dirty="0">
                <a:solidFill>
                  <a:srgbClr val="000000"/>
                </a:solidFill>
                <a:latin typeface="Helvetica Neue"/>
              </a:rPr>
              <a:t>.</a:t>
            </a:r>
          </a:p>
          <a:p>
            <a:pPr>
              <a:buFont typeface="Arial" panose="020B0604020202020204" pitchFamily="34" charset="0"/>
              <a:buChar char="•"/>
            </a:pPr>
            <a:r>
              <a:rPr lang="en-US" dirty="0">
                <a:solidFill>
                  <a:srgbClr val="000000"/>
                </a:solidFill>
                <a:latin typeface="Helvetica Neue"/>
              </a:rPr>
              <a:t>Discussion of any limitations and how the results can be used, and any conclusions that can be drawn.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8224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B2A42-E17D-46EC-84E1-143725C5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24" y="829993"/>
            <a:ext cx="11508864" cy="7476979"/>
          </a:xfrm>
          <a:prstGeom prst="rect">
            <a:avLst/>
          </a:prstGeom>
        </p:spPr>
      </p:pic>
    </p:spTree>
    <p:extLst>
      <p:ext uri="{BB962C8B-B14F-4D97-AF65-F5344CB8AC3E}">
        <p14:creationId xmlns:p14="http://schemas.microsoft.com/office/powerpoint/2010/main" val="487293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871</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Helvetica Neue</vt:lpstr>
      <vt:lpstr>inherit</vt:lpstr>
      <vt:lpstr>Trebuchet MS</vt:lpstr>
      <vt:lpstr>Wingdings 3</vt:lpstr>
      <vt:lpstr>Facet</vt:lpstr>
      <vt:lpstr>CAPSTONE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dc:title>
  <dc:creator>nomthandazo tutu tshuma</dc:creator>
  <cp:lastModifiedBy>nomthandazo tutu tshuma</cp:lastModifiedBy>
  <cp:revision>1</cp:revision>
  <dcterms:created xsi:type="dcterms:W3CDTF">2020-02-10T19:08:51Z</dcterms:created>
  <dcterms:modified xsi:type="dcterms:W3CDTF">2020-02-10T19:53:13Z</dcterms:modified>
</cp:coreProperties>
</file>