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73" r:id="rId2"/>
    <p:sldId id="406" r:id="rId3"/>
    <p:sldId id="377" r:id="rId4"/>
    <p:sldId id="396" r:id="rId5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88941" autoAdjust="0"/>
  </p:normalViewPr>
  <p:slideViewPr>
    <p:cSldViewPr>
      <p:cViewPr varScale="1">
        <p:scale>
          <a:sx n="76" d="100"/>
          <a:sy n="76" d="100"/>
        </p:scale>
        <p:origin x="12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12" y="-108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F806F3-3A4A-4088-B52F-CC6508A965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16" tIns="0" rIns="19716" bIns="0" numCol="1" anchor="t" anchorCtr="0" compatLnSpc="1">
            <a:prstTxWarp prst="textNoShape">
              <a:avLst/>
            </a:prstTxWarp>
          </a:bodyPr>
          <a:lstStyle>
            <a:lvl1pPr defTabSz="946582"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7E415E9-AEA2-471B-B2E2-098A3EBB24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16" tIns="0" rIns="19716" bIns="0" numCol="1" anchor="t" anchorCtr="0" compatLnSpc="1">
            <a:prstTxWarp prst="textNoShape">
              <a:avLst/>
            </a:prstTxWarp>
          </a:bodyPr>
          <a:lstStyle>
            <a:lvl1pPr algn="r" defTabSz="946582"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4471783-A0CB-495B-A59C-96CD2CA61C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16" tIns="0" rIns="19716" bIns="0" numCol="1" anchor="b" anchorCtr="0" compatLnSpc="1">
            <a:prstTxWarp prst="textNoShape">
              <a:avLst/>
            </a:prstTxWarp>
          </a:bodyPr>
          <a:lstStyle>
            <a:lvl1pPr defTabSz="946582"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2DCC4E9-F90F-4CF9-A89F-2E87B493F8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16" tIns="0" rIns="19716" bIns="0" numCol="1" anchor="b" anchorCtr="0" compatLnSpc="1">
            <a:prstTxWarp prst="textNoShape">
              <a:avLst/>
            </a:prstTxWarp>
          </a:bodyPr>
          <a:lstStyle>
            <a:lvl1pPr algn="r" defTabSz="946582">
              <a:defRPr sz="1000" i="1"/>
            </a:lvl1pPr>
          </a:lstStyle>
          <a:p>
            <a:pPr>
              <a:defRPr/>
            </a:pPr>
            <a:fld id="{7D06AAFD-A3EF-4A7D-A74C-EB15A30C52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F30E87A-BF42-4402-A988-FEB772537D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16" tIns="0" rIns="19716" bIns="0" numCol="1" anchor="t" anchorCtr="0" compatLnSpc="1">
            <a:prstTxWarp prst="textNoShape">
              <a:avLst/>
            </a:prstTxWarp>
          </a:bodyPr>
          <a:lstStyle>
            <a:lvl1pPr defTabSz="788041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111F5DF-B486-47A7-9DE7-E4ABB0EE5F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16" tIns="0" rIns="19716" bIns="0" numCol="1" anchor="t" anchorCtr="0" compatLnSpc="1">
            <a:prstTxWarp prst="textNoShape">
              <a:avLst/>
            </a:prstTxWarp>
          </a:bodyPr>
          <a:lstStyle>
            <a:lvl1pPr algn="r" defTabSz="788041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5EF99D-A316-48AF-84AE-88037993D2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16" tIns="0" rIns="19716" bIns="0" numCol="1" anchor="b" anchorCtr="0" compatLnSpc="1">
            <a:prstTxWarp prst="textNoShape">
              <a:avLst/>
            </a:prstTxWarp>
          </a:bodyPr>
          <a:lstStyle>
            <a:lvl1pPr defTabSz="788041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4D3DC9A-FB1E-4B18-B547-35C3A1C6EF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16" tIns="0" rIns="19716" bIns="0" numCol="1" anchor="b" anchorCtr="0" compatLnSpc="1">
            <a:prstTxWarp prst="textNoShape">
              <a:avLst/>
            </a:prstTxWarp>
          </a:bodyPr>
          <a:lstStyle>
            <a:lvl1pPr algn="r" defTabSz="788041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2A86166-FB5E-42A9-9262-8122856643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5BD79DC-B5C6-435E-9FD0-7CF9D9BD275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70250" y="514350"/>
            <a:ext cx="3387725" cy="25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664BA0A-21FD-4573-B316-20B2DD7C3D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7388"/>
            <a:ext cx="728027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94" tIns="47648" rIns="95294" bIns="47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>
            <a:extLst>
              <a:ext uri="{FF2B5EF4-FFF2-40B4-BE49-F238E27FC236}">
                <a16:creationId xmlns:a16="http://schemas.microsoft.com/office/drawing/2014/main" id="{BDF18D75-959F-457C-B5CE-D4D31164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3352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885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8853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B587EF1F-B47B-4C90-AD9A-D54E0AECC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819FB490-929D-48E0-B807-B1DCAC9154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48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9A144F-5289-4D47-90C9-51E5F51C9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99E4DC-9882-449F-AA3C-7CE8A0ACE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DF6AA9-5169-4597-ADA4-F5ED940E9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CF67D-F7FF-4BA9-9F6D-556E294B0A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77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52450"/>
            <a:ext cx="2000250" cy="554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52450"/>
            <a:ext cx="5848350" cy="554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DCC0D0-D959-4075-9F38-1CD57D47E7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C0A202-DE92-4D57-B7F0-D16D4E445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A8C82A6-730B-4827-9851-965981819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C5D7-6844-415A-B574-437FB18132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50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450"/>
            <a:ext cx="7772400" cy="1123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B6CACE-01EE-4E1A-AA8A-E1B33A4CF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60D256-EBA1-4078-A257-DFC271AC64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E11026F-4D3C-4F65-BE50-E41C5407FD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FF3-5429-48AB-8D69-47CF210106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16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52450"/>
            <a:ext cx="7772400" cy="1123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613683-A2B6-46A2-B550-5381C5428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3A25FEC-DF94-4B26-A6DA-B8325EF8E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39A33D1-908E-4260-9788-F0E37DBCD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951EE-CAEE-4307-B338-27B41169D3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3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450"/>
            <a:ext cx="7772400" cy="1123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5770C7-F63B-472E-933A-68D31BC01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6D5FEA-BA54-47A2-9421-7C33F5BCE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954755-C851-47DB-8548-3B1BE1236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1D7AA-0828-4EFD-A477-E7090D064E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64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A98ABF-953E-4324-8B4E-9756EA73E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061C9C-58FD-489D-B24F-CF04FD9587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9EE711-1D57-4E1C-8F13-516C733B8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8717-1398-494A-BFD1-490D7D81E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44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627AD2-3D5C-484C-AAB1-AB97E0C80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4657A8-4D26-4440-AD04-33E840743E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8E3AF5-D962-40E3-A3DA-E5310FF1F1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F108C-3FA5-4212-9890-B7C5A9BDA7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2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95BDDA-D465-4840-8D8F-8B952F0C47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B4817F-DA30-4861-8645-008F5B52B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8FA3FB-3989-4BB2-8A49-E46BCCF84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B0EC2-D6E7-4C52-BC95-6D3CCCE2FD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40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5B0BA4-DBFD-4BF3-BC7D-B7B9635946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08DFD-49D9-4365-B73F-9E3AB7A13A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42E166F-96EF-4513-B37E-51E8295C4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147E-4EF8-45D1-A28D-D7FECB67B1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0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0D6CF5-E37F-4C37-ACDB-748ACB32AA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13754-9856-4B11-AF08-760CDF7B0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2EA2F-DA05-4D13-98AB-E20AFCAE4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397F5-12F9-41DB-B839-E5E6AD4DB8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C3E8033-F401-44DF-9069-28473466F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2AF47C2-94C6-497B-8E5B-96F943950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514F76-046D-497E-AC82-B9DF9A1E4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7D8AC-F3BD-4A8B-906F-61C17579C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6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978841-A5A8-4D7C-838F-E07C21604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7CBFDB-14BE-448A-BA60-23BA87E53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0DAB16-F033-427D-9BEC-CA4D279F0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9701E-3082-4F20-AC0F-45ECBEEB41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0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8B1855-2D62-4D79-8744-D1261D3C4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3DE21D-DBDC-47BE-B504-786D814C8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C7EA38-9CF2-4C83-A675-7E8114E46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E8530-CDE6-47A6-AB41-007FA66D25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3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87553C2-D659-4D4D-BB1F-F0279E2A94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79086CB-1D97-4591-BE1C-5546F417DC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060821E-8587-4BFE-A3F8-18D27A64A6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592226-4EE1-4F6B-A3CA-ACC56A42AB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290510-19CF-4EE3-BACE-0E57BD76B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2450"/>
            <a:ext cx="777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25FB782-744A-4EAD-941E-7A572D5C8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9.wmf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4">
            <a:extLst>
              <a:ext uri="{FF2B5EF4-FFF2-40B4-BE49-F238E27FC236}">
                <a16:creationId xmlns:a16="http://schemas.microsoft.com/office/drawing/2014/main" id="{E9FBD5AF-487A-41BB-AED3-494C876088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Footer Placeholder 5">
            <a:extLst>
              <a:ext uri="{FF2B5EF4-FFF2-40B4-BE49-F238E27FC236}">
                <a16:creationId xmlns:a16="http://schemas.microsoft.com/office/drawing/2014/main" id="{319ED76F-C0A8-4341-9CF3-DF6A0230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Slide Number Placeholder 6">
            <a:extLst>
              <a:ext uri="{FF2B5EF4-FFF2-40B4-BE49-F238E27FC236}">
                <a16:creationId xmlns:a16="http://schemas.microsoft.com/office/drawing/2014/main" id="{24A0AAC3-87D4-4F3A-8944-493A4646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78B7EF-E70E-42AA-BEA2-9445DD752FC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8035DBEB-A306-4C77-84A9-6D0EC9AFC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66675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 Sustained Oscillation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6" name="Object 10">
            <a:extLst>
              <a:ext uri="{FF2B5EF4-FFF2-40B4-BE49-F238E27FC236}">
                <a16:creationId xmlns:a16="http://schemas.microsoft.com/office/drawing/2014/main" id="{CE2165B6-1F03-41FF-AEC5-9FC3873A0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733800"/>
          <a:ext cx="106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571252" imgH="431613" progId="Equation.3">
                  <p:embed/>
                </p:oleObj>
              </mc:Choice>
              <mc:Fallback>
                <p:oleObj r:id="rId3" imgW="571252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1066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4">
            <a:extLst>
              <a:ext uri="{FF2B5EF4-FFF2-40B4-BE49-F238E27FC236}">
                <a16:creationId xmlns:a16="http://schemas.microsoft.com/office/drawing/2014/main" id="{7EB9A5DF-12F8-4436-9C71-A1A8E1CC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4648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30000"/>
              </a:spcAft>
              <a:buClrTx/>
              <a:buSzTx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Increased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by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h,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(e.g., 5%)</a:t>
            </a:r>
          </a:p>
          <a:p>
            <a:pPr>
              <a:spcBef>
                <a:spcPct val="0"/>
              </a:spcBef>
              <a:spcAft>
                <a:spcPct val="30000"/>
              </a:spcAft>
              <a:buClrTx/>
              <a:buSzTx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increase, relay switches to opposite position, </a:t>
            </a:r>
          </a:p>
          <a:p>
            <a:pPr>
              <a:spcBef>
                <a:spcPct val="0"/>
              </a:spcBef>
              <a:spcAft>
                <a:spcPct val="30000"/>
              </a:spcAft>
              <a:buClrTx/>
              <a:buSzTx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phase lag is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-π,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 cycle a period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results.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8" name="Rectangle 18">
            <a:extLst>
              <a:ext uri="{FF2B5EF4-FFF2-40B4-BE49-F238E27FC236}">
                <a16:creationId xmlns:a16="http://schemas.microsoft.com/office/drawing/2014/main" id="{4083A4E7-166B-482F-AB34-FC0E0FE8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7800"/>
            <a:ext cx="3429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H,</a:t>
            </a:r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of the relay; </a:t>
            </a:r>
          </a:p>
          <a:p>
            <a:pPr>
              <a:lnSpc>
                <a:spcPct val="40000"/>
              </a:lnSpc>
              <a:spcBef>
                <a:spcPct val="5000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amplitude of oscillation. 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9" name="Rectangle 74">
            <a:extLst>
              <a:ext uri="{FF2B5EF4-FFF2-40B4-BE49-F238E27FC236}">
                <a16:creationId xmlns:a16="http://schemas.microsoft.com/office/drawing/2014/main" id="{B07895D9-6757-4321-9DDE-EE48302B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22375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Bring the system to steady-state</a:t>
            </a:r>
          </a:p>
        </p:txBody>
      </p:sp>
      <p:sp>
        <p:nvSpPr>
          <p:cNvPr id="5130" name="Rectangle 77">
            <a:extLst>
              <a:ext uri="{FF2B5EF4-FFF2-40B4-BE49-F238E27FC236}">
                <a16:creationId xmlns:a16="http://schemas.microsoft.com/office/drawing/2014/main" id="{49F7E795-D705-47AF-85E3-DB84B1897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48200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 to generate sustained oscillation </a:t>
            </a:r>
          </a:p>
        </p:txBody>
      </p:sp>
      <p:pic>
        <p:nvPicPr>
          <p:cNvPr id="5131" name="Picture 82">
            <a:extLst>
              <a:ext uri="{FF2B5EF4-FFF2-40B4-BE49-F238E27FC236}">
                <a16:creationId xmlns:a16="http://schemas.microsoft.com/office/drawing/2014/main" id="{9C2EE275-2180-45FE-8B23-2D8BA1983959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600200"/>
            <a:ext cx="3505200" cy="1508125"/>
          </a:xfrm>
          <a:noFill/>
        </p:spPr>
      </p:pic>
      <p:pic>
        <p:nvPicPr>
          <p:cNvPr id="5132" name="Picture 85">
            <a:extLst>
              <a:ext uri="{FF2B5EF4-FFF2-40B4-BE49-F238E27FC236}">
                <a16:creationId xmlns:a16="http://schemas.microsoft.com/office/drawing/2014/main" id="{D1E3158D-CCB8-457B-ADF3-CD5B0DFE2A3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3200400"/>
            <a:ext cx="3379788" cy="31242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06108D4C-5F57-4319-81C2-8D152ED0AE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Process Control</a:t>
            </a:r>
            <a:endParaRPr lang="en-US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CFF7F0F7-7B02-4CA6-92D6-A97B3032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Prof. Cai Wenjian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9187692D-7906-4FF8-9F7D-447EE781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8E0138-5DC4-418B-8E5E-23C851D15B7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513ED07C-D001-4CF7-A412-A612D690A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Ultimate Gain Analysis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ECF68587-9360-4C03-8858-B1084D9B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502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38115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38115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3811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3811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3811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3811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3811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3811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3811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Describing function for nonlinear system.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only the first Fourier coefficient for frequency domain analysis. </a:t>
            </a:r>
          </a:p>
        </p:txBody>
      </p:sp>
      <p:graphicFrame>
        <p:nvGraphicFramePr>
          <p:cNvPr id="6151" name="Object 4">
            <a:extLst>
              <a:ext uri="{FF2B5EF4-FFF2-40B4-BE49-F238E27FC236}">
                <a16:creationId xmlns:a16="http://schemas.microsoft.com/office/drawing/2014/main" id="{F9969DAD-70FF-42D6-B691-D620C3E90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1752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3" imgW="1130300" imgH="457200" progId="Equation.2">
                  <p:embed/>
                </p:oleObj>
              </mc:Choice>
              <mc:Fallback>
                <p:oleObj r:id="rId3" imgW="1130300" imgH="4572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1752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5">
            <a:extLst>
              <a:ext uri="{FF2B5EF4-FFF2-40B4-BE49-F238E27FC236}">
                <a16:creationId xmlns:a16="http://schemas.microsoft.com/office/drawing/2014/main" id="{5BC29EE0-F443-446C-A4BB-4FB58912B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133600"/>
          <a:ext cx="1219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5" imgW="736280" imgH="393529" progId="Equation.3">
                  <p:embed/>
                </p:oleObj>
              </mc:Choice>
              <mc:Fallback>
                <p:oleObj r:id="rId5" imgW="73628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33600"/>
                        <a:ext cx="1219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6">
            <a:extLst>
              <a:ext uri="{FF2B5EF4-FFF2-40B4-BE49-F238E27FC236}">
                <a16:creationId xmlns:a16="http://schemas.microsoft.com/office/drawing/2014/main" id="{86CA1150-96B9-4AB1-A486-C3BFD3AE0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733800"/>
          <a:ext cx="2057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7" imgW="1181100" imgH="228600" progId="Equation.3">
                  <p:embed/>
                </p:oleObj>
              </mc:Choice>
              <mc:Fallback>
                <p:oleObj r:id="rId7" imgW="1181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2057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7">
            <a:extLst>
              <a:ext uri="{FF2B5EF4-FFF2-40B4-BE49-F238E27FC236}">
                <a16:creationId xmlns:a16="http://schemas.microsoft.com/office/drawing/2014/main" id="{D17C5F4D-D39E-442E-860C-FE4B1DD94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5441950"/>
          <a:ext cx="18319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9" imgW="1054100" imgH="393700" progId="Equation.3">
                  <p:embed/>
                </p:oleObj>
              </mc:Choice>
              <mc:Fallback>
                <p:oleObj name="Equation" r:id="rId9" imgW="10541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441950"/>
                        <a:ext cx="18319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9">
            <a:extLst>
              <a:ext uri="{FF2B5EF4-FFF2-40B4-BE49-F238E27FC236}">
                <a16:creationId xmlns:a16="http://schemas.microsoft.com/office/drawing/2014/main" id="{655AC657-D4A0-40F5-9A90-9A69974F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388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ideal relay, </a:t>
            </a:r>
            <a:r>
              <a:rPr lang="en-US" altLang="zh-CN" sz="2000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30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0, </a:t>
            </a:r>
            <a:r>
              <a:rPr lang="en-US" altLang="zh-CN" sz="2000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4h/π</a:t>
            </a: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6156" name="Rectangle 10">
            <a:extLst>
              <a:ext uri="{FF2B5EF4-FFF2-40B4-BE49-F238E27FC236}">
                <a16:creationId xmlns:a16="http://schemas.microsoft.com/office/drawing/2014/main" id="{BCA4528D-39B1-4E18-9465-DA56281F8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relay feedback oscillation frequency corresponds to limit of stability:</a:t>
            </a:r>
          </a:p>
        </p:txBody>
      </p:sp>
      <p:sp>
        <p:nvSpPr>
          <p:cNvPr id="6157" name="Rectangle 11">
            <a:extLst>
              <a:ext uri="{FF2B5EF4-FFF2-40B4-BE49-F238E27FC236}">
                <a16:creationId xmlns:a16="http://schemas.microsoft.com/office/drawing/2014/main" id="{22AC4513-F655-4644-BC26-62E7A9767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2741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ultimate gain </a:t>
            </a:r>
            <a:r>
              <a:rPr lang="en-US" altLang="zh-CN" sz="2000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</a:t>
            </a:r>
            <a:r>
              <a:rPr lang="en-US" altLang="zh-CN" sz="2000" i="1" baseline="-25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158" name="Object 13">
            <a:extLst>
              <a:ext uri="{FF2B5EF4-FFF2-40B4-BE49-F238E27FC236}">
                <a16:creationId xmlns:a16="http://schemas.microsoft.com/office/drawing/2014/main" id="{9130F364-D8F0-48F5-87EE-3A1E313AF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81000"/>
          <a:ext cx="38100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Bitmap Image" r:id="rId11" imgW="4780952" imgH="1743318" progId="Paint.Picture">
                  <p:embed/>
                </p:oleObj>
              </mc:Choice>
              <mc:Fallback>
                <p:oleObj name="Bitmap Image" r:id="rId11" imgW="4780952" imgH="1743318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38100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9" name="Picture 6" descr="裰矺㡰矵䒨矹絰矵診矵ᥤ೸ೆ">
            <a:extLst>
              <a:ext uri="{FF2B5EF4-FFF2-40B4-BE49-F238E27FC236}">
                <a16:creationId xmlns:a16="http://schemas.microsoft.com/office/drawing/2014/main" id="{DFE0354E-149A-4382-B590-8111D23F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38862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60" name="Object 16">
            <a:extLst>
              <a:ext uri="{FF2B5EF4-FFF2-40B4-BE49-F238E27FC236}">
                <a16:creationId xmlns:a16="http://schemas.microsoft.com/office/drawing/2014/main" id="{9680E5CC-B231-4A04-9723-72ADE29757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4822825"/>
          <a:ext cx="19431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4" imgW="1079500" imgH="228600" progId="Equation.DSMT4">
                  <p:embed/>
                </p:oleObj>
              </mc:Choice>
              <mc:Fallback>
                <p:oleObj name="Equation" r:id="rId14" imgW="10795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822825"/>
                        <a:ext cx="19431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ADF53B92-79F5-4655-BA2C-F940D34A01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64390BD7-F432-47DC-9C24-1431A24F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133E4EC6-84B1-46D9-BEA2-25325BD8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7032E3-3628-458E-9E6D-E298A419680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AB187446-78F5-4AAD-BFF1-F8F1F873F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74295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Transfer function Modeling</a:t>
            </a:r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BA399E6B-CC7E-493B-8439-1911A931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71600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the model, back-calculation from gain and phase relation for  parameters</a:t>
            </a:r>
          </a:p>
        </p:txBody>
      </p:sp>
      <p:graphicFrame>
        <p:nvGraphicFramePr>
          <p:cNvPr id="7175" name="Object 11">
            <a:extLst>
              <a:ext uri="{FF2B5EF4-FFF2-40B4-BE49-F238E27FC236}">
                <a16:creationId xmlns:a16="http://schemas.microsoft.com/office/drawing/2014/main" id="{1527595A-07C5-416D-8F35-969560FAE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895600"/>
          <a:ext cx="1724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952087" imgH="253890" progId="Equation.DSMT4">
                  <p:embed/>
                </p:oleObj>
              </mc:Choice>
              <mc:Fallback>
                <p:oleObj name="Equation" r:id="rId3" imgW="952087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17240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2">
            <a:extLst>
              <a:ext uri="{FF2B5EF4-FFF2-40B4-BE49-F238E27FC236}">
                <a16:creationId xmlns:a16="http://schemas.microsoft.com/office/drawing/2014/main" id="{E68E37BE-13EC-4A5E-B0F0-3E28D7B2B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14800"/>
          <a:ext cx="2057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1155700" imgH="254000" progId="Equation.DSMT4">
                  <p:embed/>
                </p:oleObj>
              </mc:Choice>
              <mc:Fallback>
                <p:oleObj name="Equation" r:id="rId5" imgW="1155700" imgH="25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20574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7" name="Picture 13" descr="裰矺㡰矵䒨矹絰矵診矵ᥤ೸ೆ">
            <a:extLst>
              <a:ext uri="{FF2B5EF4-FFF2-40B4-BE49-F238E27FC236}">
                <a16:creationId xmlns:a16="http://schemas.microsoft.com/office/drawing/2014/main" id="{0EEBCCD0-78D7-461C-BBC2-A90571AEDBA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2209800"/>
            <a:ext cx="4419600" cy="3814763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6">
            <a:extLst>
              <a:ext uri="{FF2B5EF4-FFF2-40B4-BE49-F238E27FC236}">
                <a16:creationId xmlns:a16="http://schemas.microsoft.com/office/drawing/2014/main" id="{F07E5232-41A0-45F8-8423-8DAF0A8736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Footer Placeholder 7">
            <a:extLst>
              <a:ext uri="{FF2B5EF4-FFF2-40B4-BE49-F238E27FC236}">
                <a16:creationId xmlns:a16="http://schemas.microsoft.com/office/drawing/2014/main" id="{5B751656-6F83-4874-9717-C593C095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Slide Number Placeholder 8">
            <a:extLst>
              <a:ext uri="{FF2B5EF4-FFF2-40B4-BE49-F238E27FC236}">
                <a16:creationId xmlns:a16="http://schemas.microsoft.com/office/drawing/2014/main" id="{FDD572D0-A0A9-42FA-8C49-95EF0B89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4989C5-6C56-453F-B62B-99F87B3630A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44D2B44-E518-4E3F-AB07-9626D14D21E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57200" y="381000"/>
            <a:ext cx="7772400" cy="74295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Example: Three Parameter Model</a:t>
            </a:r>
          </a:p>
        </p:txBody>
      </p:sp>
      <p:graphicFrame>
        <p:nvGraphicFramePr>
          <p:cNvPr id="8198" name="Object 21">
            <a:extLst>
              <a:ext uri="{FF2B5EF4-FFF2-40B4-BE49-F238E27FC236}">
                <a16:creationId xmlns:a16="http://schemas.microsoft.com/office/drawing/2014/main" id="{92B2DC9D-0703-4962-A49B-3C1CAC98A519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5181600" y="2971800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" imgW="190417" imgH="152334" progId="Equation.DSMT4">
                  <p:embed/>
                </p:oleObj>
              </mc:Choice>
              <mc:Fallback>
                <p:oleObj name="Equation" r:id="rId3" imgW="190417" imgH="15233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71800"/>
                        <a:ext cx="457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3">
            <a:extLst>
              <a:ext uri="{FF2B5EF4-FFF2-40B4-BE49-F238E27FC236}">
                <a16:creationId xmlns:a16="http://schemas.microsoft.com/office/drawing/2014/main" id="{6A071F0E-A574-44F3-A011-00B1500777FB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181600" y="3810000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5" imgW="190417" imgH="152334" progId="Equation.DSMT4">
                  <p:embed/>
                </p:oleObj>
              </mc:Choice>
              <mc:Fallback>
                <p:oleObj name="Equation" r:id="rId5" imgW="190417" imgH="15233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457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5">
            <a:extLst>
              <a:ext uri="{FF2B5EF4-FFF2-40B4-BE49-F238E27FC236}">
                <a16:creationId xmlns:a16="http://schemas.microsoft.com/office/drawing/2014/main" id="{7495AEF1-E563-4C5E-BAB7-68CBD8C5347D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124200" y="51054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7" imgW="190417" imgH="152334" progId="Equation.DSMT4">
                  <p:embed/>
                </p:oleObj>
              </mc:Choice>
              <mc:Fallback>
                <p:oleObj name="Equation" r:id="rId7" imgW="190417" imgH="152334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3">
            <a:extLst>
              <a:ext uri="{FF2B5EF4-FFF2-40B4-BE49-F238E27FC236}">
                <a16:creationId xmlns:a16="http://schemas.microsoft.com/office/drawing/2014/main" id="{E407AB93-A2C2-4C1D-8CD3-2E301CC4F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861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735263" algn="dec"/>
                <a:tab pos="38417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2735263" algn="dec"/>
                <a:tab pos="38417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either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needed to solve for time constant, if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available,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202" name="Object 4">
            <a:extLst>
              <a:ext uri="{FF2B5EF4-FFF2-40B4-BE49-F238E27FC236}">
                <a16:creationId xmlns:a16="http://schemas.microsoft.com/office/drawing/2014/main" id="{1179501F-FAE6-4F2C-A356-9CC7A4D69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295400"/>
          <a:ext cx="1905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8" imgW="1143000" imgH="419100" progId="Equation.2">
                  <p:embed/>
                </p:oleObj>
              </mc:Choice>
              <mc:Fallback>
                <p:oleObj r:id="rId8" imgW="1143000" imgH="4191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1905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7">
            <a:extLst>
              <a:ext uri="{FF2B5EF4-FFF2-40B4-BE49-F238E27FC236}">
                <a16:creationId xmlns:a16="http://schemas.microsoft.com/office/drawing/2014/main" id="{9BA3CBAE-BA65-4880-9EAA-4FD929254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76800"/>
          <a:ext cx="2057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0" imgW="1333500" imgH="457200" progId="Equation.DSMT4">
                  <p:embed/>
                </p:oleObj>
              </mc:Choice>
              <mc:Fallback>
                <p:oleObj name="Equation" r:id="rId10" imgW="1333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2057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8">
            <a:extLst>
              <a:ext uri="{FF2B5EF4-FFF2-40B4-BE49-F238E27FC236}">
                <a16:creationId xmlns:a16="http://schemas.microsoft.com/office/drawing/2014/main" id="{3696E0A6-A086-44D2-94F6-EB744091E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8425" y="4549775"/>
          <a:ext cx="23161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2" imgW="1269449" imgH="939392" progId="Equation.DSMT4">
                  <p:embed/>
                </p:oleObj>
              </mc:Choice>
              <mc:Fallback>
                <p:oleObj name="Equation" r:id="rId12" imgW="1269449" imgH="93939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4549775"/>
                        <a:ext cx="231616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5">
            <a:extLst>
              <a:ext uri="{FF2B5EF4-FFF2-40B4-BE49-F238E27FC236}">
                <a16:creationId xmlns:a16="http://schemas.microsoft.com/office/drawing/2014/main" id="{4D04FAF8-0018-4E8A-8C5F-DE66A430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BF8B6BA8-989B-47F8-BCF8-CBA5E8153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819400"/>
          <a:ext cx="43434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4" imgW="2857500" imgH="482600" progId="Equation.DSMT4">
                  <p:embed/>
                </p:oleObj>
              </mc:Choice>
              <mc:Fallback>
                <p:oleObj name="Equation" r:id="rId14" imgW="28575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43434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3">
            <a:extLst>
              <a:ext uri="{FF2B5EF4-FFF2-40B4-BE49-F238E27FC236}">
                <a16:creationId xmlns:a16="http://schemas.microsoft.com/office/drawing/2014/main" id="{FEC86F98-606A-4BEB-A157-D20C3E012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743200"/>
          <a:ext cx="15954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6" imgW="1028700" imgH="508000" progId="Equation.DSMT4">
                  <p:embed/>
                </p:oleObj>
              </mc:Choice>
              <mc:Fallback>
                <p:oleObj name="Equation" r:id="rId16" imgW="1028700" imgH="50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743200"/>
                        <a:ext cx="159543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2">
            <a:extLst>
              <a:ext uri="{FF2B5EF4-FFF2-40B4-BE49-F238E27FC236}">
                <a16:creationId xmlns:a16="http://schemas.microsoft.com/office/drawing/2014/main" id="{1B050EFE-32B9-4276-B05F-507BC888E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733800"/>
          <a:ext cx="2514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8" imgW="1435100" imgH="241300" progId="Equation.DSMT4">
                  <p:embed/>
                </p:oleObj>
              </mc:Choice>
              <mc:Fallback>
                <p:oleObj name="Equation" r:id="rId18" imgW="14351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514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1">
            <a:extLst>
              <a:ext uri="{FF2B5EF4-FFF2-40B4-BE49-F238E27FC236}">
                <a16:creationId xmlns:a16="http://schemas.microsoft.com/office/drawing/2014/main" id="{36B4D985-CE66-4DEE-BDBA-3EFCF563E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657600"/>
          <a:ext cx="1981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20" imgW="1104900" imgH="431800" progId="Equation.DSMT4">
                  <p:embed/>
                </p:oleObj>
              </mc:Choice>
              <mc:Fallback>
                <p:oleObj name="Equation" r:id="rId20" imgW="11049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657600"/>
                        <a:ext cx="1981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20">
            <a:extLst>
              <a:ext uri="{FF2B5EF4-FFF2-40B4-BE49-F238E27FC236}">
                <a16:creationId xmlns:a16="http://schemas.microsoft.com/office/drawing/2014/main" id="{EE6B3663-F566-4AF1-942D-D354A337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954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735263" algn="dec"/>
                <a:tab pos="38417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2735263" algn="dec"/>
                <a:tab pos="38417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735263" algn="dec"/>
                <a:tab pos="3841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gain and phase condition at ultimate frequency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0_98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od0_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mod0_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0_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C:\courses\chee434\mod0_98.ppt</Template>
  <TotalTime>21034</TotalTime>
  <Pages>31</Pages>
  <Words>189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Book Antiqua</vt:lpstr>
      <vt:lpstr>Arial</vt:lpstr>
      <vt:lpstr>Times New Roman</vt:lpstr>
      <vt:lpstr>宋体</vt:lpstr>
      <vt:lpstr>Wingdings</vt:lpstr>
      <vt:lpstr>mod0_98</vt:lpstr>
      <vt:lpstr>Microsoft 公式 3.0</vt:lpstr>
      <vt:lpstr>Microsoft Equation 2.0</vt:lpstr>
      <vt:lpstr>Microsoft Equation 3.0</vt:lpstr>
      <vt:lpstr>Bitmap Image</vt:lpstr>
      <vt:lpstr>MathType 6.0 Equation</vt:lpstr>
      <vt:lpstr>MathType 5.0 Equation</vt:lpstr>
      <vt:lpstr>Generating Sustained Oscillation </vt:lpstr>
      <vt:lpstr>Ultimate Gain Analysis</vt:lpstr>
      <vt:lpstr>Transfer function Modeling</vt:lpstr>
      <vt:lpstr>Example: Three Parameter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Analysis and Control of Multivariable Processes</dc:title>
  <dc:subject>mimo process analysis and control</dc:subject>
  <dc:creator>james mclellan</dc:creator>
  <cp:lastModifiedBy> </cp:lastModifiedBy>
  <cp:revision>124</cp:revision>
  <cp:lastPrinted>2018-08-22T01:11:52Z</cp:lastPrinted>
  <dcterms:created xsi:type="dcterms:W3CDTF">1996-01-08T23:20:22Z</dcterms:created>
  <dcterms:modified xsi:type="dcterms:W3CDTF">2018-11-12T16:46:22Z</dcterms:modified>
</cp:coreProperties>
</file>