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17" r:id="rId4"/>
    <p:sldId id="361" r:id="rId5"/>
    <p:sldId id="326" r:id="rId6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8A0A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E53EB-29B2-435F-8D8D-904A2A054D31}" v="2" dt="2018-11-12T17:45:30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6" autoAdjust="0"/>
    <p:restoredTop sz="86772" autoAdjust="0"/>
  </p:normalViewPr>
  <p:slideViewPr>
    <p:cSldViewPr>
      <p:cViewPr varScale="1">
        <p:scale>
          <a:sx n="99" d="100"/>
          <a:sy n="99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107E53EB-29B2-435F-8D8D-904A2A054D31}"/>
    <pc:docChg chg="modNotesMaster modHandout">
      <pc:chgData name=" " userId="40b284e4-8f5c-4222-b194-f55c437385d5" providerId="ADAL" clId="{107E53EB-29B2-435F-8D8D-904A2A054D31}" dt="2018-11-12T17:45:30.738" v="1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28AB8DB-B87B-419B-8BE6-335C89755C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t" anchorCtr="0" compatLnSpc="1">
            <a:prstTxWarp prst="textNoShape">
              <a:avLst/>
            </a:prstTxWarp>
          </a:bodyPr>
          <a:lstStyle>
            <a:lvl1pPr defTabSz="915988">
              <a:defRPr sz="9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CA6F8A6-6766-4FA0-B10A-472B301C0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t" anchorCtr="0" compatLnSpc="1">
            <a:prstTxWarp prst="textNoShape">
              <a:avLst/>
            </a:prstTxWarp>
          </a:bodyPr>
          <a:lstStyle>
            <a:lvl1pPr algn="r" defTabSz="915988">
              <a:defRPr sz="9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76F21CB-BA27-4089-815F-EC980B0383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b" anchorCtr="0" compatLnSpc="1">
            <a:prstTxWarp prst="textNoShape">
              <a:avLst/>
            </a:prstTxWarp>
          </a:bodyPr>
          <a:lstStyle>
            <a:lvl1pPr defTabSz="915988">
              <a:defRPr sz="9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3D6F8CB-9B85-454E-959A-E67575BA12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sz="900" i="1"/>
            </a:lvl1pPr>
          </a:lstStyle>
          <a:p>
            <a:fld id="{62FA87B7-1025-4D4B-965D-E5E7A1B23E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D14E03-3BE8-4FBF-8CBC-EB22945CEC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t" anchorCtr="0" compatLnSpc="1">
            <a:prstTxWarp prst="textNoShape">
              <a:avLst/>
            </a:prstTxWarp>
          </a:bodyPr>
          <a:lstStyle>
            <a:lvl1pPr defTabSz="762000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8BBB5F4-42E6-4E96-BC84-CB81FABE77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C19AD02-D828-4607-9396-81123003A5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b" anchorCtr="0" compatLnSpc="1">
            <a:prstTxWarp prst="textNoShape">
              <a:avLst/>
            </a:prstTxWarp>
          </a:bodyPr>
          <a:lstStyle>
            <a:lvl1pPr defTabSz="762000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9AFF2F-8EA2-42A9-BCE6-5B3523368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2" tIns="0" rIns="19072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900" i="1">
                <a:latin typeface="Times New Roman" panose="02020603050405020304" pitchFamily="18" charset="0"/>
              </a:defRPr>
            </a:lvl1pPr>
          </a:lstStyle>
          <a:p>
            <a:fld id="{CA5BA59E-40AD-4CE6-9A35-87659EE820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7B6F10F-63EA-4424-AF2A-E33501EEAA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5938"/>
            <a:ext cx="3384550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2EDA238-F7CD-4D2A-A26D-A4DDEDB5CC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8349"/>
            <a:ext cx="7280389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91" rIns="92179" bIns="46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A98E66DA-33FB-4B49-9B69-D53A76303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C2150F5A-34DE-4151-B0B1-8D1996E46108}" type="slidenum">
              <a:rPr lang="zh-CN" altLang="en-US" sz="900">
                <a:latin typeface="Times New Roman" panose="02020603050405020304" pitchFamily="18" charset="0"/>
              </a:rPr>
              <a:pPr/>
              <a:t>1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C0EE708-30B2-4077-8F52-35B60BDD7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7FD0916-253E-407C-811A-4E0910A49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4899D215-ECD9-4DE0-9141-E7398049C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2F545851-4C72-43A1-9B60-ECC3BE08979C}" type="slidenum">
              <a:rPr lang="zh-CN" altLang="en-US" sz="900">
                <a:latin typeface="Times New Roman" panose="02020603050405020304" pitchFamily="18" charset="0"/>
              </a:rPr>
              <a:pPr/>
              <a:t>2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140A17E-2BD6-40A0-A38E-3A5DAC1C7E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5089F86-1AD3-416D-926E-787FE27B9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7D42AA81-9D8D-47AE-87A2-FDE464285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BE8DAD6F-7FD3-4161-B518-64F4BE0DE555}" type="slidenum">
              <a:rPr lang="zh-CN" altLang="en-US" sz="900">
                <a:latin typeface="Times New Roman" panose="02020603050405020304" pitchFamily="18" charset="0"/>
              </a:rPr>
              <a:pPr/>
              <a:t>3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87F8EC9-831B-4A26-A697-672B458BC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33BBE16-B025-4030-A6DB-1E29BD30F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5B7540E2-F55D-466A-9795-6BAEE0C6E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E2CF8332-DD96-4B07-8BBC-D7E6CF92F838}" type="slidenum">
              <a:rPr lang="zh-CN" altLang="en-US" sz="900">
                <a:latin typeface="Times New Roman" panose="02020603050405020304" pitchFamily="18" charset="0"/>
              </a:rPr>
              <a:pPr/>
              <a:t>4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6B72362-0225-461C-AF64-46673A019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A37CCF-9F7A-41BC-B8A0-2DDD1B1CA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0836B728-D4B2-4A0B-B420-A687FCE53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49B2A167-B8C3-4C4F-A332-B5DEB97F79E2}" type="slidenum">
              <a:rPr lang="zh-CN" altLang="en-US" sz="900">
                <a:latin typeface="Times New Roman" panose="02020603050405020304" pitchFamily="18" charset="0"/>
              </a:rPr>
              <a:pPr/>
              <a:t>5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E965D42-E34C-48D9-BAEB-1426683C2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6E3CACA-476D-4A1B-BB1A-33FD1F36C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2097040C-4057-4630-929C-D3C37D65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D95FBF08-F531-4FD6-8480-22AA6ED5E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AD1934C4-ED31-4D46-80CD-67F271162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46B418-8444-473D-8FB9-A48AC2265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AC4931-EB85-4177-8D2C-A581E47E5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EFE28E-6A6B-4551-A8F7-EDF6BC99A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05CAD-5FEB-45DF-8754-DA786FBF01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8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B182F-C22E-42AA-BD55-8C3711A3D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BA691E-E398-4711-8081-DD6E8E34EE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D8B6A9-FFBB-4DA5-BEA8-9B3709B20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33034-1A98-4565-976A-D8BF9AC268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83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A0F6B7-14AB-4674-BB30-1049F8AFE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1539C-64E8-4336-9804-839B83DA7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BC7047-8B07-4987-9060-7F882004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58745-BD6C-4FAD-A1D4-057AD530DC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18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673B8D-68BF-423C-8461-3DE049E4C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D7DE5B-CD5F-4539-8CAA-09310196F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EBAB09-1F5F-4CD1-965E-59E309BBD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8170C-7B01-4E5C-A757-185F0C1928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4233C1-8581-46E9-A47D-CF6C831E7F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00D67D-112D-4841-99EC-81AC751AD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BC16CF-8704-4682-A964-40FB71D6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C13F1-808F-406A-8BAC-93BB9B920E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8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18EEB4-67D5-462D-B52B-80F0547578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73B6DB-5771-43DD-BAC0-EAE26DE35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47C58E5-5E0A-480E-ADBF-3D4B04BC1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3C08-CE9F-4FF4-B3F5-8DDDACFBB5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8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935F2-9D21-4213-B335-A7157DD9E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E7596-2392-4272-968C-92F133905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571AB-9BE9-4414-8F7E-83E6E2537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3ED21-6081-48ED-98D9-615A36FD16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71AA9BC-3C9A-4F3E-87F3-58AEC6CF89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633E6E-7DF5-4BAE-9D3A-19FCC2C36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98F9C6-E71E-459A-9B49-E1C5F5FB7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89204-ADAF-4D57-BCDD-60DF646F10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0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57B69-62C2-4227-8AE0-1B3EA98A5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6A9547-248C-4A8B-A0B9-9E82D50AF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1EAC31-F494-4EB5-BA13-62A53049D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2D2FA-182C-4316-AD4D-B9D284DCA3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8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AD869D-5418-4DC4-8410-F317281DD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46AF49-9E9E-4557-93B3-1EC65D2B3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0C8271-847E-4325-BCA4-7538D27F2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DF145-12A2-495C-95FC-3539E176E5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66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5B90F98-FE50-48F5-8388-3208E95467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EA9C977-A094-472B-BC0B-FC4194EE75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A5CD972E-CA92-4E93-A93C-CC959549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A3BE4A4-8A3C-45C4-8FC9-8D6DC35C149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A7910B-6B23-4E24-A2A0-C9F51251E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F58E57-79C0-47B1-ABAA-305D38FC2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6AA28EF3-ABC1-4335-AA25-8F5D4A2A5F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0CB5E6D8-978B-4AAF-8913-1296D1E1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4C3F822-E560-4233-BB7A-1891969E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8BE1F-35E5-41D6-8A3C-939A7C0C93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1BE02C6-48FC-41D7-BD40-24856DF26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  <a:noFill/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Multivariable System Poles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F1893393-74DB-40AD-A690-5E2EA089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92175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MIMO: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Poles </a:t>
            </a: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collection of </a:t>
            </a:r>
            <a:r>
              <a:rPr lang="en-GB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</a:t>
            </a: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poles of individual transfer function.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184E5575-29C3-46A3-929B-D94D0FE8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altLang="zh-TW" sz="2000" b="1" i="1">
                <a:latin typeface="Times New Roman" panose="02020603050405020304" pitchFamily="18" charset="0"/>
                <a:ea typeface="PMingLiU" panose="02020500000000000000" pitchFamily="18" charset="-120"/>
              </a:rPr>
              <a:t>:</a:t>
            </a:r>
            <a:r>
              <a:rPr lang="en-GB" altLang="zh-TW" sz="2000">
                <a:latin typeface="Book Antiqua" panose="02040602050305030304" pitchFamily="18" charset="0"/>
                <a:ea typeface="PMingLiU" panose="02020500000000000000" pitchFamily="18" charset="-120"/>
              </a:rPr>
              <a:t> </a:t>
            </a:r>
            <a:endParaRPr lang="en-GB" altLang="zh-TW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aphicFrame>
        <p:nvGraphicFramePr>
          <p:cNvPr id="13321" name="Object 6">
            <a:extLst>
              <a:ext uri="{FF2B5EF4-FFF2-40B4-BE49-F238E27FC236}">
                <a16:creationId xmlns:a16="http://schemas.microsoft.com/office/drawing/2014/main" id="{BA8677A3-90A5-4847-8982-FE9737198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56981"/>
              </p:ext>
            </p:extLst>
          </p:nvPr>
        </p:nvGraphicFramePr>
        <p:xfrm>
          <a:off x="304800" y="1828800"/>
          <a:ext cx="2438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422400" imgH="787400" progId="Equation.DSMT4">
                  <p:embed/>
                </p:oleObj>
              </mc:Choice>
              <mc:Fallback>
                <p:oleObj r:id="rId4" imgW="1422400" imgH="787400" progId="Equation.DSMT4">
                  <p:embed/>
                  <p:pic>
                    <p:nvPicPr>
                      <p:cNvPr id="13321" name="Object 6">
                        <a:extLst>
                          <a:ext uri="{FF2B5EF4-FFF2-40B4-BE49-F238E27FC236}">
                            <a16:creationId xmlns:a16="http://schemas.microsoft.com/office/drawing/2014/main" id="{BA8677A3-90A5-4847-8982-FE9737198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2438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>
            <a:extLst>
              <a:ext uri="{FF2B5EF4-FFF2-40B4-BE49-F238E27FC236}">
                <a16:creationId xmlns:a16="http://schemas.microsoft.com/office/drawing/2014/main" id="{CACBB1F1-FB49-45D9-89A3-C5ED9A59C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81775"/>
              </p:ext>
            </p:extLst>
          </p:nvPr>
        </p:nvGraphicFramePr>
        <p:xfrm>
          <a:off x="3429000" y="1981200"/>
          <a:ext cx="556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3086100" imgH="673100" progId="Equation.DSMT4">
                  <p:embed/>
                </p:oleObj>
              </mc:Choice>
              <mc:Fallback>
                <p:oleObj r:id="rId6" imgW="3086100" imgH="673100" progId="Equation.DSMT4">
                  <p:embed/>
                  <p:pic>
                    <p:nvPicPr>
                      <p:cNvPr id="13322" name="Object 7">
                        <a:extLst>
                          <a:ext uri="{FF2B5EF4-FFF2-40B4-BE49-F238E27FC236}">
                            <a16:creationId xmlns:a16="http://schemas.microsoft.com/office/drawing/2014/main" id="{CACBB1F1-FB49-45D9-89A3-C5ED9A59C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5562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8">
            <a:extLst>
              <a:ext uri="{FF2B5EF4-FFF2-40B4-BE49-F238E27FC236}">
                <a16:creationId xmlns:a16="http://schemas.microsoft.com/office/drawing/2014/main" id="{702CAEE8-D428-4982-996E-D207B5A38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79400"/>
              </p:ext>
            </p:extLst>
          </p:nvPr>
        </p:nvGraphicFramePr>
        <p:xfrm>
          <a:off x="2819400" y="2209800"/>
          <a:ext cx="685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90417" imgH="152334" progId="Equation.DSMT4">
                  <p:embed/>
                </p:oleObj>
              </mc:Choice>
              <mc:Fallback>
                <p:oleObj name="Equation" r:id="rId8" imgW="190417" imgH="152334" progId="Equation.DSMT4">
                  <p:embed/>
                  <p:pic>
                    <p:nvPicPr>
                      <p:cNvPr id="13323" name="Object 8">
                        <a:extLst>
                          <a:ext uri="{FF2B5EF4-FFF2-40B4-BE49-F238E27FC236}">
                            <a16:creationId xmlns:a16="http://schemas.microsoft.com/office/drawing/2014/main" id="{702CAEE8-D428-4982-996E-D207B5A38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685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9">
            <a:extLst>
              <a:ext uri="{FF2B5EF4-FFF2-40B4-BE49-F238E27FC236}">
                <a16:creationId xmlns:a16="http://schemas.microsoft.com/office/drawing/2014/main" id="{A18E16DE-35D4-4E1A-A2AD-7CFEF80D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54375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654050" algn="l"/>
                <a:tab pos="942975" algn="l"/>
                <a:tab pos="5829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654050" algn="l"/>
                <a:tab pos="942975" algn="l"/>
                <a:tab pos="5829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54050" algn="l"/>
                <a:tab pos="942975" algn="l"/>
                <a:tab pos="582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transfer function matrix has single poles at</a:t>
            </a:r>
          </a:p>
        </p:txBody>
      </p:sp>
      <p:sp>
        <p:nvSpPr>
          <p:cNvPr id="13326" name="Rectangle 11">
            <a:extLst>
              <a:ext uri="{FF2B5EF4-FFF2-40B4-BE49-F238E27FC236}">
                <a16:creationId xmlns:a16="http://schemas.microsoft.com/office/drawing/2014/main" id="{11F7C71F-F6FD-4CDE-BCA4-CC01BE3DA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  <a:tabLst>
                <a:tab pos="0" algn="l"/>
                <a:tab pos="654050" algn="l"/>
                <a:tab pos="942975" algn="l"/>
                <a:tab pos="5829300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MIMO system is stable if all the poles of the transfer function matrix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lie in the left-half plane (LHP); </a:t>
            </a:r>
            <a:r>
              <a:rPr lang="en-US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otherwise it is unstable.</a:t>
            </a:r>
            <a:endParaRPr lang="en-GB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27" name="Object 12">
            <a:extLst>
              <a:ext uri="{FF2B5EF4-FFF2-40B4-BE49-F238E27FC236}">
                <a16:creationId xmlns:a16="http://schemas.microsoft.com/office/drawing/2014/main" id="{AA140692-9E5B-434C-9BB2-668C776BCE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267330"/>
              </p:ext>
            </p:extLst>
          </p:nvPr>
        </p:nvGraphicFramePr>
        <p:xfrm>
          <a:off x="5410200" y="333057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459866" imgH="203112" progId="Equation.DSMT4">
                  <p:embed/>
                </p:oleObj>
              </mc:Choice>
              <mc:Fallback>
                <p:oleObj name="Equation" r:id="rId10" imgW="1459866" imgH="203112" progId="Equation.DSMT4">
                  <p:embed/>
                  <p:pic>
                    <p:nvPicPr>
                      <p:cNvPr id="13327" name="Object 12">
                        <a:extLst>
                          <a:ext uri="{FF2B5EF4-FFF2-40B4-BE49-F238E27FC236}">
                            <a16:creationId xmlns:a16="http://schemas.microsoft.com/office/drawing/2014/main" id="{AA140692-9E5B-434C-9BB2-668C776BC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30575"/>
                        <a:ext cx="2362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275BAF0-5A9E-49B1-A710-6AD6352D71A4}"/>
              </a:ext>
            </a:extLst>
          </p:cNvPr>
          <p:cNvSpPr/>
          <p:nvPr/>
        </p:nvSpPr>
        <p:spPr>
          <a:xfrm>
            <a:off x="471487" y="5562600"/>
            <a:ext cx="8305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poles of a transfer function matrix, and the eigenvalues of the equivalent system matrix A in the state-space form, are one and the same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5DAE4-A255-47C2-B923-77B4D7FD0E1F}"/>
              </a:ext>
            </a:extLst>
          </p:cNvPr>
          <p:cNvSpPr/>
          <p:nvPr/>
        </p:nvSpPr>
        <p:spPr>
          <a:xfrm>
            <a:off x="471487" y="4495800"/>
            <a:ext cx="75723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poles of the multivariable system are the roots of: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A) |= 0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E82AD37F-0EEE-4363-B74D-5CB1E882F0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85F7419D-E2CF-4B78-B29A-7C0CB35F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00F300C9-7019-4E79-AF2E-BBCBC320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459F5E-CC0E-4209-B36F-1DB67B931D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BC3C2CC-9E89-4FED-9F5E-1332C2188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762000"/>
          </a:xfrm>
          <a:noFill/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System Zeros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DC5C002A-84D7-4982-82F6-A5D461CCE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roots of the equation: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FA07BA55-684D-498D-9136-7BA1FDDC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MIMO</a:t>
            </a:r>
            <a:r>
              <a:rPr lang="en-GB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en-GB" altLang="zh-TW" sz="2000" i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poles </a:t>
            </a:r>
            <a:r>
              <a:rPr lang="en-GB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of the inverse </a:t>
            </a:r>
            <a:r>
              <a:rPr lang="en-GB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transfer function matrix </a:t>
            </a:r>
            <a:r>
              <a:rPr lang="en-GB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G(s)</a:t>
            </a:r>
            <a:endParaRPr lang="en-GB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6" name="Object 7">
            <a:extLst>
              <a:ext uri="{FF2B5EF4-FFF2-40B4-BE49-F238E27FC236}">
                <a16:creationId xmlns:a16="http://schemas.microsoft.com/office/drawing/2014/main" id="{114CDDFC-7A10-4B57-A3D7-084AE112F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82905"/>
              </p:ext>
            </p:extLst>
          </p:nvPr>
        </p:nvGraphicFramePr>
        <p:xfrm>
          <a:off x="2657475" y="1600200"/>
          <a:ext cx="3067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549400" imgH="419100" progId="Equation.DSMT4">
                  <p:embed/>
                </p:oleObj>
              </mc:Choice>
              <mc:Fallback>
                <p:oleObj name="Equation" r:id="rId4" imgW="1549400" imgH="419100" progId="Equation.DSMT4">
                  <p:embed/>
                  <p:pic>
                    <p:nvPicPr>
                      <p:cNvPr id="14346" name="Object 7">
                        <a:extLst>
                          <a:ext uri="{FF2B5EF4-FFF2-40B4-BE49-F238E27FC236}">
                            <a16:creationId xmlns:a16="http://schemas.microsoft.com/office/drawing/2014/main" id="{114CDDFC-7A10-4B57-A3D7-084AE112F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600200"/>
                        <a:ext cx="30670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8">
            <a:extLst>
              <a:ext uri="{FF2B5EF4-FFF2-40B4-BE49-F238E27FC236}">
                <a16:creationId xmlns:a16="http://schemas.microsoft.com/office/drawing/2014/main" id="{8F196D66-BC3C-4297-AA89-E2BEFDB8F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91579"/>
              </p:ext>
            </p:extLst>
          </p:nvPr>
        </p:nvGraphicFramePr>
        <p:xfrm>
          <a:off x="3886200" y="3048000"/>
          <a:ext cx="1295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647419" imgH="203112" progId="Equation.DSMT4">
                  <p:embed/>
                </p:oleObj>
              </mc:Choice>
              <mc:Fallback>
                <p:oleObj r:id="rId6" imgW="647419" imgH="203112" progId="Equation.DSMT4">
                  <p:embed/>
                  <p:pic>
                    <p:nvPicPr>
                      <p:cNvPr id="14347" name="Object 8">
                        <a:extLst>
                          <a:ext uri="{FF2B5EF4-FFF2-40B4-BE49-F238E27FC236}">
                            <a16:creationId xmlns:a16="http://schemas.microsoft.com/office/drawing/2014/main" id="{8F196D66-BC3C-4297-AA89-E2BEFDB8F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0"/>
                        <a:ext cx="1295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9">
            <a:extLst>
              <a:ext uri="{FF2B5EF4-FFF2-40B4-BE49-F238E27FC236}">
                <a16:creationId xmlns:a16="http://schemas.microsoft.com/office/drawing/2014/main" id="{A4D8AB95-85C8-4A39-8660-801D9B7A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transfer function matrix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G(s).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542CFC-DC52-4FA1-9CA8-4084C31B66E6}"/>
              </a:ext>
            </a:extLst>
          </p:cNvPr>
          <p:cNvSpPr/>
          <p:nvPr/>
        </p:nvSpPr>
        <p:spPr>
          <a:xfrm>
            <a:off x="533400" y="4502651"/>
            <a:ext cx="8001000" cy="12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50000"/>
              </a:spcAft>
            </a:pPr>
            <a:r>
              <a:rPr lang="en-GB" altLang="zh-TW" dirty="0">
                <a:latin typeface="Times New Roman" panose="02020603050405020304" pitchFamily="18" charset="0"/>
                <a:ea typeface="PMingLiU" panose="02020500000000000000" pitchFamily="18" charset="-120"/>
              </a:rPr>
              <a:t>Poles and zeros may be in the same location. Must</a:t>
            </a:r>
            <a:r>
              <a:rPr lang="en-GB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ensure that there has been no pole-zero cancellation when forming the determinant.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2483EE4F-95F9-4552-9313-4A56D582D1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Times New Roman" panose="02020603050405020304" pitchFamily="18" charset="0"/>
              </a:rPr>
              <a:t>Process Control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24944579-BC92-40F1-90CA-2FF991EF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B8E87E6A-296C-460F-A399-6BF3B8ED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CFA453-8F93-4ADE-928B-DED219AA67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EBA072FD-3B3C-4FB0-81C7-934F02B2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  <a:noFill/>
        </p:spPr>
        <p:txBody>
          <a:bodyPr/>
          <a:lstStyle/>
          <a:p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414" name="Rectangle 11">
            <a:extLst>
              <a:ext uri="{FF2B5EF4-FFF2-40B4-BE49-F238E27FC236}">
                <a16:creationId xmlns:a16="http://schemas.microsoft.com/office/drawing/2014/main" id="{C23450E4-EDC3-46D2-9FFC-0777DF4C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Controllable: if the controlled variables can be maintained at their set points, in steady state, in spite of disturbances entering system.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7415" name="Object 12">
            <a:extLst>
              <a:ext uri="{FF2B5EF4-FFF2-40B4-BE49-F238E27FC236}">
                <a16:creationId xmlns:a16="http://schemas.microsoft.com/office/drawing/2014/main" id="{AD4F6DBB-3CB5-40EF-89DF-2E1510E93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016099"/>
              </p:ext>
            </p:extLst>
          </p:nvPr>
        </p:nvGraphicFramePr>
        <p:xfrm>
          <a:off x="3124200" y="3886200"/>
          <a:ext cx="4419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2387600" imgH="711200" progId="Equation.DSMT4">
                  <p:embed/>
                </p:oleObj>
              </mc:Choice>
              <mc:Fallback>
                <p:oleObj r:id="rId4" imgW="2387600" imgH="711200" progId="Equation.DSMT4">
                  <p:embed/>
                  <p:pic>
                    <p:nvPicPr>
                      <p:cNvPr id="17415" name="Object 12">
                        <a:extLst>
                          <a:ext uri="{FF2B5EF4-FFF2-40B4-BE49-F238E27FC236}">
                            <a16:creationId xmlns:a16="http://schemas.microsoft.com/office/drawing/2014/main" id="{AD4F6DBB-3CB5-40EF-89DF-2E1510E93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4419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4">
            <a:extLst>
              <a:ext uri="{FF2B5EF4-FFF2-40B4-BE49-F238E27FC236}">
                <a16:creationId xmlns:a16="http://schemas.microsoft.com/office/drawing/2014/main" id="{968216F2-69A7-4383-9E46-C6683D01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534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 system begins at a steady state, the system is controllable </a:t>
            </a:r>
          </a:p>
          <a:p>
            <a:pPr>
              <a:spcBef>
                <a:spcPct val="500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Controlled variables can be maintained at set points, by adjusting the specified MVs in step like disturbances. </a:t>
            </a:r>
          </a:p>
          <a:p>
            <a:pPr>
              <a:spcBef>
                <a:spcPct val="500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steady state can be determined by the final value theorem. </a:t>
            </a:r>
          </a:p>
        </p:txBody>
      </p:sp>
      <p:graphicFrame>
        <p:nvGraphicFramePr>
          <p:cNvPr id="17417" name="Object 15">
            <a:extLst>
              <a:ext uri="{FF2B5EF4-FFF2-40B4-BE49-F238E27FC236}">
                <a16:creationId xmlns:a16="http://schemas.microsoft.com/office/drawing/2014/main" id="{26012A9C-CDAC-4811-B6EE-742344CDB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37972"/>
              </p:ext>
            </p:extLst>
          </p:nvPr>
        </p:nvGraphicFramePr>
        <p:xfrm>
          <a:off x="609600" y="4191000"/>
          <a:ext cx="2057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6" imgW="1016000" imgH="279400" progId="Equation.DSMT4">
                  <p:embed/>
                </p:oleObj>
              </mc:Choice>
              <mc:Fallback>
                <p:oleObj r:id="rId6" imgW="1016000" imgH="279400" progId="Equation.DSMT4">
                  <p:embed/>
                  <p:pic>
                    <p:nvPicPr>
                      <p:cNvPr id="17417" name="Object 15">
                        <a:extLst>
                          <a:ext uri="{FF2B5EF4-FFF2-40B4-BE49-F238E27FC236}">
                            <a16:creationId xmlns:a16="http://schemas.microsoft.com/office/drawing/2014/main" id="{26012A9C-CDAC-4811-B6EE-742344CDB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2057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32">
            <a:extLst>
              <a:ext uri="{FF2B5EF4-FFF2-40B4-BE49-F238E27FC236}">
                <a16:creationId xmlns:a16="http://schemas.microsoft.com/office/drawing/2014/main" id="{7912B58E-590A-46C4-9C6C-6BBB0065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238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>
                <a:latin typeface="Book Antiqua" panose="02040602050305030304" pitchFamily="18" charset="0"/>
              </a:rPr>
              <a:t>State space model </a:t>
            </a:r>
            <a:r>
              <a:rPr lang="en-US" altLang="en-US" sz="2000" b="1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7419" name="Rectangle 1034">
            <a:extLst>
              <a:ext uri="{FF2B5EF4-FFF2-40B4-BE49-F238E27FC236}">
                <a16:creationId xmlns:a16="http://schemas.microsoft.com/office/drawing/2014/main" id="{74A8BB19-9493-4B7E-88A2-6E05DE0A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17420" name="Object 1033">
            <a:extLst>
              <a:ext uri="{FF2B5EF4-FFF2-40B4-BE49-F238E27FC236}">
                <a16:creationId xmlns:a16="http://schemas.microsoft.com/office/drawing/2014/main" id="{8DA14A29-5FCC-4031-BAE8-D99554258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57373"/>
              </p:ext>
            </p:extLst>
          </p:nvPr>
        </p:nvGraphicFramePr>
        <p:xfrm>
          <a:off x="3200400" y="1828800"/>
          <a:ext cx="411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527300" imgH="279400" progId="Equation.DSMT4">
                  <p:embed/>
                </p:oleObj>
              </mc:Choice>
              <mc:Fallback>
                <p:oleObj name="Equation" r:id="rId8" imgW="2527300" imgH="279400" progId="Equation.DSMT4">
                  <p:embed/>
                  <p:pic>
                    <p:nvPicPr>
                      <p:cNvPr id="17420" name="Object 1033">
                        <a:extLst>
                          <a:ext uri="{FF2B5EF4-FFF2-40B4-BE49-F238E27FC236}">
                            <a16:creationId xmlns:a16="http://schemas.microsoft.com/office/drawing/2014/main" id="{8DA14A29-5FCC-4031-BAE8-D99554258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4114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5A1B4DA-7C5B-4CD9-A80B-E29C5F8771D1}"/>
              </a:ext>
            </a:extLst>
          </p:cNvPr>
          <p:cNvSpPr/>
          <p:nvPr/>
        </p:nvSpPr>
        <p:spPr>
          <a:xfrm>
            <a:off x="457200" y="5244405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solution exists for a square system of linear equations when an inverse to the matrix of feedback process gains (K) exists; thus, the system is controllable if the determinant of the gain matrix is nonzero.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BE444CA8-86A7-4E59-80E5-8239D62BA7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358F0B0D-59CA-40A0-90A2-A3CBA352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21A889F8-6412-4141-AC68-C754F39F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17DC7-65B9-4A30-9697-C80970D5E92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F275C30E-3F07-4041-BFF3-970BEB92A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685800"/>
          </a:xfrm>
          <a:noFill/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B2E1B40F-6B01-452A-A9AB-8324BEBB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BIBO stability: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MIMO process is stable if and only </a:t>
            </a:r>
            <a:r>
              <a:rPr lang="en-GB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all the poles of the transfer function matrix</a:t>
            </a:r>
            <a:r>
              <a:rPr lang="en-GB" alt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have negative real parts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 it is unstable.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60425496-64CC-464B-A7CD-CD13E3A1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130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130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relation to the equivalent state-space form, the multivariable system poles resulting from evaluating the determinant: </a:t>
            </a:r>
            <a:endParaRPr lang="en-GB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8" name="Object 5">
            <a:extLst>
              <a:ext uri="{FF2B5EF4-FFF2-40B4-BE49-F238E27FC236}">
                <a16:creationId xmlns:a16="http://schemas.microsoft.com/office/drawing/2014/main" id="{BF832078-440C-4FF9-BFD3-B06A65738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81400"/>
          <a:ext cx="2057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850900" imgH="203200" progId="Equation.3">
                  <p:embed/>
                </p:oleObj>
              </mc:Choice>
              <mc:Fallback>
                <p:oleObj r:id="rId4" imgW="850900" imgH="203200" progId="Equation.3">
                  <p:embed/>
                  <p:pic>
                    <p:nvPicPr>
                      <p:cNvPr id="20488" name="Object 5">
                        <a:extLst>
                          <a:ext uri="{FF2B5EF4-FFF2-40B4-BE49-F238E27FC236}">
                            <a16:creationId xmlns:a16="http://schemas.microsoft.com/office/drawing/2014/main" id="{BF832078-440C-4FF9-BFD3-B06A65738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057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6">
            <a:extLst>
              <a:ext uri="{FF2B5EF4-FFF2-40B4-BE49-F238E27FC236}">
                <a16:creationId xmlns:a16="http://schemas.microsoft.com/office/drawing/2014/main" id="{24E50D5E-E93B-4979-AF02-97D181E7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Stability requires the roots of the equation all lie in the LHP. It is identical for stabilty in terms of its transfer function matrix or its state-space model.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92C77CC3-3B74-45EB-9612-90EB1FCFE3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1857F29F-6278-43D3-B2AC-4DD8FDB9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B4BA980A-555D-4D76-8FAB-C05350CB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9ED21-2C94-4087-9D92-43A6AD6C11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7" name="Rectangle 1026">
            <a:extLst>
              <a:ext uri="{FF2B5EF4-FFF2-40B4-BE49-F238E27FC236}">
                <a16:creationId xmlns:a16="http://schemas.microsoft.com/office/drawing/2014/main" id="{16BB0203-1601-4AAF-A682-EB0C9AFC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762000"/>
          </a:xfrm>
          <a:noFill/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Singularity — Singular Values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58" name="Rectangle 1027">
            <a:extLst>
              <a:ext uri="{FF2B5EF4-FFF2-40B4-BE49-F238E27FC236}">
                <a16:creationId xmlns:a16="http://schemas.microsoft.com/office/drawing/2014/main" id="{B2F786AE-DC4C-4DF3-B850-18B38CFF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Matrix is </a:t>
            </a:r>
            <a:r>
              <a:rPr lang="en-GB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singular</a:t>
            </a:r>
            <a:r>
              <a:rPr lang="en-GB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GB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determinant is zero</a:t>
            </a:r>
            <a:r>
              <a:rPr lang="en-GB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9" name="Rectangle 1031">
            <a:extLst>
              <a:ext uri="{FF2B5EF4-FFF2-40B4-BE49-F238E27FC236}">
                <a16:creationId xmlns:a16="http://schemas.microsoft.com/office/drawing/2014/main" id="{4888F18C-7482-49FF-851E-3F13E36B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measure of the near singularity of a matrix can be found from the </a:t>
            </a:r>
            <a:r>
              <a:rPr lang="en-GB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singular values </a:t>
            </a: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matrix, defined as</a:t>
            </a:r>
          </a:p>
        </p:txBody>
      </p:sp>
      <p:graphicFrame>
        <p:nvGraphicFramePr>
          <p:cNvPr id="23560" name="Object 1032">
            <a:extLst>
              <a:ext uri="{FF2B5EF4-FFF2-40B4-BE49-F238E27FC236}">
                <a16:creationId xmlns:a16="http://schemas.microsoft.com/office/drawing/2014/main" id="{6AC5115F-14B5-4FAC-B328-F3E9315C5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84073"/>
              </p:ext>
            </p:extLst>
          </p:nvPr>
        </p:nvGraphicFramePr>
        <p:xfrm>
          <a:off x="2286000" y="2286000"/>
          <a:ext cx="4800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2006600" imgH="241300" progId="Equation.DSMT4">
                  <p:embed/>
                </p:oleObj>
              </mc:Choice>
              <mc:Fallback>
                <p:oleObj r:id="rId4" imgW="2006600" imgH="241300" progId="Equation.DSMT4">
                  <p:embed/>
                  <p:pic>
                    <p:nvPicPr>
                      <p:cNvPr id="23560" name="Object 1032">
                        <a:extLst>
                          <a:ext uri="{FF2B5EF4-FFF2-40B4-BE49-F238E27FC236}">
                            <a16:creationId xmlns:a16="http://schemas.microsoft.com/office/drawing/2014/main" id="{6AC5115F-14B5-4FAC-B328-F3E9315C5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48006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034">
            <a:extLst>
              <a:ext uri="{FF2B5EF4-FFF2-40B4-BE49-F238E27FC236}">
                <a16:creationId xmlns:a16="http://schemas.microsoft.com/office/drawing/2014/main" id="{EA68BA4B-8A2A-4342-93D4-0ECFEEBD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94125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number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GB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ratio of the largest and smallest singular value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3562" name="Object 1035">
            <a:extLst>
              <a:ext uri="{FF2B5EF4-FFF2-40B4-BE49-F238E27FC236}">
                <a16:creationId xmlns:a16="http://schemas.microsoft.com/office/drawing/2014/main" id="{5698BA6F-26D2-49A3-8A6F-2C9F970A5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52483"/>
              </p:ext>
            </p:extLst>
          </p:nvPr>
        </p:nvGraphicFramePr>
        <p:xfrm>
          <a:off x="3429000" y="4367212"/>
          <a:ext cx="12954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6" imgW="596900" imgH="444500" progId="Equation.DSMT4">
                  <p:embed/>
                </p:oleObj>
              </mc:Choice>
              <mc:Fallback>
                <p:oleObj r:id="rId6" imgW="596900" imgH="444500" progId="Equation.DSMT4">
                  <p:embed/>
                  <p:pic>
                    <p:nvPicPr>
                      <p:cNvPr id="23562" name="Object 1035">
                        <a:extLst>
                          <a:ext uri="{FF2B5EF4-FFF2-40B4-BE49-F238E27FC236}">
                            <a16:creationId xmlns:a16="http://schemas.microsoft.com/office/drawing/2014/main" id="{5698BA6F-26D2-49A3-8A6F-2C9F970A5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67212"/>
                        <a:ext cx="12954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037">
            <a:extLst>
              <a:ext uri="{FF2B5EF4-FFF2-40B4-BE49-F238E27FC236}">
                <a16:creationId xmlns:a16="http://schemas.microsoft.com/office/drawing/2014/main" id="{F8B51A86-87CC-45E7-ABBF-C357CBDC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18125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number provides a reliable indication of the onset of singularity, or “ill-conditioning.” 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5A9EC5-6F1D-4846-9DF4-D85B12FF2B7B}"/>
              </a:ext>
            </a:extLst>
          </p:cNvPr>
          <p:cNvSpPr/>
          <p:nvPr/>
        </p:nvSpPr>
        <p:spPr>
          <a:xfrm>
            <a:off x="614362" y="2935287"/>
            <a:ext cx="8148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A* is the transpose of the complex conjugate and </a:t>
            </a:r>
            <a:r>
              <a:rPr lang="el-GR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(A*A) represents the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eigenvalue of the matrix (A*A)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1879</TotalTime>
  <Pages>31</Pages>
  <Words>484</Words>
  <Application>Microsoft Office PowerPoint</Application>
  <PresentationFormat>全屏显示(4:3)</PresentationFormat>
  <Paragraphs>51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PMingLiU</vt:lpstr>
      <vt:lpstr>宋体</vt:lpstr>
      <vt:lpstr>Arial</vt:lpstr>
      <vt:lpstr>Book Antiqua</vt:lpstr>
      <vt:lpstr>Times New Roman</vt:lpstr>
      <vt:lpstr>Wingdings</vt:lpstr>
      <vt:lpstr>mod0_98</vt:lpstr>
      <vt:lpstr>Equation.DSMT4</vt:lpstr>
      <vt:lpstr>Equation</vt:lpstr>
      <vt:lpstr>Equation.3</vt:lpstr>
      <vt:lpstr>Multivariable System Poles</vt:lpstr>
      <vt:lpstr>Multivariable System Zeros </vt:lpstr>
      <vt:lpstr>Controllability </vt:lpstr>
      <vt:lpstr>Stability </vt:lpstr>
      <vt:lpstr>Singularity — Singular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lastModifiedBy>Yongqian Huang</cp:lastModifiedBy>
  <cp:revision>169</cp:revision>
  <cp:lastPrinted>2013-08-23T05:51:27Z</cp:lastPrinted>
  <dcterms:created xsi:type="dcterms:W3CDTF">1996-01-08T23:20:22Z</dcterms:created>
  <dcterms:modified xsi:type="dcterms:W3CDTF">2018-11-12T17:45:34Z</dcterms:modified>
</cp:coreProperties>
</file>