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1" r:id="rId9"/>
    <p:sldId id="264" r:id="rId10"/>
    <p:sldId id="266" r:id="rId11"/>
    <p:sldId id="268" r:id="rId12"/>
    <p:sldId id="270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5" autoAdjust="0"/>
    <p:restoredTop sz="94571" autoAdjust="0"/>
  </p:normalViewPr>
  <p:slideViewPr>
    <p:cSldViewPr snapToGrid="0">
      <p:cViewPr>
        <p:scale>
          <a:sx n="71" d="100"/>
          <a:sy n="71" d="100"/>
        </p:scale>
        <p:origin x="88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DAD-CE35-4D55-9321-3CF397817148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EF6B-B520-496C-8D68-EB7924B8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19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EF6B-B520-496C-8D68-EB7924B870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9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EF6B-B520-496C-8D68-EB7924B8702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3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1339C-321C-4B66-972D-27DA9EEE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489F70-8D78-485E-834C-6C6FB917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05B3E-D8AE-40D6-9FC4-C786794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B38F5-75AD-4D14-A890-183C342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8DEAE-0566-468A-95DF-7A66902A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BC65E-E87B-46C1-975E-8366EBE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FC910C-5BC1-4537-8447-64EDAB60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AFC9C-CA8E-4AAB-89B5-958B5308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6DADBF-C146-4235-9B42-F370905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9E7B5-4682-4328-9484-44E755C4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D9D95A-4521-4FA8-8EA5-B671EB5EE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62A645-D852-41FE-853D-5F09C384D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A68B8-7EC9-478D-B2F5-4C2A62DC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31078-0C79-48CE-B690-AB6D1969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ED790-3761-48B6-B85E-8DFE0BED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6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BD176-007D-4EB3-B683-22BBC429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C81BC-58F3-43AD-98E7-FF96D410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39FA39-099D-472D-9EC0-7906869A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D1633-DDFC-442B-AD9C-9DDCC9F8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768A5-3E87-4CA3-98D4-655F3494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27DE7-0925-49C9-AD61-E78B354C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479D1C-7C74-40E7-9C7F-7196F195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C8774-71DE-4C89-AC15-6B0B7F0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1CF04-47A3-4647-B0F3-C01F7D8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6D39D-F810-412F-8131-D1B9E821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32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D9658-39B6-437E-BAFC-A2426C37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328AC-52C2-4DFC-9F16-C74C84AB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E8CC80-D6AC-478E-8567-22358C03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75984-4589-4084-B697-41A5309A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2C5D36-FAE2-47A3-9BC2-B354499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D6A1BB-6073-4BB9-A295-7BF4F29B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0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F5E32-6311-41F5-A47B-6D252677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1FCB6-DC2F-40E7-B039-67B5CF3A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E9676-81E3-4590-B6F5-F0FA897D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4F96D1-117A-4DF6-8EFF-552951A12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8BCBF6-9071-40CB-92A9-B5A7CAE4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8D5E2E-1368-4BCF-8E88-78018847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55631E-7C9B-4E89-B809-5E9FAC9C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9E08D5-C3F4-4391-BB93-A35DD2A1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8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FBE75-3C90-4169-ABEF-D42F21A3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0407C8-61F3-404A-9589-84229F7B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57D5DC-96DE-4588-93F0-C35FB05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1EC11-844A-4295-9346-F27831EB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8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25349-B87E-4B82-9FDD-015BD0C5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B7E1D0-8BB9-4942-9D47-3CED1B93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22447-4734-461A-81D2-46BDFAD4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38637-AA11-482C-A145-812FBE29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B6188-80C6-47E6-9622-E109BC71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7D4CF-D676-457F-986E-0896B966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F07182-13CC-4524-83EE-90ACF41E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9F6EE8-B729-414B-B18A-640A624E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F17AB9-B84F-47BA-82CA-7A7EDDFC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094F2-657F-42E5-8B5A-4433BBC9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9A6B8E-F52E-450C-8C0C-580B4D219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BD1BF-A545-4299-82D2-1C1F0FA2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737DA3-9023-4934-A953-9A25E79F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9B7A6-03B2-4A42-969C-8AFB72B4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4C8356-AECF-4153-AA4D-34E455BD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0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B386D2-0E49-4620-8FD7-F42B9891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AFB5B-0112-4796-9677-FE0EF2FB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0DF38-C0F0-4FF7-BF61-144961C1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5732-E323-4280-9BDA-4414FC46C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F66B5-733C-449C-BC20-66BCBF5C2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D90F6-5715-4FCA-A9F9-8FC8C81B0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CC70-5323-4143-880F-066F83970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rimulion/ACA_Lab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lassific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B6609-213B-436A-BAAB-9ECDBE466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KNN-Based Digit Recognition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A930B0-DE8F-4F37-AA16-905E8E2DF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Advanced Computer Architecture - Lab B 2021 Spring</a:t>
            </a:r>
          </a:p>
          <a:p>
            <a:r>
              <a:rPr lang="en-US" altLang="zh-TW" dirty="0">
                <a:hlinkClick r:id="rId2"/>
              </a:rPr>
              <a:t>https://github.com/kurimulion/ACA_LabB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4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59774-D63A-4E14-82CC-B951E986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Design:</a:t>
            </a:r>
            <a:r>
              <a:rPr lang="zh-TW" altLang="en-US" dirty="0"/>
              <a:t> </a:t>
            </a:r>
            <a:r>
              <a:rPr lang="en-US" altLang="zh-TW" dirty="0"/>
              <a:t>Sorcery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85CB4A-C85C-46A5-B47B-8F049906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unrolling: apply loop unrolling to every loop, and also it’s important that loops are conditioned on constants or some inferable bounds</a:t>
            </a:r>
          </a:p>
          <a:p>
            <a:r>
              <a:rPr lang="en-US" altLang="zh-TW" dirty="0"/>
              <a:t>Array partition:</a:t>
            </a:r>
            <a:r>
              <a:rPr lang="zh-TW" altLang="en-US" dirty="0"/>
              <a:t> </a:t>
            </a:r>
            <a:r>
              <a:rPr lang="en-US" altLang="zh-TW" dirty="0"/>
              <a:t>helps </a:t>
            </a:r>
            <a:r>
              <a:rPr lang="en-US" altLang="zh-TW"/>
              <a:t>sustain concurrency</a:t>
            </a:r>
            <a:endParaRPr lang="en-US" altLang="zh-TW" dirty="0"/>
          </a:p>
          <a:p>
            <a:r>
              <a:rPr lang="en-US" altLang="zh-TW" dirty="0"/>
              <a:t>Arbitrary precision</a:t>
            </a:r>
          </a:p>
          <a:p>
            <a:r>
              <a:rPr lang="en-US" altLang="zh-TW" dirty="0"/>
              <a:t>Pipeline?</a:t>
            </a:r>
          </a:p>
        </p:txBody>
      </p:sp>
    </p:spTree>
    <p:extLst>
      <p:ext uri="{BB962C8B-B14F-4D97-AF65-F5344CB8AC3E}">
        <p14:creationId xmlns:p14="http://schemas.microsoft.com/office/powerpoint/2010/main" val="405045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79686-8250-4370-968C-0CA3A6E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Design: Array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4F2BF-C35C-4BDD-BFB8-1CB52B9F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k-NN set is further divided into 10 sets each contains k entries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331A3-43E7-421F-B9E1-548AABD2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18" y="2391984"/>
            <a:ext cx="7393963" cy="68252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D3F4B24-687E-4888-8E66-705B54D4F7CF}"/>
              </a:ext>
            </a:extLst>
          </p:cNvPr>
          <p:cNvSpPr txBox="1"/>
          <p:nvPr/>
        </p:nvSpPr>
        <p:spPr>
          <a:xfrm>
            <a:off x="74918" y="3074504"/>
            <a:ext cx="24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Distances are at most 49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25B0DE5-0991-4C7A-B249-42A43F3DD367}"/>
              </a:ext>
            </a:extLst>
          </p:cNvPr>
          <p:cNvCxnSpPr>
            <a:stCxn id="5" idx="0"/>
          </p:cNvCxnSpPr>
          <p:nvPr/>
        </p:nvCxnSpPr>
        <p:spPr>
          <a:xfrm flipV="1">
            <a:off x="1320159" y="2857500"/>
            <a:ext cx="1078859" cy="217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C1A130-A6FB-4BF3-9A4F-C617EA868B36}"/>
              </a:ext>
            </a:extLst>
          </p:cNvPr>
          <p:cNvSpPr txBox="1"/>
          <p:nvPr/>
        </p:nvSpPr>
        <p:spPr>
          <a:xfrm>
            <a:off x="3366780" y="3062908"/>
            <a:ext cx="78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set_directive_array_partition</a:t>
            </a:r>
            <a:r>
              <a:rPr lang="en-US" altLang="zh-TW" dirty="0">
                <a:latin typeface="Consolas" panose="020B0609020204030204" pitchFamily="49" charset="0"/>
              </a:rPr>
              <a:t> -type complete </a:t>
            </a:r>
            <a:r>
              <a:rPr lang="en-US" altLang="zh-TW" dirty="0" err="1">
                <a:latin typeface="Consolas" panose="020B0609020204030204" pitchFamily="49" charset="0"/>
              </a:rPr>
              <a:t>digitrec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knn_set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B83F550-D9B6-41F9-B867-62010C83DE31}"/>
              </a:ext>
            </a:extLst>
          </p:cNvPr>
          <p:cNvCxnSpPr/>
          <p:nvPr/>
        </p:nvCxnSpPr>
        <p:spPr>
          <a:xfrm flipH="1" flipV="1">
            <a:off x="3822700" y="2966002"/>
            <a:ext cx="482600" cy="1085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AA0DCF-C393-457D-BD3F-DE0381C3CEEE}"/>
              </a:ext>
            </a:extLst>
          </p:cNvPr>
          <p:cNvSpPr txBox="1"/>
          <p:nvPr/>
        </p:nvSpPr>
        <p:spPr>
          <a:xfrm>
            <a:off x="838199" y="4173859"/>
            <a:ext cx="972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set_directive_array_partition</a:t>
            </a:r>
            <a:r>
              <a:rPr lang="en-US" altLang="zh-TW" dirty="0">
                <a:latin typeface="Consolas" panose="020B0609020204030204" pitchFamily="49" charset="0"/>
              </a:rPr>
              <a:t> -type block -factor 10 </a:t>
            </a:r>
            <a:r>
              <a:rPr lang="en-US" altLang="zh-TW" dirty="0" err="1">
                <a:latin typeface="Consolas" panose="020B0609020204030204" pitchFamily="49" charset="0"/>
              </a:rPr>
              <a:t>digitrec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training_data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set_directive_array_partition</a:t>
            </a:r>
            <a:r>
              <a:rPr lang="en-US" altLang="zh-TW" dirty="0">
                <a:latin typeface="Consolas" panose="020B0609020204030204" pitchFamily="49" charset="0"/>
              </a:rPr>
              <a:t> -type complete </a:t>
            </a:r>
            <a:r>
              <a:rPr lang="en-US" altLang="zh-TW" dirty="0" err="1">
                <a:latin typeface="Consolas" panose="020B0609020204030204" pitchFamily="49" charset="0"/>
              </a:rPr>
              <a:t>knn_vote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cur_dist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set_directive_array_partition</a:t>
            </a:r>
            <a:r>
              <a:rPr lang="en-US" altLang="zh-TW" dirty="0">
                <a:latin typeface="Consolas" panose="020B0609020204030204" pitchFamily="49" charset="0"/>
              </a:rPr>
              <a:t> -type complete </a:t>
            </a:r>
            <a:r>
              <a:rPr lang="en-US" altLang="zh-TW" dirty="0" err="1">
                <a:latin typeface="Consolas" panose="020B0609020204030204" pitchFamily="49" charset="0"/>
              </a:rPr>
              <a:t>knn_vote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cur_digit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set_directive_array_partition</a:t>
            </a:r>
            <a:r>
              <a:rPr lang="en-US" altLang="zh-TW" dirty="0">
                <a:latin typeface="Consolas" panose="020B0609020204030204" pitchFamily="49" charset="0"/>
              </a:rPr>
              <a:t> -type complete </a:t>
            </a:r>
            <a:r>
              <a:rPr lang="en-US" altLang="zh-TW" dirty="0" err="1">
                <a:latin typeface="Consolas" panose="020B0609020204030204" pitchFamily="49" charset="0"/>
              </a:rPr>
              <a:t>knn_vote</a:t>
            </a:r>
            <a:r>
              <a:rPr lang="en-US" altLang="zh-TW" dirty="0">
                <a:latin typeface="Consolas" panose="020B0609020204030204" pitchFamily="49" charset="0"/>
              </a:rPr>
              <a:t> vote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79686-8250-4370-968C-0CA3A6E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Design: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4F2BF-C35C-4BDD-BFB8-1CB52B9F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Apply pipelining to main update loop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Also inline </a:t>
            </a:r>
            <a:r>
              <a:rPr lang="en-US" altLang="zh-TW" dirty="0" err="1">
                <a:latin typeface="Consolas" panose="020B0609020204030204" pitchFamily="49" charset="0"/>
              </a:rPr>
              <a:t>update_knn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C01A23-E0E8-4535-A6CA-0C5F96E8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6" y="2541435"/>
            <a:ext cx="54871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420B3-2E99-42A1-ADFE-0CDE19A9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E8CA839-1FB0-483A-80F6-D04B5E751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39923"/>
              </p:ext>
            </p:extLst>
          </p:nvPr>
        </p:nvGraphicFramePr>
        <p:xfrm>
          <a:off x="838200" y="1825625"/>
          <a:ext cx="105156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7078246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995135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19047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6525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184684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570113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7341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Error Rate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Clock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BRAM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FF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LUT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Latency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20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Unoptimized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6.11%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6.379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347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1036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1083867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Unroll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6.11%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3556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30710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39627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78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Pipeline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6.11%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8.713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4045 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26151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1846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703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A77472AC-265C-4398-A394-F1B6EE23A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650404"/>
              </p:ext>
            </p:extLst>
          </p:nvPr>
        </p:nvGraphicFramePr>
        <p:xfrm>
          <a:off x="838200" y="3919856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7078246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995135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19047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6525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184684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570113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7341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Error Rate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Clock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BRAM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FF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LUT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Latency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20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9.44%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2527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22930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39607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10.6%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2843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24881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39614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78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6.11%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3556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30710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39627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6.11%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4912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38448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39652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4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6.67%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8.750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6601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45934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46885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0906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669E6A1-A1F7-456E-A7D2-50BE3840F003}"/>
              </a:ext>
            </a:extLst>
          </p:cNvPr>
          <p:cNvSpPr txBox="1"/>
          <p:nvPr/>
        </p:nvSpPr>
        <p:spPr>
          <a:xfrm>
            <a:off x="11303000" y="238263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19.94x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9590E3-0429-4B17-8D44-0068967297C2}"/>
              </a:ext>
            </a:extLst>
          </p:cNvPr>
          <p:cNvSpPr txBox="1"/>
          <p:nvPr/>
        </p:nvSpPr>
        <p:spPr>
          <a:xfrm>
            <a:off x="11299951" y="287274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21.56x</a:t>
            </a:r>
            <a:endParaRPr lang="zh-TW" altLang="en-US" dirty="0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CE36DFB8-C208-4B3A-9549-11D3BD491E57}"/>
              </a:ext>
            </a:extLst>
          </p:cNvPr>
          <p:cNvSpPr/>
          <p:nvPr/>
        </p:nvSpPr>
        <p:spPr>
          <a:xfrm rot="1601190">
            <a:off x="10741918" y="2293179"/>
            <a:ext cx="495300" cy="758825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D5F5DB7D-E858-499D-AE47-366AA2949E1D}"/>
              </a:ext>
            </a:extLst>
          </p:cNvPr>
          <p:cNvSpPr/>
          <p:nvPr/>
        </p:nvSpPr>
        <p:spPr>
          <a:xfrm rot="1601190">
            <a:off x="10771386" y="2784790"/>
            <a:ext cx="495300" cy="758825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0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4333F-F166-40F4-85B9-A85D7422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B-Side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41BE45-8C20-49BD-B6D5-5A26D4C1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1885950"/>
            <a:ext cx="6534150" cy="1543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5CB416-F33C-45E3-8603-CC69C21E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797172"/>
            <a:ext cx="6534000" cy="16930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12B8DF-A972-4A74-B0AB-0D6624396F9C}"/>
              </a:ext>
            </a:extLst>
          </p:cNvPr>
          <p:cNvSpPr/>
          <p:nvPr/>
        </p:nvSpPr>
        <p:spPr>
          <a:xfrm>
            <a:off x="2828925" y="5168900"/>
            <a:ext cx="6534000" cy="3212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96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B0732-71AA-4066-BB9C-7FA5D64C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B-Side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97925F-0E99-4D2F-859D-DC41C99D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01" y="2642213"/>
            <a:ext cx="3905795" cy="25911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2D860D-ACC8-4D2B-BA1D-55201CE97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5" y="2642213"/>
            <a:ext cx="3906000" cy="29229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663AB5-0D84-4E4B-839F-65F38B4CF5B2}"/>
              </a:ext>
            </a:extLst>
          </p:cNvPr>
          <p:cNvSpPr txBox="1"/>
          <p:nvPr/>
        </p:nvSpPr>
        <p:spPr>
          <a:xfrm>
            <a:off x="4051301" y="5565189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Takes about 0.35s to process 180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95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C97C1-CF45-45E9-BFDF-C6869793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EAE05-6CA4-481A-A381-3B46CDB6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k-NN</a:t>
            </a:r>
          </a:p>
          <a:p>
            <a:r>
              <a:rPr lang="en-US" altLang="zh-TW" dirty="0"/>
              <a:t>Digit Recognition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7500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2D38B-7F6E-4076-BD24-8B573697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k-NN (k-Nearest Neighbor)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8A69-89EC-4299-8286-9F563D82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k-NN is a machine learning/pattern recognition algorithm for classification</a:t>
            </a:r>
          </a:p>
          <a:p>
            <a:r>
              <a:rPr lang="en-US" altLang="zh-TW" dirty="0"/>
              <a:t>It operates on a simple heuristic: samples of the same class should look similar, like literary</a:t>
            </a:r>
          </a:p>
          <a:p>
            <a:r>
              <a:rPr lang="en-US" altLang="zh-TW" dirty="0"/>
              <a:t>k-NN classifier takes input sample and outputs a class prediction, and the prediction is the outcome of voting by samples in the training set that are k-closest to the input</a:t>
            </a:r>
          </a:p>
        </p:txBody>
      </p:sp>
      <p:pic>
        <p:nvPicPr>
          <p:cNvPr id="1026" name="Picture 2" descr="knn.jpeg (1052×264)">
            <a:extLst>
              <a:ext uri="{FF2B5EF4-FFF2-40B4-BE49-F238E27FC236}">
                <a16:creationId xmlns:a16="http://schemas.microsoft.com/office/drawing/2014/main" id="{7425043D-639D-4747-8779-51B0DC64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4835803"/>
            <a:ext cx="8058150" cy="202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4AAFE3F-7FE7-4585-AF10-5984FBF0C671}"/>
              </a:ext>
            </a:extLst>
          </p:cNvPr>
          <p:cNvSpPr txBox="1"/>
          <p:nvPr/>
        </p:nvSpPr>
        <p:spPr>
          <a:xfrm>
            <a:off x="0" y="6492875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en-US" altLang="zh-TW" dirty="0">
                <a:hlinkClick r:id="rId3"/>
              </a:rPr>
              <a:t>cs231n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3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A89DB-8F15-4C8C-BB31-1015B66B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k-NN: Distance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ABC24-2DB0-4F87-9452-160677C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hyperparameters we can tune: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 number 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 distance function</a:t>
            </a:r>
          </a:p>
          <a:p>
            <a:r>
              <a:rPr lang="en-US" altLang="zh-TW" dirty="0"/>
              <a:t>There are two common distance functions</a:t>
            </a:r>
          </a:p>
          <a:p>
            <a:pPr lvl="1"/>
            <a:r>
              <a:rPr lang="en-US" altLang="zh-TW" dirty="0"/>
              <a:t>L1 distance (we primarily focus on this definition)</a:t>
            </a:r>
          </a:p>
          <a:p>
            <a:pPr lvl="1"/>
            <a:r>
              <a:rPr lang="en-US" altLang="zh-TW" dirty="0"/>
              <a:t>L2 distance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DA5321-E795-4354-B131-0E6120C4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24" y="3318617"/>
            <a:ext cx="3057952" cy="7525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DD93FB-B21D-404C-98F1-DFE42B5A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309" y="3829844"/>
            <a:ext cx="3470491" cy="10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5CF41-273D-45BD-8C14-AE48F12A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 Recognition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203A-EBB1-48C2-8220-71E082A3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lab, the task is to classify images of digit with k-NN algorithm</a:t>
            </a:r>
          </a:p>
          <a:p>
            <a:r>
              <a:rPr lang="en-US" altLang="zh-TW" dirty="0"/>
              <a:t>The dataset consists of 18000 49-bit samples as train set and 180 samples as test 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766417-B67D-436C-AC22-0F950526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3214592"/>
            <a:ext cx="4972050" cy="34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DA85C-16D4-4382-B9D5-C16DF9C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 Recognition: Process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341D84-4776-47CA-A23F-13E3C2C67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Given an input sample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Take out 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from the training set and compute the distance between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Update the nearest array if necessary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If there are samples left in the training set, go back to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Output prediction by majority vote from the nearest array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341D84-4776-47CA-A23F-13E3C2C67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83254-825B-41B3-A374-0E4CABE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 Recognition: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57D39-E3D7-4E54-98DC-A9758149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k-NN doesn’t require any training</a:t>
            </a:r>
          </a:p>
          <a:p>
            <a:r>
              <a:rPr lang="en-US" altLang="zh-TW" dirty="0"/>
              <a:t>The major downside of k-NN is that it requires a huge amount of computation during test time</a:t>
            </a:r>
          </a:p>
          <a:p>
            <a:r>
              <a:rPr lang="en-US" altLang="zh-TW" dirty="0"/>
              <a:t>There are many other problems with the k-NN algorithm, like the nature of supervised learning, image variations, etc.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7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92753-7FE2-462E-9593-61B479B2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 Recognition: From a Hardware Prospective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72DD1-B735-4CD7-A106-7C02DD87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think about it, there are plenty of data parallelism</a:t>
            </a:r>
          </a:p>
          <a:p>
            <a:r>
              <a:rPr lang="en-US" altLang="zh-TW" dirty="0"/>
              <a:t>A potential optimization would be to duplicate a number of computation units</a:t>
            </a:r>
          </a:p>
          <a:p>
            <a:r>
              <a:rPr lang="en-US" altLang="zh-TW" dirty="0"/>
              <a:t>Since each pixel of the image is binary, we can use bitwise operator XOR to compute the absolute difference of</a:t>
            </a:r>
            <a:r>
              <a:rPr lang="zh-TW" altLang="en-US" dirty="0"/>
              <a:t> </a:t>
            </a:r>
            <a:r>
              <a:rPr lang="en-US" altLang="zh-TW" dirty="0"/>
              <a:t>each bit position</a:t>
            </a:r>
          </a:p>
          <a:p>
            <a:r>
              <a:rPr lang="en-US" altLang="zh-TW" dirty="0"/>
              <a:t>Setting different k’s may affect performance as well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94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CDCC-5E30-460A-A8BC-9BF43CA0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EA36E0F-5A65-48DF-BA5B-4133C99B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10734" cy="43513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52C1B2-1EDE-496D-9209-0D9DAEE7828F}"/>
              </a:ext>
            </a:extLst>
          </p:cNvPr>
          <p:cNvSpPr/>
          <p:nvPr/>
        </p:nvSpPr>
        <p:spPr>
          <a:xfrm>
            <a:off x="838200" y="2720340"/>
            <a:ext cx="2651760" cy="113538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D7B72F-4F25-4BB5-93E8-39888B59D295}"/>
              </a:ext>
            </a:extLst>
          </p:cNvPr>
          <p:cNvSpPr txBox="1"/>
          <p:nvPr/>
        </p:nvSpPr>
        <p:spPr>
          <a:xfrm>
            <a:off x="3642360" y="2994660"/>
            <a:ext cx="180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Initialize the nearest array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843121-5896-4EF2-8163-528923ABC1DB}"/>
              </a:ext>
            </a:extLst>
          </p:cNvPr>
          <p:cNvSpPr/>
          <p:nvPr/>
        </p:nvSpPr>
        <p:spPr>
          <a:xfrm>
            <a:off x="838200" y="3933825"/>
            <a:ext cx="4191000" cy="15430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12F44C-C490-4A78-A38D-1E070BAAFEF1}"/>
              </a:ext>
            </a:extLst>
          </p:cNvPr>
          <p:cNvSpPr txBox="1"/>
          <p:nvPr/>
        </p:nvSpPr>
        <p:spPr>
          <a:xfrm>
            <a:off x="5193030" y="4382184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Compute distance iteratively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92A034-B4D1-437E-8F45-269DC62DEFE6}"/>
              </a:ext>
            </a:extLst>
          </p:cNvPr>
          <p:cNvSpPr/>
          <p:nvPr/>
        </p:nvSpPr>
        <p:spPr>
          <a:xfrm>
            <a:off x="838200" y="5554979"/>
            <a:ext cx="1924050" cy="32194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5AD06D-4C22-4D2D-BE40-AAB0936F676B}"/>
              </a:ext>
            </a:extLst>
          </p:cNvPr>
          <p:cNvSpPr txBox="1"/>
          <p:nvPr/>
        </p:nvSpPr>
        <p:spPr>
          <a:xfrm>
            <a:off x="3078480" y="555497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Vote and output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05CE7F3-B665-4553-8933-E4C68580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68" y="1690688"/>
            <a:ext cx="5004154" cy="36531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339D33E-9414-4253-B237-97DDB0B5E257}"/>
              </a:ext>
            </a:extLst>
          </p:cNvPr>
          <p:cNvSpPr/>
          <p:nvPr/>
        </p:nvSpPr>
        <p:spPr>
          <a:xfrm>
            <a:off x="7043068" y="2589863"/>
            <a:ext cx="2697832" cy="14097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07AE58-EE33-4E60-8CEA-3A7C62650BD9}"/>
              </a:ext>
            </a:extLst>
          </p:cNvPr>
          <p:cNvSpPr txBox="1"/>
          <p:nvPr/>
        </p:nvSpPr>
        <p:spPr>
          <a:xfrm>
            <a:off x="9740900" y="247568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XOR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543305-64DD-4D67-AABE-BAE3AEA3947C}"/>
              </a:ext>
            </a:extLst>
          </p:cNvPr>
          <p:cNvSpPr/>
          <p:nvPr/>
        </p:nvSpPr>
        <p:spPr>
          <a:xfrm>
            <a:off x="7043068" y="2878471"/>
            <a:ext cx="2697832" cy="111918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173FA1-3F8C-4B74-867F-AC87D4AD2CB2}"/>
              </a:ext>
            </a:extLst>
          </p:cNvPr>
          <p:cNvSpPr txBox="1"/>
          <p:nvPr/>
        </p:nvSpPr>
        <p:spPr>
          <a:xfrm>
            <a:off x="9740900" y="3118084"/>
            <a:ext cx="212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Aggregate difference of each bit position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C07EFC-5983-4997-9012-FC2A4B0B6331}"/>
              </a:ext>
            </a:extLst>
          </p:cNvPr>
          <p:cNvSpPr/>
          <p:nvPr/>
        </p:nvSpPr>
        <p:spPr>
          <a:xfrm>
            <a:off x="7043068" y="4106957"/>
            <a:ext cx="2697832" cy="123690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99CBEF-DE6C-42E9-B2DA-E578BB1F46EE}"/>
              </a:ext>
            </a:extLst>
          </p:cNvPr>
          <p:cNvSpPr txBox="1"/>
          <p:nvPr/>
        </p:nvSpPr>
        <p:spPr>
          <a:xfrm>
            <a:off x="9740900" y="4540742"/>
            <a:ext cx="220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nearest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25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599</Words>
  <Application>Microsoft Office PowerPoint</Application>
  <PresentationFormat>寬螢幕</PresentationFormat>
  <Paragraphs>143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KNN-Based Digit Recognition</vt:lpstr>
      <vt:lpstr>Outline</vt:lpstr>
      <vt:lpstr>What is k-NN (k-Nearest Neighbor)</vt:lpstr>
      <vt:lpstr>What is k-NN: Distance</vt:lpstr>
      <vt:lpstr>Digit Recognition</vt:lpstr>
      <vt:lpstr>Digit Recognition: Process</vt:lpstr>
      <vt:lpstr>Digit Recognition: Problem</vt:lpstr>
      <vt:lpstr>Digit Recognition: From a Hardware Prospective</vt:lpstr>
      <vt:lpstr>Design</vt:lpstr>
      <vt:lpstr>Design: Sorcery</vt:lpstr>
      <vt:lpstr>Design: Array Partition</vt:lpstr>
      <vt:lpstr>Design: Pipeline</vt:lpstr>
      <vt:lpstr>Result</vt:lpstr>
      <vt:lpstr>B-Side</vt:lpstr>
      <vt:lpstr>B-Side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KNN-based digit recognition</dc:title>
  <dc:creator>Lion Kurimu</dc:creator>
  <cp:lastModifiedBy>Lion Kurimu</cp:lastModifiedBy>
  <cp:revision>152</cp:revision>
  <dcterms:created xsi:type="dcterms:W3CDTF">2021-04-28T13:49:09Z</dcterms:created>
  <dcterms:modified xsi:type="dcterms:W3CDTF">2021-05-06T09:25:23Z</dcterms:modified>
</cp:coreProperties>
</file>