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5"/>
  </p:notesMasterIdLst>
  <p:sldIdLst>
    <p:sldId id="256" r:id="rId2"/>
    <p:sldId id="323" r:id="rId3"/>
    <p:sldId id="336" r:id="rId4"/>
    <p:sldId id="381" r:id="rId5"/>
    <p:sldId id="382" r:id="rId6"/>
    <p:sldId id="384" r:id="rId7"/>
    <p:sldId id="386" r:id="rId8"/>
    <p:sldId id="333" r:id="rId9"/>
    <p:sldId id="385" r:id="rId10"/>
    <p:sldId id="387" r:id="rId11"/>
    <p:sldId id="380" r:id="rId12"/>
    <p:sldId id="388" r:id="rId13"/>
    <p:sldId id="284" r:id="rId14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D3886E13-FF36-4F80-8381-422EEF1BCD9E}">
          <p14:sldIdLst>
            <p14:sldId id="256"/>
            <p14:sldId id="323"/>
          </p14:sldIdLst>
        </p14:section>
        <p14:section name="Data Processing" id="{CA081FCD-8BE6-440A-B862-E7B21B4A9271}">
          <p14:sldIdLst>
            <p14:sldId id="336"/>
            <p14:sldId id="381"/>
            <p14:sldId id="382"/>
            <p14:sldId id="384"/>
            <p14:sldId id="386"/>
          </p14:sldIdLst>
        </p14:section>
        <p14:section name="Training Model" id="{E95FA68A-D5C5-4432-8EA5-C60592067D5E}">
          <p14:sldIdLst>
            <p14:sldId id="333"/>
            <p14:sldId id="385"/>
            <p14:sldId id="387"/>
          </p14:sldIdLst>
        </p14:section>
        <p14:section name="Result" id="{A16271A7-1205-4BCB-8427-DF4A370A1E84}">
          <p14:sldIdLst>
            <p14:sldId id="380"/>
            <p14:sldId id="3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0386C-D3C2-4097-99CA-22DC5EFDFAAC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0182-E634-4486-ABA1-14B4FF546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1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4621" y="0"/>
            <a:ext cx="48873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3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64735" y="2113497"/>
            <a:ext cx="9262533" cy="1470025"/>
          </a:xfrm>
        </p:spPr>
        <p:txBody>
          <a:bodyPr/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06108" y="3924300"/>
            <a:ext cx="7579784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583267" y="103103"/>
            <a:ext cx="9144000" cy="963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TW" sz="4400" b="0" i="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National</a:t>
            </a:r>
            <a:r>
              <a:rPr lang="en-US" sz="20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Taiwan University</a:t>
            </a:r>
          </a:p>
          <a:p>
            <a:r>
              <a:rPr lang="en-US" altLang="zh-TW" sz="20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Department of Bio-industrial Mechatronics Engineering</a:t>
            </a:r>
          </a:p>
          <a:p>
            <a:r>
              <a:rPr lang="en-US" altLang="zh-TW" sz="2000" b="0" i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Bio-mechatronics Lab</a:t>
            </a:r>
            <a:endParaRPr lang="en-US" altLang="zh-TW" sz="2000" b="0" i="0" kern="1200" baseline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C:\Users\LAB301\Desktop\mark199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13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96"/>
          <a:stretch/>
        </p:blipFill>
        <p:spPr bwMode="auto">
          <a:xfrm>
            <a:off x="275307" y="103103"/>
            <a:ext cx="1080000" cy="10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140.112.94.89/images/bime_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4" y="57262"/>
            <a:ext cx="142875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3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6078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「book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493"/>
            <a:ext cx="5824443" cy="36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弧形 6"/>
          <p:cNvSpPr/>
          <p:nvPr userDrawn="1"/>
        </p:nvSpPr>
        <p:spPr bwMode="auto">
          <a:xfrm>
            <a:off x="-7445878" y="-5013858"/>
            <a:ext cx="14610230" cy="10132703"/>
          </a:xfrm>
          <a:prstGeom prst="arc">
            <a:avLst>
              <a:gd name="adj1" fmla="val 21573968"/>
              <a:gd name="adj2" fmla="val 5324520"/>
            </a:avLst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0113264" y="5676903"/>
            <a:ext cx="2078736" cy="11599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11617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96384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0"/>
          </p:nvPr>
        </p:nvSpPr>
        <p:spPr>
          <a:xfrm>
            <a:off x="696384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8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55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53651" y="5"/>
            <a:ext cx="2032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60000" y="5757868"/>
            <a:ext cx="2032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96388" y="333375"/>
            <a:ext cx="107992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>1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388" y="1665288"/>
            <a:ext cx="10799233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0856569" y="6345328"/>
            <a:ext cx="10326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500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(</a:t>
            </a:r>
            <a:fld id="{99903E0D-09A4-4159-BE40-7D01E2A13058}" type="slidenum">
              <a:rPr lang="en-US" altLang="zh-TW" sz="1500" b="1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pPr>
                <a:defRPr/>
              </a:pPr>
              <a:t>‹#›</a:t>
            </a:fld>
            <a:r>
              <a:rPr lang="en-US" altLang="zh-TW" sz="1500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/13)</a:t>
            </a:r>
            <a:endParaRPr lang="en-US" altLang="zh-TW" sz="1500" b="1" dirty="0">
              <a:solidFill>
                <a:srgbClr val="002060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342891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7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68" indent="-25716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1pPr>
      <a:lvl2pPr marL="557199" indent="-21430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–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2pPr>
      <a:lvl3pPr marL="857229" indent="-171446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3pPr>
      <a:lvl4pPr marL="1200121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4735" y="1728218"/>
            <a:ext cx="9262533" cy="2121407"/>
          </a:xfrm>
        </p:spPr>
        <p:txBody>
          <a:bodyPr/>
          <a:lstStyle/>
          <a:p>
            <a:r>
              <a:rPr lang="en-US" altLang="zh-TW" dirty="0" smtClean="0"/>
              <a:t>Titanic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06109" y="3875395"/>
            <a:ext cx="7579784" cy="1378157"/>
          </a:xfrm>
        </p:spPr>
        <p:txBody>
          <a:bodyPr anchor="b"/>
          <a:lstStyle/>
          <a:p>
            <a:r>
              <a:rPr lang="en-US" altLang="zh-TW" dirty="0" smtClean="0">
                <a:latin typeface="+mj-lt"/>
              </a:rPr>
              <a:t>Author: Warren Tseng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Hyper-parameters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smtClean="0">
                <a:latin typeface="+mj-lt"/>
              </a:rPr>
              <a:t>Epoch </a:t>
            </a:r>
            <a:r>
              <a:rPr lang="pt-BR" altLang="zh-TW" dirty="0">
                <a:latin typeface="+mj-lt"/>
              </a:rPr>
              <a:t>= 2000</a:t>
            </a:r>
          </a:p>
          <a:p>
            <a:r>
              <a:rPr lang="pt-BR" altLang="zh-TW" dirty="0" smtClean="0">
                <a:latin typeface="+mj-lt"/>
              </a:rPr>
              <a:t>Learning rate </a:t>
            </a:r>
            <a:r>
              <a:rPr lang="pt-BR" altLang="zh-TW" dirty="0">
                <a:latin typeface="+mj-lt"/>
              </a:rPr>
              <a:t>= </a:t>
            </a:r>
            <a:r>
              <a:rPr lang="pt-BR" altLang="zh-TW" dirty="0" smtClean="0">
                <a:latin typeface="+mj-lt"/>
              </a:rPr>
              <a:t>1e-4</a:t>
            </a:r>
          </a:p>
          <a:p>
            <a:r>
              <a:rPr lang="pt-BR" altLang="zh-TW" dirty="0" smtClean="0">
                <a:latin typeface="+mj-lt"/>
              </a:rPr>
              <a:t>Dropout probability </a:t>
            </a:r>
            <a:r>
              <a:rPr lang="pt-BR" altLang="zh-TW" dirty="0">
                <a:latin typeface="+mj-lt"/>
              </a:rPr>
              <a:t>= </a:t>
            </a:r>
            <a:r>
              <a:rPr lang="pt-BR" altLang="zh-TW" dirty="0" smtClean="0">
                <a:latin typeface="+mj-lt"/>
              </a:rPr>
              <a:t>0.2</a:t>
            </a:r>
          </a:p>
          <a:p>
            <a:r>
              <a:rPr lang="pt-BR" altLang="zh-TW" dirty="0" smtClean="0">
                <a:latin typeface="+mj-lt"/>
              </a:rPr>
              <a:t>Loss function: cross-entropy</a:t>
            </a:r>
          </a:p>
          <a:p>
            <a:r>
              <a:rPr lang="pt-BR" altLang="zh-TW" dirty="0" smtClean="0">
                <a:latin typeface="+mj-lt"/>
              </a:rPr>
              <a:t>Optimizer: RMSprop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3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Result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968" y="1653310"/>
            <a:ext cx="8892466" cy="4722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07968" y="6059056"/>
            <a:ext cx="8788977" cy="289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07968" y="3246584"/>
            <a:ext cx="8788977" cy="5126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7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Conclusion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Overfitting for 2000 epochs</a:t>
            </a: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The overfitting was occurred when the epoch was from 800 to 900.</a:t>
            </a:r>
            <a:br>
              <a:rPr lang="en-US" altLang="zh-TW" dirty="0" smtClean="0">
                <a:latin typeface="+mj-lt"/>
              </a:rPr>
            </a:br>
            <a:r>
              <a:rPr lang="zh-TW" altLang="en-US" dirty="0" smtClean="0">
                <a:latin typeface="+mj-lt"/>
              </a:rPr>
              <a:t>→ </a:t>
            </a:r>
            <a:r>
              <a:rPr lang="en-US" altLang="zh-TW" dirty="0" smtClean="0">
                <a:latin typeface="+mj-lt"/>
              </a:rPr>
              <a:t>1</a:t>
            </a:r>
            <a:r>
              <a:rPr lang="en-US" altLang="zh-TW" dirty="0">
                <a:latin typeface="+mj-lt"/>
              </a:rPr>
              <a:t>. Epoch </a:t>
            </a:r>
            <a:r>
              <a:rPr lang="en-US" altLang="zh-TW" dirty="0" smtClean="0">
                <a:latin typeface="+mj-lt"/>
              </a:rPr>
              <a:t>↓</a:t>
            </a:r>
            <a:br>
              <a:rPr lang="en-US" altLang="zh-TW" dirty="0" smtClean="0">
                <a:latin typeface="+mj-lt"/>
              </a:rPr>
            </a:br>
            <a:r>
              <a:rPr lang="zh-TW" altLang="en-US" dirty="0" smtClean="0">
                <a:latin typeface="+mj-lt"/>
              </a:rPr>
              <a:t>　 </a:t>
            </a:r>
            <a:r>
              <a:rPr lang="en-US" altLang="zh-TW" dirty="0" smtClean="0">
                <a:latin typeface="+mj-lt"/>
              </a:rPr>
              <a:t>2</a:t>
            </a:r>
            <a:r>
              <a:rPr lang="en-US" altLang="zh-TW" dirty="0">
                <a:latin typeface="+mj-lt"/>
              </a:rPr>
              <a:t>. Dropout probability </a:t>
            </a:r>
            <a:r>
              <a:rPr lang="en-US" altLang="zh-TW" dirty="0" smtClean="0">
                <a:latin typeface="+mj-lt"/>
              </a:rPr>
              <a:t>↑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89889" y="3099816"/>
            <a:ext cx="9546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radley Hand ITC" panose="03070402050302030203" pitchFamily="66" charset="0"/>
              </a:rPr>
              <a:t>Thanks for your attention</a:t>
            </a:r>
            <a:endParaRPr lang="zh-TW" altLang="en-US" sz="6600" b="1" dirty="0">
              <a:solidFill>
                <a:schemeClr val="accent3">
                  <a:lumMod val="50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1136072" y="2533247"/>
            <a:ext cx="3251200" cy="720969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Data </a:t>
            </a:r>
            <a:b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Pre-processing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36072" y="3386103"/>
            <a:ext cx="3251200" cy="106582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zh-TW" sz="2000" b="1" dirty="0" smtClean="0">
                <a:latin typeface="+mj-lt"/>
              </a:rPr>
              <a:t>Feature Selection</a:t>
            </a: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Processing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794292" y="2533247"/>
            <a:ext cx="2602523" cy="720969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+mj-lt"/>
              </a:rPr>
              <a:t>Training Model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24263" y="3386103"/>
            <a:ext cx="2742581" cy="106582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NN Structure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TW" sz="2000" b="1" dirty="0" smtClean="0">
                <a:latin typeface="+mj-lt"/>
              </a:rPr>
              <a:t>Hyper-parameter</a:t>
            </a: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7803835" y="2533247"/>
            <a:ext cx="2602523" cy="720969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+mj-lt"/>
              </a:rPr>
              <a:t>Result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803835" y="3386103"/>
            <a:ext cx="2602524" cy="7209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9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99548" y="4393578"/>
            <a:ext cx="5171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Data Processing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911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Feature Selection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+mj-lt"/>
              </a:rPr>
              <a:t>Pclass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fare</a:t>
            </a:r>
            <a:r>
              <a:rPr lang="en-US" altLang="zh-TW" dirty="0">
                <a:latin typeface="+mj-lt"/>
              </a:rPr>
              <a:t>: </a:t>
            </a:r>
            <a:r>
              <a:rPr lang="en-US" altLang="zh-TW" dirty="0" smtClean="0">
                <a:latin typeface="+mj-lt"/>
              </a:rPr>
              <a:t>social stratification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Sex</a:t>
            </a:r>
            <a:r>
              <a:rPr lang="en-US" altLang="zh-TW" dirty="0" smtClean="0">
                <a:latin typeface="+mj-lt"/>
              </a:rPr>
              <a:t>: lady first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Age</a:t>
            </a:r>
            <a:r>
              <a:rPr lang="en-US" altLang="zh-TW" dirty="0" smtClean="0">
                <a:latin typeface="+mj-lt"/>
              </a:rPr>
              <a:t>: baby first</a:t>
            </a:r>
          </a:p>
          <a:p>
            <a:r>
              <a:rPr lang="en-US" altLang="zh-TW" dirty="0" err="1" smtClean="0">
                <a:solidFill>
                  <a:srgbClr val="FF0000"/>
                </a:solidFill>
                <a:latin typeface="+mj-lt"/>
              </a:rPr>
              <a:t>Sibsp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, parch</a:t>
            </a:r>
            <a:r>
              <a:rPr lang="en-US" altLang="zh-TW" dirty="0" smtClean="0">
                <a:latin typeface="+mj-lt"/>
              </a:rPr>
              <a:t>: they are numeric value…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7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Feature </a:t>
            </a:r>
            <a:r>
              <a:rPr lang="en-US" altLang="zh-TW" dirty="0" smtClean="0">
                <a:latin typeface="+mj-lt"/>
              </a:rPr>
              <a:t>Processing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Pclass</a:t>
            </a:r>
            <a:r>
              <a:rPr lang="en-US" altLang="zh-TW" dirty="0" smtClean="0">
                <a:latin typeface="+mj-lt"/>
              </a:rPr>
              <a:t>, sex: from class to ‘one hot’ value.</a:t>
            </a:r>
            <a:r>
              <a:rPr lang="en-US" altLang="zh-TW" dirty="0">
                <a:latin typeface="+mj-lt"/>
              </a:rPr>
              <a:t/>
            </a:r>
            <a:br>
              <a:rPr lang="en-US" altLang="zh-TW" dirty="0">
                <a:latin typeface="+mj-lt"/>
              </a:rPr>
            </a:b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       1   </a:t>
            </a:r>
            <a:r>
              <a:rPr lang="zh-TW" altLang="en-US" dirty="0" smtClean="0">
                <a:latin typeface="+mj-lt"/>
              </a:rPr>
              <a:t>→   </a:t>
            </a:r>
            <a:r>
              <a:rPr lang="en-US" altLang="zh-TW" dirty="0" smtClean="0">
                <a:latin typeface="+mj-lt"/>
              </a:rPr>
              <a:t>[ 1, 0, 0 ]               male   </a:t>
            </a:r>
            <a:r>
              <a:rPr lang="zh-TW" altLang="en-US" dirty="0" smtClean="0">
                <a:latin typeface="+mj-lt"/>
              </a:rPr>
              <a:t>→   </a:t>
            </a:r>
            <a:r>
              <a:rPr lang="en-US" altLang="zh-TW" dirty="0" smtClean="0">
                <a:latin typeface="+mj-lt"/>
              </a:rPr>
              <a:t>[ 1, 0 ]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       2   </a:t>
            </a:r>
            <a:r>
              <a:rPr lang="zh-TW" altLang="en-US" dirty="0" smtClean="0">
                <a:latin typeface="+mj-lt"/>
              </a:rPr>
              <a:t>→   </a:t>
            </a:r>
            <a:r>
              <a:rPr lang="en-US" altLang="zh-TW" dirty="0" smtClean="0">
                <a:latin typeface="+mj-lt"/>
              </a:rPr>
              <a:t>[ 0, 1, 0 ]               female   </a:t>
            </a:r>
            <a:r>
              <a:rPr lang="zh-TW" altLang="en-US" dirty="0" smtClean="0">
                <a:latin typeface="+mj-lt"/>
              </a:rPr>
              <a:t>→   </a:t>
            </a:r>
            <a:r>
              <a:rPr lang="en-US" altLang="zh-TW" dirty="0" smtClean="0">
                <a:latin typeface="+mj-lt"/>
              </a:rPr>
              <a:t>[ 0, 1 ]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       3   </a:t>
            </a:r>
            <a:r>
              <a:rPr lang="zh-TW" altLang="en-US" dirty="0" smtClean="0">
                <a:latin typeface="+mj-lt"/>
              </a:rPr>
              <a:t>→   </a:t>
            </a:r>
            <a:r>
              <a:rPr lang="en-US" altLang="zh-TW" dirty="0" smtClean="0">
                <a:latin typeface="+mj-lt"/>
              </a:rPr>
              <a:t>[ 0, 0, 1 ]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4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Feature </a:t>
            </a:r>
            <a:r>
              <a:rPr lang="en-US" altLang="zh-TW" dirty="0" smtClean="0">
                <a:latin typeface="+mj-lt"/>
              </a:rPr>
              <a:t>Processing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Age: missing value </a:t>
            </a:r>
            <a:r>
              <a:rPr lang="zh-TW" altLang="en-US" dirty="0" smtClean="0">
                <a:latin typeface="+mj-lt"/>
              </a:rPr>
              <a:t>→ </a:t>
            </a:r>
            <a:r>
              <a:rPr lang="en-US" altLang="zh-TW" dirty="0" smtClean="0">
                <a:latin typeface="+mj-lt"/>
              </a:rPr>
              <a:t>-100, normalization </a:t>
            </a:r>
            <a:r>
              <a:rPr lang="zh-TW" altLang="en-US" dirty="0" smtClean="0">
                <a:latin typeface="+mj-lt"/>
              </a:rPr>
              <a:t>→ </a:t>
            </a:r>
            <a:r>
              <a:rPr lang="en-US" altLang="zh-TW" dirty="0" smtClean="0">
                <a:latin typeface="+mj-lt"/>
              </a:rPr>
              <a:t>age / 100</a:t>
            </a:r>
            <a:r>
              <a:rPr lang="en-US" altLang="zh-TW" dirty="0">
                <a:latin typeface="+mj-lt"/>
              </a:rPr>
              <a:t/>
            </a:r>
            <a:br>
              <a:rPr lang="en-US" altLang="zh-TW" dirty="0">
                <a:latin typeface="+mj-lt"/>
              </a:rPr>
            </a:br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Fare: missing value </a:t>
            </a:r>
            <a:r>
              <a:rPr lang="zh-TW" altLang="en-US" dirty="0" smtClean="0">
                <a:latin typeface="+mj-lt"/>
              </a:rPr>
              <a:t>→ </a:t>
            </a:r>
            <a:r>
              <a:rPr lang="en-US" altLang="zh-TW" dirty="0" smtClean="0">
                <a:latin typeface="+mj-lt"/>
              </a:rPr>
              <a:t>-200</a:t>
            </a:r>
            <a:r>
              <a:rPr lang="en-US" altLang="zh-TW" dirty="0">
                <a:latin typeface="+mj-lt"/>
              </a:rPr>
              <a:t>, normalization → </a:t>
            </a:r>
            <a:r>
              <a:rPr lang="en-US" altLang="zh-TW" dirty="0" smtClean="0">
                <a:latin typeface="+mj-lt"/>
              </a:rPr>
              <a:t>fare / 200</a:t>
            </a:r>
            <a:br>
              <a:rPr lang="en-US" altLang="zh-TW" dirty="0" smtClean="0">
                <a:latin typeface="+mj-lt"/>
              </a:rPr>
            </a:br>
            <a:endParaRPr lang="en-US" altLang="zh-TW" dirty="0" smtClean="0">
              <a:latin typeface="+mj-lt"/>
            </a:endParaRPr>
          </a:p>
          <a:p>
            <a:r>
              <a:rPr lang="en-US" altLang="zh-TW" dirty="0" err="1" smtClean="0">
                <a:latin typeface="+mj-lt"/>
              </a:rPr>
              <a:t>Sibsp</a:t>
            </a:r>
            <a:r>
              <a:rPr lang="en-US" altLang="zh-TW" dirty="0" smtClean="0">
                <a:latin typeface="+mj-lt"/>
              </a:rPr>
              <a:t>: </a:t>
            </a:r>
            <a:r>
              <a:rPr lang="en-US" altLang="zh-TW" dirty="0">
                <a:latin typeface="+mj-lt"/>
              </a:rPr>
              <a:t>normalization → </a:t>
            </a:r>
            <a:r>
              <a:rPr lang="en-US" altLang="zh-TW" dirty="0" err="1" smtClean="0">
                <a:latin typeface="+mj-lt"/>
              </a:rPr>
              <a:t>sibsp</a:t>
            </a:r>
            <a:r>
              <a:rPr lang="en-US" altLang="zh-TW" dirty="0" smtClean="0">
                <a:latin typeface="+mj-lt"/>
              </a:rPr>
              <a:t> / 200</a:t>
            </a: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Parch</a:t>
            </a:r>
            <a:r>
              <a:rPr lang="en-US" altLang="zh-TW" dirty="0">
                <a:latin typeface="+mj-lt"/>
              </a:rPr>
              <a:t>: normalization → </a:t>
            </a:r>
            <a:r>
              <a:rPr lang="en-US" altLang="zh-TW" dirty="0">
                <a:latin typeface="+mj-lt"/>
              </a:rPr>
              <a:t>Parch </a:t>
            </a:r>
            <a:r>
              <a:rPr lang="en-US" altLang="zh-TW" dirty="0" smtClean="0">
                <a:latin typeface="+mj-lt"/>
              </a:rPr>
              <a:t>/ 200</a:t>
            </a:r>
            <a:endParaRPr lang="en-US" altLang="zh-TW" dirty="0">
              <a:latin typeface="+mj-lt"/>
            </a:endParaRP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3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Feature Processing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Survived: </a:t>
            </a:r>
            <a:r>
              <a:rPr lang="en-US" altLang="zh-TW" dirty="0">
                <a:latin typeface="+mj-lt"/>
              </a:rPr>
              <a:t>from class to ‘one hot’ value.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/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       </a:t>
            </a:r>
            <a:r>
              <a:rPr lang="en-US" altLang="zh-TW" dirty="0" smtClean="0">
                <a:latin typeface="+mj-lt"/>
              </a:rPr>
              <a:t>0   </a:t>
            </a:r>
            <a:r>
              <a:rPr lang="en-US" altLang="zh-TW" dirty="0">
                <a:latin typeface="+mj-lt"/>
              </a:rPr>
              <a:t>→   [ 1, </a:t>
            </a:r>
            <a:r>
              <a:rPr lang="en-US" altLang="zh-TW" dirty="0" smtClean="0">
                <a:latin typeface="+mj-lt"/>
              </a:rPr>
              <a:t>0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] 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       1   </a:t>
            </a:r>
            <a:r>
              <a:rPr lang="en-US" altLang="zh-TW" dirty="0">
                <a:latin typeface="+mj-lt"/>
              </a:rPr>
              <a:t>→   [ 0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>
                <a:latin typeface="+mj-lt"/>
              </a:rPr>
              <a:t>1 ]</a:t>
            </a: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95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48663" y="4373773"/>
            <a:ext cx="5371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/>
              <a:t>Training Model</a:t>
            </a:r>
            <a:endParaRPr lang="zh-TW" altLang="en-US" sz="5400" b="1" dirty="0"/>
          </a:p>
        </p:txBody>
      </p:sp>
      <p:pic>
        <p:nvPicPr>
          <p:cNvPr id="1032" name="Picture 8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4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NN Structure</a:t>
            </a:r>
            <a:endParaRPr lang="zh-TW" altLang="en-US" dirty="0">
              <a:latin typeface="+mj-lt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190738" y="2600969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190738" y="3504725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90738" y="5330027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 flipH="1">
            <a:off x="5341059" y="4169652"/>
            <a:ext cx="307878" cy="923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橢圓 8"/>
          <p:cNvSpPr/>
          <p:nvPr/>
        </p:nvSpPr>
        <p:spPr>
          <a:xfrm>
            <a:off x="6750961" y="2600969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50961" y="3504725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750961" y="5330027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408046" y="3565287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408046" y="4537919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5" idx="6"/>
            <a:endCxn id="9" idx="2"/>
          </p:cNvCxnSpPr>
          <p:nvPr/>
        </p:nvCxnSpPr>
        <p:spPr>
          <a:xfrm>
            <a:off x="5745799" y="2878500"/>
            <a:ext cx="100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6"/>
            <a:endCxn id="10" idx="2"/>
          </p:cNvCxnSpPr>
          <p:nvPr/>
        </p:nvCxnSpPr>
        <p:spPr>
          <a:xfrm>
            <a:off x="5745799" y="2878500"/>
            <a:ext cx="1005162" cy="903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6"/>
            <a:endCxn id="11" idx="2"/>
          </p:cNvCxnSpPr>
          <p:nvPr/>
        </p:nvCxnSpPr>
        <p:spPr>
          <a:xfrm>
            <a:off x="5745799" y="2878500"/>
            <a:ext cx="1005162" cy="2729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9" idx="2"/>
          </p:cNvCxnSpPr>
          <p:nvPr/>
        </p:nvCxnSpPr>
        <p:spPr>
          <a:xfrm flipV="1">
            <a:off x="5745799" y="2878500"/>
            <a:ext cx="1005162" cy="903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0" idx="2"/>
          </p:cNvCxnSpPr>
          <p:nvPr/>
        </p:nvCxnSpPr>
        <p:spPr>
          <a:xfrm>
            <a:off x="5745799" y="3782256"/>
            <a:ext cx="100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6"/>
            <a:endCxn id="11" idx="2"/>
          </p:cNvCxnSpPr>
          <p:nvPr/>
        </p:nvCxnSpPr>
        <p:spPr>
          <a:xfrm>
            <a:off x="5745799" y="3782256"/>
            <a:ext cx="1005162" cy="1825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6"/>
            <a:endCxn id="11" idx="2"/>
          </p:cNvCxnSpPr>
          <p:nvPr/>
        </p:nvCxnSpPr>
        <p:spPr>
          <a:xfrm>
            <a:off x="5745799" y="5607559"/>
            <a:ext cx="100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6"/>
            <a:endCxn id="10" idx="2"/>
          </p:cNvCxnSpPr>
          <p:nvPr/>
        </p:nvCxnSpPr>
        <p:spPr>
          <a:xfrm flipV="1">
            <a:off x="5745799" y="3782256"/>
            <a:ext cx="1005162" cy="1825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6"/>
            <a:endCxn id="9" idx="2"/>
          </p:cNvCxnSpPr>
          <p:nvPr/>
        </p:nvCxnSpPr>
        <p:spPr>
          <a:xfrm flipV="1">
            <a:off x="5745799" y="2878500"/>
            <a:ext cx="1005162" cy="2729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2" idx="2"/>
          </p:cNvCxnSpPr>
          <p:nvPr/>
        </p:nvCxnSpPr>
        <p:spPr>
          <a:xfrm>
            <a:off x="7306024" y="2878501"/>
            <a:ext cx="1102022" cy="96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6"/>
            <a:endCxn id="13" idx="2"/>
          </p:cNvCxnSpPr>
          <p:nvPr/>
        </p:nvCxnSpPr>
        <p:spPr>
          <a:xfrm>
            <a:off x="7306024" y="2878501"/>
            <a:ext cx="1102022" cy="193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0" idx="6"/>
            <a:endCxn id="12" idx="2"/>
          </p:cNvCxnSpPr>
          <p:nvPr/>
        </p:nvCxnSpPr>
        <p:spPr>
          <a:xfrm>
            <a:off x="7306024" y="3782257"/>
            <a:ext cx="1102022" cy="6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0" idx="6"/>
            <a:endCxn id="13" idx="2"/>
          </p:cNvCxnSpPr>
          <p:nvPr/>
        </p:nvCxnSpPr>
        <p:spPr>
          <a:xfrm>
            <a:off x="7306024" y="3782257"/>
            <a:ext cx="1102022" cy="103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2" idx="2"/>
            <a:endCxn id="11" idx="6"/>
          </p:cNvCxnSpPr>
          <p:nvPr/>
        </p:nvCxnSpPr>
        <p:spPr>
          <a:xfrm flipH="1">
            <a:off x="7306024" y="3842819"/>
            <a:ext cx="1102022" cy="1764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3" idx="2"/>
            <a:endCxn id="11" idx="6"/>
          </p:cNvCxnSpPr>
          <p:nvPr/>
        </p:nvCxnSpPr>
        <p:spPr>
          <a:xfrm flipH="1">
            <a:off x="7306024" y="4815451"/>
            <a:ext cx="1102022" cy="79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 flipH="1">
            <a:off x="6897986" y="4176308"/>
            <a:ext cx="307878" cy="923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4" name="橢圓 33"/>
          <p:cNvSpPr/>
          <p:nvPr/>
        </p:nvSpPr>
        <p:spPr>
          <a:xfrm>
            <a:off x="3630515" y="2600968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630515" y="3504724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630515" y="5330026"/>
            <a:ext cx="555063" cy="555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 flipH="1">
            <a:off x="3780836" y="4169651"/>
            <a:ext cx="307878" cy="923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zh-TW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cxnSp>
        <p:nvCxnSpPr>
          <p:cNvPr id="45" name="直線接點 44"/>
          <p:cNvCxnSpPr>
            <a:stCxn id="34" idx="6"/>
            <a:endCxn id="5" idx="2"/>
          </p:cNvCxnSpPr>
          <p:nvPr/>
        </p:nvCxnSpPr>
        <p:spPr bwMode="auto">
          <a:xfrm>
            <a:off x="4185578" y="2878500"/>
            <a:ext cx="100516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線接點 46"/>
          <p:cNvCxnSpPr>
            <a:stCxn id="34" idx="6"/>
            <a:endCxn id="6" idx="2"/>
          </p:cNvCxnSpPr>
          <p:nvPr/>
        </p:nvCxnSpPr>
        <p:spPr bwMode="auto">
          <a:xfrm>
            <a:off x="4185578" y="2878500"/>
            <a:ext cx="1005160" cy="903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線接點 48"/>
          <p:cNvCxnSpPr>
            <a:stCxn id="34" idx="6"/>
            <a:endCxn id="7" idx="2"/>
          </p:cNvCxnSpPr>
          <p:nvPr/>
        </p:nvCxnSpPr>
        <p:spPr bwMode="auto">
          <a:xfrm>
            <a:off x="4185578" y="2878500"/>
            <a:ext cx="1005160" cy="2729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線接點 50"/>
          <p:cNvCxnSpPr>
            <a:stCxn id="35" idx="6"/>
            <a:endCxn id="5" idx="2"/>
          </p:cNvCxnSpPr>
          <p:nvPr/>
        </p:nvCxnSpPr>
        <p:spPr bwMode="auto">
          <a:xfrm flipV="1">
            <a:off x="4185578" y="2878501"/>
            <a:ext cx="1005160" cy="903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線接點 52"/>
          <p:cNvCxnSpPr>
            <a:stCxn id="35" idx="6"/>
            <a:endCxn id="6" idx="2"/>
          </p:cNvCxnSpPr>
          <p:nvPr/>
        </p:nvCxnSpPr>
        <p:spPr bwMode="auto">
          <a:xfrm>
            <a:off x="4185578" y="3782256"/>
            <a:ext cx="100516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線接點 54"/>
          <p:cNvCxnSpPr>
            <a:stCxn id="35" idx="6"/>
            <a:endCxn id="7" idx="2"/>
          </p:cNvCxnSpPr>
          <p:nvPr/>
        </p:nvCxnSpPr>
        <p:spPr bwMode="auto">
          <a:xfrm>
            <a:off x="4185578" y="3782256"/>
            <a:ext cx="1005160" cy="1825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線接點 56"/>
          <p:cNvCxnSpPr>
            <a:stCxn id="36" idx="6"/>
            <a:endCxn id="7" idx="2"/>
          </p:cNvCxnSpPr>
          <p:nvPr/>
        </p:nvCxnSpPr>
        <p:spPr bwMode="auto">
          <a:xfrm>
            <a:off x="4185578" y="5607558"/>
            <a:ext cx="100516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>
            <a:stCxn id="36" idx="6"/>
            <a:endCxn id="6" idx="2"/>
          </p:cNvCxnSpPr>
          <p:nvPr/>
        </p:nvCxnSpPr>
        <p:spPr bwMode="auto">
          <a:xfrm flipV="1">
            <a:off x="4185578" y="3782257"/>
            <a:ext cx="1005160" cy="1825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接點 60"/>
          <p:cNvCxnSpPr>
            <a:stCxn id="5" idx="2"/>
            <a:endCxn id="36" idx="6"/>
          </p:cNvCxnSpPr>
          <p:nvPr/>
        </p:nvCxnSpPr>
        <p:spPr bwMode="auto">
          <a:xfrm flipH="1">
            <a:off x="4185578" y="2878501"/>
            <a:ext cx="1005160" cy="2729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文字方塊 61"/>
          <p:cNvSpPr txBox="1"/>
          <p:nvPr/>
        </p:nvSpPr>
        <p:spPr>
          <a:xfrm>
            <a:off x="3168901" y="1713897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Input layer</a:t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427858" y="171341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Hidden layer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865480" y="172018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Output layer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741975" y="216524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154721" y="21652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128</a:t>
            </a:r>
            <a:endParaRPr lang="zh-TW" altLang="en-US" b="1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707335" y="216524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128</a:t>
            </a:r>
            <a:endParaRPr lang="zh-TW" altLang="en-US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468268" y="583918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Dropout</a:t>
            </a:r>
            <a:endParaRPr lang="zh-TW" altLang="en-US" b="1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177540" y="584187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Dropout</a:t>
            </a:r>
            <a:endParaRPr lang="zh-TW" altLang="en-US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8902235" y="50268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2500822"/>
      </p:ext>
    </p:extLst>
  </p:cSld>
  <p:clrMapOvr>
    <a:masterClrMapping/>
  </p:clrMapOvr>
</p:sld>
</file>

<file path=ppt/theme/theme1.xml><?xml version="1.0" encoding="utf-8"?>
<a:theme xmlns:a="http://schemas.openxmlformats.org/drawingml/2006/main" name="Lab301_ChiuWangTseng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JJStyle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FF01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301_ChiuWangTseng" id="{EE6709E1-85C4-43C1-9432-402CA7DECE7F}" vid="{EE565B16-CAA1-427B-9A3D-91A6140420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Lab301_ChiuWangTseng</Template>
  <TotalTime>8443</TotalTime>
  <Words>154</Words>
  <Application>Microsoft Office PowerPoint</Application>
  <PresentationFormat>寬螢幕</PresentationFormat>
  <Paragraphs>58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Arial</vt:lpstr>
      <vt:lpstr>Bradley Hand ITC</vt:lpstr>
      <vt:lpstr>Calibri</vt:lpstr>
      <vt:lpstr>Comic Sans MS</vt:lpstr>
      <vt:lpstr>Tahoma</vt:lpstr>
      <vt:lpstr>Times</vt:lpstr>
      <vt:lpstr>Lab301_ChiuWangTseng</vt:lpstr>
      <vt:lpstr>Titanic</vt:lpstr>
      <vt:lpstr>Outline</vt:lpstr>
      <vt:lpstr>PowerPoint 簡報</vt:lpstr>
      <vt:lpstr>Feature Selection</vt:lpstr>
      <vt:lpstr>Feature Processing</vt:lpstr>
      <vt:lpstr>Feature Processing</vt:lpstr>
      <vt:lpstr>Feature Processing</vt:lpstr>
      <vt:lpstr>PowerPoint 簡報</vt:lpstr>
      <vt:lpstr>NN Structure</vt:lpstr>
      <vt:lpstr>Hyper-parameters</vt:lpstr>
      <vt:lpstr>Result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應用於面部表情辨識</dc:title>
  <dc:creator>user</dc:creator>
  <cp:lastModifiedBy>WarrenTS</cp:lastModifiedBy>
  <cp:revision>1340</cp:revision>
  <cp:lastPrinted>2017-08-30T14:28:46Z</cp:lastPrinted>
  <dcterms:created xsi:type="dcterms:W3CDTF">2016-11-30T12:17:44Z</dcterms:created>
  <dcterms:modified xsi:type="dcterms:W3CDTF">2017-11-03T09:33:52Z</dcterms:modified>
</cp:coreProperties>
</file>