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notesMasterIdLst>
    <p:notesMasterId r:id="rId30"/>
  </p:notesMasterIdLst>
  <p:sldIdLst>
    <p:sldId id="258" r:id="rId2"/>
    <p:sldId id="262" r:id="rId3"/>
    <p:sldId id="263" r:id="rId4"/>
    <p:sldId id="289" r:id="rId5"/>
    <p:sldId id="318" r:id="rId6"/>
    <p:sldId id="291" r:id="rId7"/>
    <p:sldId id="264" r:id="rId8"/>
    <p:sldId id="299" r:id="rId9"/>
    <p:sldId id="302" r:id="rId10"/>
    <p:sldId id="298" r:id="rId11"/>
    <p:sldId id="303" r:id="rId12"/>
    <p:sldId id="265" r:id="rId13"/>
    <p:sldId id="309" r:id="rId14"/>
    <p:sldId id="295" r:id="rId15"/>
    <p:sldId id="320" r:id="rId16"/>
    <p:sldId id="308" r:id="rId17"/>
    <p:sldId id="266" r:id="rId18"/>
    <p:sldId id="311" r:id="rId19"/>
    <p:sldId id="312" r:id="rId20"/>
    <p:sldId id="323" r:id="rId21"/>
    <p:sldId id="324" r:id="rId22"/>
    <p:sldId id="294" r:id="rId23"/>
    <p:sldId id="275" r:id="rId24"/>
    <p:sldId id="315" r:id="rId25"/>
    <p:sldId id="267" r:id="rId26"/>
    <p:sldId id="316" r:id="rId27"/>
    <p:sldId id="268" r:id="rId28"/>
    <p:sldId id="286" r:id="rId29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46"/>
    <p:restoredTop sz="94604"/>
  </p:normalViewPr>
  <p:slideViewPr>
    <p:cSldViewPr snapToGrid="0" snapToObjects="1">
      <p:cViewPr varScale="1">
        <p:scale>
          <a:sx n="148" d="100"/>
          <a:sy n="148" d="100"/>
        </p:scale>
        <p:origin x="232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68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F4961-F671-D840-803D-4B02C199AB47}" type="datetimeFigureOut">
              <a:rPr kumimoji="1" lang="zh-CN" altLang="en-US" smtClean="0"/>
              <a:t>2018/7/12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78546-C430-4549-B45A-EA3B29F81B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1899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78546-C430-4549-B45A-EA3B29F81B38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6153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78546-C430-4549-B45A-EA3B29F81B38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6563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78546-C430-4549-B45A-EA3B29F81B38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2808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78546-C430-4549-B45A-EA3B29F81B38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4263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78546-C430-4549-B45A-EA3B29F81B38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2464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78546-C430-4549-B45A-EA3B29F81B38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5373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78546-C430-4549-B45A-EA3B29F81B38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3509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78546-C430-4549-B45A-EA3B29F81B38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826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8175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798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9566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1759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/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/>
            </a:lvl1pPr>
          </a:lstStyle>
          <a:p>
            <a:r>
              <a:rPr kumimoji="1" lang="en-US" altLang="zh-CN" sz="1600" b="1" dirty="0"/>
              <a:t>LOGO&amp;PIC</a:t>
            </a: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cs typeface="Segoe UI Light"/>
              </a:rPr>
              <a:t>Century Gothic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400" dirty="0" err="1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339258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9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EDB8-875B-45D5-BCDC-D10A8421EE7F}" type="datetimeFigureOut">
              <a:rPr lang="zh-TW" altLang="en-US" smtClean="0"/>
              <a:t>2018/7/12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7FCED-F192-44DA-BE62-9DC1A46629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5013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 rot="9822520">
            <a:off x="3099071" y="4109867"/>
            <a:ext cx="716990" cy="71699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18585722">
            <a:off x="2900872" y="1691059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4450317">
            <a:off x="2505540" y="3164955"/>
            <a:ext cx="139775" cy="13977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 userDrawn="1"/>
        </p:nvSpPr>
        <p:spPr>
          <a:xfrm rot="892948">
            <a:off x="1669486" y="2837932"/>
            <a:ext cx="381184" cy="38118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4240722">
            <a:off x="2955271" y="3408914"/>
            <a:ext cx="211665" cy="21166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3863176">
            <a:off x="2173226" y="2423623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187853">
            <a:off x="1161290" y="1759072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905749">
            <a:off x="2244535" y="1321826"/>
            <a:ext cx="962806" cy="96280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19322284">
            <a:off x="2044076" y="1701161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 rot="42066">
            <a:off x="1017200" y="3789355"/>
            <a:ext cx="252619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 rot="20117985">
            <a:off x="3894745" y="1815825"/>
            <a:ext cx="2847505" cy="284750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 rot="905749">
            <a:off x="2447007" y="4636477"/>
            <a:ext cx="958417" cy="95841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 rot="19322284">
            <a:off x="4995333" y="5259205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 userDrawn="1"/>
        </p:nvSpPr>
        <p:spPr>
          <a:xfrm rot="19736611">
            <a:off x="3735113" y="4395457"/>
            <a:ext cx="997607" cy="99760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1176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标题幻灯片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 rot="19896190">
            <a:off x="-846980" y="4391937"/>
            <a:ext cx="3716222" cy="371622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21433404">
            <a:off x="1038840" y="3145644"/>
            <a:ext cx="1172399" cy="11723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 userDrawn="1"/>
        </p:nvSpPr>
        <p:spPr>
          <a:xfrm rot="18900000">
            <a:off x="2964992" y="4498454"/>
            <a:ext cx="562742" cy="56274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19462407">
            <a:off x="858415" y="3412397"/>
            <a:ext cx="305434" cy="30543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2220555">
            <a:off x="9068972" y="-665078"/>
            <a:ext cx="2602001" cy="26020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20263186">
            <a:off x="10805818" y="58017"/>
            <a:ext cx="2082844" cy="208284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20229117">
            <a:off x="7312023" y="556810"/>
            <a:ext cx="562742" cy="56274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20229117">
            <a:off x="10862351" y="2812891"/>
            <a:ext cx="472953" cy="47295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17430621">
            <a:off x="3026992" y="5398176"/>
            <a:ext cx="219002" cy="21900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35810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806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标题幻灯片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rot="19238099">
            <a:off x="11440980" y="5083135"/>
            <a:ext cx="442243" cy="44224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2558654">
            <a:off x="10718032" y="5587230"/>
            <a:ext cx="1790831" cy="179083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20601285">
            <a:off x="9831264" y="6039855"/>
            <a:ext cx="1029918" cy="102991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20567216">
            <a:off x="9227888" y="6150357"/>
            <a:ext cx="265265" cy="26526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20567216">
            <a:off x="11022574" y="4821816"/>
            <a:ext cx="308836" cy="30883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 userDrawn="1"/>
        </p:nvSpPr>
        <p:spPr>
          <a:xfrm rot="19896190">
            <a:off x="696210" y="33589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21433404">
            <a:off x="-424797" y="-289495"/>
            <a:ext cx="1261894" cy="126189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18585722">
            <a:off x="1181569" y="925974"/>
            <a:ext cx="284699" cy="28469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17430621">
            <a:off x="1311074" y="134869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713834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3455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标题幻灯片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rot="15361769">
            <a:off x="6558089" y="-388007"/>
            <a:ext cx="1171437" cy="117143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2558654">
            <a:off x="6112257" y="3254276"/>
            <a:ext cx="331525" cy="33152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20601285">
            <a:off x="5807448" y="2602019"/>
            <a:ext cx="472692" cy="4726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2349059">
            <a:off x="6265431" y="2733673"/>
            <a:ext cx="223715" cy="22371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1971513">
            <a:off x="5492430" y="1969500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 userDrawn="1"/>
        </p:nvSpPr>
        <p:spPr>
          <a:xfrm rot="19896190">
            <a:off x="6547995" y="1195050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20614086">
            <a:off x="4738005" y="792153"/>
            <a:ext cx="1325599" cy="13255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18585722">
            <a:off x="4977502" y="-1036467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17430621">
            <a:off x="4648690" y="376003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 rot="19750403">
            <a:off x="6270904" y="2051889"/>
            <a:ext cx="252619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 rot="19896190">
            <a:off x="4118801" y="1264919"/>
            <a:ext cx="329419" cy="329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35810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标题幻灯片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rot="15361769">
            <a:off x="6558089" y="-388007"/>
            <a:ext cx="1171437" cy="117143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2558654">
            <a:off x="6112257" y="3254276"/>
            <a:ext cx="331525" cy="33152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20601285">
            <a:off x="5807448" y="2602019"/>
            <a:ext cx="472692" cy="4726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2349059">
            <a:off x="6265431" y="2733673"/>
            <a:ext cx="223715" cy="22371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1971513">
            <a:off x="5492430" y="1969500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 userDrawn="1"/>
        </p:nvSpPr>
        <p:spPr>
          <a:xfrm rot="19896190">
            <a:off x="6547995" y="1195050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20614086">
            <a:off x="4738005" y="792153"/>
            <a:ext cx="1325599" cy="13255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18585722">
            <a:off x="4977502" y="-1036467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17430621">
            <a:off x="4648690" y="376003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 rot="19750403">
            <a:off x="6270904" y="2051889"/>
            <a:ext cx="252619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 rot="19896190">
            <a:off x="4118801" y="1264919"/>
            <a:ext cx="329419" cy="329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35810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15" name="矩形 14"/>
          <p:cNvSpPr/>
          <p:nvPr userDrawn="1"/>
        </p:nvSpPr>
        <p:spPr>
          <a:xfrm rot="9822520">
            <a:off x="8665853" y="4696597"/>
            <a:ext cx="716990" cy="71699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 userDrawn="1"/>
        </p:nvSpPr>
        <p:spPr>
          <a:xfrm rot="18585722">
            <a:off x="8467654" y="2277789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 userDrawn="1"/>
        </p:nvSpPr>
        <p:spPr>
          <a:xfrm rot="4450317">
            <a:off x="8072322" y="3751685"/>
            <a:ext cx="139775" cy="13977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/>
          <p:cNvSpPr/>
          <p:nvPr userDrawn="1"/>
        </p:nvSpPr>
        <p:spPr>
          <a:xfrm rot="892948">
            <a:off x="7236268" y="3424662"/>
            <a:ext cx="381184" cy="38118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 userDrawn="1"/>
        </p:nvSpPr>
        <p:spPr>
          <a:xfrm rot="4240722">
            <a:off x="8522053" y="3995644"/>
            <a:ext cx="211665" cy="21166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 userDrawn="1"/>
        </p:nvSpPr>
        <p:spPr>
          <a:xfrm rot="3863176">
            <a:off x="7740008" y="3010353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 userDrawn="1"/>
        </p:nvSpPr>
        <p:spPr>
          <a:xfrm rot="187853">
            <a:off x="6728072" y="2345802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 userDrawn="1"/>
        </p:nvSpPr>
        <p:spPr>
          <a:xfrm rot="905749">
            <a:off x="7811317" y="1908556"/>
            <a:ext cx="962806" cy="96280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 userDrawn="1"/>
        </p:nvSpPr>
        <p:spPr>
          <a:xfrm rot="19322284">
            <a:off x="7610858" y="2287891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 userDrawn="1"/>
        </p:nvSpPr>
        <p:spPr>
          <a:xfrm rot="42066">
            <a:off x="6583982" y="4376085"/>
            <a:ext cx="252619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 userDrawn="1"/>
        </p:nvSpPr>
        <p:spPr>
          <a:xfrm rot="20117985">
            <a:off x="9461527" y="2402555"/>
            <a:ext cx="2847505" cy="284750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/>
          <p:cNvSpPr/>
          <p:nvPr userDrawn="1"/>
        </p:nvSpPr>
        <p:spPr>
          <a:xfrm rot="905749">
            <a:off x="8013789" y="5223207"/>
            <a:ext cx="958417" cy="95841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 userDrawn="1"/>
        </p:nvSpPr>
        <p:spPr>
          <a:xfrm rot="19322284">
            <a:off x="10562115" y="5845935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/>
          <p:cNvSpPr/>
          <p:nvPr userDrawn="1"/>
        </p:nvSpPr>
        <p:spPr>
          <a:xfrm rot="19736611">
            <a:off x="9301895" y="4982187"/>
            <a:ext cx="997607" cy="99760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5799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标题幻灯片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rot="6238231" flipH="1">
            <a:off x="9407392" y="4234793"/>
            <a:ext cx="1171437" cy="117143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19041346" flipH="1">
            <a:off x="10088253" y="6106343"/>
            <a:ext cx="188104" cy="18810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998715" flipH="1">
            <a:off x="10506343" y="5622066"/>
            <a:ext cx="472692" cy="4726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19250941" flipH="1">
            <a:off x="10179321" y="5688691"/>
            <a:ext cx="223715" cy="22371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19628487" flipH="1">
            <a:off x="11165499" y="6592300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 userDrawn="1"/>
        </p:nvSpPr>
        <p:spPr>
          <a:xfrm rot="1703810" flipH="1">
            <a:off x="11537857" y="2659624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985914" flipH="1">
            <a:off x="11073314" y="5414953"/>
            <a:ext cx="1325599" cy="13255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3014278" flipH="1">
            <a:off x="10200525" y="3586333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4169379" flipH="1">
            <a:off x="8954405" y="5462201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 rot="1849597" flipH="1">
            <a:off x="10415339" y="6386801"/>
            <a:ext cx="669019" cy="6690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 rot="1703810" flipH="1">
            <a:off x="10051625" y="3232154"/>
            <a:ext cx="329419" cy="329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35810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8703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776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1176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9" r:id="rId2"/>
    <p:sldLayoutId id="2147483685" r:id="rId3"/>
    <p:sldLayoutId id="2147483686" r:id="rId4"/>
    <p:sldLayoutId id="2147483687" r:id="rId5"/>
    <p:sldLayoutId id="2147483690" r:id="rId6"/>
    <p:sldLayoutId id="2147483688" r:id="rId7"/>
    <p:sldLayoutId id="2147483683" r:id="rId8"/>
    <p:sldLayoutId id="2147483680" r:id="rId9"/>
    <p:sldLayoutId id="2147483681" r:id="rId10"/>
    <p:sldLayoutId id="2147483682" r:id="rId11"/>
    <p:sldLayoutId id="2147483684" r:id="rId12"/>
    <p:sldLayoutId id="2147483662" r:id="rId13"/>
    <p:sldLayoutId id="2147483664" r:id="rId14"/>
    <p:sldLayoutId id="2147483663" r:id="rId15"/>
    <p:sldLayoutId id="2147483665" r:id="rId16"/>
    <p:sldLayoutId id="214748369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aweimeow.tw/2016/12/13/tf-idf-text-mining-&#28436;&#31639;&#27861;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en.akinator.com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1.tiff"/><Relationship Id="rId4" Type="http://schemas.openxmlformats.org/officeDocument/2006/relationships/image" Target="../media/image10.tif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72563" y="1294892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4800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客服訊息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310897" y="2227489"/>
            <a:ext cx="3570208" cy="1107996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66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文字探勘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387839" y="3437085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800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顧客問題歸類、分析</a:t>
            </a:r>
            <a:endParaRPr kumimoji="1" lang="zh-CN" altLang="en-US" sz="2800" b="1" dirty="0">
              <a:solidFill>
                <a:schemeClr val="accent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文本框 8"/>
          <p:cNvSpPr txBox="1"/>
          <p:nvPr/>
        </p:nvSpPr>
        <p:spPr>
          <a:xfrm>
            <a:off x="4448899" y="4178020"/>
            <a:ext cx="3294202" cy="78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ctr">
              <a:lnSpc>
                <a:spcPct val="150000"/>
              </a:lnSpc>
              <a:buFont typeface="Wingdings" charset="2"/>
              <a:buChar char="n"/>
            </a:pPr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執行人：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cs.wenshiuan</a:t>
            </a:r>
            <a:endParaRPr lang="en-US" altLang="zh-CN" sz="16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charset="0"/>
              <a:ea typeface="微软雅黑" charset="0"/>
            </a:endParaRPr>
          </a:p>
          <a:p>
            <a:pPr marL="285750" indent="-285750" algn="ctr">
              <a:lnSpc>
                <a:spcPct val="150000"/>
              </a:lnSpc>
              <a:buFont typeface="Wingdings" charset="2"/>
              <a:buChar char="n"/>
            </a:pPr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指導主管：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cs.lucas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233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930E725-D146-7B49-9208-3468617E59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77244" y="732699"/>
            <a:ext cx="5601366" cy="529569"/>
          </a:xfrm>
        </p:spPr>
        <p:txBody>
          <a:bodyPr/>
          <a:lstStyle/>
          <a:p>
            <a:r>
              <a:rPr lang="zh-CN" altLang="en-US" dirty="0"/>
              <a:t>中文斷詞</a:t>
            </a:r>
            <a:endParaRPr lang="en-US" dirty="0"/>
          </a:p>
        </p:txBody>
      </p:sp>
      <p:sp>
        <p:nvSpPr>
          <p:cNvPr id="11" name="標題 1">
            <a:extLst>
              <a:ext uri="{FF2B5EF4-FFF2-40B4-BE49-F238E27FC236}">
                <a16:creationId xmlns:a16="http://schemas.microsoft.com/office/drawing/2014/main" id="{EDD001E7-DA23-AD40-A957-215252BE913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0" cy="0"/>
          </a:xfrm>
        </p:spPr>
        <p:txBody>
          <a:bodyPr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CN" sz="4000" b="1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Mission Statement</a:t>
            </a:r>
            <a:endParaRPr lang="zh-TW" altLang="en-US" sz="4000" dirty="0"/>
          </a:p>
        </p:txBody>
      </p:sp>
      <p:sp>
        <p:nvSpPr>
          <p:cNvPr id="12" name="Shape 80">
            <a:extLst>
              <a:ext uri="{FF2B5EF4-FFF2-40B4-BE49-F238E27FC236}">
                <a16:creationId xmlns:a16="http://schemas.microsoft.com/office/drawing/2014/main" id="{8C853E2B-B651-A845-97DB-371A10BE7957}"/>
              </a:ext>
            </a:extLst>
          </p:cNvPr>
          <p:cNvSpPr txBox="1">
            <a:spLocks/>
          </p:cNvSpPr>
          <p:nvPr/>
        </p:nvSpPr>
        <p:spPr>
          <a:xfrm>
            <a:off x="1527020" y="2116370"/>
            <a:ext cx="8866909" cy="1154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609585">
              <a:lnSpc>
                <a:spcPct val="130000"/>
              </a:lnSpc>
              <a:defRPr sz="2400" b="1">
                <a:solidFill>
                  <a:schemeClr val="accent6"/>
                </a:solidFill>
                <a:ea typeface="微软雅黑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chemeClr val="tx1"/>
                </a:solidFill>
              </a:rPr>
              <a:t>“</a:t>
            </a:r>
            <a:r>
              <a:rPr lang="zh-TW" altLang="en-US" b="0" dirty="0">
                <a:solidFill>
                  <a:schemeClr val="tx1"/>
                </a:solidFill>
              </a:rPr>
              <a:t>不好意思我是第一次使用</a:t>
            </a:r>
            <a:r>
              <a:rPr lang="en-US" b="0" dirty="0" err="1">
                <a:solidFill>
                  <a:schemeClr val="tx1"/>
                </a:solidFill>
              </a:rPr>
              <a:t>kkdayklook</a:t>
            </a:r>
            <a:r>
              <a:rPr lang="zh-TW" altLang="en-US" b="0" dirty="0">
                <a:solidFill>
                  <a:schemeClr val="tx1"/>
                </a:solidFill>
              </a:rPr>
              <a:t>通常都是隔天就會寄憑證來，所以我想確認一下到第三天還沒收到憑證是正常的嗎？</a:t>
            </a:r>
            <a:r>
              <a:rPr lang="en-US" altLang="zh-TW" b="0" dirty="0">
                <a:solidFill>
                  <a:schemeClr val="tx1"/>
                </a:solidFill>
              </a:rPr>
              <a:t>”</a:t>
            </a:r>
            <a:endParaRPr lang="en-US" b="0" dirty="0">
              <a:solidFill>
                <a:schemeClr val="tx1"/>
              </a:solidFill>
            </a:endParaRPr>
          </a:p>
          <a:p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A6BB2651-57E7-2C42-B156-2057A53C4CA0}"/>
              </a:ext>
            </a:extLst>
          </p:cNvPr>
          <p:cNvSpPr/>
          <p:nvPr/>
        </p:nvSpPr>
        <p:spPr>
          <a:xfrm>
            <a:off x="1527020" y="4084962"/>
            <a:ext cx="8783782" cy="1213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en-US" altLang="zh-TW" sz="2400" dirty="0">
                <a:ea typeface="微软雅黑" charset="0"/>
                <a:cs typeface="Arial" panose="020B0604020202020204" pitchFamily="34" charset="0"/>
              </a:rPr>
              <a:t>“</a:t>
            </a:r>
            <a:r>
              <a:rPr lang="zh-TW" altLang="en-US" sz="2400" dirty="0">
                <a:ea typeface="微软雅黑" charset="0"/>
                <a:cs typeface="Arial" panose="020B0604020202020204" pitchFamily="34" charset="0"/>
              </a:rPr>
              <a:t>不好意思</a:t>
            </a:r>
            <a:r>
              <a:rPr lang="en-US" altLang="zh-TW" sz="2400" dirty="0">
                <a:ea typeface="微软雅黑" charset="0"/>
                <a:cs typeface="Arial" panose="020B0604020202020204" pitchFamily="34" charset="0"/>
              </a:rPr>
              <a:t>\ </a:t>
            </a:r>
            <a:r>
              <a:rPr lang="zh-TW" altLang="en-US" sz="2400" dirty="0">
                <a:ea typeface="微软雅黑" charset="0"/>
                <a:cs typeface="Arial" panose="020B0604020202020204" pitchFamily="34" charset="0"/>
              </a:rPr>
              <a:t>我</a:t>
            </a:r>
            <a:r>
              <a:rPr lang="en-US" altLang="zh-TW" sz="2400" dirty="0">
                <a:ea typeface="微软雅黑" charset="0"/>
                <a:cs typeface="Arial" panose="020B0604020202020204" pitchFamily="34" charset="0"/>
              </a:rPr>
              <a:t>\ </a:t>
            </a:r>
            <a:r>
              <a:rPr lang="zh-TW" altLang="en-US" sz="2400" dirty="0">
                <a:ea typeface="微软雅黑" charset="0"/>
                <a:cs typeface="Arial" panose="020B0604020202020204" pitchFamily="34" charset="0"/>
              </a:rPr>
              <a:t>是 </a:t>
            </a:r>
            <a:r>
              <a:rPr lang="en-US" altLang="zh-TW" sz="2400" dirty="0">
                <a:ea typeface="微软雅黑" charset="0"/>
                <a:cs typeface="Arial" panose="020B0604020202020204" pitchFamily="34" charset="0"/>
              </a:rPr>
              <a:t>\</a:t>
            </a:r>
            <a:r>
              <a:rPr lang="zh-TW" altLang="en-US" sz="2400" dirty="0">
                <a:ea typeface="微软雅黑" charset="0"/>
                <a:cs typeface="Arial" panose="020B0604020202020204" pitchFamily="34" charset="0"/>
              </a:rPr>
              <a:t>第一次 </a:t>
            </a:r>
            <a:r>
              <a:rPr lang="en-US" altLang="zh-TW" sz="2400" dirty="0">
                <a:ea typeface="微软雅黑" charset="0"/>
                <a:cs typeface="Arial" panose="020B0604020202020204" pitchFamily="34" charset="0"/>
              </a:rPr>
              <a:t>\</a:t>
            </a:r>
            <a:r>
              <a:rPr lang="zh-TW" altLang="en-US" sz="2400" dirty="0">
                <a:ea typeface="微软雅黑" charset="0"/>
                <a:cs typeface="Arial" panose="020B0604020202020204" pitchFamily="34" charset="0"/>
              </a:rPr>
              <a:t>使用</a:t>
            </a:r>
            <a:r>
              <a:rPr lang="en-US" altLang="zh-TW" sz="2400" dirty="0">
                <a:ea typeface="微软雅黑" charset="0"/>
                <a:cs typeface="Arial" panose="020B0604020202020204" pitchFamily="34" charset="0"/>
              </a:rPr>
              <a:t>\ </a:t>
            </a:r>
            <a:r>
              <a:rPr lang="en-US" sz="2400" dirty="0" err="1">
                <a:ea typeface="微软雅黑" charset="0"/>
                <a:cs typeface="Arial" panose="020B0604020202020204" pitchFamily="34" charset="0"/>
              </a:rPr>
              <a:t>kkdayklook</a:t>
            </a:r>
            <a:r>
              <a:rPr lang="en-US" sz="2400" dirty="0">
                <a:ea typeface="微软雅黑" charset="0"/>
                <a:cs typeface="Arial" panose="020B0604020202020204" pitchFamily="34" charset="0"/>
              </a:rPr>
              <a:t> \</a:t>
            </a:r>
            <a:r>
              <a:rPr lang="zh-TW" altLang="en-US" sz="2400" dirty="0">
                <a:ea typeface="微软雅黑" charset="0"/>
                <a:cs typeface="Arial" panose="020B0604020202020204" pitchFamily="34" charset="0"/>
              </a:rPr>
              <a:t>通常</a:t>
            </a:r>
            <a:r>
              <a:rPr lang="en-US" altLang="zh-TW" sz="2400" dirty="0">
                <a:ea typeface="微软雅黑" charset="0"/>
                <a:cs typeface="Arial" panose="020B0604020202020204" pitchFamily="34" charset="0"/>
              </a:rPr>
              <a:t>\</a:t>
            </a:r>
            <a:r>
              <a:rPr lang="zh-TW" altLang="en-US" sz="2400" dirty="0">
                <a:ea typeface="微软雅黑" charset="0"/>
                <a:cs typeface="Arial" panose="020B0604020202020204" pitchFamily="34" charset="0"/>
              </a:rPr>
              <a:t>都</a:t>
            </a:r>
            <a:r>
              <a:rPr lang="en-US" altLang="zh-TW" sz="2400" dirty="0">
                <a:ea typeface="微软雅黑" charset="0"/>
                <a:cs typeface="Arial" panose="020B0604020202020204" pitchFamily="34" charset="0"/>
              </a:rPr>
              <a:t>\ </a:t>
            </a:r>
            <a:r>
              <a:rPr lang="zh-TW" altLang="en-US" sz="2400" dirty="0">
                <a:ea typeface="微软雅黑" charset="0"/>
                <a:cs typeface="Arial" panose="020B0604020202020204" pitchFamily="34" charset="0"/>
              </a:rPr>
              <a:t>是 </a:t>
            </a:r>
            <a:r>
              <a:rPr lang="en-US" altLang="zh-TW" sz="2400" dirty="0">
                <a:ea typeface="微软雅黑" charset="0"/>
                <a:cs typeface="Arial" panose="020B0604020202020204" pitchFamily="34" charset="0"/>
              </a:rPr>
              <a:t>\</a:t>
            </a:r>
            <a:r>
              <a:rPr lang="zh-TW" altLang="en-US" sz="2400" dirty="0">
                <a:ea typeface="微软雅黑" charset="0"/>
                <a:cs typeface="Arial" panose="020B0604020202020204" pitchFamily="34" charset="0"/>
              </a:rPr>
              <a:t>隔天</a:t>
            </a:r>
            <a:r>
              <a:rPr lang="en-US" altLang="zh-TW" sz="2400" dirty="0">
                <a:ea typeface="微软雅黑" charset="0"/>
                <a:cs typeface="Arial" panose="020B0604020202020204" pitchFamily="34" charset="0"/>
              </a:rPr>
              <a:t>\</a:t>
            </a:r>
            <a:r>
              <a:rPr lang="zh-TW" altLang="en-US" sz="2400" dirty="0">
                <a:ea typeface="微软雅黑" charset="0"/>
                <a:cs typeface="Arial" panose="020B0604020202020204" pitchFamily="34" charset="0"/>
              </a:rPr>
              <a:t>就</a:t>
            </a:r>
            <a:r>
              <a:rPr lang="en-US" altLang="zh-TW" sz="2400" dirty="0">
                <a:ea typeface="微软雅黑" charset="0"/>
                <a:cs typeface="Arial" panose="020B0604020202020204" pitchFamily="34" charset="0"/>
              </a:rPr>
              <a:t>\</a:t>
            </a:r>
            <a:r>
              <a:rPr lang="zh-TW" altLang="en-US" sz="2400" dirty="0">
                <a:ea typeface="微软雅黑" charset="0"/>
                <a:cs typeface="Arial" panose="020B0604020202020204" pitchFamily="34" charset="0"/>
              </a:rPr>
              <a:t>会 </a:t>
            </a:r>
            <a:r>
              <a:rPr lang="en-US" altLang="zh-TW" sz="2400" dirty="0">
                <a:ea typeface="微软雅黑" charset="0"/>
                <a:cs typeface="Arial" panose="020B0604020202020204" pitchFamily="34" charset="0"/>
              </a:rPr>
              <a:t>\</a:t>
            </a:r>
            <a:r>
              <a:rPr lang="zh-TW" altLang="en-US" sz="2400" dirty="0">
                <a:ea typeface="微软雅黑" charset="0"/>
                <a:cs typeface="Arial" panose="020B0604020202020204" pitchFamily="34" charset="0"/>
              </a:rPr>
              <a:t>寄</a:t>
            </a:r>
            <a:r>
              <a:rPr lang="en-US" altLang="zh-TW" sz="2400" dirty="0">
                <a:ea typeface="微软雅黑" charset="0"/>
                <a:cs typeface="Arial" panose="020B0604020202020204" pitchFamily="34" charset="0"/>
              </a:rPr>
              <a:t> \</a:t>
            </a:r>
            <a:r>
              <a:rPr lang="zh-TW" altLang="en-US" sz="2400" dirty="0">
                <a:ea typeface="微软雅黑" charset="0"/>
                <a:cs typeface="Arial" panose="020B0604020202020204" pitchFamily="34" charset="0"/>
              </a:rPr>
              <a:t>凭證 </a:t>
            </a:r>
            <a:r>
              <a:rPr lang="en-US" altLang="zh-TW" sz="2400" dirty="0">
                <a:ea typeface="微软雅黑" charset="0"/>
                <a:cs typeface="Arial" panose="020B0604020202020204" pitchFamily="34" charset="0"/>
              </a:rPr>
              <a:t>\</a:t>
            </a:r>
            <a:r>
              <a:rPr lang="zh-TW" altLang="en-US" sz="2400" dirty="0">
                <a:ea typeface="微软雅黑" charset="0"/>
                <a:cs typeface="Arial" panose="020B0604020202020204" pitchFamily="34" charset="0"/>
              </a:rPr>
              <a:t>来 </a:t>
            </a:r>
            <a:r>
              <a:rPr lang="en-US" altLang="zh-TW" sz="2400" dirty="0">
                <a:ea typeface="微软雅黑" charset="0"/>
                <a:cs typeface="Arial" panose="020B0604020202020204" pitchFamily="34" charset="0"/>
              </a:rPr>
              <a:t>\</a:t>
            </a:r>
            <a:r>
              <a:rPr lang="zh-TW" altLang="en-US" sz="2400" dirty="0">
                <a:ea typeface="微软雅黑" charset="0"/>
                <a:cs typeface="Arial" panose="020B0604020202020204" pitchFamily="34" charset="0"/>
              </a:rPr>
              <a:t>所以 </a:t>
            </a:r>
            <a:r>
              <a:rPr lang="en-US" altLang="zh-TW" sz="2400" dirty="0">
                <a:ea typeface="微软雅黑" charset="0"/>
                <a:cs typeface="Arial" panose="020B0604020202020204" pitchFamily="34" charset="0"/>
              </a:rPr>
              <a:t>\</a:t>
            </a:r>
            <a:r>
              <a:rPr lang="zh-TW" altLang="en-US" sz="2400" dirty="0">
                <a:ea typeface="微软雅黑" charset="0"/>
                <a:cs typeface="Arial" panose="020B0604020202020204" pitchFamily="34" charset="0"/>
              </a:rPr>
              <a:t>我</a:t>
            </a:r>
            <a:r>
              <a:rPr lang="en-US" altLang="zh-TW" sz="2400" dirty="0">
                <a:ea typeface="微软雅黑" charset="0"/>
                <a:cs typeface="Arial" panose="020B0604020202020204" pitchFamily="34" charset="0"/>
              </a:rPr>
              <a:t>\ </a:t>
            </a:r>
            <a:r>
              <a:rPr lang="zh-TW" altLang="en-US" sz="2400" dirty="0">
                <a:ea typeface="微软雅黑" charset="0"/>
                <a:cs typeface="Arial" panose="020B0604020202020204" pitchFamily="34" charset="0"/>
              </a:rPr>
              <a:t>想 </a:t>
            </a:r>
            <a:r>
              <a:rPr lang="en-US" altLang="zh-TW" sz="2400" dirty="0">
                <a:ea typeface="微软雅黑" charset="0"/>
                <a:cs typeface="Arial" panose="020B0604020202020204" pitchFamily="34" charset="0"/>
              </a:rPr>
              <a:t>\</a:t>
            </a:r>
            <a:r>
              <a:rPr lang="zh-TW" altLang="en-US" sz="2400" dirty="0">
                <a:ea typeface="微软雅黑" charset="0"/>
                <a:cs typeface="Arial" panose="020B0604020202020204" pitchFamily="34" charset="0"/>
              </a:rPr>
              <a:t>确认 </a:t>
            </a:r>
            <a:r>
              <a:rPr lang="en-US" altLang="zh-TW" sz="2400" dirty="0">
                <a:ea typeface="微软雅黑" charset="0"/>
                <a:cs typeface="Arial" panose="020B0604020202020204" pitchFamily="34" charset="0"/>
              </a:rPr>
              <a:t>\</a:t>
            </a:r>
            <a:r>
              <a:rPr lang="zh-TW" altLang="en-US" sz="2400" dirty="0">
                <a:ea typeface="微软雅黑" charset="0"/>
                <a:cs typeface="Arial" panose="020B0604020202020204" pitchFamily="34" charset="0"/>
              </a:rPr>
              <a:t>一下 </a:t>
            </a:r>
            <a:r>
              <a:rPr lang="en-US" altLang="zh-TW" sz="2400" dirty="0">
                <a:ea typeface="微软雅黑" charset="0"/>
                <a:cs typeface="Arial" panose="020B0604020202020204" pitchFamily="34" charset="0"/>
              </a:rPr>
              <a:t>\</a:t>
            </a:r>
            <a:r>
              <a:rPr lang="zh-TW" altLang="en-US" sz="2400" dirty="0">
                <a:ea typeface="微软雅黑" charset="0"/>
                <a:cs typeface="Arial" panose="020B0604020202020204" pitchFamily="34" charset="0"/>
              </a:rPr>
              <a:t>到</a:t>
            </a:r>
            <a:r>
              <a:rPr lang="en-US" altLang="zh-TW" sz="2400" dirty="0">
                <a:ea typeface="微软雅黑" charset="0"/>
                <a:cs typeface="Arial" panose="020B0604020202020204" pitchFamily="34" charset="0"/>
              </a:rPr>
              <a:t>\ </a:t>
            </a:r>
            <a:r>
              <a:rPr lang="zh-TW" altLang="en-US" sz="2400" dirty="0">
                <a:ea typeface="微软雅黑" charset="0"/>
                <a:cs typeface="Arial" panose="020B0604020202020204" pitchFamily="34" charset="0"/>
              </a:rPr>
              <a:t>第三天</a:t>
            </a:r>
            <a:r>
              <a:rPr lang="en-US" altLang="zh-TW" sz="2400" dirty="0">
                <a:ea typeface="微软雅黑" charset="0"/>
                <a:cs typeface="Arial" panose="020B0604020202020204" pitchFamily="34" charset="0"/>
              </a:rPr>
              <a:t>\</a:t>
            </a:r>
            <a:r>
              <a:rPr lang="zh-TW" altLang="en-US" sz="2400" dirty="0">
                <a:ea typeface="微软雅黑" charset="0"/>
                <a:cs typeface="Arial" panose="020B0604020202020204" pitchFamily="34" charset="0"/>
              </a:rPr>
              <a:t>还</a:t>
            </a:r>
            <a:r>
              <a:rPr lang="en-US" altLang="zh-TW" sz="2400" dirty="0">
                <a:ea typeface="微软雅黑" charset="0"/>
                <a:cs typeface="Arial" panose="020B0604020202020204" pitchFamily="34" charset="0"/>
              </a:rPr>
              <a:t>\ </a:t>
            </a:r>
            <a:r>
              <a:rPr lang="zh-TW" altLang="en-US" sz="2400" dirty="0">
                <a:ea typeface="微软雅黑" charset="0"/>
                <a:cs typeface="Arial" panose="020B0604020202020204" pitchFamily="34" charset="0"/>
              </a:rPr>
              <a:t>没收到</a:t>
            </a:r>
            <a:r>
              <a:rPr lang="en-US" altLang="zh-TW" sz="2400" dirty="0">
                <a:ea typeface="微软雅黑" charset="0"/>
                <a:cs typeface="Arial" panose="020B0604020202020204" pitchFamily="34" charset="0"/>
              </a:rPr>
              <a:t>\ </a:t>
            </a:r>
            <a:r>
              <a:rPr lang="zh-TW" altLang="en-US" sz="2400" dirty="0">
                <a:ea typeface="微软雅黑" charset="0"/>
                <a:cs typeface="Arial" panose="020B0604020202020204" pitchFamily="34" charset="0"/>
              </a:rPr>
              <a:t>凭證</a:t>
            </a:r>
            <a:r>
              <a:rPr lang="en-US" altLang="zh-TW" sz="2400" dirty="0">
                <a:ea typeface="微软雅黑" charset="0"/>
                <a:cs typeface="Arial" panose="020B0604020202020204" pitchFamily="34" charset="0"/>
              </a:rPr>
              <a:t>\ </a:t>
            </a:r>
            <a:r>
              <a:rPr lang="zh-TW" altLang="en-US" sz="2400" dirty="0">
                <a:ea typeface="微软雅黑" charset="0"/>
                <a:cs typeface="Arial" panose="020B0604020202020204" pitchFamily="34" charset="0"/>
              </a:rPr>
              <a:t>是</a:t>
            </a:r>
            <a:r>
              <a:rPr lang="en-US" altLang="zh-TW" sz="2400" dirty="0">
                <a:ea typeface="微软雅黑" charset="0"/>
                <a:cs typeface="Arial" panose="020B0604020202020204" pitchFamily="34" charset="0"/>
              </a:rPr>
              <a:t>\ </a:t>
            </a:r>
            <a:r>
              <a:rPr lang="zh-TW" altLang="en-US" sz="2400" dirty="0">
                <a:ea typeface="微软雅黑" charset="0"/>
                <a:cs typeface="Arial" panose="020B0604020202020204" pitchFamily="34" charset="0"/>
              </a:rPr>
              <a:t>正常</a:t>
            </a:r>
            <a:r>
              <a:rPr lang="en-US" altLang="zh-TW" sz="2400" dirty="0">
                <a:ea typeface="微软雅黑" charset="0"/>
                <a:cs typeface="Arial" panose="020B0604020202020204" pitchFamily="34" charset="0"/>
              </a:rPr>
              <a:t>\ </a:t>
            </a:r>
            <a:r>
              <a:rPr lang="zh-TW" altLang="en-US" sz="2400" dirty="0">
                <a:ea typeface="微软雅黑" charset="0"/>
                <a:cs typeface="Arial" panose="020B0604020202020204" pitchFamily="34" charset="0"/>
              </a:rPr>
              <a:t>的</a:t>
            </a:r>
            <a:r>
              <a:rPr lang="en-US" altLang="zh-TW" sz="2400" dirty="0">
                <a:ea typeface="微软雅黑" charset="0"/>
                <a:cs typeface="Arial" panose="020B0604020202020204" pitchFamily="34" charset="0"/>
              </a:rPr>
              <a:t>\ </a:t>
            </a:r>
            <a:r>
              <a:rPr lang="zh-TW" altLang="en-US" sz="2400" dirty="0">
                <a:ea typeface="微软雅黑" charset="0"/>
                <a:cs typeface="Arial" panose="020B0604020202020204" pitchFamily="34" charset="0"/>
              </a:rPr>
              <a:t>吗</a:t>
            </a:r>
            <a:r>
              <a:rPr lang="en-US" altLang="zh-TW" sz="2400" dirty="0">
                <a:ea typeface="微软雅黑" charset="0"/>
                <a:cs typeface="Arial" panose="020B0604020202020204" pitchFamily="34" charset="0"/>
              </a:rPr>
              <a:t>\“</a:t>
            </a:r>
            <a:endParaRPr lang="en-US" sz="2400" dirty="0">
              <a:ea typeface="微软雅黑" charset="0"/>
              <a:cs typeface="Arial" panose="020B0604020202020204" pitchFamily="34" charset="0"/>
              <a:sym typeface="Open Sans"/>
            </a:endParaRPr>
          </a:p>
        </p:txBody>
      </p:sp>
      <p:sp>
        <p:nvSpPr>
          <p:cNvPr id="15" name="Shape 81">
            <a:extLst>
              <a:ext uri="{FF2B5EF4-FFF2-40B4-BE49-F238E27FC236}">
                <a16:creationId xmlns:a16="http://schemas.microsoft.com/office/drawing/2014/main" id="{D8C90FD7-0529-C94A-AB4A-63ACDB4307FF}"/>
              </a:ext>
            </a:extLst>
          </p:cNvPr>
          <p:cNvSpPr/>
          <p:nvPr/>
        </p:nvSpPr>
        <p:spPr>
          <a:xfrm>
            <a:off x="1108008" y="1500939"/>
            <a:ext cx="838024" cy="329852"/>
          </a:xfrm>
          <a:prstGeom prst="rect">
            <a:avLst/>
          </a:prstGeom>
          <a:solidFill>
            <a:srgbClr val="00ABB4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原文</a:t>
            </a:r>
            <a:endParaRPr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16" name="Shape 81">
            <a:extLst>
              <a:ext uri="{FF2B5EF4-FFF2-40B4-BE49-F238E27FC236}">
                <a16:creationId xmlns:a16="http://schemas.microsoft.com/office/drawing/2014/main" id="{563A301C-B831-5841-98A8-F3484EC30A86}"/>
              </a:ext>
            </a:extLst>
          </p:cNvPr>
          <p:cNvSpPr/>
          <p:nvPr/>
        </p:nvSpPr>
        <p:spPr>
          <a:xfrm>
            <a:off x="1108007" y="3513158"/>
            <a:ext cx="966978" cy="329852"/>
          </a:xfrm>
          <a:prstGeom prst="rect">
            <a:avLst/>
          </a:prstGeom>
          <a:solidFill>
            <a:srgbClr val="00ABB4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斷詞後</a:t>
            </a:r>
            <a:endParaRPr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cxnSp>
        <p:nvCxnSpPr>
          <p:cNvPr id="18" name="直接连接符 29">
            <a:extLst>
              <a:ext uri="{FF2B5EF4-FFF2-40B4-BE49-F238E27FC236}">
                <a16:creationId xmlns:a16="http://schemas.microsoft.com/office/drawing/2014/main" id="{589EFC0F-3BE4-2341-B43C-9E858B80D03D}"/>
              </a:ext>
            </a:extLst>
          </p:cNvPr>
          <p:cNvCxnSpPr/>
          <p:nvPr/>
        </p:nvCxnSpPr>
        <p:spPr>
          <a:xfrm>
            <a:off x="6363855" y="1358964"/>
            <a:ext cx="582814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1165002-BA7A-704E-97ED-44ED76AFA0DD}"/>
              </a:ext>
            </a:extLst>
          </p:cNvPr>
          <p:cNvSpPr/>
          <p:nvPr/>
        </p:nvSpPr>
        <p:spPr>
          <a:xfrm>
            <a:off x="2074985" y="3493418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(</a:t>
            </a:r>
            <a:r>
              <a:rPr lang="zh-TW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統一轉簡體）</a:t>
            </a:r>
          </a:p>
        </p:txBody>
      </p:sp>
    </p:spTree>
    <p:extLst>
      <p:ext uri="{BB962C8B-B14F-4D97-AF65-F5344CB8AC3E}">
        <p14:creationId xmlns:p14="http://schemas.microsoft.com/office/powerpoint/2010/main" val="942522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">
            <a:extLst>
              <a:ext uri="{FF2B5EF4-FFF2-40B4-BE49-F238E27FC236}">
                <a16:creationId xmlns:a16="http://schemas.microsoft.com/office/drawing/2014/main" id="{EF0000AB-9C0A-D64E-8F46-73580DCA33F7}"/>
              </a:ext>
            </a:extLst>
          </p:cNvPr>
          <p:cNvSpPr txBox="1"/>
          <p:nvPr/>
        </p:nvSpPr>
        <p:spPr>
          <a:xfrm>
            <a:off x="7216854" y="3761923"/>
            <a:ext cx="4145411" cy="1004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2400" b="1" dirty="0">
                <a:solidFill>
                  <a:schemeClr val="bg1"/>
                </a:solidFill>
                <a:ea typeface="微软雅黑" charset="0"/>
                <a:cs typeface="Arial" panose="020B0604020202020204" pitchFamily="34" charset="0"/>
              </a:rPr>
              <a:t>分析高度重複問題，以期在前端介面做出改善以降低訊息量</a:t>
            </a:r>
          </a:p>
        </p:txBody>
      </p:sp>
      <p:sp>
        <p:nvSpPr>
          <p:cNvPr id="4" name="文本框 4">
            <a:extLst>
              <a:ext uri="{FF2B5EF4-FFF2-40B4-BE49-F238E27FC236}">
                <a16:creationId xmlns:a16="http://schemas.microsoft.com/office/drawing/2014/main" id="{44772608-6305-2845-8D79-36BD76AEDED0}"/>
              </a:ext>
            </a:extLst>
          </p:cNvPr>
          <p:cNvSpPr txBox="1"/>
          <p:nvPr/>
        </p:nvSpPr>
        <p:spPr>
          <a:xfrm>
            <a:off x="6311868" y="3030728"/>
            <a:ext cx="904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/>
            <a:r>
              <a:rPr lang="zh-CN" altLang="en-US" sz="7200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“</a:t>
            </a:r>
          </a:p>
        </p:txBody>
      </p:sp>
      <p:sp>
        <p:nvSpPr>
          <p:cNvPr id="5" name="文本框 5">
            <a:extLst>
              <a:ext uri="{FF2B5EF4-FFF2-40B4-BE49-F238E27FC236}">
                <a16:creationId xmlns:a16="http://schemas.microsoft.com/office/drawing/2014/main" id="{024349FE-D924-E943-BDAD-242DE92BA216}"/>
              </a:ext>
            </a:extLst>
          </p:cNvPr>
          <p:cNvSpPr txBox="1"/>
          <p:nvPr/>
        </p:nvSpPr>
        <p:spPr>
          <a:xfrm>
            <a:off x="11214570" y="4626439"/>
            <a:ext cx="904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/>
            <a:r>
              <a:rPr lang="zh-CN" altLang="en-US" sz="7200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7" name="文本框 3">
            <a:extLst>
              <a:ext uri="{FF2B5EF4-FFF2-40B4-BE49-F238E27FC236}">
                <a16:creationId xmlns:a16="http://schemas.microsoft.com/office/drawing/2014/main" id="{2E32EC83-7FEB-674D-9324-A8A5F6CCFD05}"/>
              </a:ext>
            </a:extLst>
          </p:cNvPr>
          <p:cNvSpPr txBox="1"/>
          <p:nvPr/>
        </p:nvSpPr>
        <p:spPr>
          <a:xfrm>
            <a:off x="7315200" y="2218784"/>
            <a:ext cx="4351863" cy="285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60958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6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將所有蒐集到的訊息</a:t>
            </a:r>
            <a:r>
              <a:rPr lang="en-US" altLang="zh-CN" sz="2000" dirty="0">
                <a:solidFill>
                  <a:schemeClr val="accent6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(Document)</a:t>
            </a:r>
            <a:r>
              <a:rPr lang="zh-CN" altLang="en-US" sz="2000" dirty="0">
                <a:solidFill>
                  <a:schemeClr val="accent6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作為</a:t>
            </a:r>
            <a:r>
              <a:rPr lang="en-US" altLang="zh-CN" sz="2000" dirty="0">
                <a:solidFill>
                  <a:schemeClr val="accent6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row</a:t>
            </a:r>
            <a:r>
              <a:rPr lang="zh-CN" altLang="en-US" sz="2000" dirty="0">
                <a:solidFill>
                  <a:schemeClr val="accent6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，之中所出現過的字詞為</a:t>
            </a:r>
            <a:r>
              <a:rPr lang="en-US" altLang="zh-CN" sz="2000" dirty="0">
                <a:solidFill>
                  <a:schemeClr val="accent6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(Term)</a:t>
            </a:r>
            <a:r>
              <a:rPr lang="zh-CN" altLang="en-US" sz="2000" dirty="0">
                <a:solidFill>
                  <a:schemeClr val="accent6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為</a:t>
            </a:r>
            <a:r>
              <a:rPr lang="en-US" altLang="zh-CN" sz="2000" dirty="0">
                <a:solidFill>
                  <a:schemeClr val="accent6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column</a:t>
            </a:r>
            <a:r>
              <a:rPr lang="zh-CN" altLang="en-US" sz="2000" dirty="0">
                <a:solidFill>
                  <a:schemeClr val="accent6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，建構</a:t>
            </a:r>
            <a:r>
              <a:rPr lang="en-US" altLang="zh-CN" sz="2000" dirty="0">
                <a:solidFill>
                  <a:schemeClr val="accent6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Document-term-matrix</a:t>
            </a:r>
          </a:p>
          <a:p>
            <a:pPr marL="342900" indent="-342900" defTabSz="60958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6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使用</a:t>
            </a:r>
            <a:r>
              <a:rPr lang="en-US" altLang="zh-CN" sz="2000" dirty="0">
                <a:solidFill>
                  <a:schemeClr val="accent6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TF-IDF</a:t>
            </a:r>
            <a:r>
              <a:rPr lang="zh-CN" altLang="en-US" sz="2000" dirty="0">
                <a:solidFill>
                  <a:schemeClr val="accent6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法，根據詞頻率計算該詞（</a:t>
            </a:r>
            <a:r>
              <a:rPr lang="en-US" altLang="zh-CN" sz="2000" dirty="0">
                <a:solidFill>
                  <a:schemeClr val="accent6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term)</a:t>
            </a:r>
            <a:r>
              <a:rPr lang="zh-CN" altLang="en-US" sz="2000" dirty="0">
                <a:solidFill>
                  <a:schemeClr val="accent6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在該文件</a:t>
            </a:r>
            <a:r>
              <a:rPr lang="en-US" altLang="zh-CN" sz="2000" dirty="0">
                <a:solidFill>
                  <a:schemeClr val="accent6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(Doc)</a:t>
            </a:r>
            <a:r>
              <a:rPr lang="zh-CN" altLang="en-US" sz="2000" dirty="0">
                <a:solidFill>
                  <a:schemeClr val="accent6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中的重要性。詞向量值愈高代表愈重要</a:t>
            </a:r>
          </a:p>
        </p:txBody>
      </p:sp>
      <p:sp>
        <p:nvSpPr>
          <p:cNvPr id="9" name="Shape 81">
            <a:extLst>
              <a:ext uri="{FF2B5EF4-FFF2-40B4-BE49-F238E27FC236}">
                <a16:creationId xmlns:a16="http://schemas.microsoft.com/office/drawing/2014/main" id="{43BB2E8F-E7D7-A743-840C-14774D7296AF}"/>
              </a:ext>
            </a:extLst>
          </p:cNvPr>
          <p:cNvSpPr/>
          <p:nvPr/>
        </p:nvSpPr>
        <p:spPr>
          <a:xfrm>
            <a:off x="507790" y="1262268"/>
            <a:ext cx="2617150" cy="608346"/>
          </a:xfrm>
          <a:prstGeom prst="rect">
            <a:avLst/>
          </a:prstGeom>
          <a:solidFill>
            <a:srgbClr val="00ABB4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建立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DTM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矩陣：</a:t>
            </a:r>
          </a:p>
        </p:txBody>
      </p:sp>
      <p:sp>
        <p:nvSpPr>
          <p:cNvPr id="12" name="Rectangle 96">
            <a:extLst>
              <a:ext uri="{FF2B5EF4-FFF2-40B4-BE49-F238E27FC236}">
                <a16:creationId xmlns:a16="http://schemas.microsoft.com/office/drawing/2014/main" id="{93A77DA2-46F0-B841-84A6-C393DD947AAF}"/>
              </a:ext>
            </a:extLst>
          </p:cNvPr>
          <p:cNvSpPr/>
          <p:nvPr/>
        </p:nvSpPr>
        <p:spPr>
          <a:xfrm>
            <a:off x="4818455" y="5723009"/>
            <a:ext cx="3573887" cy="285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*此為景福宮韓福</a:t>
            </a:r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(11731) 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訊息範例</a:t>
            </a:r>
            <a:endParaRPr lang="zh-TW" altLang="en-US" sz="1200" dirty="0">
              <a:solidFill>
                <a:schemeClr val="tx1">
                  <a:lumMod val="50000"/>
                  <a:lumOff val="50000"/>
                </a:schemeClr>
              </a:solidFill>
              <a:ea typeface="Roboto Cn" pitchFamily="2" charset="0"/>
              <a:cs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BB41E6C-2A57-F942-86DA-DDC2EB8D1E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875371"/>
              </p:ext>
            </p:extLst>
          </p:nvPr>
        </p:nvGraphicFramePr>
        <p:xfrm>
          <a:off x="507790" y="1935332"/>
          <a:ext cx="6896185" cy="3736705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434967">
                  <a:extLst>
                    <a:ext uri="{9D8B030D-6E8A-4147-A177-3AD203B41FA5}">
                      <a16:colId xmlns:a16="http://schemas.microsoft.com/office/drawing/2014/main" val="1983469585"/>
                    </a:ext>
                  </a:extLst>
                </a:gridCol>
                <a:gridCol w="795744">
                  <a:extLst>
                    <a:ext uri="{9D8B030D-6E8A-4147-A177-3AD203B41FA5}">
                      <a16:colId xmlns:a16="http://schemas.microsoft.com/office/drawing/2014/main" val="4133255697"/>
                    </a:ext>
                  </a:extLst>
                </a:gridCol>
                <a:gridCol w="795744">
                  <a:extLst>
                    <a:ext uri="{9D8B030D-6E8A-4147-A177-3AD203B41FA5}">
                      <a16:colId xmlns:a16="http://schemas.microsoft.com/office/drawing/2014/main" val="1581788449"/>
                    </a:ext>
                  </a:extLst>
                </a:gridCol>
                <a:gridCol w="795744">
                  <a:extLst>
                    <a:ext uri="{9D8B030D-6E8A-4147-A177-3AD203B41FA5}">
                      <a16:colId xmlns:a16="http://schemas.microsoft.com/office/drawing/2014/main" val="3958454770"/>
                    </a:ext>
                  </a:extLst>
                </a:gridCol>
                <a:gridCol w="795744">
                  <a:extLst>
                    <a:ext uri="{9D8B030D-6E8A-4147-A177-3AD203B41FA5}">
                      <a16:colId xmlns:a16="http://schemas.microsoft.com/office/drawing/2014/main" val="2145200374"/>
                    </a:ext>
                  </a:extLst>
                </a:gridCol>
                <a:gridCol w="795744">
                  <a:extLst>
                    <a:ext uri="{9D8B030D-6E8A-4147-A177-3AD203B41FA5}">
                      <a16:colId xmlns:a16="http://schemas.microsoft.com/office/drawing/2014/main" val="377429653"/>
                    </a:ext>
                  </a:extLst>
                </a:gridCol>
                <a:gridCol w="795744">
                  <a:extLst>
                    <a:ext uri="{9D8B030D-6E8A-4147-A177-3AD203B41FA5}">
                      <a16:colId xmlns:a16="http://schemas.microsoft.com/office/drawing/2014/main" val="358158916"/>
                    </a:ext>
                  </a:extLst>
                </a:gridCol>
                <a:gridCol w="1686754">
                  <a:extLst>
                    <a:ext uri="{9D8B030D-6E8A-4147-A177-3AD203B41FA5}">
                      <a16:colId xmlns:a16="http://schemas.microsoft.com/office/drawing/2014/main" val="41802398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Terms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原訊息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813763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Docs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u="none" strike="noStrike" dirty="0">
                          <a:effectLst/>
                        </a:rPr>
                        <a:t>凭證</a:t>
                      </a:r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u="none" strike="noStrike">
                          <a:effectLst/>
                        </a:rPr>
                        <a:t>可以</a:t>
                      </a:r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u="none" strike="noStrike">
                          <a:effectLst/>
                        </a:rPr>
                        <a:t>想</a:t>
                      </a:r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u="none" strike="noStrike">
                          <a:effectLst/>
                        </a:rPr>
                        <a:t>时间</a:t>
                      </a:r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u="none" strike="noStrike">
                          <a:effectLst/>
                        </a:rPr>
                        <a:t>更改</a:t>
                      </a:r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u="none" strike="noStrike" dirty="0">
                          <a:effectLst/>
                        </a:rPr>
                        <a:t>有</a:t>
                      </a:r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97407126"/>
                  </a:ext>
                </a:extLst>
              </a:tr>
              <a:tr h="2981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1.1056672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1.5212577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请问我可以更改</a:t>
                      </a:r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4/26 09:00</a:t>
                      </a:r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吗？</a:t>
                      </a:r>
                    </a:p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13865278"/>
                  </a:ext>
                </a:extLst>
              </a:tr>
              <a:tr h="2981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1163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0.8969346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1.0083071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1.0141718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我想更改时间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20310351"/>
                  </a:ext>
                </a:extLst>
              </a:tr>
              <a:tr h="2981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1332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1.09424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0.8877744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请问订单有凭證吗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15160326"/>
                  </a:ext>
                </a:extLst>
              </a:tr>
              <a:tr h="2981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0.7371115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1.0083071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1.0141718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请问可以更改时间吗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95588299"/>
                  </a:ext>
                </a:extLst>
              </a:tr>
              <a:tr h="2981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0.7371115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1.0083071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1.0141718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您好请问我可以更改时间吗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81954601"/>
                  </a:ext>
                </a:extLst>
              </a:tr>
              <a:tr h="2981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2.6633231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请问有消息吗？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3925205"/>
                  </a:ext>
                </a:extLst>
              </a:tr>
              <a:tr h="2981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0.5528336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0.7562303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0.7606289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请问可以更改订单时间吗</a:t>
                      </a:r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40422995"/>
                  </a:ext>
                </a:extLst>
              </a:tr>
              <a:tr h="2981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0.7371115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1.0083071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1.0141718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请问可以更改时间吗？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42491437"/>
                  </a:ext>
                </a:extLst>
              </a:tr>
              <a:tr h="2981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965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0.672701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0.7562303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0.7606289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不好意思，这个想更改时间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86708294"/>
                  </a:ext>
                </a:extLst>
              </a:tr>
              <a:tr h="2981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978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0.5381608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0.6049843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0.6085031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你好，我想要更改时间可以吗？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43000014"/>
                  </a:ext>
                </a:extLst>
              </a:tr>
            </a:tbl>
          </a:graphicData>
        </a:graphic>
      </p:graphicFrame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189FDE3D-310F-C848-A061-C2086EEA1945}"/>
              </a:ext>
            </a:extLst>
          </p:cNvPr>
          <p:cNvSpPr txBox="1">
            <a:spLocks/>
          </p:cNvSpPr>
          <p:nvPr/>
        </p:nvSpPr>
        <p:spPr>
          <a:xfrm>
            <a:off x="6477244" y="732699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文字轉換</a:t>
            </a:r>
            <a:endParaRPr lang="en-US" dirty="0"/>
          </a:p>
        </p:txBody>
      </p:sp>
      <p:cxnSp>
        <p:nvCxnSpPr>
          <p:cNvPr id="15" name="直接连接符 29">
            <a:extLst>
              <a:ext uri="{FF2B5EF4-FFF2-40B4-BE49-F238E27FC236}">
                <a16:creationId xmlns:a16="http://schemas.microsoft.com/office/drawing/2014/main" id="{EA11ECFF-8296-904F-91E3-A5F8253EF33F}"/>
              </a:ext>
            </a:extLst>
          </p:cNvPr>
          <p:cNvCxnSpPr/>
          <p:nvPr/>
        </p:nvCxnSpPr>
        <p:spPr>
          <a:xfrm>
            <a:off x="6363855" y="1358964"/>
            <a:ext cx="582814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5D53152-64E9-F447-9262-23CF7ADD6A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extBox 17">
            <a:hlinkClick r:id="rId3" tooltip="TF-IDF介紹"/>
            <a:extLst>
              <a:ext uri="{FF2B5EF4-FFF2-40B4-BE49-F238E27FC236}">
                <a16:creationId xmlns:a16="http://schemas.microsoft.com/office/drawing/2014/main" id="{E46147F5-6AC9-9E44-90E3-705A1E029792}"/>
              </a:ext>
            </a:extLst>
          </p:cNvPr>
          <p:cNvSpPr txBox="1"/>
          <p:nvPr/>
        </p:nvSpPr>
        <p:spPr>
          <a:xfrm>
            <a:off x="10082728" y="5079988"/>
            <a:ext cx="127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0070C0"/>
                </a:solidFill>
              </a:rPr>
              <a:t>TF-IDF</a:t>
            </a:r>
            <a:r>
              <a:rPr lang="zh-CN" altLang="en-US" u="sng" dirty="0">
                <a:solidFill>
                  <a:srgbClr val="0070C0"/>
                </a:solidFill>
              </a:rPr>
              <a:t>介紹</a:t>
            </a:r>
            <a:endParaRPr lang="en-US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990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22847" y="1729469"/>
            <a:ext cx="1901483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3900" b="1" dirty="0">
                <a:solidFill>
                  <a:schemeClr val="bg1"/>
                </a:solidFill>
              </a:rPr>
              <a:t>3</a:t>
            </a:r>
            <a:endParaRPr kumimoji="1" lang="zh-CN" altLang="en-US" sz="239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56459" y="1864936"/>
            <a:ext cx="1034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>
                <a:solidFill>
                  <a:schemeClr val="bg1"/>
                </a:solidFill>
              </a:rPr>
              <a:t>PART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42648" y="2922413"/>
            <a:ext cx="35702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0" b="1" dirty="0">
                <a:solidFill>
                  <a:schemeClr val="accent4">
                    <a:alpha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問題探索</a:t>
            </a:r>
          </a:p>
        </p:txBody>
      </p:sp>
    </p:spTree>
    <p:extLst>
      <p:ext uri="{BB962C8B-B14F-4D97-AF65-F5344CB8AC3E}">
        <p14:creationId xmlns:p14="http://schemas.microsoft.com/office/powerpoint/2010/main" val="35952932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AEFD25A-BB85-6D47-9D90-7BF5A20930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探索商品問題分類</a:t>
            </a:r>
            <a:endParaRPr lang="en-US" dirty="0"/>
          </a:p>
        </p:txBody>
      </p:sp>
      <p:sp>
        <p:nvSpPr>
          <p:cNvPr id="3" name="文本框 3">
            <a:extLst>
              <a:ext uri="{FF2B5EF4-FFF2-40B4-BE49-F238E27FC236}">
                <a16:creationId xmlns:a16="http://schemas.microsoft.com/office/drawing/2014/main" id="{EF0000AB-9C0A-D64E-8F46-73580DCA33F7}"/>
              </a:ext>
            </a:extLst>
          </p:cNvPr>
          <p:cNvSpPr txBox="1"/>
          <p:nvPr/>
        </p:nvSpPr>
        <p:spPr>
          <a:xfrm>
            <a:off x="7216854" y="3761923"/>
            <a:ext cx="4145411" cy="1004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2400" b="1" dirty="0">
                <a:solidFill>
                  <a:schemeClr val="bg1"/>
                </a:solidFill>
                <a:ea typeface="微软雅黑" charset="0"/>
                <a:cs typeface="Arial" panose="020B0604020202020204" pitchFamily="34" charset="0"/>
              </a:rPr>
              <a:t>分析高度重複問題，以期在前端介面做出改善以降低訊息量</a:t>
            </a:r>
          </a:p>
        </p:txBody>
      </p:sp>
      <p:sp>
        <p:nvSpPr>
          <p:cNvPr id="4" name="文本框 4">
            <a:extLst>
              <a:ext uri="{FF2B5EF4-FFF2-40B4-BE49-F238E27FC236}">
                <a16:creationId xmlns:a16="http://schemas.microsoft.com/office/drawing/2014/main" id="{44772608-6305-2845-8D79-36BD76AEDED0}"/>
              </a:ext>
            </a:extLst>
          </p:cNvPr>
          <p:cNvSpPr txBox="1"/>
          <p:nvPr/>
        </p:nvSpPr>
        <p:spPr>
          <a:xfrm>
            <a:off x="6311868" y="3030728"/>
            <a:ext cx="904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/>
            <a:r>
              <a:rPr lang="zh-CN" altLang="en-US" sz="7200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“</a:t>
            </a:r>
          </a:p>
        </p:txBody>
      </p:sp>
      <p:sp>
        <p:nvSpPr>
          <p:cNvPr id="5" name="文本框 5">
            <a:extLst>
              <a:ext uri="{FF2B5EF4-FFF2-40B4-BE49-F238E27FC236}">
                <a16:creationId xmlns:a16="http://schemas.microsoft.com/office/drawing/2014/main" id="{024349FE-D924-E943-BDAD-242DE92BA216}"/>
              </a:ext>
            </a:extLst>
          </p:cNvPr>
          <p:cNvSpPr txBox="1"/>
          <p:nvPr/>
        </p:nvSpPr>
        <p:spPr>
          <a:xfrm>
            <a:off x="11214570" y="4626439"/>
            <a:ext cx="904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/>
            <a:r>
              <a:rPr lang="zh-CN" altLang="en-US" sz="7200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9" name="Shape 81">
            <a:extLst>
              <a:ext uri="{FF2B5EF4-FFF2-40B4-BE49-F238E27FC236}">
                <a16:creationId xmlns:a16="http://schemas.microsoft.com/office/drawing/2014/main" id="{43BB2E8F-E7D7-A743-840C-14774D7296AF}"/>
              </a:ext>
            </a:extLst>
          </p:cNvPr>
          <p:cNvSpPr/>
          <p:nvPr/>
        </p:nvSpPr>
        <p:spPr>
          <a:xfrm>
            <a:off x="2729705" y="1103223"/>
            <a:ext cx="1115464" cy="608346"/>
          </a:xfrm>
          <a:prstGeom prst="rect">
            <a:avLst/>
          </a:prstGeom>
          <a:solidFill>
            <a:srgbClr val="00ABB4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關聯圖</a:t>
            </a:r>
          </a:p>
        </p:txBody>
      </p:sp>
      <p:sp>
        <p:nvSpPr>
          <p:cNvPr id="11" name="Shape 81">
            <a:extLst>
              <a:ext uri="{FF2B5EF4-FFF2-40B4-BE49-F238E27FC236}">
                <a16:creationId xmlns:a16="http://schemas.microsoft.com/office/drawing/2014/main" id="{9CE9CEA5-29B6-C24D-AAFE-7FB398B351F9}"/>
              </a:ext>
            </a:extLst>
          </p:cNvPr>
          <p:cNvSpPr/>
          <p:nvPr/>
        </p:nvSpPr>
        <p:spPr>
          <a:xfrm>
            <a:off x="8298167" y="1103223"/>
            <a:ext cx="1150633" cy="608346"/>
          </a:xfrm>
          <a:prstGeom prst="rect">
            <a:avLst/>
          </a:prstGeom>
          <a:solidFill>
            <a:srgbClr val="00ABB4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文字雲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30E25E4-0ECE-CE49-85F6-92AEA251C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654" y="1799767"/>
            <a:ext cx="4983285" cy="492888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9A5054B-859A-E245-8CC1-00D0947DB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864" y="2281613"/>
            <a:ext cx="5066251" cy="3288865"/>
          </a:xfrm>
          <a:prstGeom prst="rect">
            <a:avLst/>
          </a:prstGeom>
        </p:spPr>
      </p:pic>
      <p:grpSp>
        <p:nvGrpSpPr>
          <p:cNvPr id="16" name="群組 1">
            <a:extLst>
              <a:ext uri="{FF2B5EF4-FFF2-40B4-BE49-F238E27FC236}">
                <a16:creationId xmlns:a16="http://schemas.microsoft.com/office/drawing/2014/main" id="{B588CB22-533B-6542-9F8E-578B1D645C94}"/>
              </a:ext>
            </a:extLst>
          </p:cNvPr>
          <p:cNvGrpSpPr/>
          <p:nvPr/>
        </p:nvGrpSpPr>
        <p:grpSpPr>
          <a:xfrm>
            <a:off x="5339777" y="5732582"/>
            <a:ext cx="4355205" cy="978493"/>
            <a:chOff x="5424128" y="4936041"/>
            <a:chExt cx="5766975" cy="1702659"/>
          </a:xfrm>
        </p:grpSpPr>
        <p:sp>
          <p:nvSpPr>
            <p:cNvPr id="17" name="矩形 13">
              <a:extLst>
                <a:ext uri="{FF2B5EF4-FFF2-40B4-BE49-F238E27FC236}">
                  <a16:creationId xmlns:a16="http://schemas.microsoft.com/office/drawing/2014/main" id="{E1F008A2-8A70-3A46-AB34-A37C34A1E205}"/>
                </a:ext>
              </a:extLst>
            </p:cNvPr>
            <p:cNvSpPr/>
            <p:nvPr/>
          </p:nvSpPr>
          <p:spPr>
            <a:xfrm>
              <a:off x="5424128" y="4936041"/>
              <a:ext cx="5766975" cy="1630806"/>
            </a:xfrm>
            <a:prstGeom prst="rect">
              <a:avLst/>
            </a:prstGeom>
            <a:solidFill>
              <a:srgbClr val="00ABB4">
                <a:alpha val="8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Rectangle 96">
              <a:extLst>
                <a:ext uri="{FF2B5EF4-FFF2-40B4-BE49-F238E27FC236}">
                  <a16:creationId xmlns:a16="http://schemas.microsoft.com/office/drawing/2014/main" id="{07AF95A7-D53B-6C42-9FD0-8F93A4964920}"/>
                </a:ext>
              </a:extLst>
            </p:cNvPr>
            <p:cNvSpPr/>
            <p:nvPr/>
          </p:nvSpPr>
          <p:spPr>
            <a:xfrm>
              <a:off x="5604701" y="5073758"/>
              <a:ext cx="5405828" cy="15649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zh-CN" altLang="en-US" sz="2400" dirty="0">
                  <a:solidFill>
                    <a:schemeClr val="bg1"/>
                  </a:solidFill>
                  <a:ea typeface="Roboto Cn" pitchFamily="2" charset="0"/>
                  <a:cs typeface="Arial" panose="020B0604020202020204" pitchFamily="34" charset="0"/>
                </a:rPr>
                <a:t>需藉由專員探索潛在問題種類，才能進行後續分析</a:t>
              </a:r>
              <a:endParaRPr lang="en-US" sz="2400" dirty="0">
                <a:solidFill>
                  <a:schemeClr val="bg1"/>
                </a:solidFill>
                <a:ea typeface="Roboto Cn" pitchFamily="2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6475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6"/>
          <p:cNvSpPr txBox="1"/>
          <p:nvPr/>
        </p:nvSpPr>
        <p:spPr>
          <a:xfrm>
            <a:off x="4805125" y="2238907"/>
            <a:ext cx="3747748" cy="3017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600" dirty="0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可辨識問題：</a:t>
            </a:r>
            <a:endParaRPr lang="en-US" altLang="zh-TW" sz="2600" dirty="0">
              <a:solidFill>
                <a:schemeClr val="bg1">
                  <a:lumMod val="50000"/>
                </a:schemeClr>
              </a:solidFill>
              <a:ea typeface="Roboto Cn" pitchFamily="2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600" dirty="0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憑證訂購確認</a:t>
            </a:r>
            <a:endParaRPr lang="en-US" altLang="zh-TW" sz="2600" dirty="0">
              <a:solidFill>
                <a:schemeClr val="bg1">
                  <a:lumMod val="50000"/>
                </a:schemeClr>
              </a:solidFill>
              <a:ea typeface="Roboto Cn" pitchFamily="2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600" dirty="0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憑證相關資訊</a:t>
            </a:r>
            <a:endParaRPr lang="en-US" altLang="zh-TW" sz="2600" dirty="0">
              <a:solidFill>
                <a:schemeClr val="bg1">
                  <a:lumMod val="50000"/>
                </a:schemeClr>
              </a:solidFill>
              <a:ea typeface="Roboto Cn" pitchFamily="2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600" dirty="0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訂單時間更改</a:t>
            </a:r>
            <a:endParaRPr lang="en-US" altLang="zh-CN" sz="2600" dirty="0">
              <a:solidFill>
                <a:schemeClr val="bg1">
                  <a:lumMod val="50000"/>
                </a:schemeClr>
              </a:solidFill>
              <a:ea typeface="Roboto Cn" pitchFamily="2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600" dirty="0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取消退費</a:t>
            </a:r>
            <a:endParaRPr lang="en-US" altLang="zh-CN" sz="2600" dirty="0">
              <a:solidFill>
                <a:schemeClr val="bg1">
                  <a:lumMod val="50000"/>
                </a:schemeClr>
              </a:solidFill>
              <a:ea typeface="Roboto Cn" pitchFamily="2" charset="0"/>
              <a:cs typeface="Arial" panose="020B0604020202020204" pitchFamily="34" charset="0"/>
            </a:endParaRPr>
          </a:p>
        </p:txBody>
      </p:sp>
      <p:sp>
        <p:nvSpPr>
          <p:cNvPr id="11" name="文本框 7"/>
          <p:cNvSpPr txBox="1"/>
          <p:nvPr/>
        </p:nvSpPr>
        <p:spPr>
          <a:xfrm>
            <a:off x="4344004" y="2417693"/>
            <a:ext cx="319318" cy="369332"/>
          </a:xfrm>
          <a:prstGeom prst="rect">
            <a:avLst/>
          </a:prstGeom>
          <a:solidFill>
            <a:srgbClr val="00ABB4"/>
          </a:solidFill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0"/>
          <p:cNvSpPr txBox="1"/>
          <p:nvPr/>
        </p:nvSpPr>
        <p:spPr>
          <a:xfrm>
            <a:off x="4805125" y="5356085"/>
            <a:ext cx="542596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其他問題</a:t>
            </a:r>
            <a:endParaRPr lang="en-US" altLang="zh-CN" sz="2600" dirty="0">
              <a:solidFill>
                <a:schemeClr val="bg1">
                  <a:lumMod val="50000"/>
                </a:schemeClr>
              </a:solidFill>
              <a:ea typeface="Roboto Cn" pitchFamily="2" charset="0"/>
              <a:cs typeface="Arial" panose="020B0604020202020204" pitchFamily="34" charset="0"/>
            </a:endParaRPr>
          </a:p>
        </p:txBody>
      </p:sp>
      <p:sp>
        <p:nvSpPr>
          <p:cNvPr id="15" name="文本框 11"/>
          <p:cNvSpPr txBox="1"/>
          <p:nvPr/>
        </p:nvSpPr>
        <p:spPr>
          <a:xfrm>
            <a:off x="4344004" y="5417641"/>
            <a:ext cx="319318" cy="369332"/>
          </a:xfrm>
          <a:prstGeom prst="rect">
            <a:avLst/>
          </a:prstGeom>
          <a:solidFill>
            <a:srgbClr val="00ABB4"/>
          </a:solidFill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群組 21"/>
          <p:cNvGrpSpPr/>
          <p:nvPr/>
        </p:nvGrpSpPr>
        <p:grpSpPr>
          <a:xfrm>
            <a:off x="349916" y="315690"/>
            <a:ext cx="3464702" cy="6235700"/>
            <a:chOff x="3564171" y="317500"/>
            <a:chExt cx="3464702" cy="6235700"/>
          </a:xfrm>
        </p:grpSpPr>
        <p:sp>
          <p:nvSpPr>
            <p:cNvPr id="20" name="矩形 19"/>
            <p:cNvSpPr/>
            <p:nvPr/>
          </p:nvSpPr>
          <p:spPr>
            <a:xfrm>
              <a:off x="3564171" y="317500"/>
              <a:ext cx="3464702" cy="6235700"/>
            </a:xfrm>
            <a:prstGeom prst="rect">
              <a:avLst/>
            </a:prstGeom>
            <a:solidFill>
              <a:srgbClr val="00ABB4">
                <a:alpha val="63922"/>
              </a:srgb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文本框 1"/>
            <p:cNvSpPr txBox="1"/>
            <p:nvPr/>
          </p:nvSpPr>
          <p:spPr>
            <a:xfrm>
              <a:off x="3591970" y="1008828"/>
              <a:ext cx="2749471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5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人工標記</a:t>
              </a:r>
            </a:p>
          </p:txBody>
        </p:sp>
        <p:cxnSp>
          <p:nvCxnSpPr>
            <p:cNvPr id="6" name="直接连接符 18"/>
            <p:cNvCxnSpPr/>
            <p:nvPr/>
          </p:nvCxnSpPr>
          <p:spPr>
            <a:xfrm>
              <a:off x="3933670" y="1870602"/>
              <a:ext cx="2725703" cy="0"/>
            </a:xfrm>
            <a:prstGeom prst="line">
              <a:avLst/>
            </a:prstGeom>
            <a:ln w="381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17"/>
          <p:cNvSpPr txBox="1"/>
          <p:nvPr/>
        </p:nvSpPr>
        <p:spPr>
          <a:xfrm>
            <a:off x="719415" y="2161020"/>
            <a:ext cx="2467130" cy="513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以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11731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為例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grpSp>
        <p:nvGrpSpPr>
          <p:cNvPr id="16" name="群組 1">
            <a:extLst>
              <a:ext uri="{FF2B5EF4-FFF2-40B4-BE49-F238E27FC236}">
                <a16:creationId xmlns:a16="http://schemas.microsoft.com/office/drawing/2014/main" id="{07C8B1AF-2437-7846-ACE9-3EEC7BA34376}"/>
              </a:ext>
            </a:extLst>
          </p:cNvPr>
          <p:cNvGrpSpPr/>
          <p:nvPr/>
        </p:nvGrpSpPr>
        <p:grpSpPr>
          <a:xfrm>
            <a:off x="7518106" y="5078523"/>
            <a:ext cx="4355205" cy="978493"/>
            <a:chOff x="5424128" y="4936041"/>
            <a:chExt cx="5766975" cy="1702659"/>
          </a:xfrm>
        </p:grpSpPr>
        <p:sp>
          <p:nvSpPr>
            <p:cNvPr id="17" name="矩形 13">
              <a:extLst>
                <a:ext uri="{FF2B5EF4-FFF2-40B4-BE49-F238E27FC236}">
                  <a16:creationId xmlns:a16="http://schemas.microsoft.com/office/drawing/2014/main" id="{228B922B-2AB6-3040-A469-6BE4A58BDC81}"/>
                </a:ext>
              </a:extLst>
            </p:cNvPr>
            <p:cNvSpPr/>
            <p:nvPr/>
          </p:nvSpPr>
          <p:spPr>
            <a:xfrm>
              <a:off x="5424128" y="4936041"/>
              <a:ext cx="5766975" cy="1630806"/>
            </a:xfrm>
            <a:prstGeom prst="rect">
              <a:avLst/>
            </a:prstGeom>
            <a:solidFill>
              <a:srgbClr val="00ABB4">
                <a:alpha val="8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Rectangle 96">
              <a:extLst>
                <a:ext uri="{FF2B5EF4-FFF2-40B4-BE49-F238E27FC236}">
                  <a16:creationId xmlns:a16="http://schemas.microsoft.com/office/drawing/2014/main" id="{6F0A4AD1-5CFC-B242-8C5B-94F8240EBB41}"/>
                </a:ext>
              </a:extLst>
            </p:cNvPr>
            <p:cNvSpPr/>
            <p:nvPr/>
          </p:nvSpPr>
          <p:spPr>
            <a:xfrm>
              <a:off x="5604701" y="5073758"/>
              <a:ext cx="5405828" cy="15649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zh-CN" altLang="en-US" sz="2400" dirty="0">
                  <a:solidFill>
                    <a:schemeClr val="bg1"/>
                  </a:solidFill>
                  <a:ea typeface="Roboto Cn" pitchFamily="2" charset="0"/>
                  <a:cs typeface="Arial" panose="020B0604020202020204" pitchFamily="34" charset="0"/>
                </a:rPr>
                <a:t>定義好問題種類後再一一瀏覽訊息進行人工標記</a:t>
              </a:r>
              <a:endParaRPr lang="en-US" sz="2400" dirty="0">
                <a:solidFill>
                  <a:schemeClr val="bg1"/>
                </a:solidFill>
                <a:ea typeface="Roboto Cn" pitchFamily="2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3468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4">
            <a:extLst>
              <a:ext uri="{FF2B5EF4-FFF2-40B4-BE49-F238E27FC236}">
                <a16:creationId xmlns:a16="http://schemas.microsoft.com/office/drawing/2014/main" id="{44772608-6305-2845-8D79-36BD76AEDED0}"/>
              </a:ext>
            </a:extLst>
          </p:cNvPr>
          <p:cNvSpPr txBox="1"/>
          <p:nvPr/>
        </p:nvSpPr>
        <p:spPr>
          <a:xfrm>
            <a:off x="6311868" y="3030728"/>
            <a:ext cx="904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/>
            <a:r>
              <a:rPr lang="zh-CN" altLang="en-US" sz="7200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“</a:t>
            </a:r>
          </a:p>
        </p:txBody>
      </p:sp>
      <p:sp>
        <p:nvSpPr>
          <p:cNvPr id="5" name="文本框 5">
            <a:extLst>
              <a:ext uri="{FF2B5EF4-FFF2-40B4-BE49-F238E27FC236}">
                <a16:creationId xmlns:a16="http://schemas.microsoft.com/office/drawing/2014/main" id="{024349FE-D924-E943-BDAD-242DE92BA216}"/>
              </a:ext>
            </a:extLst>
          </p:cNvPr>
          <p:cNvSpPr txBox="1"/>
          <p:nvPr/>
        </p:nvSpPr>
        <p:spPr>
          <a:xfrm>
            <a:off x="11214570" y="4626439"/>
            <a:ext cx="904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/>
            <a:r>
              <a:rPr lang="zh-CN" altLang="en-US" sz="7200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9" name="Shape 81">
            <a:extLst>
              <a:ext uri="{FF2B5EF4-FFF2-40B4-BE49-F238E27FC236}">
                <a16:creationId xmlns:a16="http://schemas.microsoft.com/office/drawing/2014/main" id="{43BB2E8F-E7D7-A743-840C-14774D7296AF}"/>
              </a:ext>
            </a:extLst>
          </p:cNvPr>
          <p:cNvSpPr/>
          <p:nvPr/>
        </p:nvSpPr>
        <p:spPr>
          <a:xfrm>
            <a:off x="507790" y="1248225"/>
            <a:ext cx="1409787" cy="608346"/>
          </a:xfrm>
          <a:prstGeom prst="rect">
            <a:avLst/>
          </a:prstGeom>
          <a:solidFill>
            <a:srgbClr val="00ABB4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資料合併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465D959-868E-6B40-8E34-5199A24CCB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7B0F25B-48F6-334E-AF5B-F7CAC10A1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019623"/>
              </p:ext>
            </p:extLst>
          </p:nvPr>
        </p:nvGraphicFramePr>
        <p:xfrm>
          <a:off x="507790" y="1998067"/>
          <a:ext cx="6709066" cy="417191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529476">
                  <a:extLst>
                    <a:ext uri="{9D8B030D-6E8A-4147-A177-3AD203B41FA5}">
                      <a16:colId xmlns:a16="http://schemas.microsoft.com/office/drawing/2014/main" val="1983469585"/>
                    </a:ext>
                  </a:extLst>
                </a:gridCol>
                <a:gridCol w="1164396">
                  <a:extLst>
                    <a:ext uri="{9D8B030D-6E8A-4147-A177-3AD203B41FA5}">
                      <a16:colId xmlns:a16="http://schemas.microsoft.com/office/drawing/2014/main" val="3018155783"/>
                    </a:ext>
                  </a:extLst>
                </a:gridCol>
                <a:gridCol w="686540">
                  <a:extLst>
                    <a:ext uri="{9D8B030D-6E8A-4147-A177-3AD203B41FA5}">
                      <a16:colId xmlns:a16="http://schemas.microsoft.com/office/drawing/2014/main" val="4133255697"/>
                    </a:ext>
                  </a:extLst>
                </a:gridCol>
                <a:gridCol w="686540">
                  <a:extLst>
                    <a:ext uri="{9D8B030D-6E8A-4147-A177-3AD203B41FA5}">
                      <a16:colId xmlns:a16="http://schemas.microsoft.com/office/drawing/2014/main" val="1581788449"/>
                    </a:ext>
                  </a:extLst>
                </a:gridCol>
                <a:gridCol w="686540">
                  <a:extLst>
                    <a:ext uri="{9D8B030D-6E8A-4147-A177-3AD203B41FA5}">
                      <a16:colId xmlns:a16="http://schemas.microsoft.com/office/drawing/2014/main" val="3958454770"/>
                    </a:ext>
                  </a:extLst>
                </a:gridCol>
                <a:gridCol w="686540">
                  <a:extLst>
                    <a:ext uri="{9D8B030D-6E8A-4147-A177-3AD203B41FA5}">
                      <a16:colId xmlns:a16="http://schemas.microsoft.com/office/drawing/2014/main" val="2145200374"/>
                    </a:ext>
                  </a:extLst>
                </a:gridCol>
                <a:gridCol w="686540">
                  <a:extLst>
                    <a:ext uri="{9D8B030D-6E8A-4147-A177-3AD203B41FA5}">
                      <a16:colId xmlns:a16="http://schemas.microsoft.com/office/drawing/2014/main" val="377429653"/>
                    </a:ext>
                  </a:extLst>
                </a:gridCol>
                <a:gridCol w="686540">
                  <a:extLst>
                    <a:ext uri="{9D8B030D-6E8A-4147-A177-3AD203B41FA5}">
                      <a16:colId xmlns:a16="http://schemas.microsoft.com/office/drawing/2014/main" val="358158916"/>
                    </a:ext>
                  </a:extLst>
                </a:gridCol>
                <a:gridCol w="895954">
                  <a:extLst>
                    <a:ext uri="{9D8B030D-6E8A-4147-A177-3AD203B41FA5}">
                      <a16:colId xmlns:a16="http://schemas.microsoft.com/office/drawing/2014/main" val="2777727237"/>
                    </a:ext>
                  </a:extLst>
                </a:gridCol>
              </a:tblGrid>
              <a:tr h="178632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原訊息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Terms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label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81376365"/>
                  </a:ext>
                </a:extLst>
              </a:tr>
              <a:tr h="1786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Docs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u="none" strike="noStrike" dirty="0">
                          <a:effectLst/>
                        </a:rPr>
                        <a:t>凭證</a:t>
                      </a:r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u="none" strike="noStrike">
                          <a:effectLst/>
                        </a:rPr>
                        <a:t>可以</a:t>
                      </a:r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u="none" strike="noStrike">
                          <a:effectLst/>
                        </a:rPr>
                        <a:t>想</a:t>
                      </a:r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u="none" strike="noStrike">
                          <a:effectLst/>
                        </a:rPr>
                        <a:t>时间</a:t>
                      </a:r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u="none" strike="noStrike">
                          <a:effectLst/>
                        </a:rPr>
                        <a:t>更改</a:t>
                      </a:r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u="none" strike="noStrike" dirty="0">
                          <a:effectLst/>
                        </a:rPr>
                        <a:t>有</a:t>
                      </a:r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97407126"/>
                  </a:ext>
                </a:extLst>
              </a:tr>
              <a:tr h="5166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请问我可以更改</a:t>
                      </a:r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4/26 09:00</a:t>
                      </a:r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吗？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1.1056672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1.5212577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訂單時間更改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13865278"/>
                  </a:ext>
                </a:extLst>
              </a:tr>
              <a:tr h="3476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1163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我想更改时间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0.8969346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1.0083071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1.0141718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訂單時間更改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20310351"/>
                  </a:ext>
                </a:extLst>
              </a:tr>
              <a:tr h="3476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1332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请问订单有凭證吗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1.09424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0.8877744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憑證訂購確認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15160326"/>
                  </a:ext>
                </a:extLst>
              </a:tr>
              <a:tr h="3476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请问可以更改时间吗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0.7371115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1.0083071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1.0141718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訂單時間更改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95588299"/>
                  </a:ext>
                </a:extLst>
              </a:tr>
              <a:tr h="3476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您好请问我可以更改时间吗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0.7371115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1.0083071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1.0141718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訂單時間更改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81954601"/>
                  </a:ext>
                </a:extLst>
              </a:tr>
              <a:tr h="3476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请问有消息吗？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2.6633231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其他問題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3925205"/>
                  </a:ext>
                </a:extLst>
              </a:tr>
              <a:tr h="3476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请问可以更改订单时间吗</a:t>
                      </a:r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0.5528336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0.7562303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0.7606289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訂單時間更改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40422995"/>
                  </a:ext>
                </a:extLst>
              </a:tr>
              <a:tr h="3476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请问可以更改时间吗？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0.7371115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1.0083071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1.0141718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訂單時間更改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42491437"/>
                  </a:ext>
                </a:extLst>
              </a:tr>
              <a:tr h="3476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965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不好意思，这个想更改时间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0.672701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0.7562303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0.7606289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訂單時間更改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86708294"/>
                  </a:ext>
                </a:extLst>
              </a:tr>
              <a:tr h="5166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978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你好，我想要更改时间可以吗？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0.5381608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0.6049843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0.6085031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訂單時間更改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43000014"/>
                  </a:ext>
                </a:extLst>
              </a:tr>
            </a:tbl>
          </a:graphicData>
        </a:graphic>
      </p:graphicFrame>
      <p:grpSp>
        <p:nvGrpSpPr>
          <p:cNvPr id="15" name="群組 1">
            <a:extLst>
              <a:ext uri="{FF2B5EF4-FFF2-40B4-BE49-F238E27FC236}">
                <a16:creationId xmlns:a16="http://schemas.microsoft.com/office/drawing/2014/main" id="{2C8BAD77-6466-8E43-BD7F-00F802C84451}"/>
              </a:ext>
            </a:extLst>
          </p:cNvPr>
          <p:cNvGrpSpPr/>
          <p:nvPr/>
        </p:nvGrpSpPr>
        <p:grpSpPr>
          <a:xfrm>
            <a:off x="7636559" y="3030728"/>
            <a:ext cx="4355205" cy="978493"/>
            <a:chOff x="5424128" y="4936041"/>
            <a:chExt cx="5766975" cy="1702659"/>
          </a:xfrm>
        </p:grpSpPr>
        <p:sp>
          <p:nvSpPr>
            <p:cNvPr id="16" name="矩形 13">
              <a:extLst>
                <a:ext uri="{FF2B5EF4-FFF2-40B4-BE49-F238E27FC236}">
                  <a16:creationId xmlns:a16="http://schemas.microsoft.com/office/drawing/2014/main" id="{4AE6E218-0068-554D-B08D-7AAE74D34235}"/>
                </a:ext>
              </a:extLst>
            </p:cNvPr>
            <p:cNvSpPr/>
            <p:nvPr/>
          </p:nvSpPr>
          <p:spPr>
            <a:xfrm>
              <a:off x="5424128" y="4936041"/>
              <a:ext cx="5766975" cy="1630806"/>
            </a:xfrm>
            <a:prstGeom prst="rect">
              <a:avLst/>
            </a:prstGeom>
            <a:solidFill>
              <a:srgbClr val="00ABB4">
                <a:alpha val="8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Rectangle 96">
              <a:extLst>
                <a:ext uri="{FF2B5EF4-FFF2-40B4-BE49-F238E27FC236}">
                  <a16:creationId xmlns:a16="http://schemas.microsoft.com/office/drawing/2014/main" id="{931269AB-59D8-D847-A22B-29E5FCD09EA0}"/>
                </a:ext>
              </a:extLst>
            </p:cNvPr>
            <p:cNvSpPr/>
            <p:nvPr/>
          </p:nvSpPr>
          <p:spPr>
            <a:xfrm>
              <a:off x="5604701" y="5073758"/>
              <a:ext cx="5405828" cy="15649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zh-CN" altLang="en-US" sz="2400" dirty="0">
                  <a:solidFill>
                    <a:schemeClr val="bg1"/>
                  </a:solidFill>
                  <a:ea typeface="Roboto Cn" pitchFamily="2" charset="0"/>
                  <a:cs typeface="Arial" panose="020B0604020202020204" pitchFamily="34" charset="0"/>
                </a:rPr>
                <a:t>合併</a:t>
              </a:r>
              <a:r>
                <a:rPr lang="en-US" altLang="zh-CN" sz="2400" dirty="0">
                  <a:solidFill>
                    <a:schemeClr val="bg1"/>
                  </a:solidFill>
                  <a:ea typeface="Roboto Cn" pitchFamily="2" charset="0"/>
                  <a:cs typeface="Arial" panose="020B0604020202020204" pitchFamily="34" charset="0"/>
                </a:rPr>
                <a:t>DTM</a:t>
              </a:r>
              <a:r>
                <a:rPr lang="zh-CN" altLang="en-US" sz="2400" dirty="0">
                  <a:solidFill>
                    <a:schemeClr val="bg1"/>
                  </a:solidFill>
                  <a:ea typeface="Roboto Cn" pitchFamily="2" charset="0"/>
                  <a:cs typeface="Arial" panose="020B0604020202020204" pitchFamily="34" charset="0"/>
                </a:rPr>
                <a:t>與問題標記作為訓練資料</a:t>
              </a:r>
            </a:p>
          </p:txBody>
        </p:sp>
      </p:grpSp>
      <p:sp>
        <p:nvSpPr>
          <p:cNvPr id="18" name="Rectangle 96">
            <a:extLst>
              <a:ext uri="{FF2B5EF4-FFF2-40B4-BE49-F238E27FC236}">
                <a16:creationId xmlns:a16="http://schemas.microsoft.com/office/drawing/2014/main" id="{6BDD786B-FD76-D543-81E5-5E9B5AA98AD6}"/>
              </a:ext>
            </a:extLst>
          </p:cNvPr>
          <p:cNvSpPr/>
          <p:nvPr/>
        </p:nvSpPr>
        <p:spPr>
          <a:xfrm>
            <a:off x="4765189" y="6184648"/>
            <a:ext cx="3573887" cy="285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*此為景福宮韓福</a:t>
            </a:r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(11731) 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訊息範例</a:t>
            </a:r>
            <a:endParaRPr lang="zh-TW" altLang="en-US" sz="1200" dirty="0">
              <a:solidFill>
                <a:schemeClr val="tx1">
                  <a:lumMod val="50000"/>
                  <a:lumOff val="50000"/>
                </a:schemeClr>
              </a:solidFill>
              <a:ea typeface="Roboto Cn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531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">
            <a:extLst>
              <a:ext uri="{FF2B5EF4-FFF2-40B4-BE49-F238E27FC236}">
                <a16:creationId xmlns:a16="http://schemas.microsoft.com/office/drawing/2014/main" id="{EF0000AB-9C0A-D64E-8F46-73580DCA33F7}"/>
              </a:ext>
            </a:extLst>
          </p:cNvPr>
          <p:cNvSpPr txBox="1"/>
          <p:nvPr/>
        </p:nvSpPr>
        <p:spPr>
          <a:xfrm>
            <a:off x="7315200" y="3919014"/>
            <a:ext cx="1212038" cy="38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600" b="1" dirty="0">
                <a:solidFill>
                  <a:srgbClr val="0070C0"/>
                </a:solidFill>
                <a:ea typeface="微软雅黑" charset="0"/>
                <a:cs typeface="Arial" panose="020B0604020202020204" pitchFamily="34" charset="0"/>
              </a:rPr>
              <a:t>參考範例</a:t>
            </a:r>
          </a:p>
        </p:txBody>
      </p:sp>
      <p:sp>
        <p:nvSpPr>
          <p:cNvPr id="4" name="文本框 4">
            <a:extLst>
              <a:ext uri="{FF2B5EF4-FFF2-40B4-BE49-F238E27FC236}">
                <a16:creationId xmlns:a16="http://schemas.microsoft.com/office/drawing/2014/main" id="{44772608-6305-2845-8D79-36BD76AEDED0}"/>
              </a:ext>
            </a:extLst>
          </p:cNvPr>
          <p:cNvSpPr txBox="1"/>
          <p:nvPr/>
        </p:nvSpPr>
        <p:spPr>
          <a:xfrm>
            <a:off x="6311868" y="3030728"/>
            <a:ext cx="904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/>
            <a:r>
              <a:rPr lang="zh-CN" altLang="en-US" sz="7200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“</a:t>
            </a:r>
          </a:p>
        </p:txBody>
      </p:sp>
      <p:sp>
        <p:nvSpPr>
          <p:cNvPr id="5" name="文本框 5">
            <a:extLst>
              <a:ext uri="{FF2B5EF4-FFF2-40B4-BE49-F238E27FC236}">
                <a16:creationId xmlns:a16="http://schemas.microsoft.com/office/drawing/2014/main" id="{024349FE-D924-E943-BDAD-242DE92BA216}"/>
              </a:ext>
            </a:extLst>
          </p:cNvPr>
          <p:cNvSpPr txBox="1"/>
          <p:nvPr/>
        </p:nvSpPr>
        <p:spPr>
          <a:xfrm>
            <a:off x="11214570" y="4626439"/>
            <a:ext cx="904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/>
            <a:r>
              <a:rPr lang="zh-CN" altLang="en-US" sz="7200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7" name="文本框 3">
            <a:extLst>
              <a:ext uri="{FF2B5EF4-FFF2-40B4-BE49-F238E27FC236}">
                <a16:creationId xmlns:a16="http://schemas.microsoft.com/office/drawing/2014/main" id="{2E32EC83-7FEB-674D-9324-A8A5F6CCFD05}"/>
              </a:ext>
            </a:extLst>
          </p:cNvPr>
          <p:cNvSpPr txBox="1"/>
          <p:nvPr/>
        </p:nvSpPr>
        <p:spPr>
          <a:xfrm>
            <a:off x="7441250" y="2346945"/>
            <a:ext cx="4678306" cy="85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60958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accent6"/>
                </a:solidFill>
                <a:ea typeface="微软雅黑" charset="0"/>
                <a:cs typeface="Arial" panose="020B0604020202020204" pitchFamily="34" charset="0"/>
              </a:rPr>
              <a:t>每個訊息不斷進行二分法分類，便能衍生出樹狀圖</a:t>
            </a:r>
            <a:endParaRPr lang="en-US" altLang="zh-CN" sz="2000" b="1" dirty="0">
              <a:solidFill>
                <a:schemeClr val="accent6"/>
              </a:solidFill>
              <a:ea typeface="微软雅黑" charset="0"/>
              <a:cs typeface="Arial" panose="020B0604020202020204" pitchFamily="34" charset="0"/>
            </a:endParaRPr>
          </a:p>
        </p:txBody>
      </p:sp>
      <p:sp>
        <p:nvSpPr>
          <p:cNvPr id="9" name="Shape 81">
            <a:extLst>
              <a:ext uri="{FF2B5EF4-FFF2-40B4-BE49-F238E27FC236}">
                <a16:creationId xmlns:a16="http://schemas.microsoft.com/office/drawing/2014/main" id="{43BB2E8F-E7D7-A743-840C-14774D7296AF}"/>
              </a:ext>
            </a:extLst>
          </p:cNvPr>
          <p:cNvSpPr/>
          <p:nvPr/>
        </p:nvSpPr>
        <p:spPr>
          <a:xfrm>
            <a:off x="7441249" y="1408023"/>
            <a:ext cx="3086073" cy="608346"/>
          </a:xfrm>
          <a:prstGeom prst="rect">
            <a:avLst/>
          </a:prstGeom>
          <a:solidFill>
            <a:srgbClr val="00ABB4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模型建立－決策樹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89CBA22-AA4F-CB44-9CCA-7A7D78FCA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29" y="1624435"/>
            <a:ext cx="6543676" cy="36021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66ED483-7384-A842-BD6D-FD5E55576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1249" y="4382604"/>
            <a:ext cx="2392485" cy="1904223"/>
          </a:xfrm>
          <a:prstGeom prst="rect">
            <a:avLst/>
          </a:prstGeom>
        </p:spPr>
      </p:pic>
      <p:sp>
        <p:nvSpPr>
          <p:cNvPr id="13" name="Rectangle 12">
            <a:hlinkClick r:id="rId4" tooltip="決策樹猜人物"/>
            <a:extLst>
              <a:ext uri="{FF2B5EF4-FFF2-40B4-BE49-F238E27FC236}">
                <a16:creationId xmlns:a16="http://schemas.microsoft.com/office/drawing/2014/main" id="{44EE713E-5B18-AF4F-BA77-B676B26BDFFD}"/>
              </a:ext>
            </a:extLst>
          </p:cNvPr>
          <p:cNvSpPr/>
          <p:nvPr/>
        </p:nvSpPr>
        <p:spPr>
          <a:xfrm>
            <a:off x="7726612" y="6294022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err="1">
                <a:solidFill>
                  <a:srgbClr val="0070C0"/>
                </a:solidFill>
              </a:rPr>
              <a:t>決策樹猜人物</a:t>
            </a:r>
            <a:endParaRPr lang="en-US" u="sng" dirty="0">
              <a:solidFill>
                <a:srgbClr val="0070C0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465D959-868E-6B40-8E34-5199A24CCB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46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22847" y="1729469"/>
            <a:ext cx="1901483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3900" b="1" dirty="0">
                <a:solidFill>
                  <a:schemeClr val="bg1"/>
                </a:solidFill>
              </a:rPr>
              <a:t>4</a:t>
            </a:r>
            <a:endParaRPr kumimoji="1" lang="zh-CN" altLang="en-US" sz="239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56459" y="1864936"/>
            <a:ext cx="1034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>
                <a:solidFill>
                  <a:schemeClr val="bg1"/>
                </a:solidFill>
              </a:rPr>
              <a:t>PART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42648" y="2922413"/>
            <a:ext cx="35702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0" b="1" dirty="0">
                <a:solidFill>
                  <a:schemeClr val="accent4">
                    <a:alpha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成果展示</a:t>
            </a:r>
          </a:p>
        </p:txBody>
      </p:sp>
    </p:spTree>
    <p:extLst>
      <p:ext uri="{BB962C8B-B14F-4D97-AF65-F5344CB8AC3E}">
        <p14:creationId xmlns:p14="http://schemas.microsoft.com/office/powerpoint/2010/main" val="39924823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1723"/>
            <a:ext cx="610772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7" name="群組 16"/>
          <p:cNvGrpSpPr/>
          <p:nvPr/>
        </p:nvGrpSpPr>
        <p:grpSpPr>
          <a:xfrm>
            <a:off x="835993" y="1397268"/>
            <a:ext cx="4588134" cy="2278538"/>
            <a:chOff x="916065" y="1889634"/>
            <a:chExt cx="4588134" cy="2278538"/>
          </a:xfrm>
        </p:grpSpPr>
        <p:sp>
          <p:nvSpPr>
            <p:cNvPr id="9" name="文本框 29"/>
            <p:cNvSpPr txBox="1"/>
            <p:nvPr/>
          </p:nvSpPr>
          <p:spPr>
            <a:xfrm>
              <a:off x="2547132" y="1889634"/>
              <a:ext cx="13260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chemeClr val="accent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7781</a:t>
              </a:r>
            </a:p>
          </p:txBody>
        </p:sp>
        <p:sp>
          <p:nvSpPr>
            <p:cNvPr id="10" name="Rectangle 96"/>
            <p:cNvSpPr/>
            <p:nvPr/>
          </p:nvSpPr>
          <p:spPr>
            <a:xfrm>
              <a:off x="916065" y="2847811"/>
              <a:ext cx="4588134" cy="13203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14000"/>
                </a:lnSpc>
                <a:buFont typeface="Arial" panose="020B0604020202020204" pitchFamily="34" charset="0"/>
                <a:buChar char="•"/>
              </a:pPr>
              <a:r>
                <a:rPr lang="en-US" altLang="zh-TW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Roboto Cn" pitchFamily="2" charset="0"/>
                  <a:cs typeface="Arial" panose="020B0604020202020204" pitchFamily="34" charset="0"/>
                </a:rPr>
                <a:t>83%↑ </a:t>
              </a:r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Roboto Cn" pitchFamily="2" charset="0"/>
                  <a:cs typeface="Arial" panose="020B0604020202020204" pitchFamily="34" charset="0"/>
                </a:rPr>
                <a:t>、</a:t>
              </a:r>
              <a:r>
                <a:rPr lang="en-US" altLang="zh-TW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Roboto Cn" pitchFamily="2" charset="0"/>
                  <a:cs typeface="Arial" panose="020B0604020202020204" pitchFamily="34" charset="0"/>
                </a:rPr>
                <a:t>4</a:t>
              </a:r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Roboto Cn" pitchFamily="2" charset="0"/>
                  <a:cs typeface="Arial" panose="020B0604020202020204" pitchFamily="34" charset="0"/>
                </a:rPr>
                <a:t>分類、約</a:t>
              </a:r>
              <a:r>
                <a:rPr lang="en-US" altLang="zh-TW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Roboto Cn" pitchFamily="2" charset="0"/>
                  <a:cs typeface="Arial" panose="020B0604020202020204" pitchFamily="34" charset="0"/>
                </a:rPr>
                <a:t>3000</a:t>
              </a:r>
              <a:r>
                <a:rPr lang="zh-TW" altLang="en-US" sz="2400">
                  <a:solidFill>
                    <a:schemeClr val="tx1">
                      <a:lumMod val="50000"/>
                      <a:lumOff val="50000"/>
                    </a:schemeClr>
                  </a:solidFill>
                  <a:ea typeface="Roboto Cn" pitchFamily="2" charset="0"/>
                  <a:cs typeface="Arial" panose="020B0604020202020204" pitchFamily="34" charset="0"/>
                </a:rPr>
                <a:t>筆</a:t>
              </a:r>
              <a:endPara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endParaRPr>
            </a:p>
            <a:p>
              <a:pPr marL="285750" indent="-285750">
                <a:lnSpc>
                  <a:spcPct val="114000"/>
                </a:lnSpc>
                <a:buFont typeface="Arial" panose="020B0604020202020204" pitchFamily="34" charset="0"/>
                <a:buChar char="•"/>
              </a:pPr>
              <a:r>
                <a:rPr lang="zh-CN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Roboto Cn" pitchFamily="2" charset="0"/>
                  <a:cs typeface="Arial" panose="020B0604020202020204" pitchFamily="34" charset="0"/>
                </a:rPr>
                <a:t>問題種類比例均勻，分類準確度較高</a:t>
              </a:r>
              <a:endPara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endParaRPr>
            </a:p>
          </p:txBody>
        </p:sp>
      </p:grpSp>
      <p:sp>
        <p:nvSpPr>
          <p:cNvPr id="13" name="文本框 29"/>
          <p:cNvSpPr txBox="1"/>
          <p:nvPr/>
        </p:nvSpPr>
        <p:spPr>
          <a:xfrm>
            <a:off x="8850427" y="1397268"/>
            <a:ext cx="1611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36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18298</a:t>
            </a:r>
          </a:p>
        </p:txBody>
      </p:sp>
      <p:sp>
        <p:nvSpPr>
          <p:cNvPr id="15" name="Rectangle 96"/>
          <p:cNvSpPr/>
          <p:nvPr/>
        </p:nvSpPr>
        <p:spPr>
          <a:xfrm>
            <a:off x="7095269" y="2355445"/>
            <a:ext cx="4588134" cy="1739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74.5%↑ 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、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5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分類、約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2000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筆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ea typeface="Roboto Cn" pitchFamily="2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「憑證相關問題」錯誤高導致準確較低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ea typeface="Roboto Cn" pitchFamily="2" charset="0"/>
              <a:cs typeface="Arial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B9297CB-F639-4249-9A0E-8E4A90194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477" y="3965006"/>
            <a:ext cx="1570673" cy="237888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773AB26-236D-8F41-BB52-152A8EA35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0371" y="4024811"/>
            <a:ext cx="1574800" cy="24638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E04775F-26DD-BF42-957F-C492AAC922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993" y="4225003"/>
            <a:ext cx="2476500" cy="1905000"/>
          </a:xfrm>
          <a:prstGeom prst="rect">
            <a:avLst/>
          </a:prstGeom>
        </p:spPr>
      </p:pic>
      <p:sp>
        <p:nvSpPr>
          <p:cNvPr id="16" name="Text Placeholder 1">
            <a:extLst>
              <a:ext uri="{FF2B5EF4-FFF2-40B4-BE49-F238E27FC236}">
                <a16:creationId xmlns:a16="http://schemas.microsoft.com/office/drawing/2014/main" id="{ADF494FF-3836-FE4B-AA15-A937ED45498F}"/>
              </a:ext>
            </a:extLst>
          </p:cNvPr>
          <p:cNvSpPr txBox="1">
            <a:spLocks/>
          </p:cNvSpPr>
          <p:nvPr/>
        </p:nvSpPr>
        <p:spPr>
          <a:xfrm>
            <a:off x="6477244" y="732699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大阪環球影城</a:t>
            </a:r>
            <a:r>
              <a:rPr lang="en-US" altLang="zh-TW" dirty="0"/>
              <a:t>/</a:t>
            </a:r>
            <a:r>
              <a:rPr lang="zh-TW" altLang="en-US" dirty="0"/>
              <a:t>香港機場快線</a:t>
            </a:r>
            <a:endParaRPr lang="en-US" dirty="0"/>
          </a:p>
        </p:txBody>
      </p:sp>
      <p:cxnSp>
        <p:nvCxnSpPr>
          <p:cNvPr id="18" name="直接连接符 29">
            <a:extLst>
              <a:ext uri="{FF2B5EF4-FFF2-40B4-BE49-F238E27FC236}">
                <a16:creationId xmlns:a16="http://schemas.microsoft.com/office/drawing/2014/main" id="{ED6E8B76-96FD-EC4B-A0BD-8E1159346D4F}"/>
              </a:ext>
            </a:extLst>
          </p:cNvPr>
          <p:cNvCxnSpPr/>
          <p:nvPr/>
        </p:nvCxnSpPr>
        <p:spPr>
          <a:xfrm>
            <a:off x="6363855" y="1358964"/>
            <a:ext cx="582814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8094431-EB53-BF4B-AF85-E3F965F8BC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3404" y="4091653"/>
            <a:ext cx="2413000" cy="2171700"/>
          </a:xfrm>
          <a:prstGeom prst="rect">
            <a:avLst/>
          </a:prstGeom>
        </p:spPr>
      </p:pic>
      <p:sp>
        <p:nvSpPr>
          <p:cNvPr id="21" name="Rectangle 96">
            <a:extLst>
              <a:ext uri="{FF2B5EF4-FFF2-40B4-BE49-F238E27FC236}">
                <a16:creationId xmlns:a16="http://schemas.microsoft.com/office/drawing/2014/main" id="{4FC64D1A-B369-AF42-875A-0FB7722CBFB7}"/>
              </a:ext>
            </a:extLst>
          </p:cNvPr>
          <p:cNvSpPr/>
          <p:nvPr/>
        </p:nvSpPr>
        <p:spPr>
          <a:xfrm>
            <a:off x="800962" y="6428413"/>
            <a:ext cx="2252899" cy="285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*樣本期間：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2017/11~2018/03</a:t>
            </a:r>
            <a:endParaRPr lang="zh-TW" altLang="en-US" sz="1200" dirty="0">
              <a:solidFill>
                <a:schemeClr val="tx1">
                  <a:lumMod val="50000"/>
                  <a:lumOff val="50000"/>
                </a:schemeClr>
              </a:solidFill>
              <a:ea typeface="Roboto Cn" pitchFamily="2" charset="0"/>
              <a:cs typeface="Arial" panose="020B0604020202020204" pitchFamily="34" charset="0"/>
            </a:endParaRPr>
          </a:p>
        </p:txBody>
      </p:sp>
      <p:sp>
        <p:nvSpPr>
          <p:cNvPr id="25" name="Rectangle 96">
            <a:extLst>
              <a:ext uri="{FF2B5EF4-FFF2-40B4-BE49-F238E27FC236}">
                <a16:creationId xmlns:a16="http://schemas.microsoft.com/office/drawing/2014/main" id="{D405BE90-7321-224A-A29E-4D41D1EE10C7}"/>
              </a:ext>
            </a:extLst>
          </p:cNvPr>
          <p:cNvSpPr/>
          <p:nvPr/>
        </p:nvSpPr>
        <p:spPr>
          <a:xfrm>
            <a:off x="6933404" y="6428413"/>
            <a:ext cx="2252899" cy="285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*樣本期間：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2017/11~2018/03</a:t>
            </a:r>
            <a:endParaRPr lang="zh-TW" altLang="en-US" sz="1200" dirty="0">
              <a:solidFill>
                <a:schemeClr val="tx1">
                  <a:lumMod val="50000"/>
                  <a:lumOff val="50000"/>
                </a:schemeClr>
              </a:solidFill>
              <a:ea typeface="Roboto Cn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906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8878" y="11720"/>
            <a:ext cx="610772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29"/>
          <p:cNvSpPr txBox="1"/>
          <p:nvPr/>
        </p:nvSpPr>
        <p:spPr>
          <a:xfrm>
            <a:off x="2324392" y="1408991"/>
            <a:ext cx="1611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11731</a:t>
            </a:r>
          </a:p>
        </p:txBody>
      </p:sp>
      <p:sp>
        <p:nvSpPr>
          <p:cNvPr id="10" name="Rectangle 96"/>
          <p:cNvSpPr/>
          <p:nvPr/>
        </p:nvSpPr>
        <p:spPr>
          <a:xfrm>
            <a:off x="835993" y="2331998"/>
            <a:ext cx="4588134" cy="1320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79.7%↑</a:t>
            </a: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，</a:t>
            </a: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5</a:t>
            </a: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分類，約</a:t>
            </a: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1300</a:t>
            </a: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筆</a:t>
            </a:r>
            <a:endParaRPr lang="en-US" altLang="zh-TW" sz="2400" dirty="0">
              <a:solidFill>
                <a:schemeClr val="tx1">
                  <a:lumMod val="50000"/>
                  <a:lumOff val="50000"/>
                </a:schemeClr>
              </a:solidFill>
              <a:ea typeface="Roboto Cn" pitchFamily="2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用字遣詞集中（更改時間）但「憑證相關問題」較為不準確）</a:t>
            </a:r>
          </a:p>
        </p:txBody>
      </p:sp>
      <p:sp>
        <p:nvSpPr>
          <p:cNvPr id="13" name="文本框 29"/>
          <p:cNvSpPr txBox="1"/>
          <p:nvPr/>
        </p:nvSpPr>
        <p:spPr>
          <a:xfrm>
            <a:off x="8691165" y="1424494"/>
            <a:ext cx="132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36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9912</a:t>
            </a:r>
          </a:p>
        </p:txBody>
      </p:sp>
      <p:sp>
        <p:nvSpPr>
          <p:cNvPr id="15" name="Rectangle 96"/>
          <p:cNvSpPr/>
          <p:nvPr/>
        </p:nvSpPr>
        <p:spPr>
          <a:xfrm>
            <a:off x="7060100" y="2331998"/>
            <a:ext cx="4588134" cy="1739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74.5%↑ 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、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5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分類、約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2000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筆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ea typeface="Roboto Cn" pitchFamily="2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「憑證相關問題」錯誤導致準確較低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ea typeface="Roboto Cn" pitchFamily="2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9C530C-6256-394D-9BFA-7A52D353D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927" y="3929730"/>
            <a:ext cx="1219200" cy="2463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3AE3DF8-72E6-1F4B-86D1-6E40C2614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7169" y="3910237"/>
            <a:ext cx="1435100" cy="2463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34E49C-2E2E-CA4B-86AA-4DD5F9BBE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704" y="3929044"/>
            <a:ext cx="2413000" cy="2159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26F03D-4BC2-FE4D-B459-7FB43EF4CD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1428" y="3860803"/>
            <a:ext cx="2462656" cy="2209486"/>
          </a:xfrm>
          <a:prstGeom prst="rect">
            <a:avLst/>
          </a:prstGeom>
        </p:spPr>
      </p:pic>
      <p:cxnSp>
        <p:nvCxnSpPr>
          <p:cNvPr id="16" name="直接连接符 29">
            <a:extLst>
              <a:ext uri="{FF2B5EF4-FFF2-40B4-BE49-F238E27FC236}">
                <a16:creationId xmlns:a16="http://schemas.microsoft.com/office/drawing/2014/main" id="{D80C5185-119A-FB4F-A13D-D0328A482EDB}"/>
              </a:ext>
            </a:extLst>
          </p:cNvPr>
          <p:cNvCxnSpPr/>
          <p:nvPr/>
        </p:nvCxnSpPr>
        <p:spPr>
          <a:xfrm>
            <a:off x="6363855" y="1358964"/>
            <a:ext cx="582814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C2051073-2ED1-1D48-9A48-9059A399C8DA}"/>
              </a:ext>
            </a:extLst>
          </p:cNvPr>
          <p:cNvSpPr txBox="1">
            <a:spLocks/>
          </p:cNvSpPr>
          <p:nvPr/>
        </p:nvSpPr>
        <p:spPr>
          <a:xfrm>
            <a:off x="6477244" y="732699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景福宮韓服</a:t>
            </a:r>
            <a:r>
              <a:rPr lang="en-US" altLang="zh-TW" dirty="0"/>
              <a:t>/</a:t>
            </a:r>
            <a:r>
              <a:rPr lang="zh-CN" altLang="en-US" dirty="0"/>
              <a:t>曼谷一日遊</a:t>
            </a:r>
            <a:endParaRPr lang="en-US" altLang="zh-CN" dirty="0"/>
          </a:p>
        </p:txBody>
      </p:sp>
      <p:sp>
        <p:nvSpPr>
          <p:cNvPr id="18" name="Rectangle 96">
            <a:extLst>
              <a:ext uri="{FF2B5EF4-FFF2-40B4-BE49-F238E27FC236}">
                <a16:creationId xmlns:a16="http://schemas.microsoft.com/office/drawing/2014/main" id="{C7231C73-7EB8-6540-B870-6D817368A447}"/>
              </a:ext>
            </a:extLst>
          </p:cNvPr>
          <p:cNvSpPr/>
          <p:nvPr/>
        </p:nvSpPr>
        <p:spPr>
          <a:xfrm>
            <a:off x="7060100" y="6374037"/>
            <a:ext cx="2252899" cy="285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*樣本期間：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2018/03~2018/04</a:t>
            </a:r>
            <a:endParaRPr lang="zh-TW" altLang="en-US" sz="1200" dirty="0">
              <a:solidFill>
                <a:schemeClr val="tx1">
                  <a:lumMod val="50000"/>
                  <a:lumOff val="50000"/>
                </a:schemeClr>
              </a:solidFill>
              <a:ea typeface="Roboto Cn" pitchFamily="2" charset="0"/>
              <a:cs typeface="Arial" panose="020B0604020202020204" pitchFamily="34" charset="0"/>
            </a:endParaRPr>
          </a:p>
        </p:txBody>
      </p:sp>
      <p:sp>
        <p:nvSpPr>
          <p:cNvPr id="19" name="Rectangle 96">
            <a:extLst>
              <a:ext uri="{FF2B5EF4-FFF2-40B4-BE49-F238E27FC236}">
                <a16:creationId xmlns:a16="http://schemas.microsoft.com/office/drawing/2014/main" id="{FF85389B-1560-434F-AAB1-7E7E9F5B9029}"/>
              </a:ext>
            </a:extLst>
          </p:cNvPr>
          <p:cNvSpPr/>
          <p:nvPr/>
        </p:nvSpPr>
        <p:spPr>
          <a:xfrm>
            <a:off x="984248" y="6374037"/>
            <a:ext cx="2252899" cy="285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*樣本期間：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2018/02~2018/04</a:t>
            </a:r>
            <a:endParaRPr lang="zh-TW" altLang="en-US" sz="1200" dirty="0">
              <a:solidFill>
                <a:schemeClr val="tx1">
                  <a:lumMod val="50000"/>
                  <a:lumOff val="50000"/>
                </a:schemeClr>
              </a:solidFill>
              <a:ea typeface="Roboto Cn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008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72694" y="3642936"/>
            <a:ext cx="27735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000" dirty="0">
                <a:solidFill>
                  <a:schemeClr val="bg1"/>
                </a:solidFill>
              </a:rPr>
              <a:t>CONTENTS</a:t>
            </a:r>
            <a:endParaRPr kumimoji="1"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27459" y="1121846"/>
            <a:ext cx="1140056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67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charset="0"/>
              </a:rPr>
              <a:t>專案背景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327459" y="1512142"/>
            <a:ext cx="3872455" cy="308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charset="0"/>
              </a:rPr>
              <a:t>動機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charset="0"/>
              </a:rPr>
              <a:t>/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charset="0"/>
              </a:rPr>
              <a:t>目的</a:t>
            </a:r>
          </a:p>
        </p:txBody>
      </p:sp>
      <p:sp>
        <p:nvSpPr>
          <p:cNvPr id="5" name="椭圆 4"/>
          <p:cNvSpPr/>
          <p:nvPr/>
        </p:nvSpPr>
        <p:spPr>
          <a:xfrm>
            <a:off x="5532523" y="1187103"/>
            <a:ext cx="639372" cy="639372"/>
          </a:xfrm>
          <a:prstGeom prst="ellipse">
            <a:avLst/>
          </a:prstGeom>
          <a:solidFill>
            <a:schemeClr val="accent4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 charset="0"/>
                <a:cs typeface=""/>
              </a:rPr>
              <a:t>1</a:t>
            </a:r>
            <a:endParaRPr kumimoji="1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27459" y="2007047"/>
            <a:ext cx="1140056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67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charset="0"/>
              </a:rPr>
              <a:t>研究方法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327459" y="2397343"/>
            <a:ext cx="3872455" cy="308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charset="0"/>
              </a:rPr>
              <a:t>文字探勘</a:t>
            </a:r>
          </a:p>
        </p:txBody>
      </p:sp>
      <p:sp>
        <p:nvSpPr>
          <p:cNvPr id="8" name="椭圆 7"/>
          <p:cNvSpPr/>
          <p:nvPr/>
        </p:nvSpPr>
        <p:spPr>
          <a:xfrm>
            <a:off x="5532523" y="2072306"/>
            <a:ext cx="639372" cy="639372"/>
          </a:xfrm>
          <a:prstGeom prst="ellipse">
            <a:avLst/>
          </a:prstGeom>
          <a:solidFill>
            <a:schemeClr val="accent4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 charset="0"/>
                <a:cs typeface=""/>
              </a:rPr>
              <a:t>2</a:t>
            </a:r>
            <a:endParaRPr kumimoji="1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327459" y="2920241"/>
            <a:ext cx="1140056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67" b="1" kern="0" dirty="0">
                <a:solidFill>
                  <a:srgbClr val="FFFFFF"/>
                </a:solidFill>
                <a:ea typeface="微软雅黑" charset="0"/>
              </a:rPr>
              <a:t>問題探索</a:t>
            </a:r>
            <a:endParaRPr kumimoji="1" lang="zh-CN" altLang="en-US" sz="1867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微软雅黑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327459" y="3310537"/>
            <a:ext cx="3872455" cy="308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0" dirty="0">
                <a:solidFill>
                  <a:srgbClr val="FFFFFF"/>
                </a:solidFill>
                <a:ea typeface="微软雅黑" charset="0"/>
              </a:rPr>
              <a:t>定義問題、</a:t>
            </a:r>
            <a:r>
              <a:rPr lang="en-US" altLang="zh-CN" sz="1200" kern="0" dirty="0">
                <a:solidFill>
                  <a:srgbClr val="FFFFFF"/>
                </a:solidFill>
                <a:ea typeface="微软雅黑" charset="0"/>
              </a:rPr>
              <a:t>Label</a:t>
            </a:r>
            <a:r>
              <a:rPr lang="zh-CN" altLang="en-US" sz="1200" kern="0" dirty="0">
                <a:solidFill>
                  <a:srgbClr val="FFFFFF"/>
                </a:solidFill>
                <a:ea typeface="微软雅黑" charset="0"/>
              </a:rPr>
              <a:t>問題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微软雅黑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532523" y="2985498"/>
            <a:ext cx="639372" cy="639372"/>
          </a:xfrm>
          <a:prstGeom prst="ellipse">
            <a:avLst/>
          </a:prstGeom>
          <a:solidFill>
            <a:schemeClr val="accent4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 charset="0"/>
                <a:cs typeface=""/>
              </a:rPr>
              <a:t>3</a:t>
            </a:r>
            <a:endParaRPr kumimoji="1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327459" y="3805442"/>
            <a:ext cx="1140056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67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charset="0"/>
              </a:rPr>
              <a:t>成果展示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327459" y="4195738"/>
            <a:ext cx="3872455" cy="306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charset="0"/>
              </a:rPr>
              <a:t>18298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charset="0"/>
              </a:rPr>
              <a:t>憑證確認訊息、專案瓶頸</a:t>
            </a:r>
          </a:p>
        </p:txBody>
      </p:sp>
      <p:sp>
        <p:nvSpPr>
          <p:cNvPr id="14" name="椭圆 13"/>
          <p:cNvSpPr/>
          <p:nvPr/>
        </p:nvSpPr>
        <p:spPr>
          <a:xfrm>
            <a:off x="5532523" y="3870699"/>
            <a:ext cx="639372" cy="639372"/>
          </a:xfrm>
          <a:prstGeom prst="ellipse">
            <a:avLst/>
          </a:prstGeom>
          <a:solidFill>
            <a:schemeClr val="accent4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 charset="0"/>
                <a:cs typeface=""/>
              </a:rPr>
              <a:t>4</a:t>
            </a:r>
            <a:endParaRPr kumimoji="1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327459" y="4661610"/>
            <a:ext cx="1250663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67" b="1" kern="0" dirty="0">
                <a:solidFill>
                  <a:srgbClr val="FFFFFF"/>
                </a:solidFill>
                <a:ea typeface="微软雅黑" charset="0"/>
              </a:rPr>
              <a:t>總結</a:t>
            </a:r>
            <a:r>
              <a:rPr kumimoji="1" lang="en-US" altLang="zh-CN" sz="1867" b="1" kern="0" dirty="0">
                <a:solidFill>
                  <a:srgbClr val="FFFFFF"/>
                </a:solidFill>
                <a:ea typeface="微软雅黑" charset="0"/>
              </a:rPr>
              <a:t>/</a:t>
            </a:r>
            <a:r>
              <a:rPr kumimoji="1" lang="zh-CN" altLang="en-US" sz="1867" b="1" kern="0" dirty="0">
                <a:solidFill>
                  <a:srgbClr val="FFFFFF"/>
                </a:solidFill>
                <a:ea typeface="微软雅黑" charset="0"/>
              </a:rPr>
              <a:t>未來</a:t>
            </a:r>
            <a:endParaRPr kumimoji="1" lang="zh-CN" altLang="en-US" sz="1867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微软雅黑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327459" y="5051906"/>
            <a:ext cx="3872455" cy="306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0" dirty="0">
                <a:solidFill>
                  <a:srgbClr val="FFFFFF"/>
                </a:solidFill>
                <a:ea typeface="微软雅黑" charset="0"/>
              </a:rPr>
              <a:t>歸納、建議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微软雅黑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532523" y="4726867"/>
            <a:ext cx="639372" cy="639372"/>
          </a:xfrm>
          <a:prstGeom prst="ellipse">
            <a:avLst/>
          </a:prstGeom>
          <a:solidFill>
            <a:schemeClr val="accent4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 charset="0"/>
                <a:cs typeface=""/>
              </a:rPr>
              <a:t>5</a:t>
            </a:r>
            <a:endParaRPr kumimoji="1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90234" y="1973590"/>
            <a:ext cx="313419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15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目錄</a:t>
            </a:r>
          </a:p>
        </p:txBody>
      </p:sp>
    </p:spTree>
    <p:extLst>
      <p:ext uri="{BB962C8B-B14F-4D97-AF65-F5344CB8AC3E}">
        <p14:creationId xmlns:p14="http://schemas.microsoft.com/office/powerpoint/2010/main" val="4842380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D16C1-AF61-4E42-A170-E0B58F532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B4CE5-CF7F-5E40-82E6-C8D69C2AC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4270BA-2E5A-3A41-9AC8-B368D2A0C432}"/>
              </a:ext>
            </a:extLst>
          </p:cNvPr>
          <p:cNvSpPr/>
          <p:nvPr/>
        </p:nvSpPr>
        <p:spPr>
          <a:xfrm>
            <a:off x="638569" y="5592124"/>
            <a:ext cx="11346285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以18298為範例：由於在商品頁面有向客戶承諾兩小時寄送，因此許多顧客抱怨內容提及2小時等相關字眼。</a:t>
            </a:r>
          </a:p>
          <a:p>
            <a:r>
              <a:rPr lang="zh-TW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前端改善：</a:t>
            </a:r>
            <a:r>
              <a:rPr lang="en-U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供應商串接API，讓客戶完成付款後立即收到票券，無需等待人工作業</a:t>
            </a:r>
            <a:r>
              <a:rPr 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，</a:t>
            </a: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並</a:t>
            </a:r>
            <a:r>
              <a:rPr lang="en-U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降低訊息詢問量</a:t>
            </a:r>
            <a:endParaRPr 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C9E37D48-C0FD-8C42-A5AE-C44F1DFBFE8B}"/>
              </a:ext>
            </a:extLst>
          </p:cNvPr>
          <p:cNvSpPr txBox="1">
            <a:spLocks/>
          </p:cNvSpPr>
          <p:nvPr/>
        </p:nvSpPr>
        <p:spPr>
          <a:xfrm>
            <a:off x="6477244" y="732699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專案實際運作方式（以</a:t>
            </a:r>
            <a:r>
              <a:rPr lang="en-US" altLang="zh-CN" dirty="0"/>
              <a:t>18298</a:t>
            </a:r>
            <a:r>
              <a:rPr lang="zh-CN" altLang="en-US" dirty="0"/>
              <a:t>為例）</a:t>
            </a:r>
            <a:endParaRPr lang="en-US" dirty="0"/>
          </a:p>
        </p:txBody>
      </p:sp>
      <p:grpSp>
        <p:nvGrpSpPr>
          <p:cNvPr id="6" name="群組 1">
            <a:extLst>
              <a:ext uri="{FF2B5EF4-FFF2-40B4-BE49-F238E27FC236}">
                <a16:creationId xmlns:a16="http://schemas.microsoft.com/office/drawing/2014/main" id="{C1927B7B-7103-454A-B92B-3D16471DD287}"/>
              </a:ext>
            </a:extLst>
          </p:cNvPr>
          <p:cNvGrpSpPr/>
          <p:nvPr/>
        </p:nvGrpSpPr>
        <p:grpSpPr>
          <a:xfrm>
            <a:off x="7898176" y="2447728"/>
            <a:ext cx="4022866" cy="1236919"/>
            <a:chOff x="5424128" y="4936041"/>
            <a:chExt cx="5766975" cy="1357915"/>
          </a:xfrm>
        </p:grpSpPr>
        <p:sp>
          <p:nvSpPr>
            <p:cNvPr id="7" name="矩形 13">
              <a:extLst>
                <a:ext uri="{FF2B5EF4-FFF2-40B4-BE49-F238E27FC236}">
                  <a16:creationId xmlns:a16="http://schemas.microsoft.com/office/drawing/2014/main" id="{1C2357A3-ED3F-D942-B14B-55152D97A13E}"/>
                </a:ext>
              </a:extLst>
            </p:cNvPr>
            <p:cNvSpPr/>
            <p:nvPr/>
          </p:nvSpPr>
          <p:spPr>
            <a:xfrm>
              <a:off x="5424128" y="4936041"/>
              <a:ext cx="5766975" cy="1357915"/>
            </a:xfrm>
            <a:prstGeom prst="rect">
              <a:avLst/>
            </a:prstGeom>
            <a:solidFill>
              <a:srgbClr val="00ABB4">
                <a:alpha val="8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/>
            </a:p>
          </p:txBody>
        </p:sp>
        <p:sp>
          <p:nvSpPr>
            <p:cNvPr id="8" name="Rectangle 96">
              <a:extLst>
                <a:ext uri="{FF2B5EF4-FFF2-40B4-BE49-F238E27FC236}">
                  <a16:creationId xmlns:a16="http://schemas.microsoft.com/office/drawing/2014/main" id="{E46DF6CB-8CBC-C841-BA3C-D6E9298B324D}"/>
                </a:ext>
              </a:extLst>
            </p:cNvPr>
            <p:cNvSpPr/>
            <p:nvPr/>
          </p:nvSpPr>
          <p:spPr>
            <a:xfrm>
              <a:off x="5604701" y="5073758"/>
              <a:ext cx="5405828" cy="9622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14000"/>
                </a:lnSpc>
                <a:buFont typeface="+mj-lt"/>
                <a:buAutoNum type="arabicPeriod"/>
              </a:pPr>
              <a:r>
                <a:rPr lang="zh-CN" altLang="en-US" dirty="0">
                  <a:solidFill>
                    <a:schemeClr val="bg1"/>
                  </a:solidFill>
                  <a:ea typeface="Roboto Cn" pitchFamily="2" charset="0"/>
                  <a:cs typeface="Arial" panose="020B0604020202020204" pitchFamily="34" charset="0"/>
                </a:rPr>
                <a:t>透過</a:t>
              </a:r>
              <a:r>
                <a:rPr lang="en-US" altLang="zh-CN" dirty="0">
                  <a:solidFill>
                    <a:schemeClr val="bg1"/>
                  </a:solidFill>
                  <a:ea typeface="Roboto Cn" pitchFamily="2" charset="0"/>
                  <a:cs typeface="Arial" panose="020B0604020202020204" pitchFamily="34" charset="0"/>
                </a:rPr>
                <a:t>By Question Type</a:t>
              </a:r>
              <a:r>
                <a:rPr lang="zh-CN" altLang="en-US" dirty="0">
                  <a:solidFill>
                    <a:schemeClr val="bg1"/>
                  </a:solidFill>
                  <a:ea typeface="Roboto Cn" pitchFamily="2" charset="0"/>
                  <a:cs typeface="Arial" panose="020B0604020202020204" pitchFamily="34" charset="0"/>
                </a:rPr>
                <a:t>分類器，了解該問題在各支商品的佔比</a:t>
              </a:r>
              <a:endParaRPr lang="en-US" altLang="zh-CN" dirty="0">
                <a:solidFill>
                  <a:schemeClr val="bg1"/>
                </a:solidFill>
                <a:ea typeface="Roboto Cn" pitchFamily="2" charset="0"/>
                <a:cs typeface="Arial" panose="020B0604020202020204" pitchFamily="34" charset="0"/>
              </a:endParaRPr>
            </a:p>
            <a:p>
              <a:pPr marL="342900" indent="-342900">
                <a:lnSpc>
                  <a:spcPct val="114000"/>
                </a:lnSpc>
                <a:buFont typeface="+mj-lt"/>
                <a:buAutoNum type="arabicPeriod"/>
              </a:pPr>
              <a:r>
                <a:rPr lang="zh-CN" altLang="en-US" dirty="0">
                  <a:solidFill>
                    <a:schemeClr val="bg1"/>
                  </a:solidFill>
                  <a:ea typeface="Roboto Cn" pitchFamily="2" charset="0"/>
                  <a:cs typeface="Arial" panose="020B0604020202020204" pitchFamily="34" charset="0"/>
                </a:rPr>
                <a:t>針對該商品前端進行改善</a:t>
              </a:r>
              <a:endParaRPr lang="en-US" altLang="zh-CN" dirty="0">
                <a:solidFill>
                  <a:schemeClr val="bg1"/>
                </a:solidFill>
                <a:ea typeface="Roboto Cn" pitchFamily="2" charset="0"/>
                <a:cs typeface="Arial" panose="020B0604020202020204" pitchFamily="34" charset="0"/>
              </a:endParaRPr>
            </a:p>
          </p:txBody>
        </p:sp>
      </p:grpSp>
      <p:sp>
        <p:nvSpPr>
          <p:cNvPr id="13" name="Rectangle 96">
            <a:extLst>
              <a:ext uri="{FF2B5EF4-FFF2-40B4-BE49-F238E27FC236}">
                <a16:creationId xmlns:a16="http://schemas.microsoft.com/office/drawing/2014/main" id="{DE3337D3-724E-2848-9690-A24A3B2C5C05}"/>
              </a:ext>
            </a:extLst>
          </p:cNvPr>
          <p:cNvSpPr/>
          <p:nvPr/>
        </p:nvSpPr>
        <p:spPr>
          <a:xfrm>
            <a:off x="5927696" y="5146990"/>
            <a:ext cx="1553593" cy="285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*2018/03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om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資料</a:t>
            </a:r>
            <a:endParaRPr lang="zh-TW" altLang="en-US" sz="1200" dirty="0">
              <a:solidFill>
                <a:schemeClr val="tx1">
                  <a:lumMod val="50000"/>
                  <a:lumOff val="50000"/>
                </a:schemeClr>
              </a:solidFill>
              <a:ea typeface="Roboto Cn" pitchFamily="2" charset="0"/>
              <a:cs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AF45541-904C-6447-8987-CB749963B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569" y="1916740"/>
            <a:ext cx="7133644" cy="3065949"/>
          </a:xfrm>
          <a:prstGeom prst="rect">
            <a:avLst/>
          </a:prstGeom>
        </p:spPr>
      </p:pic>
      <p:cxnSp>
        <p:nvCxnSpPr>
          <p:cNvPr id="16" name="直接连接符 29">
            <a:extLst>
              <a:ext uri="{FF2B5EF4-FFF2-40B4-BE49-F238E27FC236}">
                <a16:creationId xmlns:a16="http://schemas.microsoft.com/office/drawing/2014/main" id="{C80411E1-C486-6541-84B5-C73F629B83AB}"/>
              </a:ext>
            </a:extLst>
          </p:cNvPr>
          <p:cNvCxnSpPr/>
          <p:nvPr/>
        </p:nvCxnSpPr>
        <p:spPr>
          <a:xfrm>
            <a:off x="6363855" y="1358964"/>
            <a:ext cx="582814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7698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5B727-97F4-024E-9C39-F2C1EEEA7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9674E-B33E-BD40-8B37-39BAD7692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C621D4-F2EE-094C-8F47-13419C9BE622}"/>
              </a:ext>
            </a:extLst>
          </p:cNvPr>
          <p:cNvSpPr/>
          <p:nvPr/>
        </p:nvSpPr>
        <p:spPr>
          <a:xfrm>
            <a:off x="806376" y="1405466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三月（實際</a:t>
            </a:r>
            <a:r>
              <a:rPr lang="en-US" dirty="0"/>
              <a:t>）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3F91EC-8DA0-2E48-B80C-C973650D6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376" y="1831377"/>
            <a:ext cx="5130800" cy="1498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D8F4EA0-D61C-CE47-A590-A9C3D21A5799}"/>
              </a:ext>
            </a:extLst>
          </p:cNvPr>
          <p:cNvSpPr/>
          <p:nvPr/>
        </p:nvSpPr>
        <p:spPr>
          <a:xfrm>
            <a:off x="6134250" y="1405466"/>
            <a:ext cx="74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四月</a:t>
            </a:r>
            <a:r>
              <a:rPr lang="en-US" dirty="0"/>
              <a:t>*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9D5273-79E2-C746-8BDF-AEF605AC4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250" y="1774797"/>
            <a:ext cx="5130800" cy="154842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0F599D0-E0DB-1B4A-A467-D0D9E8E4D1BA}"/>
              </a:ext>
            </a:extLst>
          </p:cNvPr>
          <p:cNvSpPr/>
          <p:nvPr/>
        </p:nvSpPr>
        <p:spPr>
          <a:xfrm>
            <a:off x="806376" y="3522568"/>
            <a:ext cx="74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五月</a:t>
            </a:r>
            <a:r>
              <a:rPr lang="en-US" dirty="0"/>
              <a:t>*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DE0265-6BF5-6E4F-9C75-5D8E0E7480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376" y="3931673"/>
            <a:ext cx="5130800" cy="1498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5406F9-7D41-FF48-96E2-E713E5F125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4250" y="3931673"/>
            <a:ext cx="5130800" cy="14986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33E9898-0A9F-DF41-9503-2EF74E1EA99C}"/>
              </a:ext>
            </a:extLst>
          </p:cNvPr>
          <p:cNvSpPr/>
          <p:nvPr/>
        </p:nvSpPr>
        <p:spPr>
          <a:xfrm>
            <a:off x="6134250" y="3522568"/>
            <a:ext cx="1923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六月</a:t>
            </a:r>
            <a:r>
              <a:rPr lang="en-US" dirty="0"/>
              <a:t>*（至11號）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12A558-DFC5-0F4C-BD15-7B3201255B2F}"/>
              </a:ext>
            </a:extLst>
          </p:cNvPr>
          <p:cNvSpPr/>
          <p:nvPr/>
        </p:nvSpPr>
        <p:spPr>
          <a:xfrm>
            <a:off x="3593693" y="5856156"/>
            <a:ext cx="5310610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總訊息量憑證確認訊息佔比下降</a:t>
            </a:r>
            <a:r>
              <a:rPr 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（</a:t>
            </a: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由</a:t>
            </a:r>
            <a:r>
              <a: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40%</a:t>
            </a: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降至</a:t>
            </a:r>
            <a:r>
              <a: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26%)</a:t>
            </a:r>
            <a:endParaRPr 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*為機器預測之月份（準確度約90%)</a:t>
            </a:r>
          </a:p>
        </p:txBody>
      </p:sp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E0146FA4-3EEE-2E44-8B0B-38986970F6F7}"/>
              </a:ext>
            </a:extLst>
          </p:cNvPr>
          <p:cNvSpPr txBox="1">
            <a:spLocks/>
          </p:cNvSpPr>
          <p:nvPr/>
        </p:nvSpPr>
        <p:spPr>
          <a:xfrm>
            <a:off x="6477244" y="732699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改善成效</a:t>
            </a:r>
            <a:endParaRPr lang="en-US" dirty="0"/>
          </a:p>
        </p:txBody>
      </p:sp>
      <p:cxnSp>
        <p:nvCxnSpPr>
          <p:cNvPr id="14" name="直接连接符 29">
            <a:extLst>
              <a:ext uri="{FF2B5EF4-FFF2-40B4-BE49-F238E27FC236}">
                <a16:creationId xmlns:a16="http://schemas.microsoft.com/office/drawing/2014/main" id="{9C3CDB06-E7AA-5040-9788-7B94FF6B5AE9}"/>
              </a:ext>
            </a:extLst>
          </p:cNvPr>
          <p:cNvCxnSpPr/>
          <p:nvPr/>
        </p:nvCxnSpPr>
        <p:spPr>
          <a:xfrm>
            <a:off x="6363855" y="1358964"/>
            <a:ext cx="582814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08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29"/>
          <p:cNvCxnSpPr/>
          <p:nvPr/>
        </p:nvCxnSpPr>
        <p:spPr>
          <a:xfrm>
            <a:off x="6142182" y="1358964"/>
            <a:ext cx="6049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hape 87"/>
          <p:cNvSpPr txBox="1">
            <a:spLocks/>
          </p:cNvSpPr>
          <p:nvPr/>
        </p:nvSpPr>
        <p:spPr>
          <a:xfrm>
            <a:off x="3261057" y="1516429"/>
            <a:ext cx="8618710" cy="423854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14000"/>
              </a:lnSpc>
              <a:buFont typeface="+mj-lt"/>
              <a:buAutoNum type="arabicPeriod"/>
            </a:pP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無法普及應用到所有問題：</a:t>
            </a:r>
          </a:p>
          <a:p>
            <a:pPr lvl="1">
              <a:lnSpc>
                <a:spcPct val="114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e.g.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憑證相關問題</a:t>
            </a:r>
          </a:p>
          <a:p>
            <a:pPr marL="514350" indent="-514350">
              <a:lnSpc>
                <a:spcPct val="114000"/>
              </a:lnSpc>
              <a:buFont typeface="+mj-lt"/>
              <a:buAutoNum type="arabicPeriod"/>
            </a:pP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同樣流程無法擴及每個問題類型</a:t>
            </a:r>
          </a:p>
          <a:p>
            <a:pPr marL="514350" indent="-514350">
              <a:lnSpc>
                <a:spcPct val="114000"/>
              </a:lnSpc>
              <a:buFont typeface="+mj-lt"/>
              <a:buAutoNum type="arabicPeriod"/>
            </a:pP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憑證相關問題由於內容較為繁雜，同樣使用二分法時準確率低</a:t>
            </a:r>
          </a:p>
          <a:p>
            <a:pPr marL="514350" indent="-514350">
              <a:lnSpc>
                <a:spcPct val="114000"/>
              </a:lnSpc>
              <a:buFont typeface="+mj-lt"/>
              <a:buAutoNum type="arabicPeriod"/>
            </a:pP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準確率高的分類問題「其他」並非我們感興趣的問題，對分類反而沒幫助</a:t>
            </a:r>
            <a:endParaRPr lang="en-US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本框 3"/>
          <p:cNvSpPr txBox="1"/>
          <p:nvPr/>
        </p:nvSpPr>
        <p:spPr>
          <a:xfrm>
            <a:off x="249145" y="452804"/>
            <a:ext cx="2760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0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專案瓶頸</a:t>
            </a:r>
            <a:endParaRPr lang="en-US" altLang="zh-CN" sz="40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9145" y="-1448167"/>
            <a:ext cx="2636930" cy="1767254"/>
          </a:xfrm>
          <a:prstGeom prst="rect">
            <a:avLst/>
          </a:prstGeom>
          <a:solidFill>
            <a:srgbClr val="00ABB4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536579" y="1411654"/>
            <a:ext cx="1349496" cy="104775"/>
          </a:xfrm>
          <a:prstGeom prst="rect">
            <a:avLst/>
          </a:prstGeom>
          <a:solidFill>
            <a:srgbClr val="00AB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0732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42612" y="3656113"/>
            <a:ext cx="3932481" cy="25153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8"/>
          <p:cNvSpPr txBox="1"/>
          <p:nvPr/>
        </p:nvSpPr>
        <p:spPr>
          <a:xfrm>
            <a:off x="2470268" y="4926185"/>
            <a:ext cx="3565339" cy="701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容易分割</a:t>
            </a: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準確度：</a:t>
            </a:r>
            <a:r>
              <a:rPr lang="en-US" altLang="zh-CN" sz="16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87%</a:t>
            </a:r>
            <a:endParaRPr lang="zh-CN" altLang="en-US" sz="16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08018" y="4473753"/>
            <a:ext cx="1723549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  <a:ea typeface="微软雅黑" charset="0"/>
              </a:rPr>
              <a:t>憑證確認訊息</a:t>
            </a:r>
            <a:endParaRPr lang="en-US" altLang="zh-CN" sz="20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機器眼中的資料：</a:t>
            </a:r>
            <a:r>
              <a:rPr kumimoji="1" lang="en-US" altLang="zh-CN" dirty="0"/>
              <a:t> t-</a:t>
            </a:r>
            <a:r>
              <a:rPr kumimoji="1" lang="en-US" altLang="zh-CN" dirty="0" err="1"/>
              <a:t>sne</a:t>
            </a:r>
            <a:r>
              <a:rPr kumimoji="1" lang="zh-CN" altLang="en-US" dirty="0"/>
              <a:t>降維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37" t="10133" r="26303" b="30959"/>
          <a:stretch/>
        </p:blipFill>
        <p:spPr>
          <a:xfrm>
            <a:off x="0" y="917875"/>
            <a:ext cx="4539343" cy="34045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矩形 6"/>
          <p:cNvSpPr/>
          <p:nvPr/>
        </p:nvSpPr>
        <p:spPr>
          <a:xfrm>
            <a:off x="8259519" y="236936"/>
            <a:ext cx="3932481" cy="25153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8"/>
          <p:cNvSpPr txBox="1"/>
          <p:nvPr/>
        </p:nvSpPr>
        <p:spPr>
          <a:xfrm>
            <a:off x="8387175" y="917875"/>
            <a:ext cx="3565339" cy="701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容易分割</a:t>
            </a: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準確度：</a:t>
            </a:r>
            <a:r>
              <a:rPr lang="en-US" altLang="zh-CN" sz="16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85%</a:t>
            </a:r>
            <a:endParaRPr lang="zh-CN" altLang="en-US" sz="16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424925" y="465443"/>
            <a:ext cx="1842171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  <a:ea typeface="微软雅黑" charset="0"/>
              </a:rPr>
              <a:t>更改訂單</a:t>
            </a:r>
            <a:r>
              <a:rPr lang="en-US" altLang="zh-CN" sz="2000" b="1" dirty="0">
                <a:solidFill>
                  <a:schemeClr val="bg1"/>
                </a:solidFill>
                <a:ea typeface="微软雅黑" charset="0"/>
              </a:rPr>
              <a:t>/</a:t>
            </a:r>
            <a:r>
              <a:rPr lang="zh-CN" altLang="en-US" sz="2000" b="1" dirty="0">
                <a:solidFill>
                  <a:schemeClr val="bg1"/>
                </a:solidFill>
                <a:ea typeface="微软雅黑" charset="0"/>
              </a:rPr>
              <a:t>時間</a:t>
            </a:r>
            <a:endParaRPr lang="en-US" altLang="zh-CN" sz="2000" b="1" dirty="0">
              <a:solidFill>
                <a:schemeClr val="bg1"/>
              </a:solidFill>
              <a:ea typeface="微软雅黑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E0558DD-5FD5-DA47-BC5A-043758B58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5058" y="766505"/>
            <a:ext cx="6384705" cy="370724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17F14A4-3AE2-374C-9C28-91915638A3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6399" y="2422904"/>
            <a:ext cx="6001143" cy="350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81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42612" y="3656113"/>
            <a:ext cx="3932481" cy="25153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8"/>
          <p:cNvSpPr txBox="1"/>
          <p:nvPr/>
        </p:nvSpPr>
        <p:spPr>
          <a:xfrm>
            <a:off x="2470268" y="4926185"/>
            <a:ext cx="3565339" cy="701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不易分割</a:t>
            </a: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準確度：</a:t>
            </a:r>
            <a:r>
              <a:rPr lang="en-US" altLang="zh-CN" sz="16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70%</a:t>
            </a:r>
            <a:endParaRPr lang="zh-CN" altLang="en-US" sz="16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08018" y="4473753"/>
            <a:ext cx="1723549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  <a:ea typeface="微软雅黑" charset="0"/>
              </a:rPr>
              <a:t>憑證相關訊息</a:t>
            </a:r>
            <a:endParaRPr lang="en-US" altLang="zh-CN" sz="20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機器眼中的資料：</a:t>
            </a:r>
            <a:r>
              <a:rPr kumimoji="1" lang="en-US" altLang="zh-CN" dirty="0"/>
              <a:t> t-</a:t>
            </a:r>
            <a:r>
              <a:rPr kumimoji="1" lang="en-US" altLang="zh-CN" dirty="0" err="1"/>
              <a:t>sne</a:t>
            </a:r>
            <a:r>
              <a:rPr kumimoji="1" lang="zh-CN" altLang="en-US" dirty="0"/>
              <a:t>降維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37" t="10133" r="26303" b="30959"/>
          <a:stretch/>
        </p:blipFill>
        <p:spPr>
          <a:xfrm>
            <a:off x="0" y="917875"/>
            <a:ext cx="4539343" cy="34045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矩形 6"/>
          <p:cNvSpPr/>
          <p:nvPr/>
        </p:nvSpPr>
        <p:spPr>
          <a:xfrm>
            <a:off x="8259519" y="236936"/>
            <a:ext cx="3932481" cy="25153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8"/>
          <p:cNvSpPr txBox="1"/>
          <p:nvPr/>
        </p:nvSpPr>
        <p:spPr>
          <a:xfrm>
            <a:off x="8387175" y="917875"/>
            <a:ext cx="3565339" cy="701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容易分割，但比例不平衡導致偽陰性</a:t>
            </a: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準確度：</a:t>
            </a:r>
            <a:r>
              <a:rPr lang="en-US" altLang="zh-CN" sz="16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75%</a:t>
            </a:r>
            <a:endParaRPr lang="zh-CN" altLang="en-US" sz="16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424925" y="465443"/>
            <a:ext cx="1210588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  <a:ea typeface="微软雅黑" charset="0"/>
              </a:rPr>
              <a:t>取消退費</a:t>
            </a:r>
            <a:endParaRPr lang="en-US" altLang="zh-CN" sz="2000" b="1" dirty="0">
              <a:solidFill>
                <a:schemeClr val="bg1"/>
              </a:solidFill>
              <a:ea typeface="微软雅黑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DB412E-82FE-454C-933F-F979878C97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16592" y="800529"/>
            <a:ext cx="6338749" cy="367322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0704F00-3FF8-BD42-A4B6-ECA0CAF2A0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5384" y="2620795"/>
            <a:ext cx="5779363" cy="335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76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22847" y="1729469"/>
            <a:ext cx="1901483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3900" b="1" dirty="0">
                <a:solidFill>
                  <a:schemeClr val="bg1"/>
                </a:solidFill>
              </a:rPr>
              <a:t>5</a:t>
            </a:r>
            <a:endParaRPr kumimoji="1" lang="zh-CN" altLang="en-US" sz="239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56459" y="1864936"/>
            <a:ext cx="1034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>
                <a:solidFill>
                  <a:schemeClr val="bg1"/>
                </a:solidFill>
              </a:rPr>
              <a:t>PART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42648" y="2922413"/>
            <a:ext cx="39709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0" b="1" dirty="0">
                <a:solidFill>
                  <a:schemeClr val="accent4">
                    <a:alpha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總結</a:t>
            </a:r>
            <a:r>
              <a:rPr kumimoji="1" lang="en-US" altLang="zh-CN" sz="6600" b="1" dirty="0">
                <a:solidFill>
                  <a:schemeClr val="accent4">
                    <a:alpha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/</a:t>
            </a:r>
            <a:r>
              <a:rPr kumimoji="1" lang="zh-CN" altLang="en-US" sz="6600" b="1" dirty="0">
                <a:solidFill>
                  <a:schemeClr val="accent4">
                    <a:alpha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未來</a:t>
            </a:r>
          </a:p>
        </p:txBody>
      </p:sp>
    </p:spTree>
    <p:extLst>
      <p:ext uri="{BB962C8B-B14F-4D97-AF65-F5344CB8AC3E}">
        <p14:creationId xmlns:p14="http://schemas.microsoft.com/office/powerpoint/2010/main" val="16070649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8878" y="3287486"/>
            <a:ext cx="12192000" cy="357051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bg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3" name="组 2"/>
          <p:cNvGrpSpPr/>
          <p:nvPr/>
        </p:nvGrpSpPr>
        <p:grpSpPr>
          <a:xfrm>
            <a:off x="1408826" y="3072932"/>
            <a:ext cx="429108" cy="429108"/>
            <a:chOff x="1770335" y="2906486"/>
            <a:chExt cx="733908" cy="733908"/>
          </a:xfrm>
        </p:grpSpPr>
        <p:sp>
          <p:nvSpPr>
            <p:cNvPr id="4" name="椭圆 3"/>
            <p:cNvSpPr/>
            <p:nvPr/>
          </p:nvSpPr>
          <p:spPr>
            <a:xfrm>
              <a:off x="1770335" y="2906486"/>
              <a:ext cx="733908" cy="733908"/>
            </a:xfrm>
            <a:prstGeom prst="ellipse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" name="L 形 4"/>
            <p:cNvSpPr/>
            <p:nvPr/>
          </p:nvSpPr>
          <p:spPr>
            <a:xfrm rot="18900000">
              <a:off x="1952213" y="3113908"/>
              <a:ext cx="370153" cy="219350"/>
            </a:xfrm>
            <a:prstGeom prst="corner">
              <a:avLst>
                <a:gd name="adj1" fmla="val 21804"/>
                <a:gd name="adj2" fmla="val 2062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" name="文本框 8"/>
          <p:cNvSpPr txBox="1"/>
          <p:nvPr/>
        </p:nvSpPr>
        <p:spPr>
          <a:xfrm>
            <a:off x="511917" y="4321649"/>
            <a:ext cx="2701799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Hant" altLang="en-US" sz="14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分析前四支訊息最多的商品並且</a:t>
            </a:r>
            <a:r>
              <a:rPr lang="en-US" altLang="zh-Hant" sz="14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label</a:t>
            </a:r>
            <a:r>
              <a:rPr lang="zh-Hant" altLang="en-US" sz="14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，歸納問題類型</a:t>
            </a:r>
            <a:endParaRPr lang="en-US" altLang="zh-Hant" sz="1400" dirty="0">
              <a:solidFill>
                <a:schemeClr val="bg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67530" y="3716594"/>
            <a:ext cx="2555424" cy="412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b="1" dirty="0">
                <a:solidFill>
                  <a:schemeClr val="bg1"/>
                </a:solidFill>
                <a:ea typeface="微软雅黑" charset="0"/>
              </a:rPr>
              <a:t>By Product</a:t>
            </a:r>
            <a:r>
              <a:rPr lang="zh-TW" altLang="en-US" b="1" dirty="0">
                <a:solidFill>
                  <a:schemeClr val="bg1"/>
                </a:solidFill>
                <a:ea typeface="微软雅黑" charset="0"/>
              </a:rPr>
              <a:t> 分類器</a:t>
            </a:r>
            <a:endParaRPr lang="en-US" altLang="zh-CN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18645" y="1279414"/>
            <a:ext cx="4115356" cy="701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建構一個能夠分析、歸納問題的分類器，並在前端介面做出改善以降低訊息量</a:t>
            </a:r>
          </a:p>
        </p:txBody>
      </p:sp>
      <p:sp>
        <p:nvSpPr>
          <p:cNvPr id="11" name="矩形 10"/>
          <p:cNvSpPr/>
          <p:nvPr/>
        </p:nvSpPr>
        <p:spPr>
          <a:xfrm>
            <a:off x="1218645" y="755034"/>
            <a:ext cx="1409146" cy="420564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pPr defTabSz="609585"/>
            <a:r>
              <a:rPr lang="zh-CN" altLang="en-US" sz="2133" b="1" dirty="0">
                <a:solidFill>
                  <a:schemeClr val="bg1"/>
                </a:solidFill>
                <a:latin typeface="Arial"/>
                <a:ea typeface="微软雅黑"/>
              </a:rPr>
              <a:t>專案目標</a:t>
            </a:r>
          </a:p>
        </p:txBody>
      </p:sp>
      <p:sp>
        <p:nvSpPr>
          <p:cNvPr id="13" name="矩形 12"/>
          <p:cNvSpPr/>
          <p:nvPr/>
        </p:nvSpPr>
        <p:spPr>
          <a:xfrm>
            <a:off x="6607074" y="755034"/>
            <a:ext cx="1382830" cy="420564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609585"/>
            <a:r>
              <a:rPr lang="zh-CN" altLang="en-US" sz="2133" b="1" dirty="0">
                <a:solidFill>
                  <a:schemeClr val="bg1"/>
                </a:solidFill>
                <a:latin typeface="Arial"/>
                <a:ea typeface="微软雅黑"/>
              </a:rPr>
              <a:t>解決方案</a:t>
            </a:r>
          </a:p>
        </p:txBody>
      </p:sp>
      <p:grpSp>
        <p:nvGrpSpPr>
          <p:cNvPr id="14" name="组 13"/>
          <p:cNvGrpSpPr/>
          <p:nvPr/>
        </p:nvGrpSpPr>
        <p:grpSpPr>
          <a:xfrm>
            <a:off x="4296302" y="3072932"/>
            <a:ext cx="429108" cy="429108"/>
            <a:chOff x="1770335" y="2906486"/>
            <a:chExt cx="733908" cy="733908"/>
          </a:xfrm>
        </p:grpSpPr>
        <p:sp>
          <p:nvSpPr>
            <p:cNvPr id="15" name="椭圆 14"/>
            <p:cNvSpPr/>
            <p:nvPr/>
          </p:nvSpPr>
          <p:spPr>
            <a:xfrm>
              <a:off x="1770335" y="2906486"/>
              <a:ext cx="733908" cy="733908"/>
            </a:xfrm>
            <a:prstGeom prst="ellipse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6" name="L 形 15"/>
            <p:cNvSpPr/>
            <p:nvPr/>
          </p:nvSpPr>
          <p:spPr>
            <a:xfrm rot="18900000">
              <a:off x="1952213" y="3113908"/>
              <a:ext cx="370153" cy="219350"/>
            </a:xfrm>
            <a:prstGeom prst="corner">
              <a:avLst>
                <a:gd name="adj1" fmla="val 21804"/>
                <a:gd name="adj2" fmla="val 2062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7" name="文本框 8"/>
          <p:cNvSpPr txBox="1"/>
          <p:nvPr/>
        </p:nvSpPr>
        <p:spPr>
          <a:xfrm>
            <a:off x="3355006" y="4312771"/>
            <a:ext cx="2555424" cy="1023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Hant" altLang="en-US" sz="14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透過累積的四大商品訊息與問題標記，建立問題分類器</a:t>
            </a:r>
            <a:r>
              <a:rPr lang="en-US" altLang="zh-Hant" sz="14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(By</a:t>
            </a:r>
            <a:r>
              <a:rPr lang="zh-Hant" altLang="en-US" sz="14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Hant" sz="14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question)</a:t>
            </a:r>
          </a:p>
        </p:txBody>
      </p:sp>
      <p:sp>
        <p:nvSpPr>
          <p:cNvPr id="18" name="矩形 17"/>
          <p:cNvSpPr/>
          <p:nvPr/>
        </p:nvSpPr>
        <p:spPr>
          <a:xfrm>
            <a:off x="3355006" y="3716594"/>
            <a:ext cx="2555424" cy="412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TW" b="1" dirty="0">
                <a:solidFill>
                  <a:schemeClr val="bg1"/>
                </a:solidFill>
                <a:ea typeface="微软雅黑" charset="0"/>
              </a:rPr>
              <a:t>By</a:t>
            </a:r>
            <a:r>
              <a:rPr lang="zh-TW" altLang="en-US" b="1" dirty="0">
                <a:solidFill>
                  <a:schemeClr val="bg1"/>
                </a:solidFill>
                <a:ea typeface="微软雅黑" charset="0"/>
              </a:rPr>
              <a:t> </a:t>
            </a:r>
            <a:r>
              <a:rPr lang="en-US" altLang="zh-TW" b="1" dirty="0">
                <a:solidFill>
                  <a:schemeClr val="bg1"/>
                </a:solidFill>
                <a:ea typeface="微软雅黑" charset="0"/>
              </a:rPr>
              <a:t>Question</a:t>
            </a:r>
            <a:r>
              <a:rPr lang="zh-CN" altLang="en-US" b="1" dirty="0">
                <a:solidFill>
                  <a:schemeClr val="bg1"/>
                </a:solidFill>
                <a:ea typeface="微软雅黑" charset="0"/>
              </a:rPr>
              <a:t>分類器</a:t>
            </a:r>
            <a:endParaRPr lang="en-US" altLang="zh-CN" b="1" dirty="0">
              <a:solidFill>
                <a:schemeClr val="bg1"/>
              </a:solidFill>
              <a:ea typeface="微软雅黑" charset="0"/>
            </a:endParaRPr>
          </a:p>
        </p:txBody>
      </p:sp>
      <p:grpSp>
        <p:nvGrpSpPr>
          <p:cNvPr id="22" name="组 21"/>
          <p:cNvGrpSpPr/>
          <p:nvPr/>
        </p:nvGrpSpPr>
        <p:grpSpPr>
          <a:xfrm>
            <a:off x="7183778" y="3072932"/>
            <a:ext cx="429108" cy="429108"/>
            <a:chOff x="1770335" y="2906486"/>
            <a:chExt cx="733908" cy="733908"/>
          </a:xfrm>
        </p:grpSpPr>
        <p:sp>
          <p:nvSpPr>
            <p:cNvPr id="25" name="椭圆 24"/>
            <p:cNvSpPr/>
            <p:nvPr/>
          </p:nvSpPr>
          <p:spPr>
            <a:xfrm>
              <a:off x="1770335" y="2906486"/>
              <a:ext cx="733908" cy="73390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6" name="L 形 25"/>
            <p:cNvSpPr/>
            <p:nvPr/>
          </p:nvSpPr>
          <p:spPr>
            <a:xfrm rot="18900000">
              <a:off x="1952213" y="3113908"/>
              <a:ext cx="370153" cy="219350"/>
            </a:xfrm>
            <a:prstGeom prst="corner">
              <a:avLst>
                <a:gd name="adj1" fmla="val 21804"/>
                <a:gd name="adj2" fmla="val 2062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3" name="文本框 8"/>
          <p:cNvSpPr txBox="1"/>
          <p:nvPr/>
        </p:nvSpPr>
        <p:spPr>
          <a:xfrm>
            <a:off x="6242482" y="4312771"/>
            <a:ext cx="2555424" cy="1670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Hant" altLang="en-US" sz="14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對所有商品使用</a:t>
            </a:r>
            <a:r>
              <a:rPr lang="en-US" altLang="zh-Hant" sz="14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“By</a:t>
            </a:r>
            <a:r>
              <a:rPr lang="zh-Hant" altLang="en-US" sz="14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Hant" sz="14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question”</a:t>
            </a:r>
            <a:r>
              <a:rPr lang="zh-CN" altLang="en-US" sz="14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分類器</a:t>
            </a:r>
            <a:r>
              <a:rPr lang="zh-Hant" altLang="en-US" sz="14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，分析各個商品的問題種類佔比</a:t>
            </a:r>
            <a:endParaRPr lang="en-US" altLang="zh-Hant" sz="1400" dirty="0">
              <a:solidFill>
                <a:schemeClr val="bg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Hant" sz="14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18298</a:t>
            </a:r>
            <a:r>
              <a:rPr lang="zh-Hant" altLang="en-US" sz="14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「憑證確認訊息」從</a:t>
            </a:r>
            <a:r>
              <a:rPr lang="en-US" altLang="zh-Hant" sz="14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40%</a:t>
            </a:r>
            <a:r>
              <a:rPr lang="zh-CN" altLang="en-US" sz="14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下降到</a:t>
            </a:r>
            <a:r>
              <a:rPr lang="en-US" altLang="zh-CN" sz="14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26%</a:t>
            </a:r>
            <a:endParaRPr lang="en-US" sz="1400" dirty="0">
              <a:solidFill>
                <a:schemeClr val="bg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242482" y="3716594"/>
            <a:ext cx="2555424" cy="416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ea typeface="微软雅黑" charset="0"/>
              </a:rPr>
              <a:t>執行範例</a:t>
            </a:r>
            <a:endParaRPr lang="en-US" altLang="zh-CN" b="1" dirty="0">
              <a:solidFill>
                <a:schemeClr val="bg1"/>
              </a:solidFill>
              <a:ea typeface="微软雅黑" charset="0"/>
            </a:endParaRPr>
          </a:p>
        </p:txBody>
      </p:sp>
      <p:grpSp>
        <p:nvGrpSpPr>
          <p:cNvPr id="28" name="组 27"/>
          <p:cNvGrpSpPr/>
          <p:nvPr/>
        </p:nvGrpSpPr>
        <p:grpSpPr>
          <a:xfrm>
            <a:off x="10071254" y="3072932"/>
            <a:ext cx="429108" cy="429108"/>
            <a:chOff x="1770335" y="2906486"/>
            <a:chExt cx="733908" cy="733908"/>
          </a:xfrm>
        </p:grpSpPr>
        <p:sp>
          <p:nvSpPr>
            <p:cNvPr id="31" name="椭圆 30"/>
            <p:cNvSpPr/>
            <p:nvPr/>
          </p:nvSpPr>
          <p:spPr>
            <a:xfrm>
              <a:off x="1770335" y="2906486"/>
              <a:ext cx="733908" cy="73390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2" name="L 形 31"/>
            <p:cNvSpPr/>
            <p:nvPr/>
          </p:nvSpPr>
          <p:spPr>
            <a:xfrm rot="18900000">
              <a:off x="1952213" y="3113908"/>
              <a:ext cx="370153" cy="219350"/>
            </a:xfrm>
            <a:prstGeom prst="corner">
              <a:avLst>
                <a:gd name="adj1" fmla="val 21804"/>
                <a:gd name="adj2" fmla="val 2062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9" name="文本框 8"/>
          <p:cNvSpPr txBox="1"/>
          <p:nvPr/>
        </p:nvSpPr>
        <p:spPr>
          <a:xfrm>
            <a:off x="9129958" y="4312771"/>
            <a:ext cx="2555424" cy="1670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 defTabSz="914400">
              <a:buFont typeface="Arial" panose="020B0604020202020204" pitchFamily="34" charset="0"/>
              <a:buChar char="•"/>
              <a:defRPr sz="140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57200" defTabSz="914400"/>
            <a:lvl3pPr marL="914400" defTabSz="914400"/>
            <a:lvl4pPr marL="1371600" defTabSz="914400"/>
            <a:lvl5pPr marL="1828800" defTabSz="914400"/>
            <a:lvl6pPr marL="2286000" defTabSz="914400"/>
            <a:lvl7pPr marL="2743200" defTabSz="914400"/>
            <a:lvl8pPr marL="3200400" defTabSz="914400"/>
            <a:lvl9pPr marL="3657600" defTabSz="914400"/>
          </a:lstStyle>
          <a:p>
            <a:pPr>
              <a:lnSpc>
                <a:spcPct val="150000"/>
              </a:lnSpc>
            </a:pPr>
            <a:r>
              <a:rPr lang="zh-CN" altLang="en-US" dirty="0"/>
              <a:t>有明確關鍵字詞者分類準確率較高，然用詞廣泛的問題分類準確度有限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「其他問題」佔比偏高，影響模型準確度</a:t>
            </a:r>
          </a:p>
        </p:txBody>
      </p:sp>
      <p:sp>
        <p:nvSpPr>
          <p:cNvPr id="30" name="矩形 29"/>
          <p:cNvSpPr/>
          <p:nvPr/>
        </p:nvSpPr>
        <p:spPr>
          <a:xfrm>
            <a:off x="9129958" y="3716594"/>
            <a:ext cx="2555424" cy="416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ea typeface="微软雅黑" charset="0"/>
              </a:rPr>
              <a:t>專案限制</a:t>
            </a:r>
            <a:endParaRPr lang="en-US" altLang="zh-CN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34" name="矩形 9">
            <a:extLst>
              <a:ext uri="{FF2B5EF4-FFF2-40B4-BE49-F238E27FC236}">
                <a16:creationId xmlns:a16="http://schemas.microsoft.com/office/drawing/2014/main" id="{7CB71761-FF7C-3847-B58B-1A23602F4019}"/>
              </a:ext>
            </a:extLst>
          </p:cNvPr>
          <p:cNvSpPr/>
          <p:nvPr/>
        </p:nvSpPr>
        <p:spPr>
          <a:xfrm>
            <a:off x="6607074" y="1279414"/>
            <a:ext cx="4115356" cy="10213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透過文字探勘及決策樹法建立兩種分類方法：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By Product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分類器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By Question Type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分類器</a:t>
            </a:r>
          </a:p>
        </p:txBody>
      </p:sp>
    </p:spTree>
    <p:extLst>
      <p:ext uri="{BB962C8B-B14F-4D97-AF65-F5344CB8AC3E}">
        <p14:creationId xmlns:p14="http://schemas.microsoft.com/office/powerpoint/2010/main" val="4266202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163627" y="0"/>
            <a:ext cx="2946640" cy="6858000"/>
          </a:xfrm>
          <a:prstGeom prst="rect">
            <a:avLst/>
          </a:prstGeom>
          <a:solidFill>
            <a:srgbClr val="00ABB4">
              <a:alpha val="6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5"/>
          <p:cNvSpPr txBox="1"/>
          <p:nvPr/>
        </p:nvSpPr>
        <p:spPr>
          <a:xfrm>
            <a:off x="8163627" y="3254813"/>
            <a:ext cx="2946640" cy="1442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endParaRPr lang="en-US" altLang="zh-CN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4000"/>
              </a:lnSpc>
            </a:pP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Future</a:t>
            </a:r>
            <a:endParaRPr lang="en-US" altLang="zh-CN" sz="4000" b="1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163628" y="3559611"/>
            <a:ext cx="2946640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未來建議</a:t>
            </a:r>
            <a:endParaRPr lang="en-US" altLang="zh-CN" sz="3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Shape 80"/>
          <p:cNvSpPr txBox="1">
            <a:spLocks/>
          </p:cNvSpPr>
          <p:nvPr/>
        </p:nvSpPr>
        <p:spPr>
          <a:xfrm>
            <a:off x="930296" y="1308102"/>
            <a:ext cx="6786648" cy="363675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>
              <a:defRPr lang="zh-CN"/>
            </a:defPPr>
            <a:lvl1pPr marL="514350" indent="-514350" defTabSz="914400">
              <a:lnSpc>
                <a:spcPct val="114000"/>
              </a:lnSpc>
              <a:spcBef>
                <a:spcPts val="1000"/>
              </a:spcBef>
              <a:buFont typeface="+mj-lt"/>
              <a:buAutoNum type="arabicPeriod"/>
              <a:defRPr sz="280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685800" lvl="1" indent="-22860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TW" altLang="en-US" sz="2000" dirty="0"/>
              <a:t>客服訊息</a:t>
            </a:r>
            <a:r>
              <a:rPr lang="en-US" sz="2000" dirty="0"/>
              <a:t>Label</a:t>
            </a:r>
            <a:r>
              <a:rPr lang="zh-TW" altLang="en-US" sz="2000" dirty="0"/>
              <a:t>資料量匱乏</a:t>
            </a:r>
            <a:endParaRPr lang="en-US" altLang="zh-TW" sz="2000" dirty="0"/>
          </a:p>
          <a:p>
            <a:pPr lvl="1"/>
            <a:r>
              <a:rPr lang="zh-TW" altLang="en-US" sz="1800" dirty="0"/>
              <a:t>找現成、已經有標記的資料做文字探勘，例如</a:t>
            </a:r>
            <a:r>
              <a:rPr lang="en-US" sz="1800" dirty="0"/>
              <a:t>CRM</a:t>
            </a:r>
            <a:r>
              <a:rPr lang="zh-TW" altLang="en-US" sz="1800" dirty="0"/>
              <a:t>的負評管理便有豐富的</a:t>
            </a:r>
            <a:r>
              <a:rPr lang="en-US" sz="1800" dirty="0"/>
              <a:t>label</a:t>
            </a:r>
            <a:r>
              <a:rPr lang="zh-TW" altLang="en-US" sz="1800" dirty="0"/>
              <a:t>資料。</a:t>
            </a:r>
            <a:endParaRPr lang="en-US" altLang="zh-TW" sz="1800" dirty="0"/>
          </a:p>
          <a:p>
            <a:pPr lvl="1"/>
            <a:r>
              <a:rPr lang="zh-TW" altLang="en-US" sz="1800" dirty="0"/>
              <a:t>客服人員回應訊息時，順便</a:t>
            </a:r>
            <a:r>
              <a:rPr lang="en-US" altLang="zh-TW" sz="1800" dirty="0"/>
              <a:t>label</a:t>
            </a:r>
            <a:r>
              <a:rPr lang="zh-TW" altLang="en-US" sz="1800" dirty="0"/>
              <a:t>問題類別，讓該訊息內容能供後續文字探看、甚至是</a:t>
            </a:r>
            <a:r>
              <a:rPr lang="en-US" altLang="zh-TW" sz="1800" dirty="0"/>
              <a:t>Chatbot</a:t>
            </a:r>
            <a:r>
              <a:rPr lang="zh-CN" altLang="en-US" sz="1800" dirty="0"/>
              <a:t>應用</a:t>
            </a:r>
            <a:endParaRPr lang="zh-TW" altLang="en-US" sz="1800" dirty="0"/>
          </a:p>
          <a:p>
            <a:r>
              <a:rPr lang="zh-TW" altLang="en-US" sz="2000" dirty="0"/>
              <a:t>短訊類型文字應先合併，以減少</a:t>
            </a:r>
            <a:r>
              <a:rPr lang="en-US" altLang="zh-TW" sz="2000" dirty="0"/>
              <a:t>DTM</a:t>
            </a:r>
            <a:r>
              <a:rPr lang="zh-CN" altLang="en-US" sz="2000" dirty="0"/>
              <a:t>矩陣太過稀疏的情況</a:t>
            </a:r>
            <a:endParaRPr lang="en-US" altLang="zh-CN" sz="2000" dirty="0"/>
          </a:p>
          <a:p>
            <a:pPr lvl="1"/>
            <a:r>
              <a:rPr lang="zh-TW" altLang="en-US" sz="1800" dirty="0"/>
              <a:t>同顧客訊息若上下文為連貫者應合併（可藉由訊息間隔時間合併）</a:t>
            </a:r>
          </a:p>
          <a:p>
            <a:r>
              <a:rPr lang="zh-TW" altLang="en-US" sz="2000" dirty="0"/>
              <a:t>盡量標記「能被解決的問題」</a:t>
            </a:r>
          </a:p>
          <a:p>
            <a:pPr lvl="1"/>
            <a:r>
              <a:rPr lang="zh-TW" altLang="en-US" sz="1800" dirty="0"/>
              <a:t>「其他問題」分類準確，但卻無法被解決</a:t>
            </a:r>
            <a:endParaRPr lang="en-US" altLang="zh-TW" sz="1800" dirty="0"/>
          </a:p>
          <a:p>
            <a:pPr lvl="1"/>
            <a:r>
              <a:rPr lang="zh-CN" altLang="en-US" sz="1800" dirty="0"/>
              <a:t>應盡量的歸納問題總類，盡可能降低「其他問題」佔比。</a:t>
            </a:r>
            <a:endParaRPr lang="en-US" altLang="zh-TW" sz="1800" dirty="0"/>
          </a:p>
        </p:txBody>
      </p:sp>
    </p:spTree>
    <p:extLst>
      <p:ext uri="{BB962C8B-B14F-4D97-AF65-F5344CB8AC3E}">
        <p14:creationId xmlns:p14="http://schemas.microsoft.com/office/powerpoint/2010/main" val="408395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140306" y="1294892"/>
            <a:ext cx="39113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400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THANK</a:t>
            </a:r>
            <a:r>
              <a:rPr kumimoji="1" lang="zh-CN" altLang="en-US" sz="4400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4400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YOU!</a:t>
            </a:r>
            <a:endParaRPr kumimoji="1" lang="zh-CN" altLang="en-US" sz="4400" b="1" dirty="0">
              <a:solidFill>
                <a:schemeClr val="accent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10900" y="2227489"/>
            <a:ext cx="3570208" cy="1107996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66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感谢聆聽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208305" y="3437085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800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客服訊息文字探勘專案</a:t>
            </a:r>
            <a:endParaRPr kumimoji="1" lang="zh-CN" altLang="en-US" sz="2800" b="1" dirty="0">
              <a:solidFill>
                <a:schemeClr val="accent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文本框 8">
            <a:extLst>
              <a:ext uri="{FF2B5EF4-FFF2-40B4-BE49-F238E27FC236}">
                <a16:creationId xmlns:a16="http://schemas.microsoft.com/office/drawing/2014/main" id="{07FC3F55-9B13-2B49-999C-940D1905E2C5}"/>
              </a:ext>
            </a:extLst>
          </p:cNvPr>
          <p:cNvSpPr txBox="1"/>
          <p:nvPr/>
        </p:nvSpPr>
        <p:spPr>
          <a:xfrm>
            <a:off x="4448899" y="4178020"/>
            <a:ext cx="3294202" cy="78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ctr">
              <a:lnSpc>
                <a:spcPct val="150000"/>
              </a:lnSpc>
              <a:buFont typeface="Wingdings" charset="2"/>
              <a:buChar char="n"/>
            </a:pPr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執行人：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cs.wenshiuan</a:t>
            </a:r>
            <a:endParaRPr lang="en-US" altLang="zh-CN" sz="16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charset="0"/>
              <a:ea typeface="微软雅黑" charset="0"/>
            </a:endParaRPr>
          </a:p>
          <a:p>
            <a:pPr marL="285750" indent="-285750" algn="ctr">
              <a:lnSpc>
                <a:spcPct val="150000"/>
              </a:lnSpc>
              <a:buFont typeface="Wingdings" charset="2"/>
              <a:buChar char="n"/>
            </a:pPr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指導主管：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cs.lucas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346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22847" y="1729469"/>
            <a:ext cx="1901483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3900" b="1" dirty="0">
                <a:solidFill>
                  <a:schemeClr val="bg1"/>
                </a:solidFill>
              </a:rPr>
              <a:t>1</a:t>
            </a:r>
            <a:endParaRPr kumimoji="1" lang="zh-CN" altLang="en-US" sz="239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56459" y="1864936"/>
            <a:ext cx="1034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>
                <a:solidFill>
                  <a:schemeClr val="bg1"/>
                </a:solidFill>
              </a:rPr>
              <a:t>PART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42648" y="2922413"/>
            <a:ext cx="35702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0" b="1" dirty="0">
                <a:solidFill>
                  <a:schemeClr val="accent4">
                    <a:alpha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專案背景</a:t>
            </a:r>
          </a:p>
        </p:txBody>
      </p:sp>
    </p:spTree>
    <p:extLst>
      <p:ext uri="{BB962C8B-B14F-4D97-AF65-F5344CB8AC3E}">
        <p14:creationId xmlns:p14="http://schemas.microsoft.com/office/powerpoint/2010/main" val="11295664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6">
            <a:extLst>
              <a:ext uri="{FF2B5EF4-FFF2-40B4-BE49-F238E27FC236}">
                <a16:creationId xmlns:a16="http://schemas.microsoft.com/office/drawing/2014/main" id="{C6D056F3-2AD6-A94B-8FA7-B20A76946FA7}"/>
              </a:ext>
            </a:extLst>
          </p:cNvPr>
          <p:cNvSpPr/>
          <p:nvPr/>
        </p:nvSpPr>
        <p:spPr>
          <a:xfrm>
            <a:off x="1726083" y="5448841"/>
            <a:ext cx="8583328" cy="1320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ea typeface="Roboto Cn" pitchFamily="2" charset="0"/>
                <a:cs typeface="Arial" panose="020B0604020202020204" pitchFamily="34" charset="0"/>
              </a:rPr>
              <a:t>從</a:t>
            </a:r>
            <a:r>
              <a:rPr lang="en-US" altLang="zh-CN" sz="2400" dirty="0">
                <a:solidFill>
                  <a:schemeClr val="bg1"/>
                </a:solidFill>
                <a:ea typeface="Roboto Cn" pitchFamily="2" charset="0"/>
                <a:cs typeface="Arial" panose="020B0604020202020204" pitchFamily="34" charset="0"/>
              </a:rPr>
              <a:t>2017</a:t>
            </a:r>
            <a:r>
              <a:rPr lang="zh-CN" altLang="en-US" sz="2400" dirty="0">
                <a:solidFill>
                  <a:schemeClr val="bg1"/>
                </a:solidFill>
                <a:ea typeface="Roboto Cn" pitchFamily="2" charset="0"/>
                <a:cs typeface="Arial" panose="020B0604020202020204" pitchFamily="34" charset="0"/>
              </a:rPr>
              <a:t>年</a:t>
            </a:r>
            <a:r>
              <a:rPr lang="en-US" altLang="zh-TW" sz="2400" dirty="0">
                <a:solidFill>
                  <a:schemeClr val="bg1"/>
                </a:solidFill>
                <a:ea typeface="Roboto Cn" pitchFamily="2" charset="0"/>
                <a:cs typeface="Arial" panose="020B0604020202020204" pitchFamily="34" charset="0"/>
              </a:rPr>
              <a:t>11</a:t>
            </a:r>
            <a:r>
              <a:rPr lang="zh-TW" altLang="en-US" sz="2400" dirty="0">
                <a:solidFill>
                  <a:schemeClr val="bg1"/>
                </a:solidFill>
                <a:ea typeface="Roboto Cn" pitchFamily="2" charset="0"/>
                <a:cs typeface="Arial" panose="020B0604020202020204" pitchFamily="34" charset="0"/>
              </a:rPr>
              <a:t>月到</a:t>
            </a:r>
            <a:r>
              <a:rPr lang="en-US" altLang="zh-TW" sz="2400" dirty="0">
                <a:solidFill>
                  <a:schemeClr val="bg1"/>
                </a:solidFill>
                <a:ea typeface="Roboto Cn" pitchFamily="2" charset="0"/>
                <a:cs typeface="Arial" panose="020B0604020202020204" pitchFamily="34" charset="0"/>
              </a:rPr>
              <a:t>2018</a:t>
            </a:r>
            <a:r>
              <a:rPr lang="zh-CN" altLang="en-US" sz="2400" dirty="0">
                <a:solidFill>
                  <a:schemeClr val="bg1"/>
                </a:solidFill>
                <a:ea typeface="Roboto Cn" pitchFamily="2" charset="0"/>
                <a:cs typeface="Arial" panose="020B0604020202020204" pitchFamily="34" charset="0"/>
              </a:rPr>
              <a:t>年</a:t>
            </a:r>
            <a:r>
              <a:rPr lang="zh-TW" altLang="en-US" sz="2400" dirty="0">
                <a:solidFill>
                  <a:schemeClr val="bg1"/>
                </a:solidFill>
                <a:ea typeface="Roboto Cn" pitchFamily="2" charset="0"/>
                <a:cs typeface="Arial" panose="020B0604020202020204" pitchFamily="34" charset="0"/>
              </a:rPr>
              <a:t>月總訊息量（紅色）從</a:t>
            </a:r>
            <a:r>
              <a:rPr lang="en-US" altLang="zh-TW" sz="2400" dirty="0">
                <a:solidFill>
                  <a:schemeClr val="bg1"/>
                </a:solidFill>
                <a:ea typeface="Roboto Cn" pitchFamily="2" charset="0"/>
                <a:cs typeface="Arial" panose="020B0604020202020204" pitchFamily="34" charset="0"/>
              </a:rPr>
              <a:t>22860</a:t>
            </a:r>
            <a:r>
              <a:rPr lang="zh-CN" altLang="en-US" sz="2400" dirty="0">
                <a:solidFill>
                  <a:schemeClr val="bg1"/>
                </a:solidFill>
                <a:ea typeface="Roboto Cn" pitchFamily="2" charset="0"/>
                <a:cs typeface="Arial" panose="020B0604020202020204" pitchFamily="34" charset="0"/>
              </a:rPr>
              <a:t>筆</a:t>
            </a:r>
            <a:r>
              <a:rPr lang="zh-TW" altLang="en-US" sz="2400" dirty="0">
                <a:solidFill>
                  <a:schemeClr val="bg1"/>
                </a:solidFill>
                <a:ea typeface="Roboto Cn" pitchFamily="2" charset="0"/>
                <a:cs typeface="Arial" panose="020B0604020202020204" pitchFamily="34" charset="0"/>
              </a:rPr>
              <a:t>上升至</a:t>
            </a:r>
            <a:r>
              <a:rPr lang="en-US" altLang="zh-TW" sz="2400" dirty="0">
                <a:solidFill>
                  <a:schemeClr val="bg1"/>
                </a:solidFill>
                <a:ea typeface="Roboto Cn" pitchFamily="2" charset="0"/>
                <a:cs typeface="Arial" panose="020B0604020202020204" pitchFamily="34" charset="0"/>
              </a:rPr>
              <a:t>48074</a:t>
            </a:r>
            <a:r>
              <a:rPr lang="zh-CN" altLang="en-US" sz="2400" dirty="0">
                <a:solidFill>
                  <a:schemeClr val="bg1"/>
                </a:solidFill>
                <a:ea typeface="Roboto Cn" pitchFamily="2" charset="0"/>
                <a:cs typeface="Arial" panose="020B0604020202020204" pitchFamily="34" charset="0"/>
              </a:rPr>
              <a:t>筆，每月複合成長</a:t>
            </a:r>
            <a:r>
              <a:rPr lang="en-US" altLang="zh-CN" sz="2400" dirty="0">
                <a:solidFill>
                  <a:schemeClr val="bg1"/>
                </a:solidFill>
                <a:ea typeface="Roboto Cn" pitchFamily="2" charset="0"/>
                <a:cs typeface="Arial" panose="020B0604020202020204" pitchFamily="34" charset="0"/>
              </a:rPr>
              <a:t>13%</a:t>
            </a:r>
            <a:r>
              <a:rPr lang="zh-CN" altLang="en-US" sz="2400" dirty="0">
                <a:solidFill>
                  <a:schemeClr val="bg1"/>
                </a:solidFill>
                <a:ea typeface="Roboto Cn" pitchFamily="2" charset="0"/>
                <a:cs typeface="Arial" panose="020B0604020202020204" pitchFamily="34" charset="0"/>
              </a:rPr>
              <a:t>訊息量</a:t>
            </a:r>
            <a:endParaRPr lang="en-US" altLang="zh-CN" sz="2400" dirty="0">
              <a:solidFill>
                <a:schemeClr val="bg1"/>
              </a:solidFill>
              <a:ea typeface="Roboto Cn" pitchFamily="2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ea typeface="Roboto Cn" pitchFamily="2" charset="0"/>
                <a:cs typeface="Arial" panose="020B0604020202020204" pitchFamily="34" charset="0"/>
              </a:rPr>
              <a:t>中文訊息（綠色）更增加</a:t>
            </a:r>
            <a:r>
              <a:rPr lang="en-US" altLang="zh-CN" sz="2400" dirty="0">
                <a:solidFill>
                  <a:schemeClr val="bg1"/>
                </a:solidFill>
                <a:ea typeface="Roboto Cn" pitchFamily="2" charset="0"/>
                <a:cs typeface="Arial" panose="020B0604020202020204" pitchFamily="34" charset="0"/>
              </a:rPr>
              <a:t>2.4</a:t>
            </a:r>
            <a:r>
              <a:rPr lang="zh-CN" altLang="en-US" sz="2400" dirty="0">
                <a:solidFill>
                  <a:schemeClr val="bg1"/>
                </a:solidFill>
                <a:ea typeface="Roboto Cn" pitchFamily="2" charset="0"/>
                <a:cs typeface="Arial" panose="020B0604020202020204" pitchFamily="34" charset="0"/>
              </a:rPr>
              <a:t>倍，每月複合成長</a:t>
            </a:r>
            <a:r>
              <a:rPr lang="en-US" altLang="zh-CN" sz="2400" dirty="0">
                <a:solidFill>
                  <a:schemeClr val="bg1"/>
                </a:solidFill>
                <a:ea typeface="Roboto Cn" pitchFamily="2" charset="0"/>
                <a:cs typeface="Arial" panose="020B0604020202020204" pitchFamily="34" charset="0"/>
              </a:rPr>
              <a:t>16%</a:t>
            </a:r>
            <a:r>
              <a:rPr lang="zh-CN" altLang="en-US" sz="2400" dirty="0">
                <a:solidFill>
                  <a:schemeClr val="bg1"/>
                </a:solidFill>
                <a:ea typeface="Roboto Cn" pitchFamily="2" charset="0"/>
                <a:cs typeface="Arial" panose="020B0604020202020204" pitchFamily="34" charset="0"/>
              </a:rPr>
              <a:t>訊息量</a:t>
            </a:r>
            <a:endParaRPr lang="zh-TW" altLang="en-US" sz="2400" dirty="0">
              <a:solidFill>
                <a:schemeClr val="bg1"/>
              </a:solidFill>
              <a:ea typeface="Roboto Cn" pitchFamily="2" charset="0"/>
              <a:cs typeface="Arial" panose="020B0604020202020204" pitchFamily="34" charset="0"/>
            </a:endParaRPr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BF97A817-F014-AC4D-BA71-BE96D25A31EE}"/>
              </a:ext>
            </a:extLst>
          </p:cNvPr>
          <p:cNvSpPr txBox="1">
            <a:spLocks/>
          </p:cNvSpPr>
          <p:nvPr/>
        </p:nvSpPr>
        <p:spPr>
          <a:xfrm>
            <a:off x="6477244" y="732699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chemeClr val="bg1"/>
                </a:solidFill>
              </a:rPr>
              <a:t>專案緣起</a:t>
            </a:r>
          </a:p>
        </p:txBody>
      </p:sp>
      <p:cxnSp>
        <p:nvCxnSpPr>
          <p:cNvPr id="13" name="直接连接符 29">
            <a:extLst>
              <a:ext uri="{FF2B5EF4-FFF2-40B4-BE49-F238E27FC236}">
                <a16:creationId xmlns:a16="http://schemas.microsoft.com/office/drawing/2014/main" id="{0870EF7A-664A-834A-9BCF-5A41D6327080}"/>
              </a:ext>
            </a:extLst>
          </p:cNvPr>
          <p:cNvCxnSpPr/>
          <p:nvPr/>
        </p:nvCxnSpPr>
        <p:spPr>
          <a:xfrm>
            <a:off x="6363855" y="1358964"/>
            <a:ext cx="582814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7C390D46-40FF-794F-8330-9092AA5C9F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14564" y="1455661"/>
            <a:ext cx="9006365" cy="399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685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58FC0A1-6F8F-9F4C-B981-7485B4A58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945423"/>
              </p:ext>
            </p:extLst>
          </p:nvPr>
        </p:nvGraphicFramePr>
        <p:xfrm>
          <a:off x="513277" y="1455661"/>
          <a:ext cx="5963967" cy="4600294"/>
        </p:xfrm>
        <a:graphic>
          <a:graphicData uri="http://schemas.openxmlformats.org/drawingml/2006/table">
            <a:tbl>
              <a:tblPr>
                <a:tableStyleId>{1FECB4D8-DB02-4DC6-A0A2-4F2EBAE1DC90}</a:tableStyleId>
              </a:tblPr>
              <a:tblGrid>
                <a:gridCol w="5963967">
                  <a:extLst>
                    <a:ext uri="{9D8B030D-6E8A-4147-A177-3AD203B41FA5}">
                      <a16:colId xmlns:a16="http://schemas.microsoft.com/office/drawing/2014/main" val="2507933719"/>
                    </a:ext>
                  </a:extLst>
                </a:gridCol>
              </a:tblGrid>
              <a:tr h="44897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Himalaya" pitchFamily="2" charset="0"/>
                        </a:rPr>
                        <a:t>客服訊息範</a:t>
                      </a:r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Microsoft Himalaya" pitchFamily="2" charset="0"/>
                        </a:rPr>
                        <a:t>例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Microsoft Himalaya" pitchFamily="2" charset="0"/>
                      </a:endParaRPr>
                    </a:p>
                  </a:txBody>
                  <a:tcPr marL="7353" marR="7353" marT="7353" marB="0" anchor="ctr"/>
                </a:tc>
                <a:extLst>
                  <a:ext uri="{0D108BD9-81ED-4DB2-BD59-A6C34878D82A}">
                    <a16:rowId xmlns:a16="http://schemas.microsoft.com/office/drawing/2014/main" val="2732794487"/>
                  </a:ext>
                </a:extLst>
              </a:tr>
              <a:tr h="448973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我想訂購東京迪士尼一日門票 請問</a:t>
                      </a:r>
                      <a:r>
                        <a:rPr lang="en-US" altLang="zh-TW" sz="1200" b="0" i="0" u="none" strike="noStrike" dirty="0"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"【</a:t>
                      </a:r>
                      <a:r>
                        <a:rPr lang="zh-TW" altLang="en-US" sz="1200" b="0" i="0" u="none" strike="noStrike" dirty="0"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五月入園限定優惠</a:t>
                      </a:r>
                      <a:r>
                        <a:rPr lang="en-US" altLang="zh-TW" sz="1200" b="0" i="0" u="none" strike="noStrike" dirty="0"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】</a:t>
                      </a:r>
                      <a:r>
                        <a:rPr lang="zh-TW" altLang="en-US" sz="1200" b="0" i="0" u="none" strike="noStrike" dirty="0"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東京迪士尼一日券（需現場補價）</a:t>
                      </a:r>
                      <a:r>
                        <a:rPr lang="en-US" altLang="zh-TW" sz="1200" b="0" i="0" u="none" strike="noStrike" dirty="0"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"</a:t>
                      </a:r>
                      <a:r>
                        <a:rPr lang="zh-TW" altLang="en-US" sz="1200" b="0" i="0" u="none" strike="noStrike" dirty="0"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和</a:t>
                      </a:r>
                      <a:r>
                        <a:rPr lang="en-US" altLang="zh-TW" sz="1200" b="0" i="0" u="none" strike="noStrike" dirty="0"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"</a:t>
                      </a:r>
                      <a:r>
                        <a:rPr lang="zh-TW" altLang="en-US" sz="1200" b="0" i="0" u="none" strike="noStrike" dirty="0"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一日券：迪士尼樂園／迪士尼海洋（五月起）</a:t>
                      </a:r>
                      <a:r>
                        <a:rPr lang="en-US" altLang="zh-TW" sz="1200" b="0" i="0" u="none" strike="noStrike" dirty="0"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"</a:t>
                      </a:r>
                      <a:r>
                        <a:rPr lang="zh-TW" altLang="en-US" sz="1200" b="0" i="0" u="none" strike="noStrike" dirty="0"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有什麼分別嗎？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Microsoft Himalaya" pitchFamily="2" charset="0"/>
                      </a:endParaRPr>
                    </a:p>
                  </a:txBody>
                  <a:tcPr marL="7353" marR="7353" marT="7353" marB="0" anchor="ctr"/>
                </a:tc>
                <a:extLst>
                  <a:ext uri="{0D108BD9-81ED-4DB2-BD59-A6C34878D82A}">
                    <a16:rowId xmlns:a16="http://schemas.microsoft.com/office/drawing/2014/main" val="810688260"/>
                  </a:ext>
                </a:extLst>
              </a:tr>
              <a:tr h="448973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客服你好，我收到環球影城門票電子檔，上面有個 </a:t>
                      </a:r>
                      <a:r>
                        <a:rPr lang="en-US" sz="1200" b="0" i="0" u="none" strike="noStrike" dirty="0"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date of entry(</a:t>
                      </a:r>
                      <a:r>
                        <a:rPr lang="zh-TW" altLang="en-US" sz="1200" b="0" i="0" u="none" strike="noStrike" dirty="0"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入場日）：</a:t>
                      </a:r>
                      <a:r>
                        <a:rPr lang="en-US" sz="1200" b="0" i="0" u="none" strike="noStrike" dirty="0" err="1"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jan</a:t>
                      </a:r>
                      <a:r>
                        <a:rPr lang="en-US" sz="1200" b="0" i="0" u="none" strike="noStrike" dirty="0"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 30,2018~jan 29,2019</a:t>
                      </a:r>
                      <a:br>
                        <a:rPr lang="en-US" sz="1200" b="0" i="0" u="none" strike="noStrike" dirty="0"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</a:br>
                      <a:r>
                        <a:rPr lang="zh-TW" altLang="en-US" sz="1200" b="0" i="0" u="none" strike="noStrike" dirty="0"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請問這個意思是不是我在這個區間都可以到環球影城遊玩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Microsoft Himalaya" pitchFamily="2" charset="0"/>
                      </a:endParaRPr>
                    </a:p>
                  </a:txBody>
                  <a:tcPr marL="7353" marR="7353" marT="7353" marB="0" anchor="ctr"/>
                </a:tc>
                <a:extLst>
                  <a:ext uri="{0D108BD9-81ED-4DB2-BD59-A6C34878D82A}">
                    <a16:rowId xmlns:a16="http://schemas.microsoft.com/office/drawing/2014/main" val="3163717278"/>
                  </a:ext>
                </a:extLst>
              </a:tr>
              <a:tr h="229528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請問我只列印了</a:t>
                      </a:r>
                      <a:r>
                        <a:rPr lang="en-US" sz="1200" b="0" i="0" u="none" strike="noStrike" dirty="0" err="1"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usj</a:t>
                      </a:r>
                      <a:r>
                        <a:rPr lang="zh-TW" altLang="en-US" sz="1200" b="0" i="0" u="none" strike="noStrike" dirty="0"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快証的券，但卻忘了列印入場的券，但我人已到日本 無法列印，那怎麼辦呢？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Microsoft Himalaya" pitchFamily="2" charset="0"/>
                      </a:endParaRPr>
                    </a:p>
                  </a:txBody>
                  <a:tcPr marL="7353" marR="7353" marT="7353" marB="0" anchor="ctr"/>
                </a:tc>
                <a:extLst>
                  <a:ext uri="{0D108BD9-81ED-4DB2-BD59-A6C34878D82A}">
                    <a16:rowId xmlns:a16="http://schemas.microsoft.com/office/drawing/2014/main" val="515783668"/>
                  </a:ext>
                </a:extLst>
              </a:tr>
              <a:tr h="448973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您好，近日察看信件，有收到確認訂購門票的信件，但無相關憑證的附檔。</a:t>
                      </a:r>
                      <a:br>
                        <a:rPr lang="zh-TW" altLang="en-US" sz="1200" b="0" i="0" u="none" strike="noStrike" dirty="0"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</a:br>
                      <a:r>
                        <a:rPr lang="zh-TW" altLang="en-US" sz="1200" b="0" i="0" u="none" strike="noStrike" dirty="0"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還請再次提供相關檔案，謝謝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Microsoft Himalaya" pitchFamily="2" charset="0"/>
                      </a:endParaRPr>
                    </a:p>
                  </a:txBody>
                  <a:tcPr marL="7353" marR="7353" marT="7353" marB="0" anchor="ctr"/>
                </a:tc>
                <a:extLst>
                  <a:ext uri="{0D108BD9-81ED-4DB2-BD59-A6C34878D82A}">
                    <a16:rowId xmlns:a16="http://schemas.microsoft.com/office/drawing/2014/main" val="3239041474"/>
                  </a:ext>
                </a:extLst>
              </a:tr>
              <a:tr h="411275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不好意思，請問可以請你們發一封比較正式一點的公司信函嗎？就是門票未用和不能退款，憑證我已經有了，謝謝你們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Microsoft Himalaya" pitchFamily="2" charset="0"/>
                      </a:endParaRPr>
                    </a:p>
                  </a:txBody>
                  <a:tcPr marL="7353" marR="7353" marT="7353" marB="0" anchor="ctr"/>
                </a:tc>
                <a:extLst>
                  <a:ext uri="{0D108BD9-81ED-4DB2-BD59-A6C34878D82A}">
                    <a16:rowId xmlns:a16="http://schemas.microsoft.com/office/drawing/2014/main" val="2658135533"/>
                  </a:ext>
                </a:extLst>
              </a:tr>
              <a:tr h="668417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您好：請問以下幾個問題，謝謝</a:t>
                      </a:r>
                      <a:r>
                        <a:rPr lang="en-US" altLang="zh-TW" sz="1200" b="0" i="0" u="none" strike="noStrike" dirty="0"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!</a:t>
                      </a:r>
                      <a:br>
                        <a:rPr lang="en-US" altLang="zh-TW" sz="1200" b="0" i="0" u="none" strike="noStrike" dirty="0"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</a:br>
                      <a:r>
                        <a:rPr lang="en-US" altLang="zh-TW" sz="1200" b="0" i="0" u="none" strike="noStrike" dirty="0"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1.</a:t>
                      </a:r>
                      <a:r>
                        <a:rPr lang="zh-TW" altLang="en-US" sz="1200" b="0" i="0" u="none" strike="noStrike" dirty="0"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快速通關券列印要彩色嗎</a:t>
                      </a:r>
                      <a:r>
                        <a:rPr lang="en-US" altLang="zh-TW" sz="1200" b="0" i="0" u="none" strike="noStrike" dirty="0"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?</a:t>
                      </a:r>
                      <a:br>
                        <a:rPr lang="en-US" altLang="zh-TW" sz="1200" b="0" i="0" u="none" strike="noStrike" dirty="0"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</a:br>
                      <a:r>
                        <a:rPr lang="en-US" altLang="zh-TW" sz="1200" b="0" i="0" u="none" strike="noStrike" dirty="0"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2.</a:t>
                      </a:r>
                      <a:r>
                        <a:rPr lang="zh-TW" altLang="en-US" sz="1200" b="0" i="0" u="none" strike="noStrike" dirty="0"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快速通關券</a:t>
                      </a:r>
                      <a:r>
                        <a:rPr lang="en-US" sz="1200" b="0" i="0" u="none" strike="noStrike" dirty="0"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a4</a:t>
                      </a:r>
                      <a:r>
                        <a:rPr lang="zh-TW" altLang="en-US" sz="1200" b="0" i="0" u="none" strike="noStrike" dirty="0"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紙列印是直式嗎</a:t>
                      </a:r>
                      <a:r>
                        <a:rPr lang="en-US" altLang="zh-TW" sz="1200" b="0" i="0" u="none" strike="noStrike" dirty="0"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?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Microsoft Himalaya" pitchFamily="2" charset="0"/>
                      </a:endParaRPr>
                    </a:p>
                  </a:txBody>
                  <a:tcPr marL="7353" marR="7353" marT="7353" marB="0" anchor="ctr"/>
                </a:tc>
                <a:extLst>
                  <a:ext uri="{0D108BD9-81ED-4DB2-BD59-A6C34878D82A}">
                    <a16:rowId xmlns:a16="http://schemas.microsoft.com/office/drawing/2014/main" val="1870788375"/>
                  </a:ext>
                </a:extLst>
              </a:tr>
              <a:tr h="229528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所以我大概何时能收到退費？因為佔用我的卡額度</a:t>
                      </a:r>
                      <a:r>
                        <a:rPr lang="en-US" sz="1200" b="0" i="0" u="none" strike="noStrike" dirty="0" err="1"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ð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Microsoft Himalaya" pitchFamily="2" charset="0"/>
                      </a:endParaRPr>
                    </a:p>
                  </a:txBody>
                  <a:tcPr marL="7353" marR="7353" marT="7353" marB="0" anchor="ctr"/>
                </a:tc>
                <a:extLst>
                  <a:ext uri="{0D108BD9-81ED-4DB2-BD59-A6C34878D82A}">
                    <a16:rowId xmlns:a16="http://schemas.microsoft.com/office/drawing/2014/main" val="3301478945"/>
                  </a:ext>
                </a:extLst>
              </a:tr>
              <a:tr h="229528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我這個快證有指定何时玩遊戲的嗎？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Microsoft Himalaya" pitchFamily="2" charset="0"/>
                      </a:endParaRPr>
                    </a:p>
                  </a:txBody>
                  <a:tcPr marL="7353" marR="7353" marT="7353" marB="0" anchor="ctr"/>
                </a:tc>
                <a:extLst>
                  <a:ext uri="{0D108BD9-81ED-4DB2-BD59-A6C34878D82A}">
                    <a16:rowId xmlns:a16="http://schemas.microsoft.com/office/drawing/2014/main" val="508126850"/>
                  </a:ext>
                </a:extLst>
              </a:tr>
              <a:tr h="448973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本人已購買日本環球影城門票＋環球快速通關快速通關套票，亦已列印出來，但發現門票</a:t>
                      </a:r>
                      <a:r>
                        <a:rPr lang="en-US" sz="1200" b="0" i="0" u="none" strike="noStrike" dirty="0" err="1"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qrcode</a:t>
                      </a:r>
                      <a:r>
                        <a:rPr lang="zh-TW" altLang="en-US" sz="1200" b="0" i="0" u="none" strike="noStrike" dirty="0"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中有一組數字，而通關套票的</a:t>
                      </a:r>
                      <a:r>
                        <a:rPr lang="en-US" sz="1200" b="0" i="0" u="none" strike="noStrike" dirty="0" err="1"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qrcode</a:t>
                      </a:r>
                      <a:r>
                        <a:rPr lang="zh-TW" altLang="en-US" sz="1200" b="0" i="0" u="none" strike="noStrike" dirty="0"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是沒有的，想問門票</a:t>
                      </a:r>
                      <a:r>
                        <a:rPr lang="en-US" sz="1200" b="0" i="0" u="none" strike="noStrike" dirty="0" err="1"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qrcode</a:t>
                      </a:r>
                      <a:r>
                        <a:rPr lang="zh-TW" altLang="en-US" sz="1200" b="0" i="0" u="none" strike="noStrike" dirty="0"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中有一組數字是否正確。麻請解答。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Microsoft Himalaya" pitchFamily="2" charset="0"/>
                      </a:endParaRPr>
                    </a:p>
                  </a:txBody>
                  <a:tcPr marL="7353" marR="7353" marT="7353" marB="0" anchor="ctr"/>
                </a:tc>
                <a:extLst>
                  <a:ext uri="{0D108BD9-81ED-4DB2-BD59-A6C34878D82A}">
                    <a16:rowId xmlns:a16="http://schemas.microsoft.com/office/drawing/2014/main" val="3703074605"/>
                  </a:ext>
                </a:extLst>
              </a:tr>
              <a:tr h="229528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請問訂購是否有成功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Microsoft Himalaya" pitchFamily="2" charset="0"/>
                      </a:endParaRPr>
                    </a:p>
                  </a:txBody>
                  <a:tcPr marL="7353" marR="7353" marT="7353" marB="0"/>
                </a:tc>
                <a:extLst>
                  <a:ext uri="{0D108BD9-81ED-4DB2-BD59-A6C34878D82A}">
                    <a16:rowId xmlns:a16="http://schemas.microsoft.com/office/drawing/2014/main" val="4140786838"/>
                  </a:ext>
                </a:extLst>
              </a:tr>
            </a:tbl>
          </a:graphicData>
        </a:graphic>
      </p:graphicFrame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C0D47047-CC38-0647-B944-5D7163BF0515}"/>
              </a:ext>
            </a:extLst>
          </p:cNvPr>
          <p:cNvSpPr txBox="1">
            <a:spLocks/>
          </p:cNvSpPr>
          <p:nvPr/>
        </p:nvSpPr>
        <p:spPr>
          <a:xfrm>
            <a:off x="6477244" y="732699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chemeClr val="bg1"/>
                </a:solidFill>
              </a:rPr>
              <a:t>專案目標</a:t>
            </a:r>
          </a:p>
        </p:txBody>
      </p:sp>
      <p:cxnSp>
        <p:nvCxnSpPr>
          <p:cNvPr id="4" name="直接连接符 29">
            <a:extLst>
              <a:ext uri="{FF2B5EF4-FFF2-40B4-BE49-F238E27FC236}">
                <a16:creationId xmlns:a16="http://schemas.microsoft.com/office/drawing/2014/main" id="{40DE1229-3A91-FE4B-9172-26F31088BE42}"/>
              </a:ext>
            </a:extLst>
          </p:cNvPr>
          <p:cNvCxnSpPr/>
          <p:nvPr/>
        </p:nvCxnSpPr>
        <p:spPr>
          <a:xfrm>
            <a:off x="6363855" y="1358964"/>
            <a:ext cx="582814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96">
            <a:extLst>
              <a:ext uri="{FF2B5EF4-FFF2-40B4-BE49-F238E27FC236}">
                <a16:creationId xmlns:a16="http://schemas.microsoft.com/office/drawing/2014/main" id="{6D32AA7E-BD40-1340-9518-E94DF6227290}"/>
              </a:ext>
            </a:extLst>
          </p:cNvPr>
          <p:cNvSpPr/>
          <p:nvPr/>
        </p:nvSpPr>
        <p:spPr>
          <a:xfrm>
            <a:off x="3395082" y="6130284"/>
            <a:ext cx="3573887" cy="285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1200" dirty="0">
                <a:solidFill>
                  <a:schemeClr val="bg1"/>
                </a:solidFill>
                <a:ea typeface="Roboto Cn" pitchFamily="2" charset="0"/>
                <a:cs typeface="Arial" panose="020B0604020202020204" pitchFamily="34" charset="0"/>
              </a:rPr>
              <a:t>*此為日本環球影城</a:t>
            </a:r>
            <a:r>
              <a:rPr lang="en-US" altLang="zh-TW" sz="1200" dirty="0">
                <a:solidFill>
                  <a:schemeClr val="bg1"/>
                </a:solidFill>
                <a:ea typeface="Roboto Cn" pitchFamily="2" charset="0"/>
                <a:cs typeface="Arial" panose="020B0604020202020204" pitchFamily="34" charset="0"/>
              </a:rPr>
              <a:t>(7781) 2018/05</a:t>
            </a:r>
            <a:r>
              <a:rPr lang="zh-CN" altLang="en-US" sz="1200" dirty="0">
                <a:solidFill>
                  <a:schemeClr val="bg1"/>
                </a:solidFill>
                <a:ea typeface="Roboto Cn" pitchFamily="2" charset="0"/>
                <a:cs typeface="Arial" panose="020B0604020202020204" pitchFamily="34" charset="0"/>
              </a:rPr>
              <a:t>訊息範例</a:t>
            </a:r>
            <a:endParaRPr lang="zh-TW" altLang="en-US" sz="1200" dirty="0">
              <a:solidFill>
                <a:schemeClr val="bg1"/>
              </a:solidFill>
              <a:ea typeface="Roboto Cn" pitchFamily="2" charset="0"/>
              <a:cs typeface="Arial" panose="020B0604020202020204" pitchFamily="34" charset="0"/>
            </a:endParaRPr>
          </a:p>
        </p:txBody>
      </p:sp>
      <p:sp>
        <p:nvSpPr>
          <p:cNvPr id="6" name="文本框 31">
            <a:extLst>
              <a:ext uri="{FF2B5EF4-FFF2-40B4-BE49-F238E27FC236}">
                <a16:creationId xmlns:a16="http://schemas.microsoft.com/office/drawing/2014/main" id="{9EE70849-7E28-3B4C-A02C-1DFB3C8B45AF}"/>
              </a:ext>
            </a:extLst>
          </p:cNvPr>
          <p:cNvSpPr txBox="1"/>
          <p:nvPr/>
        </p:nvSpPr>
        <p:spPr>
          <a:xfrm>
            <a:off x="6201994" y="2947856"/>
            <a:ext cx="14157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solidFill>
                  <a:schemeClr val="bg2"/>
                </a:solidFill>
              </a:rPr>
              <a:t>“</a:t>
            </a:r>
          </a:p>
        </p:txBody>
      </p:sp>
      <p:sp>
        <p:nvSpPr>
          <p:cNvPr id="7" name="文本框 32">
            <a:extLst>
              <a:ext uri="{FF2B5EF4-FFF2-40B4-BE49-F238E27FC236}">
                <a16:creationId xmlns:a16="http://schemas.microsoft.com/office/drawing/2014/main" id="{0819DE70-8A71-4544-AA0E-1D6A1063FCFB}"/>
              </a:ext>
            </a:extLst>
          </p:cNvPr>
          <p:cNvSpPr txBox="1"/>
          <p:nvPr/>
        </p:nvSpPr>
        <p:spPr>
          <a:xfrm rot="10800000">
            <a:off x="10970614" y="3769861"/>
            <a:ext cx="110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dirty="0">
                <a:solidFill>
                  <a:schemeClr val="bg2"/>
                </a:solidFill>
              </a:rPr>
              <a:t>“</a:t>
            </a:r>
          </a:p>
        </p:txBody>
      </p:sp>
      <p:sp>
        <p:nvSpPr>
          <p:cNvPr id="8" name="Rectangle 96">
            <a:extLst>
              <a:ext uri="{FF2B5EF4-FFF2-40B4-BE49-F238E27FC236}">
                <a16:creationId xmlns:a16="http://schemas.microsoft.com/office/drawing/2014/main" id="{5407EA76-6A43-B842-A5F8-F90474219BFA}"/>
              </a:ext>
            </a:extLst>
          </p:cNvPr>
          <p:cNvSpPr/>
          <p:nvPr/>
        </p:nvSpPr>
        <p:spPr>
          <a:xfrm>
            <a:off x="6909880" y="3581342"/>
            <a:ext cx="4950687" cy="8993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zh-TW" altLang="en-US" sz="2400" b="1" dirty="0">
                <a:solidFill>
                  <a:schemeClr val="bg2"/>
                </a:solidFill>
                <a:ea typeface="Roboto Cn" pitchFamily="2" charset="0"/>
                <a:cs typeface="Arial" panose="020B0604020202020204" pitchFamily="34" charset="0"/>
              </a:rPr>
              <a:t>分析顧客常見問題，再透過前端介面優化降低詢問頻率。</a:t>
            </a:r>
          </a:p>
        </p:txBody>
      </p:sp>
    </p:spTree>
    <p:extLst>
      <p:ext uri="{BB962C8B-B14F-4D97-AF65-F5344CB8AC3E}">
        <p14:creationId xmlns:p14="http://schemas.microsoft.com/office/powerpoint/2010/main" val="3903958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5804" y="27442"/>
            <a:ext cx="610772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7" name="群組 16"/>
          <p:cNvGrpSpPr/>
          <p:nvPr/>
        </p:nvGrpSpPr>
        <p:grpSpPr>
          <a:xfrm>
            <a:off x="835993" y="1889634"/>
            <a:ext cx="4588134" cy="3118640"/>
            <a:chOff x="916065" y="1889634"/>
            <a:chExt cx="4588134" cy="3118640"/>
          </a:xfrm>
        </p:grpSpPr>
        <p:sp>
          <p:nvSpPr>
            <p:cNvPr id="9" name="文本框 29"/>
            <p:cNvSpPr txBox="1"/>
            <p:nvPr/>
          </p:nvSpPr>
          <p:spPr>
            <a:xfrm>
              <a:off x="2194473" y="1889634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600" b="1" dirty="0">
                  <a:solidFill>
                    <a:schemeClr val="accent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傳統方法</a:t>
              </a:r>
              <a:endParaRPr lang="en-US" altLang="zh-CN" sz="36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Rectangle 96"/>
            <p:cNvSpPr/>
            <p:nvPr/>
          </p:nvSpPr>
          <p:spPr>
            <a:xfrm>
              <a:off x="916065" y="2847811"/>
              <a:ext cx="4588134" cy="21604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14000"/>
                </a:lnSpc>
                <a:buFont typeface="Arial" panose="020B0604020202020204" pitchFamily="34" charset="0"/>
                <a:buChar char="•"/>
              </a:pPr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Roboto Cn" pitchFamily="2" charset="0"/>
                  <a:cs typeface="Arial" panose="020B0604020202020204" pitchFamily="34" charset="0"/>
                </a:rPr>
                <a:t>人眼洞察歸類</a:t>
              </a:r>
            </a:p>
            <a:p>
              <a:pPr marL="800089" lvl="1" indent="-342900">
                <a:lnSpc>
                  <a:spcPct val="114000"/>
                </a:lnSpc>
                <a:buFont typeface="Wingdings" pitchFamily="2" charset="2"/>
                <a:buChar char="§"/>
              </a:pPr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Roboto Cn" pitchFamily="2" charset="0"/>
                  <a:cs typeface="Arial" panose="020B0604020202020204" pitchFamily="34" charset="0"/>
                </a:rPr>
                <a:t>耗力費神</a:t>
              </a:r>
            </a:p>
            <a:p>
              <a:pPr marL="800089" lvl="1" indent="-342900">
                <a:lnSpc>
                  <a:spcPct val="114000"/>
                </a:lnSpc>
                <a:buFont typeface="Wingdings" pitchFamily="2" charset="2"/>
                <a:buChar char="§"/>
              </a:pPr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Roboto Cn" pitchFamily="2" charset="0"/>
                  <a:cs typeface="Arial" panose="020B0604020202020204" pitchFamily="34" charset="0"/>
                </a:rPr>
                <a:t>錯誤率高</a:t>
              </a:r>
            </a:p>
            <a:p>
              <a:pPr marL="800089" lvl="1" indent="-342900">
                <a:lnSpc>
                  <a:spcPct val="114000"/>
                </a:lnSpc>
                <a:buFont typeface="Wingdings" pitchFamily="2" charset="2"/>
                <a:buChar char="§"/>
              </a:pPr>
              <a:r>
                <a:rPr lang="zh-TW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Roboto Cn" pitchFamily="2" charset="0"/>
                  <a:cs typeface="Arial" panose="020B0604020202020204" pitchFamily="34" charset="0"/>
                </a:rPr>
                <a:t>人員主觀評斷偏誤</a:t>
              </a:r>
              <a:b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Roboto Cn" pitchFamily="2" charset="0"/>
                  <a:cs typeface="Arial" panose="020B0604020202020204" pitchFamily="34" charset="0"/>
                </a:rPr>
              </a:b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endParaRPr>
            </a:p>
          </p:txBody>
        </p:sp>
      </p:grpSp>
      <p:sp>
        <p:nvSpPr>
          <p:cNvPr id="13" name="文本框 29"/>
          <p:cNvSpPr txBox="1"/>
          <p:nvPr/>
        </p:nvSpPr>
        <p:spPr>
          <a:xfrm>
            <a:off x="8542562" y="1889634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文字探勘</a:t>
            </a:r>
            <a:endParaRPr lang="en-US" altLang="zh-CN" sz="3600" b="1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96"/>
          <p:cNvSpPr/>
          <p:nvPr/>
        </p:nvSpPr>
        <p:spPr>
          <a:xfrm>
            <a:off x="7060100" y="2847811"/>
            <a:ext cx="4588134" cy="1741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機器分類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ea typeface="Roboto Cn" pitchFamily="2" charset="0"/>
              <a:cs typeface="Arial" panose="020B0604020202020204" pitchFamily="34" charset="0"/>
            </a:endParaRPr>
          </a:p>
          <a:p>
            <a:pPr marL="742939" lvl="1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能快速處理大量資訊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ea typeface="Roboto Cn" pitchFamily="2" charset="0"/>
              <a:cs typeface="Arial" panose="020B0604020202020204" pitchFamily="34" charset="0"/>
            </a:endParaRPr>
          </a:p>
          <a:p>
            <a:pPr marL="742939" lvl="1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評斷標準客觀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ea typeface="Roboto Cn" pitchFamily="2" charset="0"/>
              <a:cs typeface="Arial" panose="020B0604020202020204" pitchFamily="34" charset="0"/>
            </a:endParaRPr>
          </a:p>
          <a:p>
            <a:pPr marL="742939" lvl="1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錯誤情況可監控、改善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ea typeface="Roboto Cn" pitchFamily="2" charset="0"/>
              <a:cs typeface="Arial" panose="020B0604020202020204" pitchFamily="34" charset="0"/>
            </a:endParaRPr>
          </a:p>
        </p:txBody>
      </p:sp>
      <p:sp>
        <p:nvSpPr>
          <p:cNvPr id="14" name="文本框 31">
            <a:extLst>
              <a:ext uri="{FF2B5EF4-FFF2-40B4-BE49-F238E27FC236}">
                <a16:creationId xmlns:a16="http://schemas.microsoft.com/office/drawing/2014/main" id="{CCA5AE4F-55EF-E848-BEB3-7AA6953DB979}"/>
              </a:ext>
            </a:extLst>
          </p:cNvPr>
          <p:cNvSpPr txBox="1"/>
          <p:nvPr/>
        </p:nvSpPr>
        <p:spPr>
          <a:xfrm>
            <a:off x="5474297" y="4363199"/>
            <a:ext cx="6992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600" dirty="0"/>
              <a:t>“</a:t>
            </a:r>
          </a:p>
        </p:txBody>
      </p:sp>
      <p:sp>
        <p:nvSpPr>
          <p:cNvPr id="16" name="文本框 32">
            <a:extLst>
              <a:ext uri="{FF2B5EF4-FFF2-40B4-BE49-F238E27FC236}">
                <a16:creationId xmlns:a16="http://schemas.microsoft.com/office/drawing/2014/main" id="{80AF79E7-8B24-F54A-931F-D709593BD69E}"/>
              </a:ext>
            </a:extLst>
          </p:cNvPr>
          <p:cNvSpPr txBox="1"/>
          <p:nvPr/>
        </p:nvSpPr>
        <p:spPr>
          <a:xfrm rot="10800000">
            <a:off x="11782451" y="5288340"/>
            <a:ext cx="6992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600" dirty="0"/>
              <a:t>“</a:t>
            </a:r>
          </a:p>
        </p:txBody>
      </p:sp>
      <p:sp>
        <p:nvSpPr>
          <p:cNvPr id="21" name="Rectangle 96">
            <a:extLst>
              <a:ext uri="{FF2B5EF4-FFF2-40B4-BE49-F238E27FC236}">
                <a16:creationId xmlns:a16="http://schemas.microsoft.com/office/drawing/2014/main" id="{742D8016-47ED-8C44-AF7B-76426604204D}"/>
              </a:ext>
            </a:extLst>
          </p:cNvPr>
          <p:cNvSpPr/>
          <p:nvPr/>
        </p:nvSpPr>
        <p:spPr>
          <a:xfrm>
            <a:off x="6501507" y="5145991"/>
            <a:ext cx="5405828" cy="1739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zh-TW" altLang="en-US" sz="2400" dirty="0">
                <a:ea typeface="Roboto Cn" pitchFamily="2" charset="0"/>
                <a:cs typeface="Arial" panose="020B0604020202020204" pitchFamily="34" charset="0"/>
              </a:rPr>
              <a:t>建立問題分類器，分析、監控高頻問題類型，並在前端介面做出改善以降低訊息量</a:t>
            </a:r>
          </a:p>
          <a:p>
            <a:pPr>
              <a:lnSpc>
                <a:spcPct val="114000"/>
              </a:lnSpc>
            </a:pPr>
            <a:endParaRPr lang="zh-TW" altLang="en-US" sz="2400" dirty="0">
              <a:ea typeface="Roboto Cn" pitchFamily="2" charset="0"/>
              <a:cs typeface="Arial" panose="020B0604020202020204" pitchFamily="34" charset="0"/>
            </a:endParaRPr>
          </a:p>
        </p:txBody>
      </p:sp>
      <p:sp>
        <p:nvSpPr>
          <p:cNvPr id="18" name="Text Placeholder 1">
            <a:extLst>
              <a:ext uri="{FF2B5EF4-FFF2-40B4-BE49-F238E27FC236}">
                <a16:creationId xmlns:a16="http://schemas.microsoft.com/office/drawing/2014/main" id="{0996DB21-B359-0147-BC8D-15B55A3D59E6}"/>
              </a:ext>
            </a:extLst>
          </p:cNvPr>
          <p:cNvSpPr txBox="1">
            <a:spLocks/>
          </p:cNvSpPr>
          <p:nvPr/>
        </p:nvSpPr>
        <p:spPr>
          <a:xfrm>
            <a:off x="6477244" y="732699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解決方案</a:t>
            </a:r>
          </a:p>
        </p:txBody>
      </p:sp>
      <p:cxnSp>
        <p:nvCxnSpPr>
          <p:cNvPr id="19" name="直接连接符 29">
            <a:extLst>
              <a:ext uri="{FF2B5EF4-FFF2-40B4-BE49-F238E27FC236}">
                <a16:creationId xmlns:a16="http://schemas.microsoft.com/office/drawing/2014/main" id="{DC3F1AA1-E901-414B-BDB8-AD32BB01CC31}"/>
              </a:ext>
            </a:extLst>
          </p:cNvPr>
          <p:cNvCxnSpPr/>
          <p:nvPr/>
        </p:nvCxnSpPr>
        <p:spPr>
          <a:xfrm>
            <a:off x="6363855" y="1358964"/>
            <a:ext cx="582814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479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22847" y="1729469"/>
            <a:ext cx="1901483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3900" b="1" dirty="0">
                <a:solidFill>
                  <a:schemeClr val="bg1"/>
                </a:solidFill>
              </a:rPr>
              <a:t>2</a:t>
            </a:r>
            <a:endParaRPr kumimoji="1" lang="zh-CN" altLang="en-US" sz="239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56459" y="1864936"/>
            <a:ext cx="1034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>
                <a:solidFill>
                  <a:schemeClr val="bg1"/>
                </a:solidFill>
              </a:rPr>
              <a:t>PART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42648" y="2922413"/>
            <a:ext cx="35702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0" b="1" dirty="0">
                <a:solidFill>
                  <a:schemeClr val="accent4">
                    <a:alpha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研究方法</a:t>
            </a:r>
          </a:p>
        </p:txBody>
      </p:sp>
    </p:spTree>
    <p:extLst>
      <p:ext uri="{BB962C8B-B14F-4D97-AF65-F5344CB8AC3E}">
        <p14:creationId xmlns:p14="http://schemas.microsoft.com/office/powerpoint/2010/main" val="20403328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965C2C-70A9-1047-ACD3-0FAACD8197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2C7BF04B-4F9F-1846-BACE-FEAF6CD0A8CB}"/>
              </a:ext>
            </a:extLst>
          </p:cNvPr>
          <p:cNvSpPr txBox="1">
            <a:spLocks/>
          </p:cNvSpPr>
          <p:nvPr/>
        </p:nvSpPr>
        <p:spPr>
          <a:xfrm>
            <a:off x="2154802" y="5571838"/>
            <a:ext cx="3052159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chemeClr val="accent4"/>
                </a:solidFill>
              </a:rPr>
              <a:t>文字探勘流程示意圖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3115C54-67E6-644C-AE48-378BE6D7F02E}"/>
              </a:ext>
            </a:extLst>
          </p:cNvPr>
          <p:cNvSpPr txBox="1"/>
          <p:nvPr/>
        </p:nvSpPr>
        <p:spPr>
          <a:xfrm>
            <a:off x="7441251" y="2211549"/>
            <a:ext cx="4145411" cy="1964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2400" b="1" dirty="0">
                <a:solidFill>
                  <a:schemeClr val="accent6"/>
                </a:solidFill>
                <a:ea typeface="微软雅黑" charset="0"/>
                <a:cs typeface="Arial" panose="020B0604020202020204" pitchFamily="34" charset="0"/>
              </a:rPr>
              <a:t>典型文字探勘需經過：</a:t>
            </a:r>
            <a:endParaRPr lang="en-US" altLang="zh-CN" sz="2400" b="1" dirty="0">
              <a:solidFill>
                <a:schemeClr val="accent6"/>
              </a:solidFill>
              <a:ea typeface="微软雅黑" charset="0"/>
              <a:cs typeface="Arial" panose="020B0604020202020204" pitchFamily="34" charset="0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2400" b="1" dirty="0">
                <a:solidFill>
                  <a:schemeClr val="accent6"/>
                </a:solidFill>
                <a:ea typeface="微软雅黑" charset="0"/>
                <a:cs typeface="Arial" panose="020B0604020202020204" pitchFamily="34" charset="0"/>
              </a:rPr>
              <a:t>「資料前處理」、「文字轉換」、「變數選取」、「模型建立」、「成效檢視」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9553F44-76B9-8F48-94C5-A76C5D6A6214}"/>
              </a:ext>
            </a:extLst>
          </p:cNvPr>
          <p:cNvSpPr txBox="1"/>
          <p:nvPr/>
        </p:nvSpPr>
        <p:spPr>
          <a:xfrm>
            <a:off x="6536265" y="1445185"/>
            <a:ext cx="904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/>
            <a:r>
              <a:rPr lang="zh-CN" altLang="en-US" sz="7200" dirty="0">
                <a:solidFill>
                  <a:schemeClr val="accent6"/>
                </a:solidFill>
                <a:latin typeface="+mn-ea"/>
                <a:cs typeface="Arial" panose="020B0604020202020204" pitchFamily="34" charset="0"/>
              </a:rPr>
              <a:t>“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579AE43-49F4-1C49-AA94-B18C0AE25ADC}"/>
              </a:ext>
            </a:extLst>
          </p:cNvPr>
          <p:cNvSpPr txBox="1"/>
          <p:nvPr/>
        </p:nvSpPr>
        <p:spPr>
          <a:xfrm>
            <a:off x="11134169" y="3744276"/>
            <a:ext cx="904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/>
            <a:r>
              <a:rPr lang="zh-CN" altLang="en-US" sz="7200">
                <a:solidFill>
                  <a:schemeClr val="accent6"/>
                </a:solidFill>
                <a:latin typeface="+mn-ea"/>
                <a:cs typeface="Arial" panose="020B0604020202020204" pitchFamily="34" charset="0"/>
              </a:rPr>
              <a:t>”</a:t>
            </a:r>
            <a:endParaRPr lang="zh-CN" altLang="en-US" sz="7200" dirty="0">
              <a:solidFill>
                <a:schemeClr val="accent6"/>
              </a:solidFill>
              <a:latin typeface="+mn-ea"/>
              <a:cs typeface="Arial" panose="020B0604020202020204" pitchFamily="34" charset="0"/>
            </a:endParaRPr>
          </a:p>
        </p:txBody>
      </p:sp>
      <p:pic>
        <p:nvPicPr>
          <p:cNvPr id="7" name="图片 2">
            <a:extLst>
              <a:ext uri="{FF2B5EF4-FFF2-40B4-BE49-F238E27FC236}">
                <a16:creationId xmlns:a16="http://schemas.microsoft.com/office/drawing/2014/main" id="{287C66BC-B0A5-5948-8F1D-4036FFFC7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499" y="1445185"/>
            <a:ext cx="5710766" cy="37763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DF6D842D-0D44-1744-891D-C813920905AE}"/>
              </a:ext>
            </a:extLst>
          </p:cNvPr>
          <p:cNvSpPr txBox="1">
            <a:spLocks/>
          </p:cNvSpPr>
          <p:nvPr/>
        </p:nvSpPr>
        <p:spPr>
          <a:xfrm>
            <a:off x="6477244" y="732699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文字探勘流程</a:t>
            </a:r>
          </a:p>
        </p:txBody>
      </p:sp>
      <p:cxnSp>
        <p:nvCxnSpPr>
          <p:cNvPr id="9" name="直接连接符 29">
            <a:extLst>
              <a:ext uri="{FF2B5EF4-FFF2-40B4-BE49-F238E27FC236}">
                <a16:creationId xmlns:a16="http://schemas.microsoft.com/office/drawing/2014/main" id="{C6469DAB-0C2A-5343-B0C0-D424779C1C16}"/>
              </a:ext>
            </a:extLst>
          </p:cNvPr>
          <p:cNvCxnSpPr/>
          <p:nvPr/>
        </p:nvCxnSpPr>
        <p:spPr>
          <a:xfrm>
            <a:off x="6363855" y="1358964"/>
            <a:ext cx="582814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233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2336797" y="1574807"/>
            <a:ext cx="3843869" cy="1913466"/>
          </a:xfrm>
          <a:prstGeom prst="roundRect">
            <a:avLst>
              <a:gd name="adj" fmla="val 457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" name="椭圆 3"/>
          <p:cNvSpPr/>
          <p:nvPr/>
        </p:nvSpPr>
        <p:spPr>
          <a:xfrm>
            <a:off x="5615026" y="3022606"/>
            <a:ext cx="931334" cy="931334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b="1"/>
              <a:t>A</a:t>
            </a:r>
            <a:endParaRPr kumimoji="1" lang="zh-CN" altLang="en-US" sz="3600" b="1" dirty="0"/>
          </a:p>
        </p:txBody>
      </p:sp>
      <p:sp>
        <p:nvSpPr>
          <p:cNvPr id="5" name="文本框 8"/>
          <p:cNvSpPr txBox="1"/>
          <p:nvPr/>
        </p:nvSpPr>
        <p:spPr>
          <a:xfrm>
            <a:off x="2702491" y="2295924"/>
            <a:ext cx="3173374" cy="777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選擇訊息量佔比較大的華語區、並移除備註型訊息 </a:t>
            </a:r>
            <a:r>
              <a:rPr lang="en-US" altLang="zh-CN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(Note</a:t>
            </a:r>
            <a:r>
              <a:rPr lang="zh-CN" altLang="en-US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：</a:t>
            </a:r>
            <a:r>
              <a:rPr lang="en-US" altLang="zh-CN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)</a:t>
            </a:r>
            <a:endParaRPr lang="zh-CN" altLang="en-US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02490" y="1778007"/>
            <a:ext cx="1210588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  <a:ea typeface="微软雅黑" charset="0"/>
              </a:rPr>
              <a:t>訊息篩選</a:t>
            </a:r>
            <a:endParaRPr lang="en-US" altLang="zh-CN" sz="20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988419" y="1572638"/>
            <a:ext cx="3843869" cy="1913466"/>
          </a:xfrm>
          <a:prstGeom prst="roundRect">
            <a:avLst>
              <a:gd name="adj" fmla="val 457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0266648" y="3020437"/>
            <a:ext cx="931334" cy="93133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b="1" dirty="0"/>
              <a:t>B</a:t>
            </a:r>
            <a:endParaRPr kumimoji="1" lang="zh-CN" altLang="en-US" sz="3600" b="1" dirty="0"/>
          </a:p>
        </p:txBody>
      </p:sp>
      <p:sp>
        <p:nvSpPr>
          <p:cNvPr id="11" name="文本框 8"/>
          <p:cNvSpPr txBox="1"/>
          <p:nvPr/>
        </p:nvSpPr>
        <p:spPr>
          <a:xfrm>
            <a:off x="7354113" y="2293755"/>
            <a:ext cx="3173374" cy="777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dirty="0" err="1">
                <a:solidFill>
                  <a:schemeClr val="bg1"/>
                </a:solidFill>
                <a:latin typeface="微软雅黑" charset="0"/>
                <a:ea typeface="微软雅黑" charset="0"/>
              </a:rPr>
              <a:t>KKday</a:t>
            </a:r>
            <a:r>
              <a:rPr lang="zh-CN" altLang="en-US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旅遊行程名稱、</a:t>
            </a:r>
            <a:r>
              <a:rPr lang="en-US" altLang="zh-CN" dirty="0" err="1">
                <a:solidFill>
                  <a:schemeClr val="bg1"/>
                </a:solidFill>
                <a:latin typeface="微软雅黑" charset="0"/>
                <a:ea typeface="微软雅黑" charset="0"/>
              </a:rPr>
              <a:t>ptt</a:t>
            </a:r>
            <a:r>
              <a:rPr lang="zh-CN" altLang="en-US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鄉民辭典</a:t>
            </a:r>
          </a:p>
        </p:txBody>
      </p:sp>
      <p:sp>
        <p:nvSpPr>
          <p:cNvPr id="12" name="矩形 11"/>
          <p:cNvSpPr/>
          <p:nvPr/>
        </p:nvSpPr>
        <p:spPr>
          <a:xfrm>
            <a:off x="7354112" y="1775838"/>
            <a:ext cx="1210588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  <a:ea typeface="微软雅黑" charset="0"/>
              </a:rPr>
              <a:t>新增詞庫</a:t>
            </a:r>
            <a:endParaRPr lang="en-US" altLang="zh-CN" sz="20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963404" y="4217124"/>
            <a:ext cx="3843869" cy="1913466"/>
          </a:xfrm>
          <a:prstGeom prst="roundRect">
            <a:avLst>
              <a:gd name="adj" fmla="val 457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241633" y="5664923"/>
            <a:ext cx="931334" cy="931334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b="1" dirty="0"/>
              <a:t>C</a:t>
            </a:r>
            <a:endParaRPr kumimoji="1" lang="zh-CN" altLang="en-US" sz="3600" b="1" dirty="0"/>
          </a:p>
        </p:txBody>
      </p:sp>
      <p:sp>
        <p:nvSpPr>
          <p:cNvPr id="16" name="文本框 8"/>
          <p:cNvSpPr txBox="1"/>
          <p:nvPr/>
        </p:nvSpPr>
        <p:spPr>
          <a:xfrm>
            <a:off x="1329098" y="4938241"/>
            <a:ext cx="3173374" cy="1137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「</a:t>
            </a:r>
            <a:r>
              <a:rPr lang="en-US" altLang="zh-CN" dirty="0" err="1">
                <a:solidFill>
                  <a:schemeClr val="bg1"/>
                </a:solidFill>
                <a:latin typeface="微软雅黑" charset="0"/>
                <a:ea typeface="微软雅黑" charset="0"/>
              </a:rPr>
              <a:t>Qrcode</a:t>
            </a:r>
            <a:r>
              <a:rPr lang="en-US" altLang="zh-CN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, </a:t>
            </a:r>
            <a:r>
              <a:rPr lang="en-US" altLang="zh-CN" dirty="0" err="1">
                <a:solidFill>
                  <a:schemeClr val="bg1"/>
                </a:solidFill>
                <a:latin typeface="微软雅黑" charset="0"/>
                <a:ea typeface="微软雅黑" charset="0"/>
              </a:rPr>
              <a:t>qrcode</a:t>
            </a:r>
            <a:r>
              <a:rPr lang="en-US" altLang="zh-CN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, </a:t>
            </a:r>
            <a:r>
              <a:rPr lang="zh-CN" altLang="en-US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二維碼」</a:t>
            </a:r>
            <a:r>
              <a:rPr lang="en-US" altLang="zh-CN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統一轉換為「</a:t>
            </a:r>
            <a:r>
              <a:rPr lang="en-US" altLang="zh-CN" dirty="0" err="1">
                <a:solidFill>
                  <a:schemeClr val="bg1"/>
                </a:solidFill>
                <a:latin typeface="微软雅黑" charset="0"/>
                <a:ea typeface="微软雅黑" charset="0"/>
              </a:rPr>
              <a:t>qr</a:t>
            </a:r>
            <a:r>
              <a:rPr lang="en-US" altLang="zh-CN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 code</a:t>
            </a:r>
            <a:r>
              <a:rPr lang="zh-CN" altLang="en-US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」</a:t>
            </a:r>
            <a:endParaRPr lang="en-US" altLang="zh-CN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endParaRPr lang="en-US" altLang="zh-CN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329097" y="4420324"/>
            <a:ext cx="1467068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  <a:ea typeface="微软雅黑" charset="0"/>
              </a:rPr>
              <a:t>相似詞轉換</a:t>
            </a:r>
            <a:endParaRPr lang="en-US" altLang="zh-CN" sz="20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615026" y="4214955"/>
            <a:ext cx="3843869" cy="1913466"/>
          </a:xfrm>
          <a:prstGeom prst="roundRect">
            <a:avLst>
              <a:gd name="adj" fmla="val 457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8893255" y="5662754"/>
            <a:ext cx="931334" cy="931334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b="1" dirty="0"/>
              <a:t>D</a:t>
            </a:r>
            <a:endParaRPr kumimoji="1" lang="zh-CN" altLang="en-US" sz="3600" b="1" dirty="0"/>
          </a:p>
        </p:txBody>
      </p:sp>
      <p:sp>
        <p:nvSpPr>
          <p:cNvPr id="25" name="文本占位符 1">
            <a:extLst>
              <a:ext uri="{FF2B5EF4-FFF2-40B4-BE49-F238E27FC236}">
                <a16:creationId xmlns:a16="http://schemas.microsoft.com/office/drawing/2014/main" id="{1AFFB157-F091-BB4C-80DD-A849D070CE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26" name="文本框 8">
            <a:extLst>
              <a:ext uri="{FF2B5EF4-FFF2-40B4-BE49-F238E27FC236}">
                <a16:creationId xmlns:a16="http://schemas.microsoft.com/office/drawing/2014/main" id="{0FF42637-BC47-AF45-8D11-79665015995F}"/>
              </a:ext>
            </a:extLst>
          </p:cNvPr>
          <p:cNvSpPr txBox="1"/>
          <p:nvPr/>
        </p:nvSpPr>
        <p:spPr>
          <a:xfrm>
            <a:off x="6041134" y="4994119"/>
            <a:ext cx="3173374" cy="1137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比較</a:t>
            </a:r>
            <a:r>
              <a:rPr lang="en-US" altLang="zh-CN" dirty="0" err="1">
                <a:solidFill>
                  <a:schemeClr val="bg1"/>
                </a:solidFill>
                <a:latin typeface="微软雅黑" charset="0"/>
                <a:ea typeface="微软雅黑" charset="0"/>
              </a:rPr>
              <a:t>Jieba</a:t>
            </a:r>
            <a:r>
              <a:rPr lang="en-US" altLang="zh-CN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, </a:t>
            </a:r>
            <a:r>
              <a:rPr lang="en-US" altLang="zh-CN" dirty="0" err="1">
                <a:solidFill>
                  <a:schemeClr val="bg1"/>
                </a:solidFill>
                <a:latin typeface="微软雅黑" charset="0"/>
                <a:ea typeface="微软雅黑" charset="0"/>
              </a:rPr>
              <a:t>tmcn</a:t>
            </a:r>
            <a:r>
              <a:rPr lang="en-US" altLang="zh-CN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, </a:t>
            </a:r>
            <a:r>
              <a:rPr lang="en-US" altLang="zh-CN" dirty="0" err="1">
                <a:solidFill>
                  <a:schemeClr val="bg1"/>
                </a:solidFill>
                <a:latin typeface="微软雅黑" charset="0"/>
                <a:ea typeface="微软雅黑" charset="0"/>
              </a:rPr>
              <a:t>rtexttool</a:t>
            </a:r>
            <a:r>
              <a:rPr lang="zh-CN" altLang="en-US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結果，由</a:t>
            </a:r>
            <a:r>
              <a:rPr lang="en-US" altLang="zh-CN" dirty="0" err="1">
                <a:solidFill>
                  <a:schemeClr val="bg1"/>
                </a:solidFill>
                <a:latin typeface="微软雅黑" charset="0"/>
                <a:ea typeface="微软雅黑" charset="0"/>
              </a:rPr>
              <a:t>tmcn</a:t>
            </a:r>
            <a:r>
              <a:rPr lang="zh-CN" altLang="en-US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勝出</a:t>
            </a:r>
          </a:p>
          <a:p>
            <a:pPr>
              <a:lnSpc>
                <a:spcPct val="130000"/>
              </a:lnSpc>
            </a:pPr>
            <a:endParaRPr lang="zh-CN" altLang="en-US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7" name="矩形 5">
            <a:extLst>
              <a:ext uri="{FF2B5EF4-FFF2-40B4-BE49-F238E27FC236}">
                <a16:creationId xmlns:a16="http://schemas.microsoft.com/office/drawing/2014/main" id="{A440E4C6-5AAF-F34D-8380-40E330578397}"/>
              </a:ext>
            </a:extLst>
          </p:cNvPr>
          <p:cNvSpPr/>
          <p:nvPr/>
        </p:nvSpPr>
        <p:spPr>
          <a:xfrm>
            <a:off x="6041133" y="4476202"/>
            <a:ext cx="1210588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  <a:ea typeface="微软雅黑" charset="0"/>
              </a:rPr>
              <a:t>中文斷詞</a:t>
            </a:r>
            <a:endParaRPr lang="en-US" altLang="zh-CN" sz="20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23" name="Text Placeholder 1">
            <a:extLst>
              <a:ext uri="{FF2B5EF4-FFF2-40B4-BE49-F238E27FC236}">
                <a16:creationId xmlns:a16="http://schemas.microsoft.com/office/drawing/2014/main" id="{FC367311-3092-4347-AF34-7F4582FA868B}"/>
              </a:ext>
            </a:extLst>
          </p:cNvPr>
          <p:cNvSpPr txBox="1">
            <a:spLocks/>
          </p:cNvSpPr>
          <p:nvPr/>
        </p:nvSpPr>
        <p:spPr>
          <a:xfrm>
            <a:off x="6477244" y="732699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資料前處理</a:t>
            </a:r>
          </a:p>
        </p:txBody>
      </p:sp>
      <p:cxnSp>
        <p:nvCxnSpPr>
          <p:cNvPr id="24" name="直接连接符 29">
            <a:extLst>
              <a:ext uri="{FF2B5EF4-FFF2-40B4-BE49-F238E27FC236}">
                <a16:creationId xmlns:a16="http://schemas.microsoft.com/office/drawing/2014/main" id="{B33F435F-A0F5-3B41-BF04-26CD877D16B6}"/>
              </a:ext>
            </a:extLst>
          </p:cNvPr>
          <p:cNvCxnSpPr/>
          <p:nvPr/>
        </p:nvCxnSpPr>
        <p:spPr>
          <a:xfrm>
            <a:off x="6363855" y="1358964"/>
            <a:ext cx="582814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58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自定义 86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FAA0AA"/>
      </a:accent1>
      <a:accent2>
        <a:srgbClr val="F5E5E4"/>
      </a:accent2>
      <a:accent3>
        <a:srgbClr val="AACED2"/>
      </a:accent3>
      <a:accent4>
        <a:srgbClr val="009FB8"/>
      </a:accent4>
      <a:accent5>
        <a:srgbClr val="FFBBB3"/>
      </a:accent5>
      <a:accent6>
        <a:srgbClr val="515151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1955</TotalTime>
  <Words>1906</Words>
  <Application>Microsoft Macintosh PowerPoint</Application>
  <PresentationFormat>Widescreen</PresentationFormat>
  <Paragraphs>414</Paragraphs>
  <Slides>28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4" baseType="lpstr">
      <vt:lpstr>等线</vt:lpstr>
      <vt:lpstr>Meiryo</vt:lpstr>
      <vt:lpstr>微软雅黑</vt:lpstr>
      <vt:lpstr>微软雅黑</vt:lpstr>
      <vt:lpstr>Microsoft YaHei Light</vt:lpstr>
      <vt:lpstr>Open Sans</vt:lpstr>
      <vt:lpstr>新細明體</vt:lpstr>
      <vt:lpstr>Roboto Cn</vt:lpstr>
      <vt:lpstr>Segoe UI Light</vt:lpstr>
      <vt:lpstr>宋体</vt:lpstr>
      <vt:lpstr>Arial</vt:lpstr>
      <vt:lpstr>Calibri</vt:lpstr>
      <vt:lpstr>Century Gothic</vt:lpstr>
      <vt:lpstr>Microsoft Himalaya</vt:lpstr>
      <vt:lpstr>Wingdings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文宣 梁</cp:lastModifiedBy>
  <cp:revision>266</cp:revision>
  <dcterms:created xsi:type="dcterms:W3CDTF">2015-08-18T02:51:41Z</dcterms:created>
  <dcterms:modified xsi:type="dcterms:W3CDTF">2018-07-12T09:57:46Z</dcterms:modified>
  <cp:category/>
</cp:coreProperties>
</file>