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3" r:id="rId2"/>
    <p:sldId id="264" r:id="rId3"/>
    <p:sldId id="259" r:id="rId4"/>
    <p:sldId id="258" r:id="rId5"/>
    <p:sldId id="262" r:id="rId6"/>
    <p:sldId id="256" r:id="rId7"/>
    <p:sldId id="257"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420" autoAdjust="0"/>
  </p:normalViewPr>
  <p:slideViewPr>
    <p:cSldViewPr snapToGrid="0" showGuides="1">
      <p:cViewPr varScale="1">
        <p:scale>
          <a:sx n="50" d="100"/>
          <a:sy n="50" d="100"/>
        </p:scale>
        <p:origin x="1537" y="44"/>
      </p:cViewPr>
      <p:guideLst>
        <p:guide orient="horz" pos="21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89A295-6F9E-4D51-AE54-61E02A4CE380}" type="datetimeFigureOut">
              <a:rPr lang="en-US" smtClean="0"/>
              <a:t>3/11/2020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1463AA-A683-4C2A-8632-07FD5D698543}" type="slidenum">
              <a:rPr lang="en-US" smtClean="0"/>
              <a:t>‹#›</a:t>
            </a:fld>
            <a:endParaRPr lang="en-US"/>
          </a:p>
        </p:txBody>
      </p:sp>
    </p:spTree>
    <p:extLst>
      <p:ext uri="{BB962C8B-B14F-4D97-AF65-F5344CB8AC3E}">
        <p14:creationId xmlns:p14="http://schemas.microsoft.com/office/powerpoint/2010/main" val="1110348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Simulation-accuracy. </a:t>
            </a:r>
            <a:r>
              <a:rPr lang="en-US" sz="1200" b="0" i="0" kern="1200" dirty="0">
                <a:solidFill>
                  <a:schemeClr val="tx1"/>
                </a:solidFill>
                <a:effectLst/>
                <a:latin typeface="+mn-lt"/>
                <a:ea typeface="+mn-ea"/>
                <a:cs typeface="+mn-cs"/>
              </a:rPr>
              <a:t>Accuracy in the test set as a function of the standard deviation (SD) of social support values across 4 targets in the training set for simulated data. Each red round dot is the average model test accuracy in test set (averaged across all the simulated data with the same SD). The blue triangle is the average random rate which should be the baseline to compared with. Random rate for each model is derived for each subject by dividing 100% by the average number of targets in the trajectories. The error bars represent the standard errors.</a:t>
            </a:r>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3</a:t>
            </a:fld>
            <a:endParaRPr lang="en-US"/>
          </a:p>
        </p:txBody>
      </p:sp>
    </p:spTree>
    <p:extLst>
      <p:ext uri="{BB962C8B-B14F-4D97-AF65-F5344CB8AC3E}">
        <p14:creationId xmlns:p14="http://schemas.microsoft.com/office/powerpoint/2010/main" val="557976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Figure Simulation-preference-matrix. The ground-truth preference matrix and the reconstructed preference matrix for simulated data. Each row is a subject and each column is a target that the subject interacts with. The color of the </a:t>
            </a:r>
            <a:r>
              <a:rPr lang="en-US" sz="1200" dirty="0" err="1"/>
              <a:t>cell_ij</a:t>
            </a:r>
            <a:r>
              <a:rPr lang="en-US" sz="1200" dirty="0"/>
              <a:t> encodes the </a:t>
            </a:r>
            <a:r>
              <a:rPr lang="en-US" sz="1200" dirty="0" err="1"/>
              <a:t>subject_i’s</a:t>
            </a:r>
            <a:r>
              <a:rPr lang="en-US" sz="1200" dirty="0"/>
              <a:t> ranked preference (1-4; 1 being the favorite target and 4 being the less favorite one)  for </a:t>
            </a:r>
            <a:r>
              <a:rPr lang="en-US" sz="1200" dirty="0" err="1"/>
              <a:t>target_j</a:t>
            </a:r>
            <a:r>
              <a:rPr lang="en-US" sz="1200" dirty="0"/>
              <a:t>. If there are tie(s) in the preference rank among targets (e.g., two or more targets share the same preference score), the targets with ties are assigned the average rank value (two targets share the second place in the preference score will have the rank value of 2.5). The ground-truth preference matrix is constructed by the rank-transformed simulated social support value of each target. The reconstructed preference matrix is constructed by the rank-transformed  predicted preference score inferred by </a:t>
            </a:r>
            <a:r>
              <a:rPr lang="en-US" sz="1200" dirty="0" err="1"/>
              <a:t>ToMNET</a:t>
            </a:r>
            <a:r>
              <a:rPr lang="en-US" sz="1200" dirty="0"/>
              <a:t>+. The value in parenthesis below each subject ID is the standard deviation of the ground-truth preference scores (before rank-transformation) between the 4 targets.</a:t>
            </a:r>
          </a:p>
          <a:p>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4</a:t>
            </a:fld>
            <a:endParaRPr lang="en-US"/>
          </a:p>
        </p:txBody>
      </p:sp>
    </p:spTree>
    <p:extLst>
      <p:ext uri="{BB962C8B-B14F-4D97-AF65-F5344CB8AC3E}">
        <p14:creationId xmlns:p14="http://schemas.microsoft.com/office/powerpoint/2010/main" val="2735564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Figure Simulation-preference-matrix. The ground-truth preference matrix and the reconstructed preference matrix for simulated data. Each row is a subject and each column is a target that the subject interacts with. The color of the </a:t>
            </a:r>
            <a:r>
              <a:rPr lang="en-US" sz="1200" dirty="0" err="1"/>
              <a:t>cell_ij</a:t>
            </a:r>
            <a:r>
              <a:rPr lang="en-US" sz="1200" dirty="0"/>
              <a:t> encodes the </a:t>
            </a:r>
            <a:r>
              <a:rPr lang="en-US" sz="1200" dirty="0" err="1"/>
              <a:t>subject_i’s</a:t>
            </a:r>
            <a:r>
              <a:rPr lang="en-US" sz="1200" dirty="0"/>
              <a:t> ranked preference (1-4; 1 being the favorite target and 4 being the less favorite one)  for </a:t>
            </a:r>
            <a:r>
              <a:rPr lang="en-US" sz="1200" dirty="0" err="1"/>
              <a:t>target_j</a:t>
            </a:r>
            <a:r>
              <a:rPr lang="en-US" sz="1200" dirty="0"/>
              <a:t>. If there are tie(s) in the preference rank among targets (e.g., two or more targets share the same preference score), the targets with ties are assigned the average rank value (two targets share the second place in the preference score will have the rank value of 2.5). The ground-truth preference matrix is constructed by the rank-transformed simulated social support value of each target. The reconstructed preference matrix is constructed by the rank-transformed  predicted preference score inferred by </a:t>
            </a:r>
            <a:r>
              <a:rPr lang="en-US" sz="1200" dirty="0" err="1"/>
              <a:t>ToMnet</a:t>
            </a:r>
            <a:r>
              <a:rPr lang="en-US" sz="1200" dirty="0"/>
              <a:t>+. The labels on the left are the standard deviations of the ground-truth preference scores (before rank-transformation) between the 4 targets.</a:t>
            </a:r>
          </a:p>
          <a:p>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5</a:t>
            </a:fld>
            <a:endParaRPr lang="en-US"/>
          </a:p>
        </p:txBody>
      </p:sp>
    </p:spTree>
    <p:extLst>
      <p:ext uri="{BB962C8B-B14F-4D97-AF65-F5344CB8AC3E}">
        <p14:creationId xmlns:p14="http://schemas.microsoft.com/office/powerpoint/2010/main" val="117914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Human-accuracy. </a:t>
            </a:r>
            <a:r>
              <a:rPr lang="en-US" sz="1200" b="0" i="0" kern="1200" dirty="0">
                <a:solidFill>
                  <a:schemeClr val="tx1"/>
                </a:solidFill>
                <a:effectLst/>
                <a:latin typeface="+mn-lt"/>
                <a:ea typeface="+mn-ea"/>
                <a:cs typeface="+mn-cs"/>
              </a:rPr>
              <a:t>Accuracy in the test set as a function of the number of trajectories in the training set for human data set. Each red round dot is the model accuracy in test set for each human subject. The blue triangle is the random rate, which should be the baseline to compared with. Random rates are derived for each subject by dividing 100% by the average number of targets in the trajectories. The x-axis is log-transformed for clearer illustration. The label besides each red dot is the subject </a:t>
            </a:r>
            <a:r>
              <a:rPr lang="en-US" altLang="zh-TW" sz="1200" b="0" i="0" kern="1200" dirty="0">
                <a:solidFill>
                  <a:schemeClr val="tx1"/>
                </a:solidFill>
                <a:effectLst/>
                <a:latin typeface="+mn-lt"/>
                <a:ea typeface="+mn-ea"/>
                <a:cs typeface="+mn-cs"/>
              </a:rPr>
              <a:t>ID.</a:t>
            </a:r>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6</a:t>
            </a:fld>
            <a:endParaRPr lang="en-US"/>
          </a:p>
        </p:txBody>
      </p:sp>
    </p:spTree>
    <p:extLst>
      <p:ext uri="{BB962C8B-B14F-4D97-AF65-F5344CB8AC3E}">
        <p14:creationId xmlns:p14="http://schemas.microsoft.com/office/powerpoint/2010/main" val="3122999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Figure Human-preference-matrix. The ground-truth preference matrix and the reconstructed preference matrix for human data. Each row is a subject and each column is a target that the subject interacts with. The color of the </a:t>
            </a:r>
            <a:r>
              <a:rPr lang="en-US" sz="1400" dirty="0" err="1"/>
              <a:t>cell_ij</a:t>
            </a:r>
            <a:r>
              <a:rPr lang="en-US" sz="1400" dirty="0"/>
              <a:t> encodes the </a:t>
            </a:r>
            <a:r>
              <a:rPr lang="en-US" sz="1400" dirty="0" err="1"/>
              <a:t>subject_i’s</a:t>
            </a:r>
            <a:r>
              <a:rPr lang="en-US" sz="1400" dirty="0"/>
              <a:t> ranked preference (1-4; 1 being the favorite target and 4 being the less favorite one)  for </a:t>
            </a:r>
            <a:r>
              <a:rPr lang="en-US" sz="1400" dirty="0" err="1"/>
              <a:t>target_j</a:t>
            </a:r>
            <a:r>
              <a:rPr lang="en-US" sz="1400" dirty="0"/>
              <a:t>. If there are tie(s) in the preference rank among targets (e.g., two or more targets share the same preference score), the targets with ties are assigned the average rank value (two targets share the second place in the preference score will have the rank value of 2.5). The ground-truth preference matrix is constructed by the rank-transformed score value of each of the four targets that human sees on the screen, which is decided by the social support questionnaire. The reconstructed preference matrix is constructed by the rank-transformed predicted preference score inferred by </a:t>
            </a:r>
            <a:r>
              <a:rPr lang="en-US" sz="1400" dirty="0" err="1"/>
              <a:t>ToMnet</a:t>
            </a:r>
            <a:r>
              <a:rPr lang="en-US" sz="1400" dirty="0"/>
              <a:t>+. The value in parenthesis below each subject ID is the standard deviation of the ground-truth preference scores (before rank-transformation) between the 4 targets.</a:t>
            </a:r>
          </a:p>
        </p:txBody>
      </p:sp>
      <p:sp>
        <p:nvSpPr>
          <p:cNvPr id="4" name="Slide Number Placeholder 3"/>
          <p:cNvSpPr>
            <a:spLocks noGrp="1"/>
          </p:cNvSpPr>
          <p:nvPr>
            <p:ph type="sldNum" sz="quarter" idx="5"/>
          </p:nvPr>
        </p:nvSpPr>
        <p:spPr/>
        <p:txBody>
          <a:bodyPr/>
          <a:lstStyle/>
          <a:p>
            <a:fld id="{DA1463AA-A683-4C2A-8632-07FD5D698543}" type="slidenum">
              <a:rPr lang="en-US" smtClean="0"/>
              <a:t>7</a:t>
            </a:fld>
            <a:endParaRPr lang="en-US"/>
          </a:p>
        </p:txBody>
      </p:sp>
    </p:spTree>
    <p:extLst>
      <p:ext uri="{BB962C8B-B14F-4D97-AF65-F5344CB8AC3E}">
        <p14:creationId xmlns:p14="http://schemas.microsoft.com/office/powerpoint/2010/main" val="627237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Figure Simulation-preference-matrix. The ground-truth preference matrix and the reconstructed preference matrix for simulated data. Each row is a subject and each column is a target that the subject interacts with. The color of the </a:t>
            </a:r>
            <a:r>
              <a:rPr lang="en-US" sz="1200" dirty="0" err="1"/>
              <a:t>cell_ij</a:t>
            </a:r>
            <a:r>
              <a:rPr lang="en-US" sz="1200" dirty="0"/>
              <a:t> encodes the </a:t>
            </a:r>
            <a:r>
              <a:rPr lang="en-US" sz="1200" dirty="0" err="1"/>
              <a:t>subject_i’s</a:t>
            </a:r>
            <a:r>
              <a:rPr lang="en-US" sz="1200" dirty="0"/>
              <a:t> ranked preference (1-4; 1 being the favorite target and 4 being the less favorite one)  for </a:t>
            </a:r>
            <a:r>
              <a:rPr lang="en-US" sz="1200" dirty="0" err="1"/>
              <a:t>target_j</a:t>
            </a:r>
            <a:r>
              <a:rPr lang="en-US" sz="1200" dirty="0"/>
              <a:t>. If there are tie(s) in the preference rank among targets (e.g., two or more targets share the same preference score), the targets with ties are assigned the average rank value (two targets share the second place in the preference score will have the rank value of 2.5). The ground-truth preference matrix is constructed by the rank-transformed simulated social support value of each target. The reconstructed preference matrix is constructed by the rank-transformed  predicted preference score inferred by </a:t>
            </a:r>
            <a:r>
              <a:rPr lang="en-US" sz="1200" dirty="0" err="1"/>
              <a:t>ToMnet</a:t>
            </a:r>
            <a:r>
              <a:rPr lang="en-US" sz="1200" dirty="0"/>
              <a:t>+. The labels on the left are the standard deviations of the ground-truth preference scores (before rank-transformation) between the 4 targets.</a:t>
            </a:r>
          </a:p>
          <a:p>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8</a:t>
            </a:fld>
            <a:endParaRPr lang="en-US"/>
          </a:p>
        </p:txBody>
      </p:sp>
    </p:spTree>
    <p:extLst>
      <p:ext uri="{BB962C8B-B14F-4D97-AF65-F5344CB8AC3E}">
        <p14:creationId xmlns:p14="http://schemas.microsoft.com/office/powerpoint/2010/main" val="310263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75D9-DBEA-4114-9992-3BF5F167F0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8E4D7D-DF5F-4F54-8757-E659677F40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250BB7-77D8-4601-AB7B-FF04555E380E}"/>
              </a:ext>
            </a:extLst>
          </p:cNvPr>
          <p:cNvSpPr>
            <a:spLocks noGrp="1"/>
          </p:cNvSpPr>
          <p:nvPr>
            <p:ph type="dt" sz="half" idx="10"/>
          </p:nvPr>
        </p:nvSpPr>
        <p:spPr/>
        <p:txBody>
          <a:bodyPr/>
          <a:lstStyle/>
          <a:p>
            <a:fld id="{F4E53FB3-0E6D-400E-94D0-294D549E0F65}" type="datetimeFigureOut">
              <a:rPr lang="en-US" smtClean="0"/>
              <a:t>3/11/2020</a:t>
            </a:fld>
            <a:endParaRPr lang="en-US"/>
          </a:p>
        </p:txBody>
      </p:sp>
      <p:sp>
        <p:nvSpPr>
          <p:cNvPr id="5" name="Footer Placeholder 4">
            <a:extLst>
              <a:ext uri="{FF2B5EF4-FFF2-40B4-BE49-F238E27FC236}">
                <a16:creationId xmlns:a16="http://schemas.microsoft.com/office/drawing/2014/main" id="{F826FF26-4332-4CD4-8011-2C22E9A8EF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CB4F6F-84B4-4D39-ABFC-F7A8416553E9}"/>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3012717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911B6-7D6E-4FEF-9D9C-A4414E3AE8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D67EA0-5AD1-4886-9A6A-8F0343FFD7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6706BC-3ECB-4440-98D2-0448525270C2}"/>
              </a:ext>
            </a:extLst>
          </p:cNvPr>
          <p:cNvSpPr>
            <a:spLocks noGrp="1"/>
          </p:cNvSpPr>
          <p:nvPr>
            <p:ph type="dt" sz="half" idx="10"/>
          </p:nvPr>
        </p:nvSpPr>
        <p:spPr/>
        <p:txBody>
          <a:bodyPr/>
          <a:lstStyle/>
          <a:p>
            <a:fld id="{F4E53FB3-0E6D-400E-94D0-294D549E0F65}" type="datetimeFigureOut">
              <a:rPr lang="en-US" smtClean="0"/>
              <a:t>3/11/2020</a:t>
            </a:fld>
            <a:endParaRPr lang="en-US"/>
          </a:p>
        </p:txBody>
      </p:sp>
      <p:sp>
        <p:nvSpPr>
          <p:cNvPr id="5" name="Footer Placeholder 4">
            <a:extLst>
              <a:ext uri="{FF2B5EF4-FFF2-40B4-BE49-F238E27FC236}">
                <a16:creationId xmlns:a16="http://schemas.microsoft.com/office/drawing/2014/main" id="{00E7481B-F759-4933-9302-ABD378F811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3B4A1B-82A1-4DB6-B268-641C43CA1394}"/>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3740923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B5CB35-DA67-4B3F-98BC-1352FA42B8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3048A4-38FB-4F51-997B-FF3F441EE6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C406F0-B288-4940-A2D7-7FECA0BDD86D}"/>
              </a:ext>
            </a:extLst>
          </p:cNvPr>
          <p:cNvSpPr>
            <a:spLocks noGrp="1"/>
          </p:cNvSpPr>
          <p:nvPr>
            <p:ph type="dt" sz="half" idx="10"/>
          </p:nvPr>
        </p:nvSpPr>
        <p:spPr/>
        <p:txBody>
          <a:bodyPr/>
          <a:lstStyle/>
          <a:p>
            <a:fld id="{F4E53FB3-0E6D-400E-94D0-294D549E0F65}" type="datetimeFigureOut">
              <a:rPr lang="en-US" smtClean="0"/>
              <a:t>3/11/2020</a:t>
            </a:fld>
            <a:endParaRPr lang="en-US"/>
          </a:p>
        </p:txBody>
      </p:sp>
      <p:sp>
        <p:nvSpPr>
          <p:cNvPr id="5" name="Footer Placeholder 4">
            <a:extLst>
              <a:ext uri="{FF2B5EF4-FFF2-40B4-BE49-F238E27FC236}">
                <a16:creationId xmlns:a16="http://schemas.microsoft.com/office/drawing/2014/main" id="{F5887AA2-60E9-417A-A110-AFB0BE44FF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D6A11D-536E-4ED9-9D2B-0E7E58BF15BB}"/>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575364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A2842-6158-42CD-B2B5-931FAD9675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7FF1D3-7082-456A-BD7D-F7622A83DE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3C4A0E-7037-4282-A317-2885F730B20E}"/>
              </a:ext>
            </a:extLst>
          </p:cNvPr>
          <p:cNvSpPr>
            <a:spLocks noGrp="1"/>
          </p:cNvSpPr>
          <p:nvPr>
            <p:ph type="dt" sz="half" idx="10"/>
          </p:nvPr>
        </p:nvSpPr>
        <p:spPr/>
        <p:txBody>
          <a:bodyPr/>
          <a:lstStyle/>
          <a:p>
            <a:fld id="{F4E53FB3-0E6D-400E-94D0-294D549E0F65}" type="datetimeFigureOut">
              <a:rPr lang="en-US" smtClean="0"/>
              <a:t>3/11/2020</a:t>
            </a:fld>
            <a:endParaRPr lang="en-US"/>
          </a:p>
        </p:txBody>
      </p:sp>
      <p:sp>
        <p:nvSpPr>
          <p:cNvPr id="5" name="Footer Placeholder 4">
            <a:extLst>
              <a:ext uri="{FF2B5EF4-FFF2-40B4-BE49-F238E27FC236}">
                <a16:creationId xmlns:a16="http://schemas.microsoft.com/office/drawing/2014/main" id="{EB6B7303-7890-401C-8CE7-87663B2DAC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93F3CE-A97C-44CC-99F0-96F113DD6524}"/>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1391781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BC10D-063B-419B-934A-353ADA0EB571}"/>
              </a:ext>
            </a:extLst>
          </p:cNvPr>
          <p:cNvSpPr>
            <a:spLocks noGrp="1"/>
          </p:cNvSpPr>
          <p:nvPr>
            <p:ph type="title"/>
          </p:nvPr>
        </p:nvSpPr>
        <p:spPr>
          <a:xfrm>
            <a:off x="831850"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397B486-DA05-4003-A970-CD9C480F2E0B}"/>
              </a:ext>
            </a:extLst>
          </p:cNvPr>
          <p:cNvSpPr>
            <a:spLocks noGrp="1"/>
          </p:cNvSpPr>
          <p:nvPr>
            <p:ph type="body" idx="1"/>
          </p:nvPr>
        </p:nvSpPr>
        <p:spPr>
          <a:xfrm>
            <a:off x="831850"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A2B545-1C81-4EB2-8254-F2B0AD9CC694}"/>
              </a:ext>
            </a:extLst>
          </p:cNvPr>
          <p:cNvSpPr>
            <a:spLocks noGrp="1"/>
          </p:cNvSpPr>
          <p:nvPr>
            <p:ph type="dt" sz="half" idx="10"/>
          </p:nvPr>
        </p:nvSpPr>
        <p:spPr/>
        <p:txBody>
          <a:bodyPr/>
          <a:lstStyle/>
          <a:p>
            <a:fld id="{F4E53FB3-0E6D-400E-94D0-294D549E0F65}" type="datetimeFigureOut">
              <a:rPr lang="en-US" smtClean="0"/>
              <a:t>3/11/2020</a:t>
            </a:fld>
            <a:endParaRPr lang="en-US"/>
          </a:p>
        </p:txBody>
      </p:sp>
      <p:sp>
        <p:nvSpPr>
          <p:cNvPr id="5" name="Footer Placeholder 4">
            <a:extLst>
              <a:ext uri="{FF2B5EF4-FFF2-40B4-BE49-F238E27FC236}">
                <a16:creationId xmlns:a16="http://schemas.microsoft.com/office/drawing/2014/main" id="{3E05149B-CD6A-4942-A1A1-C115A0F89D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451617-5F91-4DEA-A2DE-CCBB2023C1D1}"/>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1845946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C0164-A2DA-46AE-961F-2F06077AF6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E90F1D-601B-4049-B524-1B5037A6F57C}"/>
              </a:ext>
            </a:extLst>
          </p:cNvPr>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7FE5DE-6AF4-4F8D-8F3A-BC12E4DADC98}"/>
              </a:ext>
            </a:extLst>
          </p:cNvPr>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DDE41D-E2DD-459C-A27B-9C73AC83EA0F}"/>
              </a:ext>
            </a:extLst>
          </p:cNvPr>
          <p:cNvSpPr>
            <a:spLocks noGrp="1"/>
          </p:cNvSpPr>
          <p:nvPr>
            <p:ph type="dt" sz="half" idx="10"/>
          </p:nvPr>
        </p:nvSpPr>
        <p:spPr/>
        <p:txBody>
          <a:bodyPr/>
          <a:lstStyle/>
          <a:p>
            <a:fld id="{F4E53FB3-0E6D-400E-94D0-294D549E0F65}" type="datetimeFigureOut">
              <a:rPr lang="en-US" smtClean="0"/>
              <a:t>3/11/2020</a:t>
            </a:fld>
            <a:endParaRPr lang="en-US"/>
          </a:p>
        </p:txBody>
      </p:sp>
      <p:sp>
        <p:nvSpPr>
          <p:cNvPr id="6" name="Footer Placeholder 5">
            <a:extLst>
              <a:ext uri="{FF2B5EF4-FFF2-40B4-BE49-F238E27FC236}">
                <a16:creationId xmlns:a16="http://schemas.microsoft.com/office/drawing/2014/main" id="{EA7D17B9-BBFA-46EE-A3B8-551F93F787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434BDD-1F14-4B34-983B-7C466CFB838A}"/>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676826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50A09-ECF5-4F2E-807E-901AF324F2BF}"/>
              </a:ext>
            </a:extLst>
          </p:cNvPr>
          <p:cNvSpPr>
            <a:spLocks noGrp="1"/>
          </p:cNvSpPr>
          <p:nvPr>
            <p:ph type="title"/>
          </p:nvPr>
        </p:nvSpPr>
        <p:spPr>
          <a:xfrm>
            <a:off x="839789" y="365127"/>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3E74F0-746F-4321-8C4A-ED0C76D927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FE223E-4271-4E7F-AA58-DDB69BC765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12436C-90EC-4118-9920-D1489FEF61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1D6FEF-40A6-4E0F-8D22-691FADDA73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040132-5E2D-4D88-B659-764D4639B714}"/>
              </a:ext>
            </a:extLst>
          </p:cNvPr>
          <p:cNvSpPr>
            <a:spLocks noGrp="1"/>
          </p:cNvSpPr>
          <p:nvPr>
            <p:ph type="dt" sz="half" idx="10"/>
          </p:nvPr>
        </p:nvSpPr>
        <p:spPr/>
        <p:txBody>
          <a:bodyPr/>
          <a:lstStyle/>
          <a:p>
            <a:fld id="{F4E53FB3-0E6D-400E-94D0-294D549E0F65}" type="datetimeFigureOut">
              <a:rPr lang="en-US" smtClean="0"/>
              <a:t>3/11/2020</a:t>
            </a:fld>
            <a:endParaRPr lang="en-US"/>
          </a:p>
        </p:txBody>
      </p:sp>
      <p:sp>
        <p:nvSpPr>
          <p:cNvPr id="8" name="Footer Placeholder 7">
            <a:extLst>
              <a:ext uri="{FF2B5EF4-FFF2-40B4-BE49-F238E27FC236}">
                <a16:creationId xmlns:a16="http://schemas.microsoft.com/office/drawing/2014/main" id="{5000D552-7CCA-4790-A44A-8FC8096FDD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26EF31-8E56-4E00-B2CC-53570F15F2AB}"/>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1736562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3447C-A217-4ECC-88DF-2F51858C9F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E3B3063-EDD4-4A6B-80A3-6560D714860D}"/>
              </a:ext>
            </a:extLst>
          </p:cNvPr>
          <p:cNvSpPr>
            <a:spLocks noGrp="1"/>
          </p:cNvSpPr>
          <p:nvPr>
            <p:ph type="dt" sz="half" idx="10"/>
          </p:nvPr>
        </p:nvSpPr>
        <p:spPr/>
        <p:txBody>
          <a:bodyPr/>
          <a:lstStyle/>
          <a:p>
            <a:fld id="{F4E53FB3-0E6D-400E-94D0-294D549E0F65}" type="datetimeFigureOut">
              <a:rPr lang="en-US" smtClean="0"/>
              <a:t>3/11/2020</a:t>
            </a:fld>
            <a:endParaRPr lang="en-US"/>
          </a:p>
        </p:txBody>
      </p:sp>
      <p:sp>
        <p:nvSpPr>
          <p:cNvPr id="4" name="Footer Placeholder 3">
            <a:extLst>
              <a:ext uri="{FF2B5EF4-FFF2-40B4-BE49-F238E27FC236}">
                <a16:creationId xmlns:a16="http://schemas.microsoft.com/office/drawing/2014/main" id="{7BD2EDEF-2A70-4960-B02F-F9F9715600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E32756-067B-4545-96AD-562E3AFE47A7}"/>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3904810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D0689A-8AEA-4264-A921-525909E9C216}"/>
              </a:ext>
            </a:extLst>
          </p:cNvPr>
          <p:cNvSpPr>
            <a:spLocks noGrp="1"/>
          </p:cNvSpPr>
          <p:nvPr>
            <p:ph type="dt" sz="half" idx="10"/>
          </p:nvPr>
        </p:nvSpPr>
        <p:spPr/>
        <p:txBody>
          <a:bodyPr/>
          <a:lstStyle/>
          <a:p>
            <a:fld id="{F4E53FB3-0E6D-400E-94D0-294D549E0F65}" type="datetimeFigureOut">
              <a:rPr lang="en-US" smtClean="0"/>
              <a:t>3/11/2020</a:t>
            </a:fld>
            <a:endParaRPr lang="en-US"/>
          </a:p>
        </p:txBody>
      </p:sp>
      <p:sp>
        <p:nvSpPr>
          <p:cNvPr id="3" name="Footer Placeholder 2">
            <a:extLst>
              <a:ext uri="{FF2B5EF4-FFF2-40B4-BE49-F238E27FC236}">
                <a16:creationId xmlns:a16="http://schemas.microsoft.com/office/drawing/2014/main" id="{16AFEB4C-5B58-4F14-B5CC-F4094927A6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D18547-B9E9-42DC-9B8D-F98BE7B0544D}"/>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1632485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98DDD-22A9-4A79-865A-783773F07982}"/>
              </a:ext>
            </a:extLst>
          </p:cNvPr>
          <p:cNvSpPr>
            <a:spLocks noGrp="1"/>
          </p:cNvSpPr>
          <p:nvPr>
            <p:ph type="title"/>
          </p:nvPr>
        </p:nvSpPr>
        <p:spPr>
          <a:xfrm>
            <a:off x="839789" y="457200"/>
            <a:ext cx="3932238"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EEE712-35BD-4518-B1A0-17E11F42288F}"/>
              </a:ext>
            </a:extLst>
          </p:cNvPr>
          <p:cNvSpPr>
            <a:spLocks noGrp="1"/>
          </p:cNvSpPr>
          <p:nvPr>
            <p:ph idx="1"/>
          </p:nvPr>
        </p:nvSpPr>
        <p:spPr>
          <a:xfrm>
            <a:off x="5183188" y="987427"/>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D3963F-AB74-491E-AADE-9708D008C213}"/>
              </a:ext>
            </a:extLst>
          </p:cNvPr>
          <p:cNvSpPr>
            <a:spLocks noGrp="1"/>
          </p:cNvSpPr>
          <p:nvPr>
            <p:ph type="body" sz="half" idx="2"/>
          </p:nvPr>
        </p:nvSpPr>
        <p:spPr>
          <a:xfrm>
            <a:off x="839789" y="2057400"/>
            <a:ext cx="393223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7A55E3-6A45-4F1C-BE6C-D7AADB3C5621}"/>
              </a:ext>
            </a:extLst>
          </p:cNvPr>
          <p:cNvSpPr>
            <a:spLocks noGrp="1"/>
          </p:cNvSpPr>
          <p:nvPr>
            <p:ph type="dt" sz="half" idx="10"/>
          </p:nvPr>
        </p:nvSpPr>
        <p:spPr/>
        <p:txBody>
          <a:bodyPr/>
          <a:lstStyle/>
          <a:p>
            <a:fld id="{F4E53FB3-0E6D-400E-94D0-294D549E0F65}" type="datetimeFigureOut">
              <a:rPr lang="en-US" smtClean="0"/>
              <a:t>3/11/2020</a:t>
            </a:fld>
            <a:endParaRPr lang="en-US"/>
          </a:p>
        </p:txBody>
      </p:sp>
      <p:sp>
        <p:nvSpPr>
          <p:cNvPr id="6" name="Footer Placeholder 5">
            <a:extLst>
              <a:ext uri="{FF2B5EF4-FFF2-40B4-BE49-F238E27FC236}">
                <a16:creationId xmlns:a16="http://schemas.microsoft.com/office/drawing/2014/main" id="{1AE8B188-E0E0-4FA7-9A9B-2CDE365129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0917AB-D639-45EA-9065-2E1F53C10975}"/>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1184924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83A8-EF3B-48DF-AA0D-D03852457DDB}"/>
              </a:ext>
            </a:extLst>
          </p:cNvPr>
          <p:cNvSpPr>
            <a:spLocks noGrp="1"/>
          </p:cNvSpPr>
          <p:nvPr>
            <p:ph type="title"/>
          </p:nvPr>
        </p:nvSpPr>
        <p:spPr>
          <a:xfrm>
            <a:off x="839789" y="457200"/>
            <a:ext cx="3932238"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7B4CD1-334A-4EAD-9503-9DFCCECB30B9}"/>
              </a:ext>
            </a:extLst>
          </p:cNvPr>
          <p:cNvSpPr>
            <a:spLocks noGrp="1"/>
          </p:cNvSpPr>
          <p:nvPr>
            <p:ph type="pic" idx="1"/>
          </p:nvPr>
        </p:nvSpPr>
        <p:spPr>
          <a:xfrm>
            <a:off x="5183188" y="987427"/>
            <a:ext cx="6172201"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B63406-44DC-4FD7-839B-404464BFD5C4}"/>
              </a:ext>
            </a:extLst>
          </p:cNvPr>
          <p:cNvSpPr>
            <a:spLocks noGrp="1"/>
          </p:cNvSpPr>
          <p:nvPr>
            <p:ph type="body" sz="half" idx="2"/>
          </p:nvPr>
        </p:nvSpPr>
        <p:spPr>
          <a:xfrm>
            <a:off x="839789" y="2057400"/>
            <a:ext cx="393223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538C87-F817-4479-AE91-0EDD90DFE9AF}"/>
              </a:ext>
            </a:extLst>
          </p:cNvPr>
          <p:cNvSpPr>
            <a:spLocks noGrp="1"/>
          </p:cNvSpPr>
          <p:nvPr>
            <p:ph type="dt" sz="half" idx="10"/>
          </p:nvPr>
        </p:nvSpPr>
        <p:spPr/>
        <p:txBody>
          <a:bodyPr/>
          <a:lstStyle/>
          <a:p>
            <a:fld id="{F4E53FB3-0E6D-400E-94D0-294D549E0F65}" type="datetimeFigureOut">
              <a:rPr lang="en-US" smtClean="0"/>
              <a:t>3/11/2020</a:t>
            </a:fld>
            <a:endParaRPr lang="en-US"/>
          </a:p>
        </p:txBody>
      </p:sp>
      <p:sp>
        <p:nvSpPr>
          <p:cNvPr id="6" name="Footer Placeholder 5">
            <a:extLst>
              <a:ext uri="{FF2B5EF4-FFF2-40B4-BE49-F238E27FC236}">
                <a16:creationId xmlns:a16="http://schemas.microsoft.com/office/drawing/2014/main" id="{595BFC4B-00EB-459D-A590-EF5A36FD8E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702B90-5F7F-46B6-B3DE-BE1E72DED240}"/>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2168816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2E154E-EB4E-4F81-8E02-A213DE4BF24D}"/>
              </a:ext>
            </a:extLst>
          </p:cNvPr>
          <p:cNvSpPr>
            <a:spLocks noGrp="1"/>
          </p:cNvSpPr>
          <p:nvPr>
            <p:ph type="title"/>
          </p:nvPr>
        </p:nvSpPr>
        <p:spPr>
          <a:xfrm>
            <a:off x="838201"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2A429B-2108-4C1E-8105-A5027FD31E3A}"/>
              </a:ext>
            </a:extLst>
          </p:cNvPr>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F0FADA-E545-42AE-A4EE-388C93981F2D}"/>
              </a:ext>
            </a:extLst>
          </p:cNvPr>
          <p:cNvSpPr>
            <a:spLocks noGrp="1"/>
          </p:cNvSpPr>
          <p:nvPr>
            <p:ph type="dt" sz="half" idx="2"/>
          </p:nvPr>
        </p:nvSpPr>
        <p:spPr>
          <a:xfrm>
            <a:off x="838201"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E53FB3-0E6D-400E-94D0-294D549E0F65}" type="datetimeFigureOut">
              <a:rPr lang="en-US" smtClean="0"/>
              <a:t>3/11/2020</a:t>
            </a:fld>
            <a:endParaRPr lang="en-US"/>
          </a:p>
        </p:txBody>
      </p:sp>
      <p:sp>
        <p:nvSpPr>
          <p:cNvPr id="5" name="Footer Placeholder 4">
            <a:extLst>
              <a:ext uri="{FF2B5EF4-FFF2-40B4-BE49-F238E27FC236}">
                <a16:creationId xmlns:a16="http://schemas.microsoft.com/office/drawing/2014/main" id="{5F209D67-55D2-4FA8-A0A5-A15446E49997}"/>
              </a:ext>
            </a:extLst>
          </p:cNvPr>
          <p:cNvSpPr>
            <a:spLocks noGrp="1"/>
          </p:cNvSpPr>
          <p:nvPr>
            <p:ph type="ftr" sz="quarter" idx="3"/>
          </p:nvPr>
        </p:nvSpPr>
        <p:spPr>
          <a:xfrm>
            <a:off x="4038601"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9F71ED-40E1-4ACA-9E2B-38402D91DF37}"/>
              </a:ext>
            </a:extLst>
          </p:cNvPr>
          <p:cNvSpPr>
            <a:spLocks noGrp="1"/>
          </p:cNvSpPr>
          <p:nvPr>
            <p:ph type="sldNum" sz="quarter" idx="4"/>
          </p:nvPr>
        </p:nvSpPr>
        <p:spPr>
          <a:xfrm>
            <a:off x="8610601"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5A1931-9E73-4275-90BB-9FBDA5F264FC}" type="slidenum">
              <a:rPr lang="en-US" smtClean="0"/>
              <a:t>‹#›</a:t>
            </a:fld>
            <a:endParaRPr lang="en-US"/>
          </a:p>
        </p:txBody>
      </p:sp>
    </p:spTree>
    <p:extLst>
      <p:ext uri="{BB962C8B-B14F-4D97-AF65-F5344CB8AC3E}">
        <p14:creationId xmlns:p14="http://schemas.microsoft.com/office/powerpoint/2010/main" val="215764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4" name="群組 43">
            <a:extLst>
              <a:ext uri="{FF2B5EF4-FFF2-40B4-BE49-F238E27FC236}">
                <a16:creationId xmlns:a16="http://schemas.microsoft.com/office/drawing/2014/main" id="{8B56271E-0134-DD43-9BA3-88C48F40C473}"/>
              </a:ext>
            </a:extLst>
          </p:cNvPr>
          <p:cNvGrpSpPr/>
          <p:nvPr/>
        </p:nvGrpSpPr>
        <p:grpSpPr>
          <a:xfrm>
            <a:off x="2198916" y="1360713"/>
            <a:ext cx="7053941" cy="5203371"/>
            <a:chOff x="3145971" y="859971"/>
            <a:chExt cx="7239000" cy="5159827"/>
          </a:xfrm>
        </p:grpSpPr>
        <p:grpSp>
          <p:nvGrpSpPr>
            <p:cNvPr id="41" name="群組 40">
              <a:extLst>
                <a:ext uri="{FF2B5EF4-FFF2-40B4-BE49-F238E27FC236}">
                  <a16:creationId xmlns:a16="http://schemas.microsoft.com/office/drawing/2014/main" id="{7CD27707-320D-CF49-9C63-82D1937F501D}"/>
                </a:ext>
              </a:extLst>
            </p:cNvPr>
            <p:cNvGrpSpPr/>
            <p:nvPr/>
          </p:nvGrpSpPr>
          <p:grpSpPr>
            <a:xfrm>
              <a:off x="3145971" y="859971"/>
              <a:ext cx="7239000" cy="5159827"/>
              <a:chOff x="3145971" y="859971"/>
              <a:chExt cx="7239000" cy="5159827"/>
            </a:xfrm>
          </p:grpSpPr>
          <p:grpSp>
            <p:nvGrpSpPr>
              <p:cNvPr id="21" name="群組 20">
                <a:extLst>
                  <a:ext uri="{FF2B5EF4-FFF2-40B4-BE49-F238E27FC236}">
                    <a16:creationId xmlns:a16="http://schemas.microsoft.com/office/drawing/2014/main" id="{070EB3C3-0A24-D04D-BDD9-099D3B40FD00}"/>
                  </a:ext>
                </a:extLst>
              </p:cNvPr>
              <p:cNvGrpSpPr/>
              <p:nvPr/>
            </p:nvGrpSpPr>
            <p:grpSpPr>
              <a:xfrm>
                <a:off x="3145971" y="859971"/>
                <a:ext cx="7239000" cy="5159827"/>
                <a:chOff x="3557429" y="1262741"/>
                <a:chExt cx="6581843" cy="4615543"/>
              </a:xfrm>
            </p:grpSpPr>
            <p:grpSp>
              <p:nvGrpSpPr>
                <p:cNvPr id="7" name="群組 6">
                  <a:extLst>
                    <a:ext uri="{FF2B5EF4-FFF2-40B4-BE49-F238E27FC236}">
                      <a16:creationId xmlns:a16="http://schemas.microsoft.com/office/drawing/2014/main" id="{46E0B445-8B20-5B41-A740-8289361E0A07}"/>
                    </a:ext>
                  </a:extLst>
                </p:cNvPr>
                <p:cNvGrpSpPr/>
                <p:nvPr/>
              </p:nvGrpSpPr>
              <p:grpSpPr>
                <a:xfrm>
                  <a:off x="3557429" y="1262741"/>
                  <a:ext cx="6581843" cy="4615543"/>
                  <a:chOff x="3524772" y="2242456"/>
                  <a:chExt cx="6581843" cy="4615543"/>
                </a:xfrm>
              </p:grpSpPr>
              <p:pic>
                <p:nvPicPr>
                  <p:cNvPr id="5" name="圖片 4">
                    <a:extLst>
                      <a:ext uri="{FF2B5EF4-FFF2-40B4-BE49-F238E27FC236}">
                        <a16:creationId xmlns:a16="http://schemas.microsoft.com/office/drawing/2014/main" id="{BCCFB49B-2662-9646-AB86-3AE10AA454C7}"/>
                      </a:ext>
                    </a:extLst>
                  </p:cNvPr>
                  <p:cNvPicPr>
                    <a:picLocks noChangeAspect="1"/>
                  </p:cNvPicPr>
                  <p:nvPr/>
                </p:nvPicPr>
                <p:blipFill rotWithShape="1">
                  <a:blip r:embed="rId2"/>
                  <a:srcRect l="17945" t="32698"/>
                  <a:stretch/>
                </p:blipFill>
                <p:spPr>
                  <a:xfrm>
                    <a:off x="3524772" y="2242456"/>
                    <a:ext cx="6581843" cy="4615543"/>
                  </a:xfrm>
                  <a:prstGeom prst="rect">
                    <a:avLst/>
                  </a:prstGeom>
                </p:spPr>
              </p:pic>
              <p:sp>
                <p:nvSpPr>
                  <p:cNvPr id="14" name="文字方塊 13">
                    <a:extLst>
                      <a:ext uri="{FF2B5EF4-FFF2-40B4-BE49-F238E27FC236}">
                        <a16:creationId xmlns:a16="http://schemas.microsoft.com/office/drawing/2014/main" id="{7C498FC1-7579-7F48-AB47-F68D7B45CDA2}"/>
                      </a:ext>
                    </a:extLst>
                  </p:cNvPr>
                  <p:cNvSpPr txBox="1"/>
                  <p:nvPr/>
                </p:nvSpPr>
                <p:spPr>
                  <a:xfrm>
                    <a:off x="3980162" y="3189162"/>
                    <a:ext cx="1190552" cy="430887"/>
                  </a:xfrm>
                  <a:prstGeom prst="rect">
                    <a:avLst/>
                  </a:prstGeom>
                  <a:solidFill>
                    <a:schemeClr val="tx1"/>
                  </a:solidFill>
                </p:spPr>
                <p:txBody>
                  <a:bodyPr wrap="square" rtlCol="0">
                    <a:spAutoFit/>
                  </a:bodyPr>
                  <a:lstStyle/>
                  <a:p>
                    <a:pPr>
                      <a:tabLst>
                        <a:tab pos="487363" algn="l"/>
                      </a:tabLst>
                    </a:pPr>
                    <a:r>
                      <a:rPr kumimoji="1" lang="zh-CN" altLang="en-US" sz="2200" dirty="0">
                        <a:solidFill>
                          <a:srgbClr val="FF3AA6"/>
                        </a:solidFill>
                      </a:rPr>
                      <a:t>小明</a:t>
                    </a:r>
                    <a:r>
                      <a:rPr kumimoji="1" lang="en-US" altLang="zh-CN" sz="2200" dirty="0">
                        <a:solidFill>
                          <a:srgbClr val="FF3AA6"/>
                        </a:solidFill>
                      </a:rPr>
                      <a:t>: 23</a:t>
                    </a:r>
                    <a:endParaRPr kumimoji="1" lang="zh-TW" altLang="en-US" sz="2200" dirty="0">
                      <a:solidFill>
                        <a:srgbClr val="FF3AA6"/>
                      </a:solidFill>
                    </a:endParaRPr>
                  </a:p>
                </p:txBody>
              </p:sp>
              <p:sp>
                <p:nvSpPr>
                  <p:cNvPr id="16" name="文字方塊 15">
                    <a:extLst>
                      <a:ext uri="{FF2B5EF4-FFF2-40B4-BE49-F238E27FC236}">
                        <a16:creationId xmlns:a16="http://schemas.microsoft.com/office/drawing/2014/main" id="{C239229E-71E6-8144-B932-8991C2C8A58C}"/>
                      </a:ext>
                    </a:extLst>
                  </p:cNvPr>
                  <p:cNvSpPr txBox="1"/>
                  <p:nvPr/>
                </p:nvSpPr>
                <p:spPr>
                  <a:xfrm>
                    <a:off x="3969276" y="3670851"/>
                    <a:ext cx="1277638" cy="430887"/>
                  </a:xfrm>
                  <a:prstGeom prst="rect">
                    <a:avLst/>
                  </a:prstGeom>
                  <a:solidFill>
                    <a:schemeClr val="tx1"/>
                  </a:solidFill>
                </p:spPr>
                <p:txBody>
                  <a:bodyPr wrap="square" rtlCol="0">
                    <a:spAutoFit/>
                  </a:bodyPr>
                  <a:lstStyle/>
                  <a:p>
                    <a:pPr>
                      <a:tabLst>
                        <a:tab pos="487363" algn="l"/>
                      </a:tabLst>
                    </a:pPr>
                    <a:r>
                      <a:rPr kumimoji="1" lang="zh-CN" altLang="en-US" sz="2200" dirty="0">
                        <a:solidFill>
                          <a:schemeClr val="accent4">
                            <a:lumMod val="60000"/>
                            <a:lumOff val="40000"/>
                          </a:schemeClr>
                        </a:solidFill>
                      </a:rPr>
                      <a:t>小美</a:t>
                    </a:r>
                    <a:r>
                      <a:rPr kumimoji="1" lang="en-US" altLang="zh-CN" sz="2200" dirty="0">
                        <a:solidFill>
                          <a:schemeClr val="accent4">
                            <a:lumMod val="60000"/>
                            <a:lumOff val="40000"/>
                          </a:schemeClr>
                        </a:solidFill>
                      </a:rPr>
                      <a:t>: 26</a:t>
                    </a:r>
                    <a:endParaRPr kumimoji="1" lang="zh-TW" altLang="en-US" sz="2200" dirty="0">
                      <a:solidFill>
                        <a:schemeClr val="accent4">
                          <a:lumMod val="60000"/>
                          <a:lumOff val="40000"/>
                        </a:schemeClr>
                      </a:solidFill>
                    </a:endParaRPr>
                  </a:p>
                </p:txBody>
              </p:sp>
              <p:sp>
                <p:nvSpPr>
                  <p:cNvPr id="17" name="文字方塊 16">
                    <a:extLst>
                      <a:ext uri="{FF2B5EF4-FFF2-40B4-BE49-F238E27FC236}">
                        <a16:creationId xmlns:a16="http://schemas.microsoft.com/office/drawing/2014/main" id="{CA2D3485-F9C7-924F-B171-8CDE7714A838}"/>
                      </a:ext>
                    </a:extLst>
                  </p:cNvPr>
                  <p:cNvSpPr txBox="1"/>
                  <p:nvPr/>
                </p:nvSpPr>
                <p:spPr>
                  <a:xfrm>
                    <a:off x="3980162" y="4165996"/>
                    <a:ext cx="1190552" cy="430887"/>
                  </a:xfrm>
                  <a:prstGeom prst="rect">
                    <a:avLst/>
                  </a:prstGeom>
                  <a:solidFill>
                    <a:schemeClr val="tx1"/>
                  </a:solidFill>
                </p:spPr>
                <p:txBody>
                  <a:bodyPr wrap="square" rtlCol="0">
                    <a:spAutoFit/>
                  </a:bodyPr>
                  <a:lstStyle/>
                  <a:p>
                    <a:pPr>
                      <a:tabLst>
                        <a:tab pos="487363" algn="l"/>
                      </a:tabLst>
                    </a:pPr>
                    <a:r>
                      <a:rPr kumimoji="1" lang="zh-CN" altLang="en-US" sz="2200" dirty="0">
                        <a:solidFill>
                          <a:schemeClr val="accent2">
                            <a:lumMod val="75000"/>
                          </a:schemeClr>
                        </a:solidFill>
                      </a:rPr>
                      <a:t>小熊</a:t>
                    </a:r>
                    <a:r>
                      <a:rPr kumimoji="1" lang="en-US" altLang="zh-CN" sz="2200" dirty="0">
                        <a:solidFill>
                          <a:schemeClr val="accent2">
                            <a:lumMod val="75000"/>
                          </a:schemeClr>
                        </a:solidFill>
                      </a:rPr>
                      <a:t>: 18</a:t>
                    </a:r>
                    <a:endParaRPr kumimoji="1" lang="zh-TW" altLang="en-US" sz="2200" dirty="0">
                      <a:solidFill>
                        <a:schemeClr val="accent2">
                          <a:lumMod val="75000"/>
                        </a:schemeClr>
                      </a:solidFill>
                    </a:endParaRPr>
                  </a:p>
                </p:txBody>
              </p:sp>
              <p:sp>
                <p:nvSpPr>
                  <p:cNvPr id="18" name="文字方塊 17">
                    <a:extLst>
                      <a:ext uri="{FF2B5EF4-FFF2-40B4-BE49-F238E27FC236}">
                        <a16:creationId xmlns:a16="http://schemas.microsoft.com/office/drawing/2014/main" id="{EFF2BBB2-2E5B-2844-B10A-6388B73A70B4}"/>
                      </a:ext>
                    </a:extLst>
                  </p:cNvPr>
                  <p:cNvSpPr txBox="1"/>
                  <p:nvPr/>
                </p:nvSpPr>
                <p:spPr>
                  <a:xfrm>
                    <a:off x="3969276" y="4723648"/>
                    <a:ext cx="1201438" cy="430887"/>
                  </a:xfrm>
                  <a:prstGeom prst="rect">
                    <a:avLst/>
                  </a:prstGeom>
                  <a:solidFill>
                    <a:schemeClr val="tx1"/>
                  </a:solidFill>
                </p:spPr>
                <p:txBody>
                  <a:bodyPr wrap="square" rtlCol="0">
                    <a:spAutoFit/>
                  </a:bodyPr>
                  <a:lstStyle/>
                  <a:p>
                    <a:pPr>
                      <a:tabLst>
                        <a:tab pos="487363" algn="l"/>
                      </a:tabLst>
                    </a:pPr>
                    <a:r>
                      <a:rPr kumimoji="1" lang="zh-CN" altLang="en-US" sz="2200" dirty="0">
                        <a:solidFill>
                          <a:schemeClr val="accent6">
                            <a:lumMod val="60000"/>
                            <a:lumOff val="40000"/>
                          </a:schemeClr>
                        </a:solidFill>
                      </a:rPr>
                      <a:t>小樹</a:t>
                    </a:r>
                    <a:r>
                      <a:rPr kumimoji="1" lang="en-US" altLang="zh-CN" sz="2200" dirty="0">
                        <a:solidFill>
                          <a:schemeClr val="accent6">
                            <a:lumMod val="60000"/>
                            <a:lumOff val="40000"/>
                          </a:schemeClr>
                        </a:solidFill>
                      </a:rPr>
                      <a:t>: 18</a:t>
                    </a:r>
                    <a:endParaRPr kumimoji="1" lang="zh-TW" altLang="en-US" sz="2200" dirty="0">
                      <a:solidFill>
                        <a:schemeClr val="accent6">
                          <a:lumMod val="60000"/>
                          <a:lumOff val="40000"/>
                        </a:schemeClr>
                      </a:solidFill>
                    </a:endParaRPr>
                  </a:p>
                </p:txBody>
              </p:sp>
            </p:grpSp>
            <p:pic>
              <p:nvPicPr>
                <p:cNvPr id="20" name="圖片 19">
                  <a:extLst>
                    <a:ext uri="{FF2B5EF4-FFF2-40B4-BE49-F238E27FC236}">
                      <a16:creationId xmlns:a16="http://schemas.microsoft.com/office/drawing/2014/main" id="{60611A94-7022-E548-A93C-6A24CF621C43}"/>
                    </a:ext>
                  </a:extLst>
                </p:cNvPr>
                <p:cNvPicPr>
                  <a:picLocks noChangeAspect="1"/>
                </p:cNvPicPr>
                <p:nvPr/>
              </p:nvPicPr>
              <p:blipFill>
                <a:blip r:embed="rId3"/>
                <a:stretch>
                  <a:fillRect/>
                </a:stretch>
              </p:blipFill>
              <p:spPr>
                <a:xfrm>
                  <a:off x="5203371" y="1445545"/>
                  <a:ext cx="4333145" cy="4343245"/>
                </a:xfrm>
                <a:prstGeom prst="rect">
                  <a:avLst/>
                </a:prstGeom>
              </p:spPr>
            </p:pic>
          </p:grpSp>
          <p:pic>
            <p:nvPicPr>
              <p:cNvPr id="23" name="圖片 22">
                <a:extLst>
                  <a:ext uri="{FF2B5EF4-FFF2-40B4-BE49-F238E27FC236}">
                    <a16:creationId xmlns:a16="http://schemas.microsoft.com/office/drawing/2014/main" id="{E8B12BD8-0C54-C245-B299-FD94AFDA6C82}"/>
                  </a:ext>
                </a:extLst>
              </p:cNvPr>
              <p:cNvPicPr>
                <a:picLocks noChangeAspect="1"/>
              </p:cNvPicPr>
              <p:nvPr/>
            </p:nvPicPr>
            <p:blipFill>
              <a:blip r:embed="rId4"/>
              <a:stretch>
                <a:fillRect/>
              </a:stretch>
            </p:blipFill>
            <p:spPr>
              <a:xfrm>
                <a:off x="7317368" y="3191179"/>
                <a:ext cx="324000" cy="334125"/>
              </a:xfrm>
              <a:prstGeom prst="rect">
                <a:avLst/>
              </a:prstGeom>
            </p:spPr>
          </p:pic>
          <p:pic>
            <p:nvPicPr>
              <p:cNvPr id="25" name="圖片 24">
                <a:extLst>
                  <a:ext uri="{FF2B5EF4-FFF2-40B4-BE49-F238E27FC236}">
                    <a16:creationId xmlns:a16="http://schemas.microsoft.com/office/drawing/2014/main" id="{F7D7B318-DCEF-A243-BC24-E838A56F3734}"/>
                  </a:ext>
                </a:extLst>
              </p:cNvPr>
              <p:cNvPicPr>
                <a:picLocks noChangeAspect="1"/>
              </p:cNvPicPr>
              <p:nvPr/>
            </p:nvPicPr>
            <p:blipFill>
              <a:blip r:embed="rId5"/>
              <a:stretch>
                <a:fillRect/>
              </a:stretch>
            </p:blipFill>
            <p:spPr>
              <a:xfrm>
                <a:off x="7641368" y="1490438"/>
                <a:ext cx="324000" cy="313875"/>
              </a:xfrm>
              <a:prstGeom prst="rect">
                <a:avLst/>
              </a:prstGeom>
            </p:spPr>
          </p:pic>
          <p:pic>
            <p:nvPicPr>
              <p:cNvPr id="30" name="圖片 29">
                <a:extLst>
                  <a:ext uri="{FF2B5EF4-FFF2-40B4-BE49-F238E27FC236}">
                    <a16:creationId xmlns:a16="http://schemas.microsoft.com/office/drawing/2014/main" id="{A430F302-6FA0-844A-BC79-37B258E1E00D}"/>
                  </a:ext>
                </a:extLst>
              </p:cNvPr>
              <p:cNvPicPr>
                <a:picLocks noChangeAspect="1"/>
              </p:cNvPicPr>
              <p:nvPr/>
            </p:nvPicPr>
            <p:blipFill>
              <a:blip r:embed="rId5"/>
              <a:stretch>
                <a:fillRect/>
              </a:stretch>
            </p:blipFill>
            <p:spPr>
              <a:xfrm>
                <a:off x="5649920" y="2853405"/>
                <a:ext cx="324000" cy="313875"/>
              </a:xfrm>
              <a:prstGeom prst="rect">
                <a:avLst/>
              </a:prstGeom>
            </p:spPr>
          </p:pic>
          <p:pic>
            <p:nvPicPr>
              <p:cNvPr id="31" name="圖片 30">
                <a:extLst>
                  <a:ext uri="{FF2B5EF4-FFF2-40B4-BE49-F238E27FC236}">
                    <a16:creationId xmlns:a16="http://schemas.microsoft.com/office/drawing/2014/main" id="{13F00B00-370D-B844-A19E-12D6EC08025B}"/>
                  </a:ext>
                </a:extLst>
              </p:cNvPr>
              <p:cNvPicPr>
                <a:picLocks noChangeAspect="1"/>
              </p:cNvPicPr>
              <p:nvPr/>
            </p:nvPicPr>
            <p:blipFill>
              <a:blip r:embed="rId5"/>
              <a:stretch>
                <a:fillRect/>
              </a:stretch>
            </p:blipFill>
            <p:spPr>
              <a:xfrm>
                <a:off x="6984330" y="3874603"/>
                <a:ext cx="328764" cy="318491"/>
              </a:xfrm>
              <a:prstGeom prst="rect">
                <a:avLst/>
              </a:prstGeom>
            </p:spPr>
          </p:pic>
          <p:pic>
            <p:nvPicPr>
              <p:cNvPr id="32" name="圖片 31">
                <a:extLst>
                  <a:ext uri="{FF2B5EF4-FFF2-40B4-BE49-F238E27FC236}">
                    <a16:creationId xmlns:a16="http://schemas.microsoft.com/office/drawing/2014/main" id="{907C7036-CE69-9340-8000-E979659AF9A8}"/>
                  </a:ext>
                </a:extLst>
              </p:cNvPr>
              <p:cNvPicPr>
                <a:picLocks/>
              </p:cNvPicPr>
              <p:nvPr/>
            </p:nvPicPr>
            <p:blipFill>
              <a:blip r:embed="rId5"/>
              <a:stretch>
                <a:fillRect/>
              </a:stretch>
            </p:blipFill>
            <p:spPr>
              <a:xfrm>
                <a:off x="8958538" y="4538286"/>
                <a:ext cx="347204" cy="335497"/>
              </a:xfrm>
              <a:prstGeom prst="rect">
                <a:avLst/>
              </a:prstGeom>
            </p:spPr>
          </p:pic>
          <p:pic>
            <p:nvPicPr>
              <p:cNvPr id="34" name="圖片 33">
                <a:extLst>
                  <a:ext uri="{FF2B5EF4-FFF2-40B4-BE49-F238E27FC236}">
                    <a16:creationId xmlns:a16="http://schemas.microsoft.com/office/drawing/2014/main" id="{71EF10EA-A172-284F-B239-2DC66ACCA9F2}"/>
                  </a:ext>
                </a:extLst>
              </p:cNvPr>
              <p:cNvPicPr>
                <a:picLocks noChangeAspect="1"/>
              </p:cNvPicPr>
              <p:nvPr/>
            </p:nvPicPr>
            <p:blipFill>
              <a:blip r:embed="rId6"/>
              <a:stretch>
                <a:fillRect/>
              </a:stretch>
            </p:blipFill>
            <p:spPr>
              <a:xfrm>
                <a:off x="8338744" y="2543164"/>
                <a:ext cx="288000" cy="258207"/>
              </a:xfrm>
              <a:prstGeom prst="rect">
                <a:avLst/>
              </a:prstGeom>
            </p:spPr>
          </p:pic>
          <p:pic>
            <p:nvPicPr>
              <p:cNvPr id="36" name="圖片 35">
                <a:extLst>
                  <a:ext uri="{FF2B5EF4-FFF2-40B4-BE49-F238E27FC236}">
                    <a16:creationId xmlns:a16="http://schemas.microsoft.com/office/drawing/2014/main" id="{89505CE0-EF87-1B45-ACD7-1E2047C86AE2}"/>
                  </a:ext>
                </a:extLst>
              </p:cNvPr>
              <p:cNvPicPr>
                <a:picLocks noChangeAspect="1"/>
              </p:cNvPicPr>
              <p:nvPr/>
            </p:nvPicPr>
            <p:blipFill>
              <a:blip r:embed="rId7"/>
              <a:stretch>
                <a:fillRect/>
              </a:stretch>
            </p:blipFill>
            <p:spPr>
              <a:xfrm>
                <a:off x="7353368" y="4901284"/>
                <a:ext cx="288000" cy="309334"/>
              </a:xfrm>
              <a:prstGeom prst="rect">
                <a:avLst/>
              </a:prstGeom>
            </p:spPr>
          </p:pic>
          <p:pic>
            <p:nvPicPr>
              <p:cNvPr id="38" name="圖片 37">
                <a:extLst>
                  <a:ext uri="{FF2B5EF4-FFF2-40B4-BE49-F238E27FC236}">
                    <a16:creationId xmlns:a16="http://schemas.microsoft.com/office/drawing/2014/main" id="{78AE461E-B02A-454B-ACA6-EA3627BCA358}"/>
                  </a:ext>
                </a:extLst>
              </p:cNvPr>
              <p:cNvPicPr>
                <a:picLocks noChangeAspect="1"/>
              </p:cNvPicPr>
              <p:nvPr/>
            </p:nvPicPr>
            <p:blipFill>
              <a:blip r:embed="rId8"/>
              <a:stretch>
                <a:fillRect/>
              </a:stretch>
            </p:blipFill>
            <p:spPr>
              <a:xfrm>
                <a:off x="7019828" y="3201755"/>
                <a:ext cx="267428" cy="288000"/>
              </a:xfrm>
              <a:prstGeom prst="rect">
                <a:avLst/>
              </a:prstGeom>
            </p:spPr>
          </p:pic>
          <p:pic>
            <p:nvPicPr>
              <p:cNvPr id="40" name="圖片 39">
                <a:extLst>
                  <a:ext uri="{FF2B5EF4-FFF2-40B4-BE49-F238E27FC236}">
                    <a16:creationId xmlns:a16="http://schemas.microsoft.com/office/drawing/2014/main" id="{B4B382F4-913E-DF47-9C9B-BC54B517B429}"/>
                  </a:ext>
                </a:extLst>
              </p:cNvPr>
              <p:cNvPicPr>
                <a:picLocks noChangeAspect="1"/>
              </p:cNvPicPr>
              <p:nvPr/>
            </p:nvPicPr>
            <p:blipFill>
              <a:blip r:embed="rId9"/>
              <a:stretch>
                <a:fillRect/>
              </a:stretch>
            </p:blipFill>
            <p:spPr>
              <a:xfrm>
                <a:off x="8014801" y="3537858"/>
                <a:ext cx="252000" cy="308000"/>
              </a:xfrm>
              <a:prstGeom prst="rect">
                <a:avLst/>
              </a:prstGeom>
            </p:spPr>
          </p:pic>
        </p:grpSp>
        <p:sp>
          <p:nvSpPr>
            <p:cNvPr id="42" name="文字方塊 41">
              <a:extLst>
                <a:ext uri="{FF2B5EF4-FFF2-40B4-BE49-F238E27FC236}">
                  <a16:creationId xmlns:a16="http://schemas.microsoft.com/office/drawing/2014/main" id="{007CFB22-E161-0C4A-BBF4-1B07C78C1873}"/>
                </a:ext>
              </a:extLst>
            </p:cNvPr>
            <p:cNvSpPr txBox="1"/>
            <p:nvPr/>
          </p:nvSpPr>
          <p:spPr>
            <a:xfrm>
              <a:off x="3298372" y="974700"/>
              <a:ext cx="1407450" cy="954107"/>
            </a:xfrm>
            <a:prstGeom prst="rect">
              <a:avLst/>
            </a:prstGeom>
            <a:solidFill>
              <a:schemeClr val="tx1"/>
            </a:solidFill>
          </p:spPr>
          <p:txBody>
            <a:bodyPr wrap="square" rtlCol="0">
              <a:spAutoFit/>
            </a:bodyPr>
            <a:lstStyle/>
            <a:p>
              <a:pPr algn="ctr">
                <a:tabLst>
                  <a:tab pos="487363" algn="l"/>
                </a:tabLst>
              </a:pPr>
              <a:r>
                <a:rPr kumimoji="1" lang="en-US" altLang="zh-CN" sz="2800" dirty="0">
                  <a:solidFill>
                    <a:srgbClr val="00B0F0"/>
                  </a:solidFill>
                </a:rPr>
                <a:t>Current Score: 0</a:t>
              </a:r>
              <a:endParaRPr kumimoji="1" lang="zh-TW" altLang="en-US" sz="2800" dirty="0">
                <a:solidFill>
                  <a:srgbClr val="00B0F0"/>
                </a:solidFill>
              </a:endParaRPr>
            </a:p>
          </p:txBody>
        </p:sp>
      </p:grpSp>
      <p:sp>
        <p:nvSpPr>
          <p:cNvPr id="55" name="文字方塊 54">
            <a:extLst>
              <a:ext uri="{FF2B5EF4-FFF2-40B4-BE49-F238E27FC236}">
                <a16:creationId xmlns:a16="http://schemas.microsoft.com/office/drawing/2014/main" id="{B7975875-8E22-8546-A86B-2C511259894F}"/>
              </a:ext>
            </a:extLst>
          </p:cNvPr>
          <p:cNvSpPr txBox="1"/>
          <p:nvPr/>
        </p:nvSpPr>
        <p:spPr>
          <a:xfrm>
            <a:off x="2137976" y="36168"/>
            <a:ext cx="7801153" cy="1323439"/>
          </a:xfrm>
          <a:prstGeom prst="rect">
            <a:avLst/>
          </a:prstGeom>
          <a:noFill/>
        </p:spPr>
        <p:txBody>
          <a:bodyPr wrap="square" rtlCol="0">
            <a:spAutoFit/>
          </a:bodyPr>
          <a:lstStyle/>
          <a:p>
            <a:r>
              <a:rPr kumimoji="1" lang="en-US" altLang="zh-TW" sz="4000" dirty="0"/>
              <a:t>“Each step costs 1 point, </a:t>
            </a:r>
          </a:p>
          <a:p>
            <a:r>
              <a:rPr kumimoji="1" lang="en-US" altLang="zh-TW" sz="4000" dirty="0"/>
              <a:t>which target do you want to reach?”</a:t>
            </a:r>
            <a:endParaRPr kumimoji="1" lang="zh-TW" altLang="en-US" sz="4000" dirty="0"/>
          </a:p>
        </p:txBody>
      </p:sp>
    </p:spTree>
    <p:extLst>
      <p:ext uri="{BB962C8B-B14F-4D97-AF65-F5344CB8AC3E}">
        <p14:creationId xmlns:p14="http://schemas.microsoft.com/office/powerpoint/2010/main" val="259719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969FE1E-2130-4271-A77F-CAE75C8A6664}"/>
              </a:ext>
            </a:extLst>
          </p:cNvPr>
          <p:cNvGrpSpPr/>
          <p:nvPr/>
        </p:nvGrpSpPr>
        <p:grpSpPr>
          <a:xfrm>
            <a:off x="217716" y="250371"/>
            <a:ext cx="8719456" cy="6400800"/>
            <a:chOff x="217716" y="250371"/>
            <a:chExt cx="8719456" cy="6400800"/>
          </a:xfrm>
        </p:grpSpPr>
        <p:grpSp>
          <p:nvGrpSpPr>
            <p:cNvPr id="44" name="群組 43">
              <a:extLst>
                <a:ext uri="{FF2B5EF4-FFF2-40B4-BE49-F238E27FC236}">
                  <a16:creationId xmlns:a16="http://schemas.microsoft.com/office/drawing/2014/main" id="{8B56271E-0134-DD43-9BA3-88C48F40C473}"/>
                </a:ext>
              </a:extLst>
            </p:cNvPr>
            <p:cNvGrpSpPr/>
            <p:nvPr/>
          </p:nvGrpSpPr>
          <p:grpSpPr>
            <a:xfrm>
              <a:off x="217716" y="250371"/>
              <a:ext cx="8719456" cy="6400800"/>
              <a:chOff x="3145971" y="859971"/>
              <a:chExt cx="7239000" cy="5159827"/>
            </a:xfrm>
          </p:grpSpPr>
          <p:grpSp>
            <p:nvGrpSpPr>
              <p:cNvPr id="41" name="群組 40">
                <a:extLst>
                  <a:ext uri="{FF2B5EF4-FFF2-40B4-BE49-F238E27FC236}">
                    <a16:creationId xmlns:a16="http://schemas.microsoft.com/office/drawing/2014/main" id="{7CD27707-320D-CF49-9C63-82D1937F501D}"/>
                  </a:ext>
                </a:extLst>
              </p:cNvPr>
              <p:cNvGrpSpPr/>
              <p:nvPr/>
            </p:nvGrpSpPr>
            <p:grpSpPr>
              <a:xfrm>
                <a:off x="3145971" y="859971"/>
                <a:ext cx="7239000" cy="5159827"/>
                <a:chOff x="3145971" y="859971"/>
                <a:chExt cx="7239000" cy="5159827"/>
              </a:xfrm>
            </p:grpSpPr>
            <p:grpSp>
              <p:nvGrpSpPr>
                <p:cNvPr id="7" name="群組 6">
                  <a:extLst>
                    <a:ext uri="{FF2B5EF4-FFF2-40B4-BE49-F238E27FC236}">
                      <a16:creationId xmlns:a16="http://schemas.microsoft.com/office/drawing/2014/main" id="{46E0B445-8B20-5B41-A740-8289361E0A07}"/>
                    </a:ext>
                  </a:extLst>
                </p:cNvPr>
                <p:cNvGrpSpPr/>
                <p:nvPr/>
              </p:nvGrpSpPr>
              <p:grpSpPr>
                <a:xfrm>
                  <a:off x="3145971" y="859971"/>
                  <a:ext cx="7239000" cy="5159827"/>
                  <a:chOff x="3524772" y="2242456"/>
                  <a:chExt cx="6581843" cy="4615543"/>
                </a:xfrm>
              </p:grpSpPr>
              <p:pic>
                <p:nvPicPr>
                  <p:cNvPr id="5" name="圖片 4">
                    <a:extLst>
                      <a:ext uri="{FF2B5EF4-FFF2-40B4-BE49-F238E27FC236}">
                        <a16:creationId xmlns:a16="http://schemas.microsoft.com/office/drawing/2014/main" id="{BCCFB49B-2662-9646-AB86-3AE10AA454C7}"/>
                      </a:ext>
                    </a:extLst>
                  </p:cNvPr>
                  <p:cNvPicPr>
                    <a:picLocks noChangeAspect="1"/>
                  </p:cNvPicPr>
                  <p:nvPr/>
                </p:nvPicPr>
                <p:blipFill rotWithShape="1">
                  <a:blip r:embed="rId2"/>
                  <a:srcRect l="17945" t="32698"/>
                  <a:stretch/>
                </p:blipFill>
                <p:spPr>
                  <a:xfrm>
                    <a:off x="3524772" y="2242456"/>
                    <a:ext cx="6581843" cy="4615543"/>
                  </a:xfrm>
                  <a:prstGeom prst="rect">
                    <a:avLst/>
                  </a:prstGeom>
                </p:spPr>
              </p:pic>
              <p:sp>
                <p:nvSpPr>
                  <p:cNvPr id="14" name="文字方塊 13">
                    <a:extLst>
                      <a:ext uri="{FF2B5EF4-FFF2-40B4-BE49-F238E27FC236}">
                        <a16:creationId xmlns:a16="http://schemas.microsoft.com/office/drawing/2014/main" id="{7C498FC1-7579-7F48-AB47-F68D7B45CDA2}"/>
                      </a:ext>
                    </a:extLst>
                  </p:cNvPr>
                  <p:cNvSpPr txBox="1"/>
                  <p:nvPr/>
                </p:nvSpPr>
                <p:spPr>
                  <a:xfrm>
                    <a:off x="3980162" y="3189162"/>
                    <a:ext cx="1190552" cy="430887"/>
                  </a:xfrm>
                  <a:prstGeom prst="rect">
                    <a:avLst/>
                  </a:prstGeom>
                  <a:solidFill>
                    <a:schemeClr val="tx1"/>
                  </a:solidFill>
                </p:spPr>
                <p:txBody>
                  <a:bodyPr wrap="square" rtlCol="0">
                    <a:spAutoFit/>
                  </a:bodyPr>
                  <a:lstStyle/>
                  <a:p>
                    <a:pPr>
                      <a:tabLst>
                        <a:tab pos="487363" algn="l"/>
                      </a:tabLst>
                    </a:pPr>
                    <a:r>
                      <a:rPr kumimoji="1" lang="zh-CN" altLang="en-US" sz="2200" dirty="0">
                        <a:solidFill>
                          <a:srgbClr val="FF3AA6"/>
                        </a:solidFill>
                      </a:rPr>
                      <a:t>小明</a:t>
                    </a:r>
                    <a:r>
                      <a:rPr kumimoji="1" lang="en-US" altLang="zh-CN" sz="2200" dirty="0">
                        <a:solidFill>
                          <a:srgbClr val="FF3AA6"/>
                        </a:solidFill>
                      </a:rPr>
                      <a:t>: 23</a:t>
                    </a:r>
                    <a:endParaRPr kumimoji="1" lang="zh-TW" altLang="en-US" sz="2200" dirty="0">
                      <a:solidFill>
                        <a:srgbClr val="FF3AA6"/>
                      </a:solidFill>
                    </a:endParaRPr>
                  </a:p>
                </p:txBody>
              </p:sp>
              <p:sp>
                <p:nvSpPr>
                  <p:cNvPr id="18" name="文字方塊 17">
                    <a:extLst>
                      <a:ext uri="{FF2B5EF4-FFF2-40B4-BE49-F238E27FC236}">
                        <a16:creationId xmlns:a16="http://schemas.microsoft.com/office/drawing/2014/main" id="{EFF2BBB2-2E5B-2844-B10A-6388B73A70B4}"/>
                      </a:ext>
                    </a:extLst>
                  </p:cNvPr>
                  <p:cNvSpPr txBox="1"/>
                  <p:nvPr/>
                </p:nvSpPr>
                <p:spPr>
                  <a:xfrm>
                    <a:off x="3969276" y="4723648"/>
                    <a:ext cx="1201438" cy="430887"/>
                  </a:xfrm>
                  <a:prstGeom prst="rect">
                    <a:avLst/>
                  </a:prstGeom>
                  <a:solidFill>
                    <a:schemeClr val="tx1"/>
                  </a:solidFill>
                </p:spPr>
                <p:txBody>
                  <a:bodyPr wrap="square" rtlCol="0">
                    <a:spAutoFit/>
                  </a:bodyPr>
                  <a:lstStyle/>
                  <a:p>
                    <a:pPr>
                      <a:tabLst>
                        <a:tab pos="487363" algn="l"/>
                      </a:tabLst>
                    </a:pPr>
                    <a:r>
                      <a:rPr kumimoji="1" lang="zh-CN" altLang="en-US" sz="2200" dirty="0">
                        <a:solidFill>
                          <a:schemeClr val="accent6">
                            <a:lumMod val="60000"/>
                            <a:lumOff val="40000"/>
                          </a:schemeClr>
                        </a:solidFill>
                      </a:rPr>
                      <a:t>小樹</a:t>
                    </a:r>
                    <a:r>
                      <a:rPr kumimoji="1" lang="en-US" altLang="zh-CN" sz="2200" dirty="0">
                        <a:solidFill>
                          <a:schemeClr val="accent6">
                            <a:lumMod val="60000"/>
                            <a:lumOff val="40000"/>
                          </a:schemeClr>
                        </a:solidFill>
                      </a:rPr>
                      <a:t>: 18</a:t>
                    </a:r>
                    <a:endParaRPr kumimoji="1" lang="zh-TW" altLang="en-US" sz="2200" dirty="0">
                      <a:solidFill>
                        <a:schemeClr val="accent6">
                          <a:lumMod val="60000"/>
                          <a:lumOff val="40000"/>
                        </a:schemeClr>
                      </a:solidFill>
                    </a:endParaRPr>
                  </a:p>
                </p:txBody>
              </p:sp>
            </p:grpSp>
            <p:pic>
              <p:nvPicPr>
                <p:cNvPr id="23" name="圖片 22">
                  <a:extLst>
                    <a:ext uri="{FF2B5EF4-FFF2-40B4-BE49-F238E27FC236}">
                      <a16:creationId xmlns:a16="http://schemas.microsoft.com/office/drawing/2014/main" id="{E8B12BD8-0C54-C245-B299-FD94AFDA6C82}"/>
                    </a:ext>
                  </a:extLst>
                </p:cNvPr>
                <p:cNvPicPr>
                  <a:picLocks noChangeAspect="1"/>
                </p:cNvPicPr>
                <p:nvPr/>
              </p:nvPicPr>
              <p:blipFill>
                <a:blip r:embed="rId3"/>
                <a:stretch>
                  <a:fillRect/>
                </a:stretch>
              </p:blipFill>
              <p:spPr>
                <a:xfrm>
                  <a:off x="7317368" y="3191179"/>
                  <a:ext cx="324000" cy="334125"/>
                </a:xfrm>
                <a:prstGeom prst="rect">
                  <a:avLst/>
                </a:prstGeom>
              </p:spPr>
            </p:pic>
            <p:pic>
              <p:nvPicPr>
                <p:cNvPr id="25" name="圖片 24">
                  <a:extLst>
                    <a:ext uri="{FF2B5EF4-FFF2-40B4-BE49-F238E27FC236}">
                      <a16:creationId xmlns:a16="http://schemas.microsoft.com/office/drawing/2014/main" id="{F7D7B318-DCEF-A243-BC24-E838A56F3734}"/>
                    </a:ext>
                  </a:extLst>
                </p:cNvPr>
                <p:cNvPicPr>
                  <a:picLocks noChangeAspect="1"/>
                </p:cNvPicPr>
                <p:nvPr/>
              </p:nvPicPr>
              <p:blipFill>
                <a:blip r:embed="rId4"/>
                <a:stretch>
                  <a:fillRect/>
                </a:stretch>
              </p:blipFill>
              <p:spPr>
                <a:xfrm>
                  <a:off x="7641368" y="1490438"/>
                  <a:ext cx="324000" cy="313875"/>
                </a:xfrm>
                <a:prstGeom prst="rect">
                  <a:avLst/>
                </a:prstGeom>
              </p:spPr>
            </p:pic>
            <p:pic>
              <p:nvPicPr>
                <p:cNvPr id="30" name="圖片 29">
                  <a:extLst>
                    <a:ext uri="{FF2B5EF4-FFF2-40B4-BE49-F238E27FC236}">
                      <a16:creationId xmlns:a16="http://schemas.microsoft.com/office/drawing/2014/main" id="{A430F302-6FA0-844A-BC79-37B258E1E00D}"/>
                    </a:ext>
                  </a:extLst>
                </p:cNvPr>
                <p:cNvPicPr>
                  <a:picLocks noChangeAspect="1"/>
                </p:cNvPicPr>
                <p:nvPr/>
              </p:nvPicPr>
              <p:blipFill>
                <a:blip r:embed="rId4"/>
                <a:stretch>
                  <a:fillRect/>
                </a:stretch>
              </p:blipFill>
              <p:spPr>
                <a:xfrm>
                  <a:off x="5649920" y="2853405"/>
                  <a:ext cx="324000" cy="313875"/>
                </a:xfrm>
                <a:prstGeom prst="rect">
                  <a:avLst/>
                </a:prstGeom>
              </p:spPr>
            </p:pic>
            <p:pic>
              <p:nvPicPr>
                <p:cNvPr id="31" name="圖片 30">
                  <a:extLst>
                    <a:ext uri="{FF2B5EF4-FFF2-40B4-BE49-F238E27FC236}">
                      <a16:creationId xmlns:a16="http://schemas.microsoft.com/office/drawing/2014/main" id="{13F00B00-370D-B844-A19E-12D6EC08025B}"/>
                    </a:ext>
                  </a:extLst>
                </p:cNvPr>
                <p:cNvPicPr>
                  <a:picLocks noChangeAspect="1"/>
                </p:cNvPicPr>
                <p:nvPr/>
              </p:nvPicPr>
              <p:blipFill>
                <a:blip r:embed="rId4"/>
                <a:stretch>
                  <a:fillRect/>
                </a:stretch>
              </p:blipFill>
              <p:spPr>
                <a:xfrm>
                  <a:off x="6984330" y="3874603"/>
                  <a:ext cx="328764" cy="318491"/>
                </a:xfrm>
                <a:prstGeom prst="rect">
                  <a:avLst/>
                </a:prstGeom>
              </p:spPr>
            </p:pic>
            <p:pic>
              <p:nvPicPr>
                <p:cNvPr id="32" name="圖片 31">
                  <a:extLst>
                    <a:ext uri="{FF2B5EF4-FFF2-40B4-BE49-F238E27FC236}">
                      <a16:creationId xmlns:a16="http://schemas.microsoft.com/office/drawing/2014/main" id="{907C7036-CE69-9340-8000-E979659AF9A8}"/>
                    </a:ext>
                  </a:extLst>
                </p:cNvPr>
                <p:cNvPicPr>
                  <a:picLocks noChangeAspect="1"/>
                </p:cNvPicPr>
                <p:nvPr/>
              </p:nvPicPr>
              <p:blipFill>
                <a:blip r:embed="rId4"/>
                <a:stretch>
                  <a:fillRect/>
                </a:stretch>
              </p:blipFill>
              <p:spPr>
                <a:xfrm>
                  <a:off x="8958539" y="4549324"/>
                  <a:ext cx="324000" cy="313875"/>
                </a:xfrm>
                <a:prstGeom prst="rect">
                  <a:avLst/>
                </a:prstGeom>
              </p:spPr>
            </p:pic>
            <p:pic>
              <p:nvPicPr>
                <p:cNvPr id="34" name="圖片 33">
                  <a:extLst>
                    <a:ext uri="{FF2B5EF4-FFF2-40B4-BE49-F238E27FC236}">
                      <a16:creationId xmlns:a16="http://schemas.microsoft.com/office/drawing/2014/main" id="{71EF10EA-A172-284F-B239-2DC66ACCA9F2}"/>
                    </a:ext>
                  </a:extLst>
                </p:cNvPr>
                <p:cNvPicPr>
                  <a:picLocks noChangeAspect="1"/>
                </p:cNvPicPr>
                <p:nvPr/>
              </p:nvPicPr>
              <p:blipFill>
                <a:blip r:embed="rId5"/>
                <a:stretch>
                  <a:fillRect/>
                </a:stretch>
              </p:blipFill>
              <p:spPr>
                <a:xfrm>
                  <a:off x="8338744" y="2543164"/>
                  <a:ext cx="288000" cy="258207"/>
                </a:xfrm>
                <a:prstGeom prst="rect">
                  <a:avLst/>
                </a:prstGeom>
              </p:spPr>
            </p:pic>
            <p:pic>
              <p:nvPicPr>
                <p:cNvPr id="36" name="圖片 35">
                  <a:extLst>
                    <a:ext uri="{FF2B5EF4-FFF2-40B4-BE49-F238E27FC236}">
                      <a16:creationId xmlns:a16="http://schemas.microsoft.com/office/drawing/2014/main" id="{89505CE0-EF87-1B45-ACD7-1E2047C86AE2}"/>
                    </a:ext>
                  </a:extLst>
                </p:cNvPr>
                <p:cNvPicPr>
                  <a:picLocks noChangeAspect="1"/>
                </p:cNvPicPr>
                <p:nvPr/>
              </p:nvPicPr>
              <p:blipFill>
                <a:blip r:embed="rId6"/>
                <a:stretch>
                  <a:fillRect/>
                </a:stretch>
              </p:blipFill>
              <p:spPr>
                <a:xfrm>
                  <a:off x="7353368" y="4901284"/>
                  <a:ext cx="288000" cy="309334"/>
                </a:xfrm>
                <a:prstGeom prst="rect">
                  <a:avLst/>
                </a:prstGeom>
              </p:spPr>
            </p:pic>
            <p:pic>
              <p:nvPicPr>
                <p:cNvPr id="38" name="圖片 37">
                  <a:extLst>
                    <a:ext uri="{FF2B5EF4-FFF2-40B4-BE49-F238E27FC236}">
                      <a16:creationId xmlns:a16="http://schemas.microsoft.com/office/drawing/2014/main" id="{78AE461E-B02A-454B-ACA6-EA3627BCA358}"/>
                    </a:ext>
                  </a:extLst>
                </p:cNvPr>
                <p:cNvPicPr>
                  <a:picLocks noChangeAspect="1"/>
                </p:cNvPicPr>
                <p:nvPr/>
              </p:nvPicPr>
              <p:blipFill>
                <a:blip r:embed="rId7"/>
                <a:stretch>
                  <a:fillRect/>
                </a:stretch>
              </p:blipFill>
              <p:spPr>
                <a:xfrm>
                  <a:off x="7019828" y="3201755"/>
                  <a:ext cx="267428" cy="288000"/>
                </a:xfrm>
                <a:prstGeom prst="rect">
                  <a:avLst/>
                </a:prstGeom>
              </p:spPr>
            </p:pic>
            <p:pic>
              <p:nvPicPr>
                <p:cNvPr id="40" name="圖片 39">
                  <a:extLst>
                    <a:ext uri="{FF2B5EF4-FFF2-40B4-BE49-F238E27FC236}">
                      <a16:creationId xmlns:a16="http://schemas.microsoft.com/office/drawing/2014/main" id="{B4B382F4-913E-DF47-9C9B-BC54B517B429}"/>
                    </a:ext>
                  </a:extLst>
                </p:cNvPr>
                <p:cNvPicPr>
                  <a:picLocks noChangeAspect="1"/>
                </p:cNvPicPr>
                <p:nvPr/>
              </p:nvPicPr>
              <p:blipFill>
                <a:blip r:embed="rId8"/>
                <a:stretch>
                  <a:fillRect/>
                </a:stretch>
              </p:blipFill>
              <p:spPr>
                <a:xfrm>
                  <a:off x="8014801" y="3537858"/>
                  <a:ext cx="252000" cy="308000"/>
                </a:xfrm>
                <a:prstGeom prst="rect">
                  <a:avLst/>
                </a:prstGeom>
              </p:spPr>
            </p:pic>
          </p:grpSp>
          <p:sp>
            <p:nvSpPr>
              <p:cNvPr id="42" name="文字方塊 41">
                <a:extLst>
                  <a:ext uri="{FF2B5EF4-FFF2-40B4-BE49-F238E27FC236}">
                    <a16:creationId xmlns:a16="http://schemas.microsoft.com/office/drawing/2014/main" id="{007CFB22-E161-0C4A-BBF4-1B07C78C1873}"/>
                  </a:ext>
                </a:extLst>
              </p:cNvPr>
              <p:cNvSpPr txBox="1"/>
              <p:nvPr/>
            </p:nvSpPr>
            <p:spPr>
              <a:xfrm>
                <a:off x="3298372" y="974700"/>
                <a:ext cx="1741686" cy="769127"/>
              </a:xfrm>
              <a:prstGeom prst="rect">
                <a:avLst/>
              </a:prstGeom>
              <a:solidFill>
                <a:schemeClr val="tx1"/>
              </a:solidFill>
            </p:spPr>
            <p:txBody>
              <a:bodyPr wrap="square" rtlCol="0">
                <a:spAutoFit/>
              </a:bodyPr>
              <a:lstStyle/>
              <a:p>
                <a:pPr algn="ctr">
                  <a:tabLst>
                    <a:tab pos="487363" algn="l"/>
                  </a:tabLst>
                </a:pPr>
                <a:r>
                  <a:rPr kumimoji="1" lang="en-US" altLang="zh-CN" sz="2800" dirty="0">
                    <a:solidFill>
                      <a:srgbClr val="00B0F0"/>
                    </a:solidFill>
                  </a:rPr>
                  <a:t>Final Score: 26-7=19</a:t>
                </a:r>
                <a:endParaRPr kumimoji="1" lang="zh-TW" altLang="en-US" sz="2800" dirty="0">
                  <a:solidFill>
                    <a:srgbClr val="00B0F0"/>
                  </a:solidFill>
                </a:endParaRPr>
              </a:p>
            </p:txBody>
          </p:sp>
        </p:grpSp>
        <p:pic>
          <p:nvPicPr>
            <p:cNvPr id="3" name="圖片 2">
              <a:extLst>
                <a:ext uri="{FF2B5EF4-FFF2-40B4-BE49-F238E27FC236}">
                  <a16:creationId xmlns:a16="http://schemas.microsoft.com/office/drawing/2014/main" id="{CD0221BF-DC57-8541-9893-316C67EB39EB}"/>
                </a:ext>
              </a:extLst>
            </p:cNvPr>
            <p:cNvPicPr>
              <a:picLocks noChangeAspect="1"/>
            </p:cNvPicPr>
            <p:nvPr/>
          </p:nvPicPr>
          <p:blipFill>
            <a:blip r:embed="rId9"/>
            <a:stretch>
              <a:fillRect/>
            </a:stretch>
          </p:blipFill>
          <p:spPr>
            <a:xfrm>
              <a:off x="2398216" y="400776"/>
              <a:ext cx="5844635" cy="6142662"/>
            </a:xfrm>
            <a:prstGeom prst="rect">
              <a:avLst/>
            </a:prstGeom>
          </p:spPr>
        </p:pic>
        <p:sp>
          <p:nvSpPr>
            <p:cNvPr id="45" name="向右箭號 44">
              <a:extLst>
                <a:ext uri="{FF2B5EF4-FFF2-40B4-BE49-F238E27FC236}">
                  <a16:creationId xmlns:a16="http://schemas.microsoft.com/office/drawing/2014/main" id="{7BE80E27-A79C-6C48-9C4A-1040610D761F}"/>
                </a:ext>
              </a:extLst>
            </p:cNvPr>
            <p:cNvSpPr/>
            <p:nvPr/>
          </p:nvSpPr>
          <p:spPr>
            <a:xfrm>
              <a:off x="5573484" y="3222171"/>
              <a:ext cx="304800" cy="338469"/>
            </a:xfrm>
            <a:prstGeom prst="rightArrow">
              <a:avLst/>
            </a:prstGeom>
            <a:solidFill>
              <a:srgbClr val="10E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7" name="向右箭號 46">
              <a:extLst>
                <a:ext uri="{FF2B5EF4-FFF2-40B4-BE49-F238E27FC236}">
                  <a16:creationId xmlns:a16="http://schemas.microsoft.com/office/drawing/2014/main" id="{C6B9CC99-B83C-E045-89A6-CFD381A309A2}"/>
                </a:ext>
              </a:extLst>
            </p:cNvPr>
            <p:cNvSpPr/>
            <p:nvPr/>
          </p:nvSpPr>
          <p:spPr>
            <a:xfrm rot="5400000">
              <a:off x="5693226" y="3494316"/>
              <a:ext cx="304800" cy="338469"/>
            </a:xfrm>
            <a:prstGeom prst="rightArrow">
              <a:avLst/>
            </a:prstGeom>
            <a:solidFill>
              <a:srgbClr val="10E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9" name="向右箭號 48">
              <a:extLst>
                <a:ext uri="{FF2B5EF4-FFF2-40B4-BE49-F238E27FC236}">
                  <a16:creationId xmlns:a16="http://schemas.microsoft.com/office/drawing/2014/main" id="{82DB7F11-4ACD-D647-9A76-6EE7CEC583FF}"/>
                </a:ext>
              </a:extLst>
            </p:cNvPr>
            <p:cNvSpPr/>
            <p:nvPr/>
          </p:nvSpPr>
          <p:spPr>
            <a:xfrm rot="5400000">
              <a:off x="5693223" y="3886203"/>
              <a:ext cx="304800" cy="338469"/>
            </a:xfrm>
            <a:prstGeom prst="rightArrow">
              <a:avLst/>
            </a:prstGeom>
            <a:solidFill>
              <a:srgbClr val="10E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0" name="向右箭號 49">
              <a:extLst>
                <a:ext uri="{FF2B5EF4-FFF2-40B4-BE49-F238E27FC236}">
                  <a16:creationId xmlns:a16="http://schemas.microsoft.com/office/drawing/2014/main" id="{898B2944-8A51-1646-B7DF-C816765383D2}"/>
                </a:ext>
              </a:extLst>
            </p:cNvPr>
            <p:cNvSpPr/>
            <p:nvPr/>
          </p:nvSpPr>
          <p:spPr>
            <a:xfrm rot="5400000">
              <a:off x="5693228" y="4317038"/>
              <a:ext cx="304800" cy="338469"/>
            </a:xfrm>
            <a:prstGeom prst="rightArrow">
              <a:avLst/>
            </a:prstGeom>
            <a:solidFill>
              <a:srgbClr val="10E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1" name="向右箭號 50">
              <a:extLst>
                <a:ext uri="{FF2B5EF4-FFF2-40B4-BE49-F238E27FC236}">
                  <a16:creationId xmlns:a16="http://schemas.microsoft.com/office/drawing/2014/main" id="{94F88719-0951-514B-AD34-98AF65CFB451}"/>
                </a:ext>
              </a:extLst>
            </p:cNvPr>
            <p:cNvSpPr/>
            <p:nvPr/>
          </p:nvSpPr>
          <p:spPr>
            <a:xfrm rot="5400000">
              <a:off x="5704111" y="4730697"/>
              <a:ext cx="304800" cy="338469"/>
            </a:xfrm>
            <a:prstGeom prst="rightArrow">
              <a:avLst/>
            </a:prstGeom>
            <a:solidFill>
              <a:srgbClr val="10E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2" name="向右箭號 51">
              <a:extLst>
                <a:ext uri="{FF2B5EF4-FFF2-40B4-BE49-F238E27FC236}">
                  <a16:creationId xmlns:a16="http://schemas.microsoft.com/office/drawing/2014/main" id="{5AC73B4B-5899-F049-995D-0D8F601BF022}"/>
                </a:ext>
              </a:extLst>
            </p:cNvPr>
            <p:cNvSpPr/>
            <p:nvPr/>
          </p:nvSpPr>
          <p:spPr>
            <a:xfrm rot="5400000">
              <a:off x="5714994" y="5144354"/>
              <a:ext cx="304800" cy="338469"/>
            </a:xfrm>
            <a:prstGeom prst="rightArrow">
              <a:avLst/>
            </a:prstGeom>
            <a:solidFill>
              <a:srgbClr val="10E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3" name="向右箭號 52">
              <a:extLst>
                <a:ext uri="{FF2B5EF4-FFF2-40B4-BE49-F238E27FC236}">
                  <a16:creationId xmlns:a16="http://schemas.microsoft.com/office/drawing/2014/main" id="{62661258-7B93-384F-9492-25B6A1F0980C}"/>
                </a:ext>
              </a:extLst>
            </p:cNvPr>
            <p:cNvSpPr/>
            <p:nvPr/>
          </p:nvSpPr>
          <p:spPr>
            <a:xfrm rot="10800000">
              <a:off x="5551712" y="5301344"/>
              <a:ext cx="304800" cy="338469"/>
            </a:xfrm>
            <a:prstGeom prst="rightArrow">
              <a:avLst/>
            </a:prstGeom>
            <a:solidFill>
              <a:srgbClr val="10E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 name="TextBox 1">
              <a:extLst>
                <a:ext uri="{FF2B5EF4-FFF2-40B4-BE49-F238E27FC236}">
                  <a16:creationId xmlns:a16="http://schemas.microsoft.com/office/drawing/2014/main" id="{E753BACE-D93F-4B7F-A744-134FD10230EF}"/>
                </a:ext>
              </a:extLst>
            </p:cNvPr>
            <p:cNvSpPr txBox="1"/>
            <p:nvPr/>
          </p:nvSpPr>
          <p:spPr>
            <a:xfrm>
              <a:off x="806583" y="1589048"/>
              <a:ext cx="1483805" cy="461665"/>
            </a:xfrm>
            <a:prstGeom prst="rect">
              <a:avLst/>
            </a:prstGeom>
            <a:solidFill>
              <a:schemeClr val="tx1"/>
            </a:solidFill>
          </p:spPr>
          <p:txBody>
            <a:bodyPr wrap="square" rtlCol="0">
              <a:spAutoFit/>
            </a:bodyPr>
            <a:lstStyle/>
            <a:p>
              <a:r>
                <a:rPr lang="en-US" sz="2400" b="1" dirty="0">
                  <a:solidFill>
                    <a:srgbClr val="F84576"/>
                  </a:solidFill>
                </a:rPr>
                <a:t>Anne: 23</a:t>
              </a:r>
            </a:p>
          </p:txBody>
        </p:sp>
        <p:sp>
          <p:nvSpPr>
            <p:cNvPr id="29" name="TextBox 28">
              <a:extLst>
                <a:ext uri="{FF2B5EF4-FFF2-40B4-BE49-F238E27FC236}">
                  <a16:creationId xmlns:a16="http://schemas.microsoft.com/office/drawing/2014/main" id="{276DEE2E-CC16-4423-8272-7FA317338881}"/>
                </a:ext>
              </a:extLst>
            </p:cNvPr>
            <p:cNvSpPr txBox="1"/>
            <p:nvPr/>
          </p:nvSpPr>
          <p:spPr>
            <a:xfrm>
              <a:off x="806583" y="2311212"/>
              <a:ext cx="1591635" cy="461665"/>
            </a:xfrm>
            <a:prstGeom prst="rect">
              <a:avLst/>
            </a:prstGeom>
            <a:solidFill>
              <a:schemeClr val="tx1"/>
            </a:solidFill>
          </p:spPr>
          <p:txBody>
            <a:bodyPr wrap="square" rtlCol="0">
              <a:spAutoFit/>
            </a:bodyPr>
            <a:lstStyle/>
            <a:p>
              <a:r>
                <a:rPr lang="en-US" sz="2400" b="1" dirty="0">
                  <a:solidFill>
                    <a:srgbClr val="D6C688"/>
                  </a:solidFill>
                </a:rPr>
                <a:t>Ben: 26</a:t>
              </a:r>
            </a:p>
          </p:txBody>
        </p:sp>
        <p:sp>
          <p:nvSpPr>
            <p:cNvPr id="33" name="TextBox 32">
              <a:extLst>
                <a:ext uri="{FF2B5EF4-FFF2-40B4-BE49-F238E27FC236}">
                  <a16:creationId xmlns:a16="http://schemas.microsoft.com/office/drawing/2014/main" id="{1F1FEB8F-6BD2-4CF1-A3A3-EE1083B7C4E8}"/>
                </a:ext>
              </a:extLst>
            </p:cNvPr>
            <p:cNvSpPr txBox="1"/>
            <p:nvPr/>
          </p:nvSpPr>
          <p:spPr>
            <a:xfrm>
              <a:off x="806583" y="3037874"/>
              <a:ext cx="1591635" cy="461665"/>
            </a:xfrm>
            <a:prstGeom prst="rect">
              <a:avLst/>
            </a:prstGeom>
            <a:solidFill>
              <a:schemeClr val="tx1"/>
            </a:solidFill>
          </p:spPr>
          <p:txBody>
            <a:bodyPr wrap="square" rtlCol="0">
              <a:spAutoFit/>
            </a:bodyPr>
            <a:lstStyle/>
            <a:p>
              <a:r>
                <a:rPr lang="en-US" sz="2400" b="1" dirty="0">
                  <a:solidFill>
                    <a:srgbClr val="B26A42"/>
                  </a:solidFill>
                </a:rPr>
                <a:t>Matt: 18</a:t>
              </a:r>
            </a:p>
          </p:txBody>
        </p:sp>
        <p:sp>
          <p:nvSpPr>
            <p:cNvPr id="35" name="TextBox 34">
              <a:extLst>
                <a:ext uri="{FF2B5EF4-FFF2-40B4-BE49-F238E27FC236}">
                  <a16:creationId xmlns:a16="http://schemas.microsoft.com/office/drawing/2014/main" id="{D852391A-8C4E-4368-8038-B8F5DD753809}"/>
                </a:ext>
              </a:extLst>
            </p:cNvPr>
            <p:cNvSpPr txBox="1"/>
            <p:nvPr/>
          </p:nvSpPr>
          <p:spPr>
            <a:xfrm>
              <a:off x="806583" y="3731653"/>
              <a:ext cx="1483805" cy="461665"/>
            </a:xfrm>
            <a:prstGeom prst="rect">
              <a:avLst/>
            </a:prstGeom>
            <a:solidFill>
              <a:schemeClr val="tx1"/>
            </a:solidFill>
          </p:spPr>
          <p:txBody>
            <a:bodyPr wrap="square" rtlCol="0">
              <a:spAutoFit/>
            </a:bodyPr>
            <a:lstStyle/>
            <a:p>
              <a:r>
                <a:rPr lang="en-US" sz="2400" b="1" dirty="0">
                  <a:solidFill>
                    <a:srgbClr val="7DCEA0"/>
                  </a:solidFill>
                </a:rPr>
                <a:t>Amy: 18</a:t>
              </a:r>
            </a:p>
          </p:txBody>
        </p:sp>
      </p:grpSp>
      <p:sp>
        <p:nvSpPr>
          <p:cNvPr id="6" name="Rectangle 5">
            <a:extLst>
              <a:ext uri="{FF2B5EF4-FFF2-40B4-BE49-F238E27FC236}">
                <a16:creationId xmlns:a16="http://schemas.microsoft.com/office/drawing/2014/main" id="{A060F4C3-72B4-4547-ADEF-938EFAEE4913}"/>
              </a:ext>
            </a:extLst>
          </p:cNvPr>
          <p:cNvSpPr/>
          <p:nvPr/>
        </p:nvSpPr>
        <p:spPr>
          <a:xfrm>
            <a:off x="7351776" y="4788692"/>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7765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colorful background&#10;&#10;Description automatically generated">
            <a:extLst>
              <a:ext uri="{FF2B5EF4-FFF2-40B4-BE49-F238E27FC236}">
                <a16:creationId xmlns:a16="http://schemas.microsoft.com/office/drawing/2014/main" id="{32F31F15-2913-4F10-BCB0-4B4A4F5935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3310" y="197529"/>
            <a:ext cx="8689151" cy="6516863"/>
          </a:xfrm>
          <a:prstGeom prst="rect">
            <a:avLst/>
          </a:prstGeom>
        </p:spPr>
      </p:pic>
    </p:spTree>
    <p:extLst>
      <p:ext uri="{BB962C8B-B14F-4D97-AF65-F5344CB8AC3E}">
        <p14:creationId xmlns:p14="http://schemas.microsoft.com/office/powerpoint/2010/main" val="2982126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B01FF39-776C-4784-B547-5082A73DFB57}"/>
              </a:ext>
            </a:extLst>
          </p:cNvPr>
          <p:cNvGrpSpPr/>
          <p:nvPr/>
        </p:nvGrpSpPr>
        <p:grpSpPr>
          <a:xfrm>
            <a:off x="1323215" y="0"/>
            <a:ext cx="9179809" cy="6858000"/>
            <a:chOff x="1323215" y="0"/>
            <a:chExt cx="9179809" cy="6858000"/>
          </a:xfrm>
        </p:grpSpPr>
        <p:pic>
          <p:nvPicPr>
            <p:cNvPr id="4" name="Picture 3" descr="A screenshot of a cell phone&#10;&#10;Description automatically generated">
              <a:extLst>
                <a:ext uri="{FF2B5EF4-FFF2-40B4-BE49-F238E27FC236}">
                  <a16:creationId xmlns:a16="http://schemas.microsoft.com/office/drawing/2014/main" id="{2A9A48B9-2921-409D-8186-55DA405F9E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3215" y="0"/>
              <a:ext cx="4987637" cy="6858000"/>
            </a:xfrm>
            <a:prstGeom prst="rect">
              <a:avLst/>
            </a:prstGeom>
          </p:spPr>
        </p:pic>
        <p:pic>
          <p:nvPicPr>
            <p:cNvPr id="6" name="Picture 5" descr="A close up of a logo&#10;&#10;Description automatically generated">
              <a:extLst>
                <a:ext uri="{FF2B5EF4-FFF2-40B4-BE49-F238E27FC236}">
                  <a16:creationId xmlns:a16="http://schemas.microsoft.com/office/drawing/2014/main" id="{A750D2B8-2475-4371-8DED-CF14279BDA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5387" y="0"/>
              <a:ext cx="4987637" cy="6858000"/>
            </a:xfrm>
            <a:prstGeom prst="rect">
              <a:avLst/>
            </a:prstGeom>
          </p:spPr>
        </p:pic>
      </p:grpSp>
    </p:spTree>
    <p:extLst>
      <p:ext uri="{BB962C8B-B14F-4D97-AF65-F5344CB8AC3E}">
        <p14:creationId xmlns:p14="http://schemas.microsoft.com/office/powerpoint/2010/main" val="1936547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4701484-AC52-4013-A26D-C932C1EF0C35}"/>
              </a:ext>
            </a:extLst>
          </p:cNvPr>
          <p:cNvSpPr txBox="1"/>
          <p:nvPr/>
        </p:nvSpPr>
        <p:spPr>
          <a:xfrm>
            <a:off x="9829911" y="1869999"/>
            <a:ext cx="2563728" cy="830997"/>
          </a:xfrm>
          <a:prstGeom prst="rect">
            <a:avLst/>
          </a:prstGeom>
          <a:noFill/>
        </p:spPr>
        <p:txBody>
          <a:bodyPr wrap="square" rtlCol="0">
            <a:spAutoFit/>
          </a:bodyPr>
          <a:lstStyle/>
          <a:p>
            <a:r>
              <a:rPr lang="en-US" sz="2400" dirty="0"/>
              <a:t>Rank by</a:t>
            </a:r>
          </a:p>
          <a:p>
            <a:r>
              <a:rPr lang="en-US" sz="2400" dirty="0"/>
              <a:t>Preference</a:t>
            </a:r>
          </a:p>
        </p:txBody>
      </p:sp>
      <p:pic>
        <p:nvPicPr>
          <p:cNvPr id="5" name="Picture 4" descr="A close up of a logo&#10;&#10;Description automatically generated">
            <a:extLst>
              <a:ext uri="{FF2B5EF4-FFF2-40B4-BE49-F238E27FC236}">
                <a16:creationId xmlns:a16="http://schemas.microsoft.com/office/drawing/2014/main" id="{9D32934A-3112-49B1-A9F0-E13A7327878D}"/>
              </a:ext>
            </a:extLst>
          </p:cNvPr>
          <p:cNvPicPr>
            <a:picLocks noChangeAspect="1"/>
          </p:cNvPicPr>
          <p:nvPr/>
        </p:nvPicPr>
        <p:blipFill rotWithShape="1">
          <a:blip r:embed="rId3">
            <a:extLst>
              <a:ext uri="{28A0092B-C50C-407E-A947-70E740481C1C}">
                <a14:useLocalDpi xmlns:a14="http://schemas.microsoft.com/office/drawing/2010/main" val="0"/>
              </a:ext>
            </a:extLst>
          </a:blip>
          <a:srcRect l="73004" t="42701" r="17406" b="41504"/>
          <a:stretch/>
        </p:blipFill>
        <p:spPr>
          <a:xfrm>
            <a:off x="9676869" y="2700996"/>
            <a:ext cx="1281864" cy="2903050"/>
          </a:xfrm>
          <a:prstGeom prst="rect">
            <a:avLst/>
          </a:prstGeom>
        </p:spPr>
      </p:pic>
      <p:sp>
        <p:nvSpPr>
          <p:cNvPr id="8" name="TextBox 7">
            <a:extLst>
              <a:ext uri="{FF2B5EF4-FFF2-40B4-BE49-F238E27FC236}">
                <a16:creationId xmlns:a16="http://schemas.microsoft.com/office/drawing/2014/main" id="{2C7F735B-B575-44A3-9447-25DB41E4994B}"/>
              </a:ext>
            </a:extLst>
          </p:cNvPr>
          <p:cNvSpPr txBox="1"/>
          <p:nvPr/>
        </p:nvSpPr>
        <p:spPr>
          <a:xfrm>
            <a:off x="4739337" y="171384"/>
            <a:ext cx="2106526" cy="461665"/>
          </a:xfrm>
          <a:prstGeom prst="rect">
            <a:avLst/>
          </a:prstGeom>
          <a:noFill/>
        </p:spPr>
        <p:txBody>
          <a:bodyPr wrap="square" rtlCol="0">
            <a:spAutoFit/>
          </a:bodyPr>
          <a:lstStyle/>
          <a:p>
            <a:r>
              <a:rPr lang="en-US" sz="2400" dirty="0"/>
              <a:t>Ground-Truth</a:t>
            </a:r>
          </a:p>
        </p:txBody>
      </p:sp>
      <p:sp>
        <p:nvSpPr>
          <p:cNvPr id="9" name="TextBox 8">
            <a:extLst>
              <a:ext uri="{FF2B5EF4-FFF2-40B4-BE49-F238E27FC236}">
                <a16:creationId xmlns:a16="http://schemas.microsoft.com/office/drawing/2014/main" id="{2152F5F1-08CE-4CF2-ABC0-476F5618666B}"/>
              </a:ext>
            </a:extLst>
          </p:cNvPr>
          <p:cNvSpPr txBox="1"/>
          <p:nvPr/>
        </p:nvSpPr>
        <p:spPr>
          <a:xfrm>
            <a:off x="7242420" y="171384"/>
            <a:ext cx="2106526" cy="461665"/>
          </a:xfrm>
          <a:prstGeom prst="rect">
            <a:avLst/>
          </a:prstGeom>
          <a:noFill/>
        </p:spPr>
        <p:txBody>
          <a:bodyPr wrap="square" rtlCol="0">
            <a:spAutoFit/>
          </a:bodyPr>
          <a:lstStyle/>
          <a:p>
            <a:r>
              <a:rPr lang="en-US" sz="2400" dirty="0"/>
              <a:t>Reconstructed</a:t>
            </a:r>
          </a:p>
        </p:txBody>
      </p:sp>
      <p:cxnSp>
        <p:nvCxnSpPr>
          <p:cNvPr id="15" name="Straight Connector 14">
            <a:extLst>
              <a:ext uri="{FF2B5EF4-FFF2-40B4-BE49-F238E27FC236}">
                <a16:creationId xmlns:a16="http://schemas.microsoft.com/office/drawing/2014/main" id="{4F99AD08-4462-47CE-B2EF-881C2A06E75B}"/>
              </a:ext>
            </a:extLst>
          </p:cNvPr>
          <p:cNvCxnSpPr>
            <a:cxnSpLocks/>
          </p:cNvCxnSpPr>
          <p:nvPr/>
        </p:nvCxnSpPr>
        <p:spPr>
          <a:xfrm>
            <a:off x="4238765" y="789804"/>
            <a:ext cx="0" cy="2103120"/>
          </a:xfrm>
          <a:prstGeom prst="line">
            <a:avLst/>
          </a:prstGeom>
          <a:ln w="28575"/>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5456AEC6-A38A-47D8-82E1-235B469E53AD}"/>
              </a:ext>
            </a:extLst>
          </p:cNvPr>
          <p:cNvCxnSpPr>
            <a:cxnSpLocks/>
          </p:cNvCxnSpPr>
          <p:nvPr/>
        </p:nvCxnSpPr>
        <p:spPr>
          <a:xfrm>
            <a:off x="4238765" y="3136758"/>
            <a:ext cx="0" cy="2011680"/>
          </a:xfrm>
          <a:prstGeom prst="line">
            <a:avLst/>
          </a:prstGeom>
          <a:ln w="28575"/>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3C460043-689E-4E67-8884-90956338B727}"/>
              </a:ext>
            </a:extLst>
          </p:cNvPr>
          <p:cNvCxnSpPr>
            <a:cxnSpLocks/>
          </p:cNvCxnSpPr>
          <p:nvPr/>
        </p:nvCxnSpPr>
        <p:spPr>
          <a:xfrm>
            <a:off x="4238765" y="5385243"/>
            <a:ext cx="0" cy="1097280"/>
          </a:xfrm>
          <a:prstGeom prst="line">
            <a:avLst/>
          </a:prstGeom>
          <a:ln w="28575"/>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037C4291-51A8-41CC-97E7-9BB3251F2965}"/>
              </a:ext>
            </a:extLst>
          </p:cNvPr>
          <p:cNvSpPr txBox="1"/>
          <p:nvPr/>
        </p:nvSpPr>
        <p:spPr>
          <a:xfrm rot="16200000">
            <a:off x="3243438" y="1494469"/>
            <a:ext cx="1375948" cy="461665"/>
          </a:xfrm>
          <a:prstGeom prst="rect">
            <a:avLst/>
          </a:prstGeom>
          <a:noFill/>
        </p:spPr>
        <p:txBody>
          <a:bodyPr wrap="square" rtlCol="0">
            <a:spAutoFit/>
          </a:bodyPr>
          <a:lstStyle/>
          <a:p>
            <a:r>
              <a:rPr lang="en-US" sz="2400" i="1" dirty="0"/>
              <a:t>SD = 2.1</a:t>
            </a:r>
          </a:p>
        </p:txBody>
      </p:sp>
      <p:sp>
        <p:nvSpPr>
          <p:cNvPr id="19" name="TextBox 18">
            <a:extLst>
              <a:ext uri="{FF2B5EF4-FFF2-40B4-BE49-F238E27FC236}">
                <a16:creationId xmlns:a16="http://schemas.microsoft.com/office/drawing/2014/main" id="{1666F773-3CB2-4F8B-AC5C-B3AB32AD72C7}"/>
              </a:ext>
            </a:extLst>
          </p:cNvPr>
          <p:cNvSpPr txBox="1"/>
          <p:nvPr/>
        </p:nvSpPr>
        <p:spPr>
          <a:xfrm rot="16200000">
            <a:off x="3243437" y="3921689"/>
            <a:ext cx="1375948" cy="461665"/>
          </a:xfrm>
          <a:prstGeom prst="rect">
            <a:avLst/>
          </a:prstGeom>
          <a:noFill/>
        </p:spPr>
        <p:txBody>
          <a:bodyPr wrap="square" rtlCol="0">
            <a:spAutoFit/>
          </a:bodyPr>
          <a:lstStyle/>
          <a:p>
            <a:r>
              <a:rPr lang="en-US" sz="2400" i="1" dirty="0"/>
              <a:t>SD = 1.1</a:t>
            </a:r>
          </a:p>
        </p:txBody>
      </p:sp>
      <p:sp>
        <p:nvSpPr>
          <p:cNvPr id="20" name="TextBox 19">
            <a:extLst>
              <a:ext uri="{FF2B5EF4-FFF2-40B4-BE49-F238E27FC236}">
                <a16:creationId xmlns:a16="http://schemas.microsoft.com/office/drawing/2014/main" id="{AAD9AC1F-3425-4970-8FF3-4199291F45D1}"/>
              </a:ext>
            </a:extLst>
          </p:cNvPr>
          <p:cNvSpPr txBox="1"/>
          <p:nvPr/>
        </p:nvSpPr>
        <p:spPr>
          <a:xfrm rot="16200000">
            <a:off x="3247935" y="5660934"/>
            <a:ext cx="1375948" cy="461665"/>
          </a:xfrm>
          <a:prstGeom prst="rect">
            <a:avLst/>
          </a:prstGeom>
          <a:noFill/>
        </p:spPr>
        <p:txBody>
          <a:bodyPr wrap="square" rtlCol="0">
            <a:spAutoFit/>
          </a:bodyPr>
          <a:lstStyle/>
          <a:p>
            <a:r>
              <a:rPr lang="en-US" sz="2400" i="1" dirty="0"/>
              <a:t>SD = 0.1</a:t>
            </a:r>
          </a:p>
        </p:txBody>
      </p:sp>
      <p:cxnSp>
        <p:nvCxnSpPr>
          <p:cNvPr id="21" name="Straight Connector 20">
            <a:extLst>
              <a:ext uri="{FF2B5EF4-FFF2-40B4-BE49-F238E27FC236}">
                <a16:creationId xmlns:a16="http://schemas.microsoft.com/office/drawing/2014/main" id="{BBC46255-8A99-490A-9A9D-C5FEDF7B6223}"/>
              </a:ext>
            </a:extLst>
          </p:cNvPr>
          <p:cNvCxnSpPr>
            <a:cxnSpLocks/>
          </p:cNvCxnSpPr>
          <p:nvPr/>
        </p:nvCxnSpPr>
        <p:spPr>
          <a:xfrm>
            <a:off x="4135899" y="3040632"/>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CF46BEA2-5756-490F-ACDA-85763B6BA204}"/>
              </a:ext>
            </a:extLst>
          </p:cNvPr>
          <p:cNvCxnSpPr>
            <a:cxnSpLocks/>
          </p:cNvCxnSpPr>
          <p:nvPr/>
        </p:nvCxnSpPr>
        <p:spPr>
          <a:xfrm>
            <a:off x="4062269" y="5479030"/>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pic>
        <p:nvPicPr>
          <p:cNvPr id="23" name="Picture 22" descr="A close up of a logo&#10;&#10;Description automatically generated">
            <a:extLst>
              <a:ext uri="{FF2B5EF4-FFF2-40B4-BE49-F238E27FC236}">
                <a16:creationId xmlns:a16="http://schemas.microsoft.com/office/drawing/2014/main" id="{B57390E1-164D-4064-95D4-45531DA48A67}"/>
              </a:ext>
            </a:extLst>
          </p:cNvPr>
          <p:cNvPicPr>
            <a:picLocks noChangeAspect="1"/>
          </p:cNvPicPr>
          <p:nvPr/>
        </p:nvPicPr>
        <p:blipFill rotWithShape="1">
          <a:blip r:embed="rId4">
            <a:extLst>
              <a:ext uri="{28A0092B-C50C-407E-A947-70E740481C1C}">
                <a14:useLocalDpi xmlns:a14="http://schemas.microsoft.com/office/drawing/2010/main" val="0"/>
              </a:ext>
            </a:extLst>
          </a:blip>
          <a:srcRect l="12111" t="1003" r="30632" b="-109"/>
          <a:stretch/>
        </p:blipFill>
        <p:spPr>
          <a:xfrm>
            <a:off x="7023581" y="581648"/>
            <a:ext cx="2614711" cy="6222944"/>
          </a:xfrm>
          <a:prstGeom prst="rect">
            <a:avLst/>
          </a:prstGeom>
        </p:spPr>
      </p:pic>
      <p:pic>
        <p:nvPicPr>
          <p:cNvPr id="26" name="Picture 25" descr="A screenshot of a cell phone&#10;&#10;Description automatically generated">
            <a:extLst>
              <a:ext uri="{FF2B5EF4-FFF2-40B4-BE49-F238E27FC236}">
                <a16:creationId xmlns:a16="http://schemas.microsoft.com/office/drawing/2014/main" id="{A9CFAF1F-B529-4ACA-9E95-3BA644CA7899}"/>
              </a:ext>
            </a:extLst>
          </p:cNvPr>
          <p:cNvPicPr>
            <a:picLocks noChangeAspect="1"/>
          </p:cNvPicPr>
          <p:nvPr/>
        </p:nvPicPr>
        <p:blipFill rotWithShape="1">
          <a:blip r:embed="rId5">
            <a:extLst>
              <a:ext uri="{28A0092B-C50C-407E-A947-70E740481C1C}">
                <a14:useLocalDpi xmlns:a14="http://schemas.microsoft.com/office/drawing/2010/main" val="0"/>
              </a:ext>
            </a:extLst>
          </a:blip>
          <a:srcRect l="11487" t="448" r="34299" b="448"/>
          <a:stretch/>
        </p:blipFill>
        <p:spPr>
          <a:xfrm>
            <a:off x="4440486" y="581648"/>
            <a:ext cx="2542510" cy="6205644"/>
          </a:xfrm>
          <a:prstGeom prst="rect">
            <a:avLst/>
          </a:prstGeom>
        </p:spPr>
      </p:pic>
      <p:cxnSp>
        <p:nvCxnSpPr>
          <p:cNvPr id="28" name="Straight Connector 27">
            <a:extLst>
              <a:ext uri="{FF2B5EF4-FFF2-40B4-BE49-F238E27FC236}">
                <a16:creationId xmlns:a16="http://schemas.microsoft.com/office/drawing/2014/main" id="{0C5DEA84-BE39-4138-8C9D-BCD9B9BD3863}"/>
              </a:ext>
            </a:extLst>
          </p:cNvPr>
          <p:cNvCxnSpPr>
            <a:cxnSpLocks/>
          </p:cNvCxnSpPr>
          <p:nvPr/>
        </p:nvCxnSpPr>
        <p:spPr>
          <a:xfrm>
            <a:off x="4281909" y="2955891"/>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8F50E44C-3843-49AD-972D-644428CC9E97}"/>
              </a:ext>
            </a:extLst>
          </p:cNvPr>
          <p:cNvCxnSpPr>
            <a:cxnSpLocks/>
          </p:cNvCxnSpPr>
          <p:nvPr/>
        </p:nvCxnSpPr>
        <p:spPr>
          <a:xfrm>
            <a:off x="4243332" y="5310214"/>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89487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 up of a map&#10;&#10;Description automatically generated">
            <a:extLst>
              <a:ext uri="{FF2B5EF4-FFF2-40B4-BE49-F238E27FC236}">
                <a16:creationId xmlns:a16="http://schemas.microsoft.com/office/drawing/2014/main" id="{63D618A7-E9B2-4785-8803-46F2E703CB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1407" y="192023"/>
            <a:ext cx="8514343" cy="6385758"/>
          </a:xfrm>
          <a:prstGeom prst="rect">
            <a:avLst/>
          </a:prstGeom>
        </p:spPr>
      </p:pic>
    </p:spTree>
    <p:extLst>
      <p:ext uri="{BB962C8B-B14F-4D97-AF65-F5344CB8AC3E}">
        <p14:creationId xmlns:p14="http://schemas.microsoft.com/office/powerpoint/2010/main" val="610463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7" descr="A picture containing clock&#10;&#10;Description automatically generated">
            <a:extLst>
              <a:ext uri="{FF2B5EF4-FFF2-40B4-BE49-F238E27FC236}">
                <a16:creationId xmlns:a16="http://schemas.microsoft.com/office/drawing/2014/main" id="{2EEF6A07-44CD-4B42-9611-F30614CF30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1989" y="0"/>
            <a:ext cx="4987637" cy="6858000"/>
          </a:xfrm>
          <a:prstGeom prst="rect">
            <a:avLst/>
          </a:prstGeom>
        </p:spPr>
      </p:pic>
      <p:pic>
        <p:nvPicPr>
          <p:cNvPr id="10" name="Picture 9">
            <a:extLst>
              <a:ext uri="{FF2B5EF4-FFF2-40B4-BE49-F238E27FC236}">
                <a16:creationId xmlns:a16="http://schemas.microsoft.com/office/drawing/2014/main" id="{7CC4C345-0600-47D5-9156-92C6F94F7A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9626" y="0"/>
            <a:ext cx="4987637" cy="6858000"/>
          </a:xfrm>
          <a:prstGeom prst="rect">
            <a:avLst/>
          </a:prstGeom>
        </p:spPr>
      </p:pic>
    </p:spTree>
    <p:extLst>
      <p:ext uri="{BB962C8B-B14F-4D97-AF65-F5344CB8AC3E}">
        <p14:creationId xmlns:p14="http://schemas.microsoft.com/office/powerpoint/2010/main" val="3469296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70451F5-9FD8-462F-8F65-BC40D54559CF}"/>
              </a:ext>
            </a:extLst>
          </p:cNvPr>
          <p:cNvGrpSpPr/>
          <p:nvPr/>
        </p:nvGrpSpPr>
        <p:grpSpPr>
          <a:xfrm>
            <a:off x="3456507" y="30704"/>
            <a:ext cx="8937132" cy="6848396"/>
            <a:chOff x="3456507" y="30704"/>
            <a:chExt cx="8937132" cy="6848396"/>
          </a:xfrm>
        </p:grpSpPr>
        <p:pic>
          <p:nvPicPr>
            <p:cNvPr id="23" name="Picture 22" descr="A picture containing clock&#10;&#10;Description automatically generated">
              <a:extLst>
                <a:ext uri="{FF2B5EF4-FFF2-40B4-BE49-F238E27FC236}">
                  <a16:creationId xmlns:a16="http://schemas.microsoft.com/office/drawing/2014/main" id="{EE184879-A543-4803-9680-DAFA8E6BB1FD}"/>
                </a:ext>
              </a:extLst>
            </p:cNvPr>
            <p:cNvPicPr>
              <a:picLocks noChangeAspect="1"/>
            </p:cNvPicPr>
            <p:nvPr/>
          </p:nvPicPr>
          <p:blipFill rotWithShape="1">
            <a:blip r:embed="rId3">
              <a:extLst>
                <a:ext uri="{28A0092B-C50C-407E-A947-70E740481C1C}">
                  <a14:useLocalDpi xmlns:a14="http://schemas.microsoft.com/office/drawing/2010/main" val="0"/>
                </a:ext>
              </a:extLst>
            </a:blip>
            <a:srcRect l="10814" r="32776"/>
            <a:stretch/>
          </p:blipFill>
          <p:spPr>
            <a:xfrm>
              <a:off x="4041697" y="478300"/>
              <a:ext cx="2625969" cy="6400800"/>
            </a:xfrm>
            <a:prstGeom prst="rect">
              <a:avLst/>
            </a:prstGeom>
          </p:spPr>
        </p:pic>
        <p:pic>
          <p:nvPicPr>
            <p:cNvPr id="26" name="Picture 25">
              <a:extLst>
                <a:ext uri="{FF2B5EF4-FFF2-40B4-BE49-F238E27FC236}">
                  <a16:creationId xmlns:a16="http://schemas.microsoft.com/office/drawing/2014/main" id="{FB9E297C-0B80-48C8-B398-30046B505A2B}"/>
                </a:ext>
              </a:extLst>
            </p:cNvPr>
            <p:cNvPicPr>
              <a:picLocks noChangeAspect="1"/>
            </p:cNvPicPr>
            <p:nvPr/>
          </p:nvPicPr>
          <p:blipFill rotWithShape="1">
            <a:blip r:embed="rId4">
              <a:extLst>
                <a:ext uri="{28A0092B-C50C-407E-A947-70E740481C1C}">
                  <a14:useLocalDpi xmlns:a14="http://schemas.microsoft.com/office/drawing/2010/main" val="0"/>
                </a:ext>
              </a:extLst>
            </a:blip>
            <a:srcRect l="10162" r="29688"/>
            <a:stretch/>
          </p:blipFill>
          <p:spPr>
            <a:xfrm>
              <a:off x="6753352" y="492369"/>
              <a:ext cx="2784651" cy="6365631"/>
            </a:xfrm>
            <a:prstGeom prst="rect">
              <a:avLst/>
            </a:prstGeom>
          </p:spPr>
        </p:pic>
        <p:sp>
          <p:nvSpPr>
            <p:cNvPr id="4" name="TextBox 3">
              <a:extLst>
                <a:ext uri="{FF2B5EF4-FFF2-40B4-BE49-F238E27FC236}">
                  <a16:creationId xmlns:a16="http://schemas.microsoft.com/office/drawing/2014/main" id="{84701484-AC52-4013-A26D-C932C1EF0C35}"/>
                </a:ext>
              </a:extLst>
            </p:cNvPr>
            <p:cNvSpPr txBox="1"/>
            <p:nvPr/>
          </p:nvSpPr>
          <p:spPr>
            <a:xfrm>
              <a:off x="9829911" y="1869999"/>
              <a:ext cx="2563728" cy="830997"/>
            </a:xfrm>
            <a:prstGeom prst="rect">
              <a:avLst/>
            </a:prstGeom>
            <a:noFill/>
          </p:spPr>
          <p:txBody>
            <a:bodyPr wrap="square" rtlCol="0">
              <a:spAutoFit/>
            </a:bodyPr>
            <a:lstStyle/>
            <a:p>
              <a:r>
                <a:rPr lang="en-US" sz="2400" dirty="0"/>
                <a:t>Rank by</a:t>
              </a:r>
            </a:p>
            <a:p>
              <a:r>
                <a:rPr lang="en-US" sz="2400" dirty="0"/>
                <a:t>Preference</a:t>
              </a:r>
            </a:p>
          </p:txBody>
        </p:sp>
        <p:pic>
          <p:nvPicPr>
            <p:cNvPr id="5" name="Picture 4" descr="A close up of a logo&#10;&#10;Description automatically generated">
              <a:extLst>
                <a:ext uri="{FF2B5EF4-FFF2-40B4-BE49-F238E27FC236}">
                  <a16:creationId xmlns:a16="http://schemas.microsoft.com/office/drawing/2014/main" id="{9D32934A-3112-49B1-A9F0-E13A7327878D}"/>
                </a:ext>
              </a:extLst>
            </p:cNvPr>
            <p:cNvPicPr>
              <a:picLocks noChangeAspect="1"/>
            </p:cNvPicPr>
            <p:nvPr/>
          </p:nvPicPr>
          <p:blipFill rotWithShape="1">
            <a:blip r:embed="rId5">
              <a:extLst>
                <a:ext uri="{28A0092B-C50C-407E-A947-70E740481C1C}">
                  <a14:useLocalDpi xmlns:a14="http://schemas.microsoft.com/office/drawing/2010/main" val="0"/>
                </a:ext>
              </a:extLst>
            </a:blip>
            <a:srcRect l="73004" t="42701" r="17406" b="41504"/>
            <a:stretch/>
          </p:blipFill>
          <p:spPr>
            <a:xfrm>
              <a:off x="9676869" y="2700996"/>
              <a:ext cx="1281864" cy="2903050"/>
            </a:xfrm>
            <a:prstGeom prst="rect">
              <a:avLst/>
            </a:prstGeom>
          </p:spPr>
        </p:pic>
        <p:sp>
          <p:nvSpPr>
            <p:cNvPr id="8" name="TextBox 7">
              <a:extLst>
                <a:ext uri="{FF2B5EF4-FFF2-40B4-BE49-F238E27FC236}">
                  <a16:creationId xmlns:a16="http://schemas.microsoft.com/office/drawing/2014/main" id="{2C7F735B-B575-44A3-9447-25DB41E4994B}"/>
                </a:ext>
              </a:extLst>
            </p:cNvPr>
            <p:cNvSpPr txBox="1"/>
            <p:nvPr/>
          </p:nvSpPr>
          <p:spPr>
            <a:xfrm>
              <a:off x="4486113" y="30704"/>
              <a:ext cx="2106526" cy="461665"/>
            </a:xfrm>
            <a:prstGeom prst="rect">
              <a:avLst/>
            </a:prstGeom>
            <a:noFill/>
          </p:spPr>
          <p:txBody>
            <a:bodyPr wrap="square" rtlCol="0">
              <a:spAutoFit/>
            </a:bodyPr>
            <a:lstStyle/>
            <a:p>
              <a:r>
                <a:rPr lang="en-US" sz="2400" dirty="0"/>
                <a:t>Ground-Truth</a:t>
              </a:r>
            </a:p>
          </p:txBody>
        </p:sp>
        <p:sp>
          <p:nvSpPr>
            <p:cNvPr id="9" name="TextBox 8">
              <a:extLst>
                <a:ext uri="{FF2B5EF4-FFF2-40B4-BE49-F238E27FC236}">
                  <a16:creationId xmlns:a16="http://schemas.microsoft.com/office/drawing/2014/main" id="{2152F5F1-08CE-4CF2-ABC0-476F5618666B}"/>
                </a:ext>
              </a:extLst>
            </p:cNvPr>
            <p:cNvSpPr txBox="1"/>
            <p:nvPr/>
          </p:nvSpPr>
          <p:spPr>
            <a:xfrm>
              <a:off x="7158012" y="30704"/>
              <a:ext cx="2106526" cy="461665"/>
            </a:xfrm>
            <a:prstGeom prst="rect">
              <a:avLst/>
            </a:prstGeom>
            <a:noFill/>
          </p:spPr>
          <p:txBody>
            <a:bodyPr wrap="square" rtlCol="0">
              <a:spAutoFit/>
            </a:bodyPr>
            <a:lstStyle/>
            <a:p>
              <a:r>
                <a:rPr lang="en-US" sz="2400" dirty="0"/>
                <a:t>Reconstructed</a:t>
              </a:r>
            </a:p>
          </p:txBody>
        </p:sp>
        <p:sp>
          <p:nvSpPr>
            <p:cNvPr id="2" name="TextBox 1">
              <a:extLst>
                <a:ext uri="{FF2B5EF4-FFF2-40B4-BE49-F238E27FC236}">
                  <a16:creationId xmlns:a16="http://schemas.microsoft.com/office/drawing/2014/main" id="{93881ACD-F384-40F5-8ACB-47CA109B5208}"/>
                </a:ext>
              </a:extLst>
            </p:cNvPr>
            <p:cNvSpPr txBox="1"/>
            <p:nvPr/>
          </p:nvSpPr>
          <p:spPr>
            <a:xfrm>
              <a:off x="3456507" y="596721"/>
              <a:ext cx="1237957" cy="369332"/>
            </a:xfrm>
            <a:prstGeom prst="rect">
              <a:avLst/>
            </a:prstGeom>
            <a:noFill/>
          </p:spPr>
          <p:txBody>
            <a:bodyPr wrap="square" rtlCol="0">
              <a:spAutoFit/>
            </a:bodyPr>
            <a:lstStyle/>
            <a:p>
              <a:r>
                <a:rPr lang="en-US" i="1" dirty="0"/>
                <a:t>7.07</a:t>
              </a:r>
            </a:p>
          </p:txBody>
        </p:sp>
        <p:sp>
          <p:nvSpPr>
            <p:cNvPr id="29" name="TextBox 28">
              <a:extLst>
                <a:ext uri="{FF2B5EF4-FFF2-40B4-BE49-F238E27FC236}">
                  <a16:creationId xmlns:a16="http://schemas.microsoft.com/office/drawing/2014/main" id="{D9429D11-2D72-4011-8904-B1540DF41FED}"/>
                </a:ext>
              </a:extLst>
            </p:cNvPr>
            <p:cNvSpPr txBox="1"/>
            <p:nvPr/>
          </p:nvSpPr>
          <p:spPr>
            <a:xfrm>
              <a:off x="3456507" y="1055995"/>
              <a:ext cx="1237957" cy="369332"/>
            </a:xfrm>
            <a:prstGeom prst="rect">
              <a:avLst/>
            </a:prstGeom>
            <a:noFill/>
          </p:spPr>
          <p:txBody>
            <a:bodyPr wrap="square" rtlCol="0">
              <a:spAutoFit/>
            </a:bodyPr>
            <a:lstStyle/>
            <a:p>
              <a:r>
                <a:rPr lang="en-US" i="1" dirty="0"/>
                <a:t>6.66</a:t>
              </a:r>
            </a:p>
          </p:txBody>
        </p:sp>
        <p:sp>
          <p:nvSpPr>
            <p:cNvPr id="30" name="TextBox 29">
              <a:extLst>
                <a:ext uri="{FF2B5EF4-FFF2-40B4-BE49-F238E27FC236}">
                  <a16:creationId xmlns:a16="http://schemas.microsoft.com/office/drawing/2014/main" id="{CE592049-B336-476C-B081-774D22575FF0}"/>
                </a:ext>
              </a:extLst>
            </p:cNvPr>
            <p:cNvSpPr txBox="1"/>
            <p:nvPr/>
          </p:nvSpPr>
          <p:spPr>
            <a:xfrm>
              <a:off x="3456507" y="1515269"/>
              <a:ext cx="1237957" cy="369332"/>
            </a:xfrm>
            <a:prstGeom prst="rect">
              <a:avLst/>
            </a:prstGeom>
            <a:noFill/>
          </p:spPr>
          <p:txBody>
            <a:bodyPr wrap="square" rtlCol="0">
              <a:spAutoFit/>
            </a:bodyPr>
            <a:lstStyle/>
            <a:p>
              <a:r>
                <a:rPr lang="en-US" i="1" dirty="0"/>
                <a:t>6.29</a:t>
              </a:r>
            </a:p>
          </p:txBody>
        </p:sp>
        <p:sp>
          <p:nvSpPr>
            <p:cNvPr id="31" name="TextBox 30">
              <a:extLst>
                <a:ext uri="{FF2B5EF4-FFF2-40B4-BE49-F238E27FC236}">
                  <a16:creationId xmlns:a16="http://schemas.microsoft.com/office/drawing/2014/main" id="{49C936E8-B041-414D-899C-B9C6F7A106E5}"/>
                </a:ext>
              </a:extLst>
            </p:cNvPr>
            <p:cNvSpPr txBox="1"/>
            <p:nvPr/>
          </p:nvSpPr>
          <p:spPr>
            <a:xfrm>
              <a:off x="3456507" y="1974543"/>
              <a:ext cx="1237957" cy="369332"/>
            </a:xfrm>
            <a:prstGeom prst="rect">
              <a:avLst/>
            </a:prstGeom>
            <a:noFill/>
          </p:spPr>
          <p:txBody>
            <a:bodyPr wrap="square" rtlCol="0">
              <a:spAutoFit/>
            </a:bodyPr>
            <a:lstStyle/>
            <a:p>
              <a:r>
                <a:rPr lang="en-US" i="1" dirty="0"/>
                <a:t>3.77</a:t>
              </a:r>
            </a:p>
          </p:txBody>
        </p:sp>
        <p:sp>
          <p:nvSpPr>
            <p:cNvPr id="32" name="TextBox 31">
              <a:extLst>
                <a:ext uri="{FF2B5EF4-FFF2-40B4-BE49-F238E27FC236}">
                  <a16:creationId xmlns:a16="http://schemas.microsoft.com/office/drawing/2014/main" id="{DF7F83BA-47D5-4F5D-BC96-61A919864080}"/>
                </a:ext>
              </a:extLst>
            </p:cNvPr>
            <p:cNvSpPr txBox="1"/>
            <p:nvPr/>
          </p:nvSpPr>
          <p:spPr>
            <a:xfrm>
              <a:off x="3456507" y="2433817"/>
              <a:ext cx="1237957" cy="369332"/>
            </a:xfrm>
            <a:prstGeom prst="rect">
              <a:avLst/>
            </a:prstGeom>
            <a:noFill/>
          </p:spPr>
          <p:txBody>
            <a:bodyPr wrap="square" rtlCol="0">
              <a:spAutoFit/>
            </a:bodyPr>
            <a:lstStyle/>
            <a:p>
              <a:r>
                <a:rPr lang="en-US" i="1" dirty="0"/>
                <a:t>3.37</a:t>
              </a:r>
            </a:p>
          </p:txBody>
        </p:sp>
        <p:sp>
          <p:nvSpPr>
            <p:cNvPr id="33" name="TextBox 32">
              <a:extLst>
                <a:ext uri="{FF2B5EF4-FFF2-40B4-BE49-F238E27FC236}">
                  <a16:creationId xmlns:a16="http://schemas.microsoft.com/office/drawing/2014/main" id="{9257865C-0BEE-4BB3-80E1-93B3BB99AA04}"/>
                </a:ext>
              </a:extLst>
            </p:cNvPr>
            <p:cNvSpPr txBox="1"/>
            <p:nvPr/>
          </p:nvSpPr>
          <p:spPr>
            <a:xfrm>
              <a:off x="3456507" y="2893091"/>
              <a:ext cx="1237957" cy="369332"/>
            </a:xfrm>
            <a:prstGeom prst="rect">
              <a:avLst/>
            </a:prstGeom>
            <a:noFill/>
          </p:spPr>
          <p:txBody>
            <a:bodyPr wrap="square" rtlCol="0">
              <a:spAutoFit/>
            </a:bodyPr>
            <a:lstStyle/>
            <a:p>
              <a:r>
                <a:rPr lang="en-US" i="1" dirty="0"/>
                <a:t>3.32</a:t>
              </a:r>
            </a:p>
          </p:txBody>
        </p:sp>
        <p:sp>
          <p:nvSpPr>
            <p:cNvPr id="34" name="TextBox 33">
              <a:extLst>
                <a:ext uri="{FF2B5EF4-FFF2-40B4-BE49-F238E27FC236}">
                  <a16:creationId xmlns:a16="http://schemas.microsoft.com/office/drawing/2014/main" id="{1E4793CE-A257-49B6-964E-CC496CC1B540}"/>
                </a:ext>
              </a:extLst>
            </p:cNvPr>
            <p:cNvSpPr txBox="1"/>
            <p:nvPr/>
          </p:nvSpPr>
          <p:spPr>
            <a:xfrm>
              <a:off x="3456507" y="3352365"/>
              <a:ext cx="1237957" cy="369332"/>
            </a:xfrm>
            <a:prstGeom prst="rect">
              <a:avLst/>
            </a:prstGeom>
            <a:noFill/>
          </p:spPr>
          <p:txBody>
            <a:bodyPr wrap="square" rtlCol="0">
              <a:spAutoFit/>
            </a:bodyPr>
            <a:lstStyle/>
            <a:p>
              <a:r>
                <a:rPr lang="en-US" i="1" dirty="0"/>
                <a:t>2.87</a:t>
              </a:r>
            </a:p>
          </p:txBody>
        </p:sp>
        <p:sp>
          <p:nvSpPr>
            <p:cNvPr id="35" name="TextBox 34">
              <a:extLst>
                <a:ext uri="{FF2B5EF4-FFF2-40B4-BE49-F238E27FC236}">
                  <a16:creationId xmlns:a16="http://schemas.microsoft.com/office/drawing/2014/main" id="{C2036315-D479-46E9-9F87-E42E4215BF87}"/>
                </a:ext>
              </a:extLst>
            </p:cNvPr>
            <p:cNvSpPr txBox="1"/>
            <p:nvPr/>
          </p:nvSpPr>
          <p:spPr>
            <a:xfrm>
              <a:off x="3456507" y="3811639"/>
              <a:ext cx="1237957" cy="369332"/>
            </a:xfrm>
            <a:prstGeom prst="rect">
              <a:avLst/>
            </a:prstGeom>
            <a:noFill/>
          </p:spPr>
          <p:txBody>
            <a:bodyPr wrap="square" rtlCol="0">
              <a:spAutoFit/>
            </a:bodyPr>
            <a:lstStyle/>
            <a:p>
              <a:r>
                <a:rPr lang="en-US" i="1" dirty="0"/>
                <a:t>2.45</a:t>
              </a:r>
            </a:p>
          </p:txBody>
        </p:sp>
        <p:sp>
          <p:nvSpPr>
            <p:cNvPr id="36" name="TextBox 35">
              <a:extLst>
                <a:ext uri="{FF2B5EF4-FFF2-40B4-BE49-F238E27FC236}">
                  <a16:creationId xmlns:a16="http://schemas.microsoft.com/office/drawing/2014/main" id="{892CBBF0-1BFF-4EA7-B194-BC6A5035A348}"/>
                </a:ext>
              </a:extLst>
            </p:cNvPr>
            <p:cNvSpPr txBox="1"/>
            <p:nvPr/>
          </p:nvSpPr>
          <p:spPr>
            <a:xfrm>
              <a:off x="3456507" y="4270913"/>
              <a:ext cx="1237957" cy="369332"/>
            </a:xfrm>
            <a:prstGeom prst="rect">
              <a:avLst/>
            </a:prstGeom>
            <a:noFill/>
          </p:spPr>
          <p:txBody>
            <a:bodyPr wrap="square" rtlCol="0">
              <a:spAutoFit/>
            </a:bodyPr>
            <a:lstStyle/>
            <a:p>
              <a:r>
                <a:rPr lang="en-US" i="1" dirty="0"/>
                <a:t>2.36</a:t>
              </a:r>
            </a:p>
          </p:txBody>
        </p:sp>
        <p:sp>
          <p:nvSpPr>
            <p:cNvPr id="37" name="TextBox 36">
              <a:extLst>
                <a:ext uri="{FF2B5EF4-FFF2-40B4-BE49-F238E27FC236}">
                  <a16:creationId xmlns:a16="http://schemas.microsoft.com/office/drawing/2014/main" id="{998C8DB4-6393-4493-B4D0-9C1AA85263D4}"/>
                </a:ext>
              </a:extLst>
            </p:cNvPr>
            <p:cNvSpPr txBox="1"/>
            <p:nvPr/>
          </p:nvSpPr>
          <p:spPr>
            <a:xfrm>
              <a:off x="3456507" y="4730187"/>
              <a:ext cx="1237957" cy="369332"/>
            </a:xfrm>
            <a:prstGeom prst="rect">
              <a:avLst/>
            </a:prstGeom>
            <a:noFill/>
          </p:spPr>
          <p:txBody>
            <a:bodyPr wrap="square" rtlCol="0">
              <a:spAutoFit/>
            </a:bodyPr>
            <a:lstStyle/>
            <a:p>
              <a:r>
                <a:rPr lang="en-US" i="1" dirty="0"/>
                <a:t>2.06</a:t>
              </a:r>
            </a:p>
          </p:txBody>
        </p:sp>
        <p:sp>
          <p:nvSpPr>
            <p:cNvPr id="38" name="TextBox 37">
              <a:extLst>
                <a:ext uri="{FF2B5EF4-FFF2-40B4-BE49-F238E27FC236}">
                  <a16:creationId xmlns:a16="http://schemas.microsoft.com/office/drawing/2014/main" id="{B645D6E2-FC2A-41C1-90C2-4C9650896033}"/>
                </a:ext>
              </a:extLst>
            </p:cNvPr>
            <p:cNvSpPr txBox="1"/>
            <p:nvPr/>
          </p:nvSpPr>
          <p:spPr>
            <a:xfrm>
              <a:off x="3456507" y="5189461"/>
              <a:ext cx="1237957" cy="369332"/>
            </a:xfrm>
            <a:prstGeom prst="rect">
              <a:avLst/>
            </a:prstGeom>
            <a:noFill/>
          </p:spPr>
          <p:txBody>
            <a:bodyPr wrap="square" rtlCol="0">
              <a:spAutoFit/>
            </a:bodyPr>
            <a:lstStyle/>
            <a:p>
              <a:r>
                <a:rPr lang="en-US" i="1" dirty="0"/>
                <a:t>1.73</a:t>
              </a:r>
            </a:p>
          </p:txBody>
        </p:sp>
        <p:sp>
          <p:nvSpPr>
            <p:cNvPr id="39" name="TextBox 38">
              <a:extLst>
                <a:ext uri="{FF2B5EF4-FFF2-40B4-BE49-F238E27FC236}">
                  <a16:creationId xmlns:a16="http://schemas.microsoft.com/office/drawing/2014/main" id="{D659BF83-9EBA-416E-8AA3-4C93E199399F}"/>
                </a:ext>
              </a:extLst>
            </p:cNvPr>
            <p:cNvSpPr txBox="1"/>
            <p:nvPr/>
          </p:nvSpPr>
          <p:spPr>
            <a:xfrm>
              <a:off x="3456507" y="5648735"/>
              <a:ext cx="1237957" cy="369332"/>
            </a:xfrm>
            <a:prstGeom prst="rect">
              <a:avLst/>
            </a:prstGeom>
            <a:noFill/>
          </p:spPr>
          <p:txBody>
            <a:bodyPr wrap="square" rtlCol="0">
              <a:spAutoFit/>
            </a:bodyPr>
            <a:lstStyle/>
            <a:p>
              <a:r>
                <a:rPr lang="en-US" i="1" dirty="0"/>
                <a:t>1.00</a:t>
              </a:r>
            </a:p>
          </p:txBody>
        </p:sp>
        <p:sp>
          <p:nvSpPr>
            <p:cNvPr id="40" name="TextBox 39">
              <a:extLst>
                <a:ext uri="{FF2B5EF4-FFF2-40B4-BE49-F238E27FC236}">
                  <a16:creationId xmlns:a16="http://schemas.microsoft.com/office/drawing/2014/main" id="{A1955DF9-0A34-4132-BB80-0A4B02A0C186}"/>
                </a:ext>
              </a:extLst>
            </p:cNvPr>
            <p:cNvSpPr txBox="1"/>
            <p:nvPr/>
          </p:nvSpPr>
          <p:spPr>
            <a:xfrm>
              <a:off x="3456507" y="6108011"/>
              <a:ext cx="1237957" cy="369332"/>
            </a:xfrm>
            <a:prstGeom prst="rect">
              <a:avLst/>
            </a:prstGeom>
            <a:noFill/>
          </p:spPr>
          <p:txBody>
            <a:bodyPr wrap="square" rtlCol="0">
              <a:spAutoFit/>
            </a:bodyPr>
            <a:lstStyle/>
            <a:p>
              <a:r>
                <a:rPr lang="en-US" i="1" dirty="0"/>
                <a:t>1.00</a:t>
              </a:r>
            </a:p>
          </p:txBody>
        </p:sp>
      </p:grpSp>
    </p:spTree>
    <p:extLst>
      <p:ext uri="{BB962C8B-B14F-4D97-AF65-F5344CB8AC3E}">
        <p14:creationId xmlns:p14="http://schemas.microsoft.com/office/powerpoint/2010/main" val="17739797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355</TotalTime>
  <Words>1048</Words>
  <Application>Microsoft Office PowerPoint</Application>
  <PresentationFormat>Widescreen</PresentationFormat>
  <Paragraphs>50</Paragraphs>
  <Slides>8</Slides>
  <Notes>6</Notes>
  <HiddenSlides>3</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 Chuang</dc:creator>
  <cp:lastModifiedBy>Sean Yun-Shiuan Chuang</cp:lastModifiedBy>
  <cp:revision>30</cp:revision>
  <dcterms:created xsi:type="dcterms:W3CDTF">2020-03-07T22:41:56Z</dcterms:created>
  <dcterms:modified xsi:type="dcterms:W3CDTF">2020-03-11T18:13:39Z</dcterms:modified>
</cp:coreProperties>
</file>