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7" r:id="rId4"/>
    <p:sldId id="258" r:id="rId5"/>
    <p:sldId id="259" r:id="rId6"/>
    <p:sldId id="265" r:id="rId7"/>
    <p:sldId id="267" r:id="rId8"/>
    <p:sldId id="260" r:id="rId9"/>
    <p:sldId id="268" r:id="rId10"/>
    <p:sldId id="269" r:id="rId11"/>
    <p:sldId id="275" r:id="rId12"/>
    <p:sldId id="272" r:id="rId13"/>
    <p:sldId id="276" r:id="rId14"/>
    <p:sldId id="273" r:id="rId15"/>
    <p:sldId id="277" r:id="rId16"/>
    <p:sldId id="274" r:id="rId17"/>
    <p:sldId id="278" r:id="rId18"/>
    <p:sldId id="262" r:id="rId19"/>
    <p:sldId id="261" r:id="rId20"/>
    <p:sldId id="279" r:id="rId21"/>
    <p:sldId id="266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07"/>
  </p:normalViewPr>
  <p:slideViewPr>
    <p:cSldViewPr snapToGrid="0" snapToObjects="1" showGuides="1">
      <p:cViewPr varScale="1">
        <p:scale>
          <a:sx n="113" d="100"/>
          <a:sy n="113" d="100"/>
        </p:scale>
        <p:origin x="184" y="264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4470D684-370C-47D1-A161-F3E517E456BE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C531F747-EE8C-4CED-A746-03D60E4173AB}" type="parTrans" cxnId="{CD5D9D16-0B88-475A-8B30-AF53E4F22C77}">
      <dgm:prSet/>
      <dgm:spPr/>
      <dgm:t>
        <a:bodyPr/>
        <a:lstStyle/>
        <a:p>
          <a:endParaRPr lang="en-US"/>
        </a:p>
      </dgm:t>
    </dgm:pt>
    <dgm:pt modelId="{2692750F-7609-4EFC-BF83-D5B1636EA910}" type="sibTrans" cxnId="{CD5D9D16-0B88-475A-8B30-AF53E4F22C77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76B90FDD-69D0-43D4-8B5B-4D2FEFDF3AF7}" type="pres">
      <dgm:prSet presAssocID="{4470D684-370C-47D1-A161-F3E517E456BE}" presName="boxAndChildren" presStyleCnt="0"/>
      <dgm:spPr/>
    </dgm:pt>
    <dgm:pt modelId="{E8CC1560-CEF5-4DD0-9CCD-48B2D67C57BE}" type="pres">
      <dgm:prSet presAssocID="{4470D684-370C-47D1-A161-F3E517E456BE}" presName="parentTextBox" presStyleLbl="node1" presStyleIdx="0" presStyleCnt="5"/>
      <dgm:spPr/>
    </dgm:pt>
    <dgm:pt modelId="{C262CD67-CB05-4ADD-A30D-4FE91F5BAA25}" type="pres">
      <dgm:prSet presAssocID="{B13E171E-3A78-4E58-A86A-E0D178AE4820}" presName="sp" presStyleCnt="0"/>
      <dgm:spPr/>
    </dgm:pt>
    <dgm:pt modelId="{BF0C8046-AD77-441D-8D97-CF6D68E37D64}" type="pres">
      <dgm:prSet presAssocID="{477871BB-9544-4E47-A734-E61D691C1B76}" presName="arrowAndChildren" presStyleCnt="0"/>
      <dgm:spPr/>
    </dgm:pt>
    <dgm:pt modelId="{48338571-3D85-418A-B5BA-1A24A6788D1B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CD5D9D16-0B88-475A-8B30-AF53E4F22C77}" srcId="{ACB1D816-21A5-46E3-9D86-620FB2843241}" destId="{4470D684-370C-47D1-A161-F3E517E456BE}" srcOrd="4" destOrd="0" parTransId="{C531F747-EE8C-4CED-A746-03D60E4173AB}" sibTransId="{2692750F-7609-4EFC-BF83-D5B1636EA910}"/>
    <dgm:cxn modelId="{153D1620-8C5B-4B6D-A7B1-6FC3FB3C0A8D}" type="presOf" srcId="{477871BB-9544-4E47-A734-E61D691C1B76}" destId="{48338571-3D85-418A-B5BA-1A24A6788D1B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13B11D65-8D8F-46C2-8DD7-98EEAB99F8B4}" type="presOf" srcId="{4470D684-370C-47D1-A161-F3E517E456BE}" destId="{E8CC1560-CEF5-4DD0-9CCD-48B2D67C57BE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A53D7015-5BBB-4944-9281-B805578A1D65}" type="presParOf" srcId="{B5F8CE33-EBCA-4F24-925E-8CBB8A52351E}" destId="{76B90FDD-69D0-43D4-8B5B-4D2FEFDF3AF7}" srcOrd="0" destOrd="0" presId="urn:microsoft.com/office/officeart/2005/8/layout/process4"/>
    <dgm:cxn modelId="{0B9E9A9D-F4BE-4407-BAFD-B268814A6CED}" type="presParOf" srcId="{76B90FDD-69D0-43D4-8B5B-4D2FEFDF3AF7}" destId="{E8CC1560-CEF5-4DD0-9CCD-48B2D67C57BE}" srcOrd="0" destOrd="0" presId="urn:microsoft.com/office/officeart/2005/8/layout/process4"/>
    <dgm:cxn modelId="{DECADA81-43B6-4397-9A40-6B72182890F2}" type="presParOf" srcId="{B5F8CE33-EBCA-4F24-925E-8CBB8A52351E}" destId="{C262CD67-CB05-4ADD-A30D-4FE91F5BAA25}" srcOrd="1" destOrd="0" presId="urn:microsoft.com/office/officeart/2005/8/layout/process4"/>
    <dgm:cxn modelId="{9626B2CE-77DA-49AC-A852-109BFC8C9698}" type="presParOf" srcId="{B5F8CE33-EBCA-4F24-925E-8CBB8A52351E}" destId="{BF0C8046-AD77-441D-8D97-CF6D68E37D64}" srcOrd="2" destOrd="0" presId="urn:microsoft.com/office/officeart/2005/8/layout/process4"/>
    <dgm:cxn modelId="{3FE3C4A4-9026-466B-979C-8EDF75A523B8}" type="presParOf" srcId="{BF0C8046-AD77-441D-8D97-CF6D68E37D64}" destId="{48338571-3D85-418A-B5BA-1A24A6788D1B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/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1 layer </a:t>
          </a:r>
          <a:r>
            <a:rPr lang="en-US" dirty="0" err="1"/>
            <a:t>Convnet</a:t>
          </a:r>
          <a:endParaRPr lang="en-US" dirty="0"/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61DCB128-6FFF-43ED-93F7-B4B7332258B7}">
      <dgm:prSet/>
      <dgm:spPr/>
      <dgm:t>
        <a:bodyPr/>
        <a:lstStyle/>
        <a:p>
          <a:r>
            <a:rPr lang="en-US" dirty="0"/>
            <a:t>Fully Connected</a:t>
          </a:r>
        </a:p>
      </dgm:t>
    </dgm:pt>
    <dgm:pt modelId="{63BF8B2E-47A0-4167-B7A9-96786BA09F1F}" type="parTrans" cxnId="{83711F9E-8B4F-43EF-BB64-EB17A7BAD954}">
      <dgm:prSet/>
      <dgm:spPr/>
      <dgm:t>
        <a:bodyPr/>
        <a:lstStyle/>
        <a:p>
          <a:endParaRPr lang="en-US"/>
        </a:p>
      </dgm:t>
    </dgm:pt>
    <dgm:pt modelId="{7073F0FC-F79E-4EE8-8D29-CC75DE75C02E}" type="sibTrans" cxnId="{83711F9E-8B4F-43EF-BB64-EB17A7BAD954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46677E89-B8B8-4319-B58D-029EA82BD3D2}" type="pres">
      <dgm:prSet presAssocID="{61DCB128-6FFF-43ED-93F7-B4B7332258B7}" presName="boxAndChildren" presStyleCnt="0"/>
      <dgm:spPr/>
    </dgm:pt>
    <dgm:pt modelId="{5F967BA2-AFB5-46B9-AEE2-311C88767338}" type="pres">
      <dgm:prSet presAssocID="{61DCB128-6FFF-43ED-93F7-B4B7332258B7}" presName="parentTextBox" presStyleLbl="node1" presStyleIdx="0" presStyleCnt="5"/>
      <dgm:spPr/>
    </dgm:pt>
    <dgm:pt modelId="{F393C724-26D6-4BD7-8B34-F8A4A31CD3D4}" type="pres">
      <dgm:prSet presAssocID="{B13E171E-3A78-4E58-A86A-E0D178AE4820}" presName="sp" presStyleCnt="0"/>
      <dgm:spPr/>
    </dgm:pt>
    <dgm:pt modelId="{A8858AA8-316D-4CDA-83AC-9547FE1DFD16}" type="pres">
      <dgm:prSet presAssocID="{477871BB-9544-4E47-A734-E61D691C1B76}" presName="arrowAndChildren" presStyleCnt="0"/>
      <dgm:spPr/>
    </dgm:pt>
    <dgm:pt modelId="{090DD74A-509B-437E-B6CF-AA6D9BEA3919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4F3DC811-331E-4344-A110-0921CC504148}" type="presOf" srcId="{61DCB128-6FFF-43ED-93F7-B4B7332258B7}" destId="{5F967BA2-AFB5-46B9-AEE2-311C88767338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83711F9E-8B4F-43EF-BB64-EB17A7BAD954}" srcId="{ACB1D816-21A5-46E3-9D86-620FB2843241}" destId="{61DCB128-6FFF-43ED-93F7-B4B7332258B7}" srcOrd="4" destOrd="0" parTransId="{63BF8B2E-47A0-4167-B7A9-96786BA09F1F}" sibTransId="{7073F0FC-F79E-4EE8-8D29-CC75DE75C02E}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5F0643FF-3BB7-492E-8066-6629EBDE60AA}" type="presOf" srcId="{477871BB-9544-4E47-A734-E61D691C1B76}" destId="{090DD74A-509B-437E-B6CF-AA6D9BEA3919}" srcOrd="0" destOrd="0" presId="urn:microsoft.com/office/officeart/2005/8/layout/process4"/>
    <dgm:cxn modelId="{882C8D67-EB78-4289-A0D3-2D7BF24F6A97}" type="presParOf" srcId="{B5F8CE33-EBCA-4F24-925E-8CBB8A52351E}" destId="{46677E89-B8B8-4319-B58D-029EA82BD3D2}" srcOrd="0" destOrd="0" presId="urn:microsoft.com/office/officeart/2005/8/layout/process4"/>
    <dgm:cxn modelId="{3D741893-604E-473E-B93E-9A19CFB4503B}" type="presParOf" srcId="{46677E89-B8B8-4319-B58D-029EA82BD3D2}" destId="{5F967BA2-AFB5-46B9-AEE2-311C88767338}" srcOrd="0" destOrd="0" presId="urn:microsoft.com/office/officeart/2005/8/layout/process4"/>
    <dgm:cxn modelId="{0B8FC980-BDF4-42FB-8C26-4EF06D5A7409}" type="presParOf" srcId="{B5F8CE33-EBCA-4F24-925E-8CBB8A52351E}" destId="{F393C724-26D6-4BD7-8B34-F8A4A31CD3D4}" srcOrd="1" destOrd="0" presId="urn:microsoft.com/office/officeart/2005/8/layout/process4"/>
    <dgm:cxn modelId="{CAFDAEEA-BB10-46BE-BA82-DF6DC8E8D803}" type="presParOf" srcId="{B5F8CE33-EBCA-4F24-925E-8CBB8A52351E}" destId="{A8858AA8-316D-4CDA-83AC-9547FE1DFD16}" srcOrd="2" destOrd="0" presId="urn:microsoft.com/office/officeart/2005/8/layout/process4"/>
    <dgm:cxn modelId="{90EBB4DA-E5C4-4AE6-9B07-23545F338D46}" type="presParOf" srcId="{A8858AA8-316D-4CDA-83AC-9547FE1DFD16}" destId="{090DD74A-509B-437E-B6CF-AA6D9BEA3919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C1560-CEF5-4DD0-9CCD-48B2D67C57BE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48338571-3D85-418A-B5BA-1A24A6788D1B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67BA2-AFB5-46B9-AEE2-311C88767338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Fully Connected</a:t>
          </a:r>
        </a:p>
      </dsp:txBody>
      <dsp:txXfrm>
        <a:off x="0" y="3606552"/>
        <a:ext cx="3991495" cy="591684"/>
      </dsp:txXfrm>
    </dsp:sp>
    <dsp:sp modelId="{090DD74A-509B-437E-B6CF-AA6D9BEA3919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layer </a:t>
          </a:r>
          <a:r>
            <a:rPr lang="en-US" sz="2000" kern="1200" dirty="0" err="1"/>
            <a:t>Convnet</a:t>
          </a:r>
          <a:endParaRPr lang="en-US" sz="2000" kern="1200" dirty="0"/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CE1C7-AB57-4E47-B0F5-E8BB4CB6614A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E0E9-D04A-C844-AC17-AAA33341D8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4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841303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E0E9-D04A-C844-AC17-AAA33341D83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4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Fixed: See commit: 4ebb7294d4593a0407273467a91b3fc85f8eb990</a:t>
            </a: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lvl="1"/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https://zhuanlan.zhihu.com/p/28413039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-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Note that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includes both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nonlinearities and batch-norm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('conv1_in_block'):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conv1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input_channel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('conv2_in_block'):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conv2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(conv1,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= conv2 +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line is wrong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– </a:t>
            </a: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original paper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l+1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algn="l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BF67-F92B-9E4F-AA7D-EC0D336FF15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7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7E3E-DDA6-D040-82AD-ACFE184C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F69D38-C386-1944-A7C1-A87464B8F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3E6D3-DF34-2841-9762-4469AE9D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66A358-BDF3-0446-86A1-1C491556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C84AA-2EB9-DD45-9045-4D14EE0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12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23E1-F5E0-5D45-945F-8A8D133F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F5A8A2-E6CC-2E43-89A0-70B4C719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FA06F-1323-1540-8F12-5F1BDBF7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FB089-8308-2E49-BD95-67AC12F8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7F16-13C2-A745-A8F3-0622DF59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08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8232DC-1CE6-C448-841A-730D6EB9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8F380E-7B8E-7E4B-9E13-11E898E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FE34A-36D3-6D41-97E6-0E98BA5A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E69D0-639D-0D4C-8129-C3A90CC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7FBE6C-1FA2-744A-8A2E-AEEC5734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4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7092-7B38-EA4E-A927-5295B7FC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0CD43-3C61-4445-91CD-54CEEEA2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8058B7-86AE-884B-9872-6F7484B2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C7DCE-7604-AF4A-8E7D-7AD9B39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E3812-EE04-5449-B14E-82BF18CD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34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2ECB9-9860-2446-9A5B-D8B72841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84B80-03C6-4B4A-AE05-906518F1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43DA8-BC1E-3B4D-BF39-87CB7D4D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987B6-29E3-E940-8CA9-B0ACD70C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2974E-09A7-B945-8CC3-1E38CAF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8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1C075-3B6C-FB4B-81CE-FF9DB9D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60E77-02FA-8646-A74C-BA72E442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D8DCEB-81EB-8C4A-80CD-BA3D81AF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A057B-501A-294D-8306-10F94FB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1E3B49-86C3-DC4D-BB09-E2676B3B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D82607-37E2-F74D-9A86-64222AD1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5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F35AB-899E-CF47-8DAE-F7B2C479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CD24E0-78A6-7342-A0E5-D60AF06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BB8BF-26D9-4644-B7F4-E68B8950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14746F-DDD7-6A49-80F9-37E923BD8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8A1268-3973-3D4C-9925-28F29C9C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0981E-CF34-114E-992F-2B609DB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594AB0-6803-A64A-ACDF-B9A91645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269EB4-FAE1-3846-8BDE-D6A573C5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53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F054-269E-3A4E-BC26-E7E21F77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48FAC9-F1F3-9A4F-B561-CEE1CA7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08EC45-AAD3-1A4C-800A-53DA0D2B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AC700-B5D4-C94E-B12F-D77F463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51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06B04-0DA2-B945-ADE6-4B8F561E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8C8F1-3F38-7046-AB13-4A4ED33F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4A2895-221E-BB45-A525-00D9D444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69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AA049-13D7-1345-95F5-5DB995C9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B8833-1855-144C-A0E2-A102C61D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D9D30-2A4B-2D4D-8B95-DAECCBC2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FF3AB-B98F-404E-9879-9F4D7124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A60ED5-E239-A34B-97CD-740CECF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297589-F28E-C741-BB7B-3CE54EAD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9BAD7-87CE-3E4C-A440-02C33D5C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438080-420E-FA4A-92DC-480923395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BF5CAA-A13E-FC42-9C6F-8ED87D9E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20A88-F6C2-9D4F-98D0-10D3BBC8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A1F8A-3FDE-C74A-A167-594F930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DD691-FFA1-EE4A-BA44-5221AF2B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27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82E934-E2DA-5A4E-B885-C1E4EFE9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25402-93F0-7647-8EAE-899AF56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146AF-BCBC-8A46-96B9-4637455E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9C50-D6BB-DD44-98D6-7975662BA23B}" type="datetimeFigureOut">
              <a:rPr kumimoji="1" lang="zh-TW" altLang="en-US" smtClean="0"/>
              <a:t>2019/8/6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11959-4A5B-6843-982A-9B623876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615DD-CBA1-2748-B27E-F2629192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9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A9593-B920-3E45-8376-529EF22F5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ToMNET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83688-F304-1244-A8D3-3CF8E8ED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莊昀軒</a:t>
            </a:r>
          </a:p>
        </p:txBody>
      </p:sp>
    </p:spTree>
    <p:extLst>
      <p:ext uri="{BB962C8B-B14F-4D97-AF65-F5344CB8AC3E}">
        <p14:creationId xmlns:p14="http://schemas.microsoft.com/office/powerpoint/2010/main" val="56770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(Residual Network)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18" y="1421875"/>
            <a:ext cx="6667790" cy="4351338"/>
          </a:xfrm>
        </p:spPr>
        <p:txBody>
          <a:bodyPr/>
          <a:lstStyle/>
          <a:p>
            <a:r>
              <a:rPr lang="en-US" dirty="0"/>
              <a:t>“… passing through a 5-layer </a:t>
            </a:r>
            <a:r>
              <a:rPr lang="en-US" dirty="0" err="1"/>
              <a:t>resnet</a:t>
            </a:r>
            <a:r>
              <a:rPr lang="en-US" dirty="0"/>
              <a:t>, with 32 channels, </a:t>
            </a:r>
            <a:r>
              <a:rPr lang="en-US" dirty="0" err="1"/>
              <a:t>ReLU</a:t>
            </a:r>
            <a:r>
              <a:rPr lang="en-US" dirty="0"/>
              <a:t> nonlinearities, and batch-norm...”</a:t>
            </a:r>
          </a:p>
          <a:p>
            <a:r>
              <a:rPr lang="en-US" dirty="0"/>
              <a:t>Channels in CNNs refers to the number of feature maps extracted from one “image”.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488216" y="1395456"/>
            <a:ext cx="305048" cy="43777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7446" y="3393250"/>
            <a:ext cx="16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layer</a:t>
            </a:r>
          </a:p>
          <a:p>
            <a:pPr algn="r"/>
            <a:r>
              <a:rPr lang="en-US" dirty="0"/>
              <a:t>(residual block)</a:t>
            </a:r>
          </a:p>
        </p:txBody>
      </p:sp>
      <p:pic>
        <p:nvPicPr>
          <p:cNvPr id="1026" name="Picture 2" descr="https://www.cs.toronto.edu/~frossard/post/vgg16/vgg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2" y="3821821"/>
            <a:ext cx="4476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08289" y="3746427"/>
            <a:ext cx="32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e.g. this layer has 64 channels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9022" y="1661661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79022" y="2356583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9022" y="3051505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004259" y="2756309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004259" y="3451232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004259" y="206138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79022" y="374642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79022" y="4441349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79022" y="5136271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004259" y="484107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0004259" y="553599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004259" y="414615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004259" y="139545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4259" y="900832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3" name="Oval 32"/>
          <p:cNvSpPr/>
          <p:nvPr/>
        </p:nvSpPr>
        <p:spPr>
          <a:xfrm>
            <a:off x="10004259" y="5839113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U-Turn Arrow 15"/>
          <p:cNvSpPr/>
          <p:nvPr/>
        </p:nvSpPr>
        <p:spPr>
          <a:xfrm rot="5400000">
            <a:off x="9047871" y="2442165"/>
            <a:ext cx="4062291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312" y="6474844"/>
            <a:ext cx="1064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Kaiming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He,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Xiangyu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Zhang,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Shaoqing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Ren and Jian Sun, “Deep Residual Learning for Image Recognition”, Microsoft Research, arXiv:1512.03385v1 [cs.CV] 10 Dec 2015</a:t>
            </a:r>
          </a:p>
        </p:txBody>
      </p:sp>
    </p:spTree>
    <p:extLst>
      <p:ext uri="{BB962C8B-B14F-4D97-AF65-F5344CB8AC3E}">
        <p14:creationId xmlns:p14="http://schemas.microsoft.com/office/powerpoint/2010/main" val="284002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839" y="4143137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6x6x32 tensor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7730" y="3703998"/>
            <a:ext cx="24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Reduces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415524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Pooling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4891" cy="4351338"/>
          </a:xfrm>
        </p:spPr>
        <p:txBody>
          <a:bodyPr/>
          <a:lstStyle/>
          <a:p>
            <a:r>
              <a:rPr lang="en-US" dirty="0"/>
              <a:t>“…followed by average pooling…”</a:t>
            </a:r>
          </a:p>
          <a:p>
            <a:r>
              <a:rPr lang="en-US" dirty="0"/>
              <a:t>In image classification CNNs, a pooling layer usually reduces the width and height of an image by half. </a:t>
            </a:r>
          </a:p>
          <a:p>
            <a:r>
              <a:rPr lang="en-US" dirty="0"/>
              <a:t>In our case the tensor after pooling is 6x6x32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5400" y="3130242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RB_3</a:t>
            </a:r>
          </a:p>
        </p:txBody>
      </p:sp>
      <p:sp>
        <p:nvSpPr>
          <p:cNvPr id="5" name="Down Arrow 4"/>
          <p:cNvSpPr/>
          <p:nvPr/>
        </p:nvSpPr>
        <p:spPr>
          <a:xfrm>
            <a:off x="9940637" y="352996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3825164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RB_4</a:t>
            </a:r>
          </a:p>
        </p:txBody>
      </p:sp>
      <p:sp>
        <p:nvSpPr>
          <p:cNvPr id="7" name="Down Arrow 6"/>
          <p:cNvSpPr/>
          <p:nvPr/>
        </p:nvSpPr>
        <p:spPr>
          <a:xfrm>
            <a:off x="9940637" y="4224890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15400" y="450335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RB_5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940637" y="490308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15400" y="519827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pooling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940637" y="559800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15400" y="1740398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RB_1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9940637" y="2140124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5400" y="2435320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RB_2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940637" y="2835046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-Turn Arrow 21"/>
          <p:cNvSpPr/>
          <p:nvPr/>
        </p:nvSpPr>
        <p:spPr>
          <a:xfrm rot="5400000">
            <a:off x="10732653" y="133927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/>
          <p:cNvSpPr/>
          <p:nvPr/>
        </p:nvSpPr>
        <p:spPr>
          <a:xfrm rot="5400000">
            <a:off x="10732653" y="203881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5400000">
            <a:off x="10778833" y="2728094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5400000">
            <a:off x="10778833" y="3424327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rot="5400000">
            <a:off x="10778832" y="4111409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04259" y="1288631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9940637" y="5893199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2968" y="133760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72968" y="206732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73980" y="484545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9987" y="55980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6x6x32</a:t>
            </a:r>
          </a:p>
        </p:txBody>
      </p:sp>
    </p:spTree>
    <p:extLst>
      <p:ext uri="{BB962C8B-B14F-4D97-AF65-F5344CB8AC3E}">
        <p14:creationId xmlns:p14="http://schemas.microsoft.com/office/powerpoint/2010/main" val="11042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5346" y="4143137"/>
            <a:ext cx="2901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1152-dim (6x6x32) vectors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</p:spTree>
    <p:extLst>
      <p:ext uri="{BB962C8B-B14F-4D97-AF65-F5344CB8AC3E}">
        <p14:creationId xmlns:p14="http://schemas.microsoft.com/office/powerpoint/2010/main" val="41167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“… We pass the results through an LSTM with 64 channels...”</a:t>
                </a:r>
              </a:p>
              <a:p>
                <a:pPr lvl="1"/>
                <a:r>
                  <a:rPr lang="en-US" dirty="0"/>
                  <a:t>Flatten </a:t>
                </a:r>
                <a:r>
                  <a:rPr lang="en-US"/>
                  <a:t>the 6x6x32 </a:t>
                </a:r>
                <a:r>
                  <a:rPr lang="en-US" dirty="0"/>
                  <a:t>output into </a:t>
                </a:r>
                <a:r>
                  <a:rPr lang="en-US"/>
                  <a:t>a 1152 </a:t>
                </a:r>
                <a:r>
                  <a:rPr lang="en-US" dirty="0"/>
                  <a:t>dimension vector.</a:t>
                </a:r>
              </a:p>
              <a:p>
                <a:pPr lvl="1"/>
                <a:r>
                  <a:rPr lang="en-US" dirty="0"/>
                  <a:t>Only the features of the last output vector (64-dim) are considered</a:t>
                </a:r>
              </a:p>
              <a:p>
                <a:r>
                  <a:rPr lang="en-US" dirty="0"/>
                  <a:t>The steps of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fed into an LSTM.</a:t>
                </a:r>
              </a:p>
              <a:p>
                <a:pPr lvl="1"/>
                <a:r>
                  <a:rPr lang="en-US" dirty="0"/>
                  <a:t>We have to prepend padding steps (zeroes) so that all trajectories are the same length as the longest one of the dataset of a single agent.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313178" y="4714593"/>
            <a:ext cx="5565644" cy="1579844"/>
            <a:chOff x="3313178" y="4714593"/>
            <a:chExt cx="5565644" cy="1579844"/>
          </a:xfrm>
        </p:grpSpPr>
        <p:pic>
          <p:nvPicPr>
            <p:cNvPr id="2050" name="Picture 2" descr="An unrolled recurrent neural network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178" y="4714593"/>
              <a:ext cx="5565644" cy="146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919491" y="6017438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1152-dim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9491" y="4762218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64-dim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04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6839" y="598405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2 or 8-dim vector</a:t>
            </a:r>
          </a:p>
        </p:txBody>
      </p:sp>
    </p:spTree>
    <p:extLst>
      <p:ext uri="{BB962C8B-B14F-4D97-AF65-F5344CB8AC3E}">
        <p14:creationId xmlns:p14="http://schemas.microsoft.com/office/powerpoint/2010/main" val="272818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</p:spPr>
            <p:txBody>
              <a:bodyPr/>
              <a:lstStyle/>
              <a:p>
                <a:r>
                  <a:rPr lang="en-US" dirty="0"/>
                  <a:t>“…with a linear output to either a 2-dim or 8-dim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A dense (or fully connected) layer is composed of a linear layer + point-wise non-linearity a.k.a. activation function (e.g. sigmoid, </a:t>
                </a:r>
                <a:r>
                  <a:rPr lang="en-US" dirty="0" err="1"/>
                  <a:t>ReLu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final output of the LSTM is passed into a fully connected (dense) layer (without activation function or </a:t>
                </a:r>
                <a:r>
                  <a:rPr lang="en-US" dirty="0" err="1"/>
                  <a:t>softmax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  <a:blipFill>
                <a:blip r:embed="rId2"/>
                <a:stretch>
                  <a:fillRect l="-104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40166" y="5088031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5965403" y="548775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0166" y="439882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(last output)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65403" y="479855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78566" y="4423503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64-dim vector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01656" y="5807631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8-dim 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6970" y="5074237"/>
            <a:ext cx="16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nodes</a:t>
            </a:r>
          </a:p>
        </p:txBody>
      </p:sp>
    </p:spTree>
    <p:extLst>
      <p:ext uri="{BB962C8B-B14F-4D97-AF65-F5344CB8AC3E}">
        <p14:creationId xmlns:p14="http://schemas.microsoft.com/office/powerpoint/2010/main" val="124507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7939173" y="2627934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9977756" y="2627934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5497286" y="3101066"/>
            <a:ext cx="231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262226" y="3101066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Current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8DD72A4B-B1D2-0343-A4F7-653895018467}"/>
              </a:ext>
            </a:extLst>
          </p:cNvPr>
          <p:cNvSpPr txBox="1"/>
          <p:nvPr/>
        </p:nvSpPr>
        <p:spPr>
          <a:xfrm>
            <a:off x="3688481" y="251791"/>
            <a:ext cx="468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Performance metrics</a:t>
            </a:r>
            <a:endParaRPr kumimoji="1"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18AEF8-FDF6-954D-B658-5BF315E1E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14128"/>
              </p:ext>
            </p:extLst>
          </p:nvPr>
        </p:nvGraphicFramePr>
        <p:xfrm>
          <a:off x="543339" y="1090727"/>
          <a:ext cx="10827026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976">
                  <a:extLst>
                    <a:ext uri="{9D8B030D-6E8A-4147-A177-3AD203B41FA5}">
                      <a16:colId xmlns:a16="http://schemas.microsoft.com/office/drawing/2014/main" val="198465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39592170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879753068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359340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type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Target Accuracy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 Ranking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3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Simulated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99.9%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&gt;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</a:t>
                      </a: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 ~ C ~ D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&gt; B = C = D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8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373695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9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C2BCF6-FFE0-8D44-A935-5DA9BFEF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60292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38" y="230869"/>
            <a:ext cx="11280370" cy="906589"/>
          </a:xfrm>
        </p:spPr>
        <p:txBody>
          <a:bodyPr/>
          <a:lstStyle/>
          <a:p>
            <a:r>
              <a:rPr lang="en-US" dirty="0"/>
              <a:t>Third Task: Model Prediction Net (Goal Inference)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257300" y="2691719"/>
            <a:ext cx="2449671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+ query state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  <a:blipFill>
                <a:blip r:embed="rId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  <a:blipFill>
                <a:blip r:embed="rId8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06715" y="2337846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11x11x(K+5) tensors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165494" y="3593223"/>
            <a:ext cx="2308920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27483" y="6096178"/>
            <a:ext cx="4119142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Bernoulli probability for each object to be reached by the end of the episode.</a:t>
            </a:r>
          </a:p>
        </p:txBody>
      </p:sp>
    </p:spTree>
    <p:extLst>
      <p:ext uri="{BB962C8B-B14F-4D97-AF65-F5344CB8AC3E}">
        <p14:creationId xmlns:p14="http://schemas.microsoft.com/office/powerpoint/2010/main" val="198436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Preference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34027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>
            <a:extLst>
              <a:ext uri="{FF2B5EF4-FFF2-40B4-BE49-F238E27FC236}">
                <a16:creationId xmlns:a16="http://schemas.microsoft.com/office/drawing/2014/main" id="{75AB0FCE-0AE3-724C-B526-11CC72EAB3FB}"/>
              </a:ext>
            </a:extLst>
          </p:cNvPr>
          <p:cNvSpPr/>
          <p:nvPr/>
        </p:nvSpPr>
        <p:spPr>
          <a:xfrm>
            <a:off x="6016890" y="3072618"/>
            <a:ext cx="1461596" cy="13495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7098C2-9530-DE44-A11C-004F890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9874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C81E1D-725C-FF46-BEA7-EA8CFACB7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0"/>
          <a:stretch/>
        </p:blipFill>
        <p:spPr>
          <a:xfrm>
            <a:off x="8075502" y="2457958"/>
            <a:ext cx="1910000" cy="25273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9B6E6F-5C13-6F4D-A8A3-341B68EEB653}"/>
              </a:ext>
            </a:extLst>
          </p:cNvPr>
          <p:cNvSpPr txBox="1"/>
          <p:nvPr/>
        </p:nvSpPr>
        <p:spPr>
          <a:xfrm>
            <a:off x="7333488" y="676656"/>
            <a:ext cx="485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Scores you get for reaching each target</a:t>
            </a:r>
            <a:endParaRPr kumimoji="1" lang="zh-TW" altLang="en-US" sz="4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43FDD8-6975-7B4D-BBB6-1FE74DE4BE48}"/>
              </a:ext>
            </a:extLst>
          </p:cNvPr>
          <p:cNvSpPr txBox="1"/>
          <p:nvPr/>
        </p:nvSpPr>
        <p:spPr>
          <a:xfrm>
            <a:off x="10200259" y="254939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小明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6A9A08-FE88-6343-AE7B-303049FF125A}"/>
              </a:ext>
            </a:extLst>
          </p:cNvPr>
          <p:cNvSpPr txBox="1"/>
          <p:nvPr/>
        </p:nvSpPr>
        <p:spPr>
          <a:xfrm>
            <a:off x="10200258" y="316739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小美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38D85E-7933-D343-AA3F-0C955C606906}"/>
              </a:ext>
            </a:extLst>
          </p:cNvPr>
          <p:cNvSpPr txBox="1"/>
          <p:nvPr/>
        </p:nvSpPr>
        <p:spPr>
          <a:xfrm>
            <a:off x="10200258" y="380747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1EC71A-E83C-444F-AD9D-314AF363A2B7}"/>
              </a:ext>
            </a:extLst>
          </p:cNvPr>
          <p:cNvSpPr txBox="1"/>
          <p:nvPr/>
        </p:nvSpPr>
        <p:spPr>
          <a:xfrm>
            <a:off x="10200257" y="446203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小樹</a:t>
            </a:r>
          </a:p>
        </p:txBody>
      </p:sp>
    </p:spTree>
    <p:extLst>
      <p:ext uri="{BB962C8B-B14F-4D97-AF65-F5344CB8AC3E}">
        <p14:creationId xmlns:p14="http://schemas.microsoft.com/office/powerpoint/2010/main" val="3464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98916" y="1360713"/>
            <a:ext cx="7053941" cy="5203371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070EB3C3-0A24-D04D-BDD9-099D3B40FD00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57429" y="1262741"/>
                <a:chExt cx="6581843" cy="4615543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46E0B445-8B20-5B41-A740-8289361E0A07}"/>
                    </a:ext>
                  </a:extLst>
                </p:cNvPr>
                <p:cNvGrpSpPr/>
                <p:nvPr/>
              </p:nvGrpSpPr>
              <p:grpSpPr>
                <a:xfrm>
                  <a:off x="3557429" y="1262741"/>
                  <a:ext cx="6581843" cy="4615543"/>
                  <a:chOff x="3524772" y="2242456"/>
                  <a:chExt cx="6581843" cy="4615543"/>
                </a:xfrm>
              </p:grpSpPr>
              <p:pic>
                <p:nvPicPr>
                  <p:cNvPr id="5" name="圖片 4">
                    <a:extLst>
                      <a:ext uri="{FF2B5EF4-FFF2-40B4-BE49-F238E27FC236}">
                        <a16:creationId xmlns:a16="http://schemas.microsoft.com/office/drawing/2014/main" id="{BCCFB49B-2662-9646-AB86-3AE10AA454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7945" t="32698"/>
                  <a:stretch/>
                </p:blipFill>
                <p:spPr>
                  <a:xfrm>
                    <a:off x="3524772" y="2242456"/>
                    <a:ext cx="6581843" cy="4615543"/>
                  </a:xfrm>
                  <a:prstGeom prst="rect">
                    <a:avLst/>
                  </a:prstGeom>
                </p:spPr>
              </p:pic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7C498FC1-7579-7F48-AB47-F68D7B45CDA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3189162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rgbClr val="FF3AA6"/>
                        </a:solidFill>
                      </a:rPr>
                      <a:t>小明</a:t>
                    </a:r>
                    <a:r>
                      <a:rPr kumimoji="1" lang="en-US" altLang="zh-CN" sz="2200" dirty="0">
                        <a:solidFill>
                          <a:srgbClr val="FF3AA6"/>
                        </a:solidFill>
                      </a:rPr>
                      <a:t>: 23</a:t>
                    </a:r>
                    <a:endParaRPr kumimoji="1" lang="zh-TW" altLang="en-US" sz="2200" dirty="0">
                      <a:solidFill>
                        <a:srgbClr val="FF3AA6"/>
                      </a:solidFill>
                    </a:endParaRPr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C239229E-71E6-8144-B932-8991C2C8A58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3670851"/>
                    <a:ext cx="12776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小美</a:t>
                    </a:r>
                    <a:r>
                      <a:rPr kumimoji="1" lang="en-US" altLang="zh-CN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: 26</a:t>
                    </a:r>
                    <a:endParaRPr kumimoji="1" lang="zh-TW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CA2D3485-F9C7-924F-B171-8CDE7714A838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4165996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小熊</a:t>
                    </a:r>
                    <a:r>
                      <a:rPr kumimoji="1" lang="en-US" altLang="zh-CN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EFF2BBB2-2E5B-2844-B10A-6388B73A70B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4723648"/>
                    <a:ext cx="12014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小樹</a:t>
                    </a:r>
                    <a:r>
                      <a:rPr kumimoji="1" lang="en-US" altLang="zh-CN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60611A94-7022-E548-A93C-6A24CF621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03371" y="1445545"/>
                  <a:ext cx="4333145" cy="4343245"/>
                </a:xfrm>
                <a:prstGeom prst="rect">
                  <a:avLst/>
                </a:prstGeom>
              </p:spPr>
            </p:pic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8539" y="456246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407450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Current Score: 0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7975875-8E22-8546-A86B-2C511259894F}"/>
              </a:ext>
            </a:extLst>
          </p:cNvPr>
          <p:cNvSpPr txBox="1"/>
          <p:nvPr/>
        </p:nvSpPr>
        <p:spPr>
          <a:xfrm>
            <a:off x="2137976" y="36168"/>
            <a:ext cx="780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“Each step costs 1 point, </a:t>
            </a:r>
          </a:p>
          <a:p>
            <a:r>
              <a:rPr kumimoji="1" lang="en-US" altLang="zh-TW" sz="4000" dirty="0"/>
              <a:t>which target do you want to reach?”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7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7716" y="250371"/>
            <a:ext cx="8719456" cy="6400800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46E0B445-8B20-5B41-A740-8289361E0A07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24772" y="2242456"/>
                <a:chExt cx="6581843" cy="4615543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BCCFB49B-2662-9646-AB86-3AE10AA454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7945" t="32698"/>
                <a:stretch/>
              </p:blipFill>
              <p:spPr>
                <a:xfrm>
                  <a:off x="3524772" y="2242456"/>
                  <a:ext cx="6581843" cy="4615543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C498FC1-7579-7F48-AB47-F68D7B45CDA2}"/>
                    </a:ext>
                  </a:extLst>
                </p:cNvPr>
                <p:cNvSpPr txBox="1"/>
                <p:nvPr/>
              </p:nvSpPr>
              <p:spPr>
                <a:xfrm>
                  <a:off x="3980162" y="3189162"/>
                  <a:ext cx="1190552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rgbClr val="FF3AA6"/>
                      </a:solidFill>
                    </a:rPr>
                    <a:t>小明</a:t>
                  </a:r>
                  <a:r>
                    <a:rPr kumimoji="1" lang="en-US" altLang="zh-CN" sz="2200" dirty="0">
                      <a:solidFill>
                        <a:srgbClr val="FF3AA6"/>
                      </a:solidFill>
                    </a:rPr>
                    <a:t>: 23</a:t>
                  </a:r>
                  <a:endParaRPr kumimoji="1" lang="zh-TW" altLang="en-US" sz="2200" dirty="0">
                    <a:solidFill>
                      <a:srgbClr val="FF3AA6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239229E-71E6-8144-B932-8991C2C8A58C}"/>
                    </a:ext>
                  </a:extLst>
                </p:cNvPr>
                <p:cNvSpPr txBox="1"/>
                <p:nvPr/>
              </p:nvSpPr>
              <p:spPr>
                <a:xfrm>
                  <a:off x="3969276" y="3670851"/>
                  <a:ext cx="1277638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小美</a:t>
                  </a:r>
                  <a:r>
                    <a:rPr kumimoji="1" lang="en-US" altLang="zh-CN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: 26</a:t>
                  </a:r>
                  <a:endParaRPr kumimoji="1" lang="zh-TW" altLang="en-US" sz="2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A2D3485-F9C7-924F-B171-8CDE7714A838}"/>
                    </a:ext>
                  </a:extLst>
                </p:cNvPr>
                <p:cNvSpPr txBox="1"/>
                <p:nvPr/>
              </p:nvSpPr>
              <p:spPr>
                <a:xfrm>
                  <a:off x="3980162" y="4165996"/>
                  <a:ext cx="1190552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小熊</a:t>
                  </a:r>
                  <a:r>
                    <a:rPr kumimoji="1" lang="en-US" altLang="zh-CN" sz="22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: 18</a:t>
                  </a:r>
                  <a:endParaRPr kumimoji="1" lang="zh-TW" altLang="en-US" sz="2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EFF2BBB2-2E5B-2844-B10A-6388B73A70B4}"/>
                    </a:ext>
                  </a:extLst>
                </p:cNvPr>
                <p:cNvSpPr txBox="1"/>
                <p:nvPr/>
              </p:nvSpPr>
              <p:spPr>
                <a:xfrm>
                  <a:off x="3969276" y="4723648"/>
                  <a:ext cx="1201438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小樹</a:t>
                  </a:r>
                  <a:r>
                    <a:rPr kumimoji="1" lang="en-US" altLang="zh-CN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: 18</a:t>
                  </a:r>
                  <a:endParaRPr kumimoji="1" lang="zh-TW" altLang="en-US" sz="2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8539" y="4549324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741686" cy="7691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Final Score: 26-7=19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D0221BF-DC57-8541-9893-316C67EB39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8216" y="400776"/>
            <a:ext cx="5844635" cy="6142662"/>
          </a:xfrm>
          <a:prstGeom prst="rect">
            <a:avLst/>
          </a:prstGeom>
        </p:spPr>
      </p:pic>
      <p:sp>
        <p:nvSpPr>
          <p:cNvPr id="45" name="向右箭號 44">
            <a:extLst>
              <a:ext uri="{FF2B5EF4-FFF2-40B4-BE49-F238E27FC236}">
                <a16:creationId xmlns:a16="http://schemas.microsoft.com/office/drawing/2014/main" id="{7BE80E27-A79C-6C48-9C4A-1040610D761F}"/>
              </a:ext>
            </a:extLst>
          </p:cNvPr>
          <p:cNvSpPr/>
          <p:nvPr/>
        </p:nvSpPr>
        <p:spPr>
          <a:xfrm>
            <a:off x="5573484" y="3222171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向右箭號 46">
            <a:extLst>
              <a:ext uri="{FF2B5EF4-FFF2-40B4-BE49-F238E27FC236}">
                <a16:creationId xmlns:a16="http://schemas.microsoft.com/office/drawing/2014/main" id="{C6B9CC99-B83C-E045-89A6-CFD381A309A2}"/>
              </a:ext>
            </a:extLst>
          </p:cNvPr>
          <p:cNvSpPr/>
          <p:nvPr/>
        </p:nvSpPr>
        <p:spPr>
          <a:xfrm rot="5400000">
            <a:off x="5693226" y="3494316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向右箭號 48">
            <a:extLst>
              <a:ext uri="{FF2B5EF4-FFF2-40B4-BE49-F238E27FC236}">
                <a16:creationId xmlns:a16="http://schemas.microsoft.com/office/drawing/2014/main" id="{82DB7F11-4ACD-D647-9A76-6EE7CEC583FF}"/>
              </a:ext>
            </a:extLst>
          </p:cNvPr>
          <p:cNvSpPr/>
          <p:nvPr/>
        </p:nvSpPr>
        <p:spPr>
          <a:xfrm rot="5400000">
            <a:off x="5693223" y="3886203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向右箭號 49">
            <a:extLst>
              <a:ext uri="{FF2B5EF4-FFF2-40B4-BE49-F238E27FC236}">
                <a16:creationId xmlns:a16="http://schemas.microsoft.com/office/drawing/2014/main" id="{898B2944-8A51-1646-B7DF-C816765383D2}"/>
              </a:ext>
            </a:extLst>
          </p:cNvPr>
          <p:cNvSpPr/>
          <p:nvPr/>
        </p:nvSpPr>
        <p:spPr>
          <a:xfrm rot="5400000">
            <a:off x="5693228" y="4317038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向右箭號 50">
            <a:extLst>
              <a:ext uri="{FF2B5EF4-FFF2-40B4-BE49-F238E27FC236}">
                <a16:creationId xmlns:a16="http://schemas.microsoft.com/office/drawing/2014/main" id="{94F88719-0951-514B-AD34-98AF65CFB451}"/>
              </a:ext>
            </a:extLst>
          </p:cNvPr>
          <p:cNvSpPr/>
          <p:nvPr/>
        </p:nvSpPr>
        <p:spPr>
          <a:xfrm rot="5400000">
            <a:off x="5704111" y="4730697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向右箭號 51">
            <a:extLst>
              <a:ext uri="{FF2B5EF4-FFF2-40B4-BE49-F238E27FC236}">
                <a16:creationId xmlns:a16="http://schemas.microsoft.com/office/drawing/2014/main" id="{5AC73B4B-5899-F049-995D-0D8F601BF022}"/>
              </a:ext>
            </a:extLst>
          </p:cNvPr>
          <p:cNvSpPr/>
          <p:nvPr/>
        </p:nvSpPr>
        <p:spPr>
          <a:xfrm rot="5400000">
            <a:off x="5714994" y="5144354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向右箭號 52">
            <a:extLst>
              <a:ext uri="{FF2B5EF4-FFF2-40B4-BE49-F238E27FC236}">
                <a16:creationId xmlns:a16="http://schemas.microsoft.com/office/drawing/2014/main" id="{62661258-7B93-384F-9492-25B6A1F0980C}"/>
              </a:ext>
            </a:extLst>
          </p:cNvPr>
          <p:cNvSpPr/>
          <p:nvPr/>
        </p:nvSpPr>
        <p:spPr>
          <a:xfrm rot="10800000">
            <a:off x="5551712" y="5301344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776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12x12x44 tensor</a:t>
            </a:r>
          </a:p>
        </p:txBody>
      </p:sp>
    </p:spTree>
    <p:extLst>
      <p:ext uri="{BB962C8B-B14F-4D97-AF65-F5344CB8AC3E}">
        <p14:creationId xmlns:p14="http://schemas.microsoft.com/office/powerpoint/2010/main" val="39130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755577"/>
          </a:xfrm>
        </p:spPr>
        <p:txBody>
          <a:bodyPr/>
          <a:lstStyle/>
          <a:p>
            <a:r>
              <a:rPr lang="en-US" dirty="0" err="1"/>
              <a:t>Spatialization</a:t>
            </a:r>
            <a:r>
              <a:rPr lang="en-US" dirty="0"/>
              <a:t>-Concatenation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002974" y="1454423"/>
            <a:ext cx="7824573" cy="5287036"/>
            <a:chOff x="1792942" y="1570964"/>
            <a:chExt cx="7824573" cy="5287036"/>
          </a:xfrm>
        </p:grpSpPr>
        <p:sp>
          <p:nvSpPr>
            <p:cNvPr id="4" name="Rectangle 3"/>
            <p:cNvSpPr/>
            <p:nvPr/>
          </p:nvSpPr>
          <p:spPr>
            <a:xfrm>
              <a:off x="1792942" y="18198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5342" y="19722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7742" y="21246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0142" y="22770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02542" y="2429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4942" y="2581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7342" y="2734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9742" y="2886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42" y="3039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64542" y="3191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6942" y="3343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69342" y="3496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21742" y="3648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74142" y="3801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6542" y="3953435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78942" y="4105835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/>
            <p:cNvSpPr/>
            <p:nvPr/>
          </p:nvSpPr>
          <p:spPr>
            <a:xfrm rot="16200000">
              <a:off x="5004483" y="5313891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 rot="10800000">
              <a:off x="6183123" y="4105835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/>
            <p:cNvSpPr/>
            <p:nvPr/>
          </p:nvSpPr>
          <p:spPr>
            <a:xfrm rot="8058405">
              <a:off x="4052348" y="1651418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/>
            <p:cNvSpPr/>
            <p:nvPr/>
          </p:nvSpPr>
          <p:spPr>
            <a:xfrm rot="8058405">
              <a:off x="5055390" y="1870847"/>
              <a:ext cx="287958" cy="2155105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/>
            <p:cNvSpPr/>
            <p:nvPr/>
          </p:nvSpPr>
          <p:spPr>
            <a:xfrm rot="8058405">
              <a:off x="5901787" y="36704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8058405">
              <a:off x="6054187" y="38228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36727" y="1570964"/>
              <a:ext cx="397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potential actions (up, down, left, right)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1740" y="2533600"/>
              <a:ext cx="4235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38 potential goals (A, B, ..., Z, a, b, …, m \S)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1047" y="3335842"/>
              <a:ext cx="1803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obstacles (all #)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9657" y="3561692"/>
              <a:ext cx="257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agent initial position (S)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8023" y="49839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7323" y="6488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sp>
        <p:nvSpPr>
          <p:cNvPr id="45" name="Notched Right Arrow 44"/>
          <p:cNvSpPr/>
          <p:nvPr/>
        </p:nvSpPr>
        <p:spPr>
          <a:xfrm>
            <a:off x="2830614" y="3500717"/>
            <a:ext cx="666750" cy="851647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9292956" y="4993340"/>
            <a:ext cx="2607574" cy="1129547"/>
            <a:chOff x="9292956" y="4993340"/>
            <a:chExt cx="2607574" cy="1129547"/>
          </a:xfrm>
        </p:grpSpPr>
        <p:sp>
          <p:nvSpPr>
            <p:cNvPr id="48" name="Rectangle 47"/>
            <p:cNvSpPr/>
            <p:nvPr/>
          </p:nvSpPr>
          <p:spPr>
            <a:xfrm>
              <a:off x="9292956" y="4993340"/>
              <a:ext cx="2607574" cy="1129547"/>
            </a:xfrm>
            <a:prstGeom prst="rect">
              <a:avLst/>
            </a:prstGeom>
            <a:solidFill>
              <a:srgbClr val="B5C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92956" y="4993341"/>
              <a:ext cx="2607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tensor represents one step in the trajectory: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  <a:blipFill>
                  <a:blip r:embed="rId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08369" y="1733916"/>
            <a:ext cx="1869684" cy="4602515"/>
            <a:chOff x="508369" y="1733916"/>
            <a:chExt cx="1869684" cy="46025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6190" t="6040" r="85330" b="59240"/>
            <a:stretch/>
          </p:blipFill>
          <p:spPr>
            <a:xfrm>
              <a:off x="508369" y="1733916"/>
              <a:ext cx="1869684" cy="4602515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1599988" y="34774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" y="2515852"/>
              <a:ext cx="4953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59372" y="5767012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695238" y="4495251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493647" y="3745565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189842" y="473607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9372" y="5976014"/>
              <a:ext cx="864789" cy="310581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8422" y="5509837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389655" y="5011706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78840" y="323908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5451" y="42627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99662" y="348675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81185" y="251585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785649" y="225132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713378" y="2978309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189842" y="2770094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68574" y="533008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3-dimensional</a:t>
            </a:r>
          </a:p>
        </p:txBody>
      </p:sp>
    </p:spTree>
    <p:extLst>
      <p:ext uri="{BB962C8B-B14F-4D97-AF65-F5344CB8AC3E}">
        <p14:creationId xmlns:p14="http://schemas.microsoft.com/office/powerpoint/2010/main" val="6443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9C29981F-3FBB-7B41-ACB3-E3EE77C14DA1}"/>
              </a:ext>
            </a:extLst>
          </p:cNvPr>
          <p:cNvGrpSpPr/>
          <p:nvPr/>
        </p:nvGrpSpPr>
        <p:grpSpPr>
          <a:xfrm>
            <a:off x="9181610" y="1872949"/>
            <a:ext cx="1820510" cy="1848829"/>
            <a:chOff x="5864906" y="2298795"/>
            <a:chExt cx="2442461" cy="2511019"/>
          </a:xfrm>
        </p:grpSpPr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7A134F56-22D8-BD45-BEDD-8338049BD126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E96C4812-6EE0-2D40-9171-0E2F4FE2A67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747FA005-E951-BE4C-A6DE-B7D83CC167E0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FF917D6-1E7D-A741-A01C-324EA7FB4DFB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A54A6ED0-B8C7-2740-A0F2-EBD977E71A2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F711AD29-789F-E047-B6A1-D76A4680D03F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891814CF-A653-A445-9824-D372A375585E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859674DD-74C9-C34D-8EB7-DE579E35C3B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6">
              <a:extLst>
                <a:ext uri="{FF2B5EF4-FFF2-40B4-BE49-F238E27FC236}">
                  <a16:creationId xmlns:a16="http://schemas.microsoft.com/office/drawing/2014/main" id="{942D997C-B602-F84E-A079-508724F6EB8E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2AF01FE9-0CDA-0C4F-8C3B-4721C85BA5C9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113B4D0-CDB7-EC48-BAF5-9ECBC84647DD}"/>
              </a:ext>
            </a:extLst>
          </p:cNvPr>
          <p:cNvGrpSpPr/>
          <p:nvPr/>
        </p:nvGrpSpPr>
        <p:grpSpPr>
          <a:xfrm>
            <a:off x="5762727" y="1877869"/>
            <a:ext cx="1820510" cy="1848829"/>
            <a:chOff x="5864906" y="2298795"/>
            <a:chExt cx="2442461" cy="2511019"/>
          </a:xfrm>
        </p:grpSpPr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102D9480-0F18-364C-A07D-A2B905F4AD30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B7664BAC-ACA9-4D46-8E49-224ECCBFFB2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A298730B-024C-2549-B2AF-CE5CC2981C7F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760615F2-B235-9240-8849-ABB52BC35EC0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68DE8E88-8CD3-7B41-9D00-169ECCE0956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C22B6F3-BADC-CB4D-8876-34AE031F10C6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B7A76D72-FB75-7A48-A043-250A302D9CF7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C6CFD016-94E1-9749-8C88-0A91C486971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7205605-E63C-BD40-8954-B38E1D2274A9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3A26AC39-9244-8044-ACE9-FCD55AAE95D0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88C7F16-9C6F-5D4C-B964-A3A30BE0C2B3}"/>
              </a:ext>
            </a:extLst>
          </p:cNvPr>
          <p:cNvGrpSpPr/>
          <p:nvPr/>
        </p:nvGrpSpPr>
        <p:grpSpPr>
          <a:xfrm>
            <a:off x="4261067" y="1835451"/>
            <a:ext cx="1820510" cy="1848829"/>
            <a:chOff x="5864906" y="2298795"/>
            <a:chExt cx="2442461" cy="2511019"/>
          </a:xfrm>
        </p:grpSpPr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BD21F541-D12C-CC43-A9EE-6E59732CB2D8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E6830CF9-5B94-9548-964A-D28D1D6DB795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BC391046-7F65-9142-B1D2-BE91AACB23E6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7B6A40C0-7E0C-0B49-9446-98701B5808A5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FCB31302-77C6-D241-BD5A-5C556174564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D8A9169D-3976-E341-AD00-CADFE8426C6C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32FB0AEA-C988-104B-9890-A8FAAD04D775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C3FC5B67-3447-464E-9B8B-D95406B3AF7C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id="{F07ED3DF-36F4-DC42-A3A6-250A3FEE9A01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39E7F3B-B77C-1A4E-957D-F92C0021E4AC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E327AE6-995B-114F-AD62-8FBCCD44C5ED}"/>
              </a:ext>
            </a:extLst>
          </p:cNvPr>
          <p:cNvGrpSpPr/>
          <p:nvPr/>
        </p:nvGrpSpPr>
        <p:grpSpPr>
          <a:xfrm>
            <a:off x="1047741" y="1146702"/>
            <a:ext cx="2642966" cy="2722933"/>
            <a:chOff x="1047740" y="1146702"/>
            <a:chExt cx="3968645" cy="404729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DDFB519-1E6B-E748-8CF5-49B3D45F40BE}"/>
                </a:ext>
              </a:extLst>
            </p:cNvPr>
            <p:cNvSpPr/>
            <p:nvPr/>
          </p:nvSpPr>
          <p:spPr>
            <a:xfrm>
              <a:off x="1047740" y="11467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C2B4B8-09ED-9946-AAD1-6E6D36A9588A}"/>
                </a:ext>
              </a:extLst>
            </p:cNvPr>
            <p:cNvSpPr/>
            <p:nvPr/>
          </p:nvSpPr>
          <p:spPr>
            <a:xfrm>
              <a:off x="1200140" y="12991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92DA49-F60C-1D4D-809D-F81E97BC1AC3}"/>
                </a:ext>
              </a:extLst>
            </p:cNvPr>
            <p:cNvSpPr/>
            <p:nvPr/>
          </p:nvSpPr>
          <p:spPr>
            <a:xfrm>
              <a:off x="1352540" y="14515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932CF-6927-D44F-83ED-D459809E65FC}"/>
                </a:ext>
              </a:extLst>
            </p:cNvPr>
            <p:cNvSpPr/>
            <p:nvPr/>
          </p:nvSpPr>
          <p:spPr>
            <a:xfrm>
              <a:off x="1504940" y="16039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EEDA8-19DA-784B-9AB6-E6CD9E002089}"/>
                </a:ext>
              </a:extLst>
            </p:cNvPr>
            <p:cNvSpPr/>
            <p:nvPr/>
          </p:nvSpPr>
          <p:spPr>
            <a:xfrm>
              <a:off x="1657340" y="17563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09E6FE-6599-234B-A244-F4FDEBE631BD}"/>
                </a:ext>
              </a:extLst>
            </p:cNvPr>
            <p:cNvSpPr/>
            <p:nvPr/>
          </p:nvSpPr>
          <p:spPr>
            <a:xfrm>
              <a:off x="1809740" y="19087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FF7017E-4509-BF48-B872-206FDCFD133C}"/>
                </a:ext>
              </a:extLst>
            </p:cNvPr>
            <p:cNvSpPr/>
            <p:nvPr/>
          </p:nvSpPr>
          <p:spPr>
            <a:xfrm>
              <a:off x="2017936" y="2126920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BE76A3A-651A-A24D-8F30-4ADAADDA3846}"/>
                </a:ext>
              </a:extLst>
            </p:cNvPr>
            <p:cNvSpPr/>
            <p:nvPr/>
          </p:nvSpPr>
          <p:spPr>
            <a:xfrm>
              <a:off x="2208671" y="2319023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816422AB-CB06-1843-A864-D2B4130B2235}"/>
                </a:ext>
              </a:extLst>
            </p:cNvPr>
            <p:cNvSpPr/>
            <p:nvPr/>
          </p:nvSpPr>
          <p:spPr>
            <a:xfrm>
              <a:off x="2424100" y="2603062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85B5122-A131-DB41-AEC8-F10D8950BCD5}"/>
                </a:ext>
              </a:extLst>
            </p:cNvPr>
            <p:cNvSpPr/>
            <p:nvPr/>
          </p:nvSpPr>
          <p:spPr>
            <a:xfrm>
              <a:off x="2644462" y="2808162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ket 29">
              <a:extLst>
                <a:ext uri="{FF2B5EF4-FFF2-40B4-BE49-F238E27FC236}">
                  <a16:creationId xmlns:a16="http://schemas.microsoft.com/office/drawing/2014/main" id="{EF45121A-DF25-3B40-A1A7-6157A6EB78F9}"/>
                </a:ext>
              </a:extLst>
            </p:cNvPr>
            <p:cNvSpPr/>
            <p:nvPr/>
          </p:nvSpPr>
          <p:spPr>
            <a:xfrm rot="16200000">
              <a:off x="3570001" y="4048684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ket 30">
              <a:extLst>
                <a:ext uri="{FF2B5EF4-FFF2-40B4-BE49-F238E27FC236}">
                  <a16:creationId xmlns:a16="http://schemas.microsoft.com/office/drawing/2014/main" id="{D11542EF-D927-5244-A24F-530DEB644BE6}"/>
                </a:ext>
              </a:extLst>
            </p:cNvPr>
            <p:cNvSpPr/>
            <p:nvPr/>
          </p:nvSpPr>
          <p:spPr>
            <a:xfrm rot="10800000">
              <a:off x="4829173" y="2847637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ket 31">
              <a:extLst>
                <a:ext uri="{FF2B5EF4-FFF2-40B4-BE49-F238E27FC236}">
                  <a16:creationId xmlns:a16="http://schemas.microsoft.com/office/drawing/2014/main" id="{97C564A5-8927-D540-A790-CA48A2E6D473}"/>
                </a:ext>
              </a:extLst>
            </p:cNvPr>
            <p:cNvSpPr/>
            <p:nvPr/>
          </p:nvSpPr>
          <p:spPr>
            <a:xfrm rot="8058405">
              <a:off x="3307146" y="978285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32">
              <a:extLst>
                <a:ext uri="{FF2B5EF4-FFF2-40B4-BE49-F238E27FC236}">
                  <a16:creationId xmlns:a16="http://schemas.microsoft.com/office/drawing/2014/main" id="{CB98647B-95A3-3948-9DF1-A70DC74BB6E8}"/>
                </a:ext>
              </a:extLst>
            </p:cNvPr>
            <p:cNvSpPr/>
            <p:nvPr/>
          </p:nvSpPr>
          <p:spPr>
            <a:xfrm rot="8058405">
              <a:off x="3912108" y="1414974"/>
              <a:ext cx="326599" cy="1035179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33">
              <a:extLst>
                <a:ext uri="{FF2B5EF4-FFF2-40B4-BE49-F238E27FC236}">
                  <a16:creationId xmlns:a16="http://schemas.microsoft.com/office/drawing/2014/main" id="{9426D3E7-0B5C-F448-A9FB-488A104EC359}"/>
                </a:ext>
              </a:extLst>
            </p:cNvPr>
            <p:cNvSpPr/>
            <p:nvPr/>
          </p:nvSpPr>
          <p:spPr>
            <a:xfrm rot="8058405">
              <a:off x="4481009" y="2371252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34">
              <a:extLst>
                <a:ext uri="{FF2B5EF4-FFF2-40B4-BE49-F238E27FC236}">
                  <a16:creationId xmlns:a16="http://schemas.microsoft.com/office/drawing/2014/main" id="{3BD00724-10C7-6B42-B788-18D8E180F262}"/>
                </a:ext>
              </a:extLst>
            </p:cNvPr>
            <p:cNvSpPr/>
            <p:nvPr/>
          </p:nvSpPr>
          <p:spPr>
            <a:xfrm rot="8058405">
              <a:off x="4700237" y="2564648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35">
            <a:extLst>
              <a:ext uri="{FF2B5EF4-FFF2-40B4-BE49-F238E27FC236}">
                <a16:creationId xmlns:a16="http://schemas.microsoft.com/office/drawing/2014/main" id="{F0201D46-A15F-2A45-A51B-17FD994CE8E9}"/>
              </a:ext>
            </a:extLst>
          </p:cNvPr>
          <p:cNvSpPr txBox="1"/>
          <p:nvPr/>
        </p:nvSpPr>
        <p:spPr>
          <a:xfrm>
            <a:off x="2740643" y="872388"/>
            <a:ext cx="39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actions (up, down, left, right)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29B241FD-5F78-3C41-9787-C33B8A08480B}"/>
              </a:ext>
            </a:extLst>
          </p:cNvPr>
          <p:cNvSpPr txBox="1"/>
          <p:nvPr/>
        </p:nvSpPr>
        <p:spPr>
          <a:xfrm>
            <a:off x="3247446" y="1360431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targets (A, B, C, D)</a:t>
            </a: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817A406A-DAF5-914D-AE7C-13E7982E68C5}"/>
              </a:ext>
            </a:extLst>
          </p:cNvPr>
          <p:cNvSpPr txBox="1"/>
          <p:nvPr/>
        </p:nvSpPr>
        <p:spPr>
          <a:xfrm>
            <a:off x="3472250" y="1669666"/>
            <a:ext cx="180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obstacles (all #)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56F27A28-6716-DD4A-8DEA-E4BACEA37739}"/>
              </a:ext>
            </a:extLst>
          </p:cNvPr>
          <p:cNvSpPr txBox="1"/>
          <p:nvPr/>
        </p:nvSpPr>
        <p:spPr>
          <a:xfrm>
            <a:off x="3726619" y="1929463"/>
            <a:ext cx="25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agent initial position (S)</a:t>
            </a:r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A1A61D71-85C2-5C44-8754-1FFA9DB94CE0}"/>
              </a:ext>
            </a:extLst>
          </p:cNvPr>
          <p:cNvSpPr txBox="1"/>
          <p:nvPr/>
        </p:nvSpPr>
        <p:spPr>
          <a:xfrm>
            <a:off x="3766535" y="2867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C2BFF721-E271-BD47-830F-B29B4A56A90A}"/>
              </a:ext>
            </a:extLst>
          </p:cNvPr>
          <p:cNvSpPr txBox="1"/>
          <p:nvPr/>
        </p:nvSpPr>
        <p:spPr>
          <a:xfrm>
            <a:off x="2596491" y="3912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879BA72E-AE4E-3E40-B96C-CC2485887CE0}"/>
              </a:ext>
            </a:extLst>
          </p:cNvPr>
          <p:cNvSpPr txBox="1"/>
          <p:nvPr/>
        </p:nvSpPr>
        <p:spPr>
          <a:xfrm>
            <a:off x="1861515" y="4146953"/>
            <a:ext cx="2145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 x 12 x 10 tensor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C159153-9C74-9443-B239-4C198A3D83E9}"/>
              </a:ext>
            </a:extLst>
          </p:cNvPr>
          <p:cNvSpPr txBox="1"/>
          <p:nvPr/>
        </p:nvSpPr>
        <p:spPr>
          <a:xfrm>
            <a:off x="8021143" y="2572305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76" name="左大括弧 75">
            <a:extLst>
              <a:ext uri="{FF2B5EF4-FFF2-40B4-BE49-F238E27FC236}">
                <a16:creationId xmlns:a16="http://schemas.microsoft.com/office/drawing/2014/main" id="{1239001E-C703-E843-B39F-CC70440D2538}"/>
              </a:ext>
            </a:extLst>
          </p:cNvPr>
          <p:cNvSpPr/>
          <p:nvPr/>
        </p:nvSpPr>
        <p:spPr>
          <a:xfrm rot="16200000">
            <a:off x="5887237" y="-694422"/>
            <a:ext cx="507463" cy="1095678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TextBox 35">
            <a:extLst>
              <a:ext uri="{FF2B5EF4-FFF2-40B4-BE49-F238E27FC236}">
                <a16:creationId xmlns:a16="http://schemas.microsoft.com/office/drawing/2014/main" id="{355468B1-CC1C-284E-8674-6A5863EFAC94}"/>
              </a:ext>
            </a:extLst>
          </p:cNvPr>
          <p:cNvSpPr txBox="1"/>
          <p:nvPr/>
        </p:nvSpPr>
        <p:spPr>
          <a:xfrm>
            <a:off x="3452518" y="5147238"/>
            <a:ext cx="659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trajectory = 12 x 12 x 10 x (number of steps) tensor</a:t>
            </a:r>
          </a:p>
        </p:txBody>
      </p:sp>
    </p:spTree>
    <p:extLst>
      <p:ext uri="{BB962C8B-B14F-4D97-AF65-F5344CB8AC3E}">
        <p14:creationId xmlns:p14="http://schemas.microsoft.com/office/powerpoint/2010/main" val="133203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105593" y="2738962"/>
            <a:ext cx="2575936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Batch-normalization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12x12x11 tensor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81852" y="2738962"/>
            <a:ext cx="383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a </a:t>
            </a:r>
            <a:r>
              <a:rPr lang="en-US" dirty="0" err="1"/>
              <a:t>convnet</a:t>
            </a:r>
            <a:r>
              <a:rPr lang="en-US" dirty="0"/>
              <a:t> with identity forwarding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</p:spTree>
    <p:extLst>
      <p:ext uri="{BB962C8B-B14F-4D97-AF65-F5344CB8AC3E}">
        <p14:creationId xmlns:p14="http://schemas.microsoft.com/office/powerpoint/2010/main" val="47444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827</Words>
  <Application>Microsoft Macintosh PowerPoint</Application>
  <PresentationFormat>寬螢幕</PresentationFormat>
  <Paragraphs>226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Microsoft JhengHei</vt:lpstr>
      <vt:lpstr>新細明體</vt:lpstr>
      <vt:lpstr>等线</vt:lpstr>
      <vt:lpstr>Arial</vt:lpstr>
      <vt:lpstr>Calibri</vt:lpstr>
      <vt:lpstr>Calibri Light</vt:lpstr>
      <vt:lpstr>Cambria Math</vt:lpstr>
      <vt:lpstr>Times New Roman</vt:lpstr>
      <vt:lpstr>Office 佈景主題</vt:lpstr>
      <vt:lpstr>ToMNET project</vt:lpstr>
      <vt:lpstr>PowerPoint 簡報</vt:lpstr>
      <vt:lpstr>PowerPoint 簡報</vt:lpstr>
      <vt:lpstr>PowerPoint 簡報</vt:lpstr>
      <vt:lpstr>PowerPoint 簡報</vt:lpstr>
      <vt:lpstr>Char Net Architecture</vt:lpstr>
      <vt:lpstr>Spatialization-Concatenation</vt:lpstr>
      <vt:lpstr>PowerPoint 簡報</vt:lpstr>
      <vt:lpstr>Char Net Architecture</vt:lpstr>
      <vt:lpstr>Resnet (Residual Network) Layer</vt:lpstr>
      <vt:lpstr>Char Net Architecture</vt:lpstr>
      <vt:lpstr>Average Pooling Layer</vt:lpstr>
      <vt:lpstr>Char Net Architecture</vt:lpstr>
      <vt:lpstr>LSTM Layer</vt:lpstr>
      <vt:lpstr>Char Net Architecture</vt:lpstr>
      <vt:lpstr>Linear Layer</vt:lpstr>
      <vt:lpstr>Current Structure </vt:lpstr>
      <vt:lpstr>PowerPoint 簡報</vt:lpstr>
      <vt:lpstr>Target Structure</vt:lpstr>
      <vt:lpstr>Target Structure</vt:lpstr>
      <vt:lpstr>Third Task: Model Prediction Net (Goal Inference)</vt:lpstr>
      <vt:lpstr>Preference prediction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莊昀軒</dc:creator>
  <cp:lastModifiedBy>莊昀軒</cp:lastModifiedBy>
  <cp:revision>10</cp:revision>
  <dcterms:created xsi:type="dcterms:W3CDTF">2019-07-08T04:14:56Z</dcterms:created>
  <dcterms:modified xsi:type="dcterms:W3CDTF">2019-08-06T07:21:06Z</dcterms:modified>
</cp:coreProperties>
</file>