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8" r:id="rId5"/>
    <p:sldId id="257" r:id="rId6"/>
    <p:sldId id="280" r:id="rId7"/>
    <p:sldId id="27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 showGuides="1">
      <p:cViewPr varScale="1">
        <p:scale>
          <a:sx n="105" d="100"/>
          <a:sy n="105" d="100"/>
        </p:scale>
        <p:origin x="744" y="19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FE22-5F81-6140-828D-B60B2133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B60F-2BFB-A240-ADA4-90717C473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BAC3-E0BF-9148-8C82-560910BC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6073-341F-4648-A9C8-C906766D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516C-B56F-724B-9DF1-DC4D8EFF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4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DEC-EAE2-8E40-A595-FAC45BD3C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CEDCE-B49A-1844-B755-886E3F313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DBC4-6003-754B-9939-C0E732E4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ADC7-A752-C949-AD10-D42748CB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35BE-1331-B44E-A93D-1EA8179B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F0CA6-7C14-D642-B64C-57D44446B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7C854-A6F2-094B-821F-31F5ED565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2D3B-0591-464A-ACF1-E5663B55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CAED-062A-8245-8317-E6A43067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0ED74-AF01-0F4D-B913-8D1461C9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3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96D2-E66D-764D-964D-BA7AC9FB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228F-6EAF-2B43-B055-BDD11B7E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5EAA-B159-F94B-AABB-2F80B1AC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034-C62B-5E4A-95DB-03BE9641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1B608-E5FA-5047-96DA-1C41070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0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D40D-C68A-0943-ABF4-8AB63E8E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1B57-823B-1848-8BFE-0F26A556D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B61DC-C07F-6F44-B7EE-C067828A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0014-50FA-1447-AC49-23CA29B4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6729-4D74-4842-A2D4-0A9EAA85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0AD1-7E9B-1D46-B36D-79EBF4A0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325B-B7D3-A541-8A4C-82E1E75D2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3B54-971F-1F45-A6D8-C77A517BA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0234A-F4BD-DD49-9B5C-6448F39F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A0679-E027-6A4C-AE32-B7419F62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4EBFB-38AD-F140-A9A8-BF7528A4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C54E-97C0-F340-8401-C83C2B51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7001-7387-184D-8DCC-3E474FF81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B0D4-93FB-9647-A15E-F64DC0D53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FFEA1-ED53-E348-BF5E-54ACF1668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EFD9C-D041-4748-A3B4-BD6F84F11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D0698-71EF-204A-9C48-6A1403E1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7A6F3-276A-2F40-9478-D98F7B12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F418E-8D88-5E4B-9C2B-E3B3249F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4A89-6127-DB4C-A56C-C6971F51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D1022-88DB-314C-900A-E2C34402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E23EB-6E3D-9B4B-976C-E9CFC8C9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36FF7-9381-2E4D-AABC-1EAF18BA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2FCD8-C132-7F44-B13E-8AD9A8FD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68A3A-72D2-BF40-819F-98C05F89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2D941-8E94-5340-8FAC-653F88AC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F048-F729-094C-93DC-FAB56AF6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2B84-5D0B-8947-89BE-781E555C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A3BD5-29B0-3B4A-A3F5-F89FD63F0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1CE4-014F-844B-AF77-A5AE97F9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03791-907A-A14A-AF2C-746E3FDD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7A606-08D9-7F42-A707-A60656A0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FED4-43AE-A04C-85A7-E5B1E246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E0B7A-75A9-724C-A47D-D1C44482F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176B-B42F-F84C-9BF2-B3B9E9742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FEB9C-94D2-FD43-B983-0D7CDE15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8294-02B3-2149-BABC-3543D79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8BFEB-7552-6544-8343-EBA296A3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2E1CC-764D-084A-AAA8-86E34BE9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38DAE-355C-BE40-AB98-3A6C25B3D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B944-D37D-C945-BAD5-03E7B4FF3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EBDF-6298-9E4A-81D1-206B6AC9D693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CFBD-3A7D-0D41-86D3-CA8C2BB12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79EF-74E1-D34C-AD1D-98C7EBDBE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F3AF-FBA7-F049-AD99-F8F1506D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20D68-5E3C-0E4C-961E-B1E30B9A7FBC}"/>
              </a:ext>
            </a:extLst>
          </p:cNvPr>
          <p:cNvSpPr txBox="1"/>
          <p:nvPr/>
        </p:nvSpPr>
        <p:spPr>
          <a:xfrm>
            <a:off x="138031" y="1326751"/>
            <a:ext cx="11655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Using Machine Theory of Mind to Learn </a:t>
            </a:r>
          </a:p>
          <a:p>
            <a:pPr algn="ctr"/>
            <a:r>
              <a:rPr lang="en-US" sz="3600" b="1" dirty="0"/>
              <a:t>Agent Social Network</a:t>
            </a:r>
            <a:r>
              <a:rPr lang="zh-TW" altLang="en-US" sz="3600" b="1" dirty="0"/>
              <a:t> </a:t>
            </a:r>
            <a:r>
              <a:rPr lang="en-US" sz="3600" b="1" dirty="0"/>
              <a:t>Structures</a:t>
            </a:r>
          </a:p>
          <a:p>
            <a:pPr algn="ctr"/>
            <a:r>
              <a:rPr lang="en-US" sz="3600" b="1" dirty="0"/>
              <a:t> from Observed Interactive Behaviors with Targets 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CAE1D-22DB-7E4C-9ED0-620837753892}"/>
              </a:ext>
            </a:extLst>
          </p:cNvPr>
          <p:cNvSpPr txBox="1"/>
          <p:nvPr/>
        </p:nvSpPr>
        <p:spPr>
          <a:xfrm>
            <a:off x="1419498" y="3754265"/>
            <a:ext cx="9629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Yun-Shiuan Chuang, </a:t>
            </a:r>
            <a:r>
              <a:rPr lang="en-US" sz="2400" dirty="0" err="1"/>
              <a:t>Hsin</a:t>
            </a:r>
            <a:r>
              <a:rPr lang="en-US" sz="2400" dirty="0"/>
              <a:t>-Yi Hung, </a:t>
            </a:r>
            <a:r>
              <a:rPr lang="en-US" sz="2400" dirty="0" err="1"/>
              <a:t>Edwinn</a:t>
            </a:r>
            <a:r>
              <a:rPr lang="en-US" sz="2400" dirty="0"/>
              <a:t> </a:t>
            </a:r>
            <a:r>
              <a:rPr lang="en-US" sz="2400" dirty="0" err="1"/>
              <a:t>Gamborino</a:t>
            </a:r>
            <a:r>
              <a:rPr lang="en-US" sz="2400" dirty="0"/>
              <a:t>, Joshua </a:t>
            </a:r>
            <a:r>
              <a:rPr lang="en-US" sz="2400" dirty="0" err="1"/>
              <a:t>Oon</a:t>
            </a:r>
            <a:r>
              <a:rPr lang="en-US" sz="2400" dirty="0"/>
              <a:t> Soo Goh, </a:t>
            </a:r>
          </a:p>
          <a:p>
            <a:r>
              <a:rPr lang="en-US" sz="2400" dirty="0"/>
              <a:t>Tsung-Ren Huang, Yu-Ling Chang, Su-Ling </a:t>
            </a:r>
            <a:r>
              <a:rPr lang="en-US" sz="2400" dirty="0" err="1"/>
              <a:t>Yeh</a:t>
            </a:r>
            <a:r>
              <a:rPr lang="en-US" sz="2400" dirty="0"/>
              <a:t>, Li-Chen Fu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ACEC9-9E2F-0848-99E0-1AA40A8A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093" y="6039366"/>
            <a:ext cx="835459" cy="805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BC14BA-15E9-E54A-8F9A-4A8F1DAD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04" y="6163956"/>
            <a:ext cx="1377696" cy="617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7A312-00D3-0143-B65C-10260C262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280" y="6249399"/>
            <a:ext cx="2729484" cy="586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AB3AC-8593-834E-928C-8A793D7E8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562" y="6087120"/>
            <a:ext cx="1959865" cy="770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B6A57-A9C4-2546-97C4-C5273F705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510" y="6300675"/>
            <a:ext cx="2014982" cy="48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3CB253-8CC0-0548-88BD-751D4C941840}"/>
              </a:ext>
            </a:extLst>
          </p:cNvPr>
          <p:cNvSpPr txBox="1"/>
          <p:nvPr/>
        </p:nvSpPr>
        <p:spPr>
          <a:xfrm>
            <a:off x="0" y="108411"/>
            <a:ext cx="1165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Study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Objective:</a:t>
            </a:r>
            <a:r>
              <a:rPr lang="zh-TW" altLang="en-US" sz="3600" b="1" dirty="0"/>
              <a:t> </a:t>
            </a:r>
            <a:endParaRPr lang="en-US" altLang="zh-TW" sz="3600" b="1" dirty="0"/>
          </a:p>
          <a:p>
            <a:pPr algn="ctr"/>
            <a:r>
              <a:rPr lang="en-US" altLang="zh-TW" sz="3600" b="1" dirty="0"/>
              <a:t>Infer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Social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Preference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by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Machine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Theory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of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Mind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D8EF3-85FA-6047-B763-E3EBDA91C391}"/>
              </a:ext>
            </a:extLst>
          </p:cNvPr>
          <p:cNvSpPr txBox="1"/>
          <p:nvPr/>
        </p:nvSpPr>
        <p:spPr>
          <a:xfrm>
            <a:off x="478975" y="1416274"/>
            <a:ext cx="3023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An</a:t>
            </a:r>
            <a:r>
              <a:rPr lang="zh-TW" altLang="en-US" sz="2800" dirty="0"/>
              <a:t> </a:t>
            </a:r>
            <a:r>
              <a:rPr lang="en-US" altLang="zh-TW" sz="2800" dirty="0"/>
              <a:t>Agent’s</a:t>
            </a:r>
          </a:p>
          <a:p>
            <a:pPr algn="ctr"/>
            <a:r>
              <a:rPr lang="zh-TW" altLang="en-US" sz="2800" dirty="0"/>
              <a:t> </a:t>
            </a:r>
            <a:r>
              <a:rPr lang="en-US" altLang="zh-TW" sz="2800" dirty="0"/>
              <a:t>Social</a:t>
            </a:r>
            <a:r>
              <a:rPr lang="zh-TW" altLang="en-US" sz="2800" dirty="0"/>
              <a:t> </a:t>
            </a:r>
            <a:r>
              <a:rPr lang="en-US" altLang="zh-TW" sz="2800" dirty="0"/>
              <a:t>Preference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0ABE9-701A-264F-A8CA-C62557BD6010}"/>
              </a:ext>
            </a:extLst>
          </p:cNvPr>
          <p:cNvSpPr txBox="1"/>
          <p:nvPr/>
        </p:nvSpPr>
        <p:spPr>
          <a:xfrm>
            <a:off x="4517691" y="3162796"/>
            <a:ext cx="262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Interactions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D17686-EBD3-F749-9B0C-20849115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92" y="4419370"/>
            <a:ext cx="2517564" cy="19547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97405FC-9E60-674D-9420-C749DE68F902}"/>
              </a:ext>
            </a:extLst>
          </p:cNvPr>
          <p:cNvSpPr/>
          <p:nvPr/>
        </p:nvSpPr>
        <p:spPr>
          <a:xfrm>
            <a:off x="478975" y="1469574"/>
            <a:ext cx="3023546" cy="4974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551802-FA49-9348-B883-F69DE77D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7" y="3846850"/>
            <a:ext cx="672193" cy="618109"/>
          </a:xfrm>
          <a:prstGeom prst="rect">
            <a:avLst/>
          </a:prstGeom>
        </p:spPr>
      </p:pic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25B63393-9798-244A-B9A7-FB7E86817BDC}"/>
              </a:ext>
            </a:extLst>
          </p:cNvPr>
          <p:cNvSpPr/>
          <p:nvPr/>
        </p:nvSpPr>
        <p:spPr>
          <a:xfrm>
            <a:off x="5494746" y="3966755"/>
            <a:ext cx="606434" cy="370781"/>
          </a:xfrm>
          <a:prstGeom prst="leftRightArrow">
            <a:avLst>
              <a:gd name="adj1" fmla="val 3903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795CAB2-6EF2-FF47-A07E-1EBA0860B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488" y="3768487"/>
            <a:ext cx="803622" cy="6964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D09ACA6-FF49-1C47-B76F-B0E8565B768F}"/>
              </a:ext>
            </a:extLst>
          </p:cNvPr>
          <p:cNvSpPr/>
          <p:nvPr/>
        </p:nvSpPr>
        <p:spPr>
          <a:xfrm>
            <a:off x="4439920" y="3122156"/>
            <a:ext cx="2697942" cy="15311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9EE32CB8-2330-C646-B56A-378BAA009793}"/>
              </a:ext>
            </a:extLst>
          </p:cNvPr>
          <p:cNvSpPr/>
          <p:nvPr/>
        </p:nvSpPr>
        <p:spPr>
          <a:xfrm>
            <a:off x="3643809" y="3688080"/>
            <a:ext cx="694511" cy="4775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2BAF418-8688-5648-A4E4-C56DCA8ED435}"/>
              </a:ext>
            </a:extLst>
          </p:cNvPr>
          <p:cNvSpPr/>
          <p:nvPr/>
        </p:nvSpPr>
        <p:spPr>
          <a:xfrm>
            <a:off x="7298375" y="3768487"/>
            <a:ext cx="694511" cy="47752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2EF86F-7F86-E244-AB36-9A263039F6AC}"/>
              </a:ext>
            </a:extLst>
          </p:cNvPr>
          <p:cNvSpPr txBox="1"/>
          <p:nvPr/>
        </p:nvSpPr>
        <p:spPr>
          <a:xfrm>
            <a:off x="8017695" y="1416274"/>
            <a:ext cx="30235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</a:t>
            </a:r>
            <a:r>
              <a:rPr lang="zh-TW" altLang="en-US" sz="2800" dirty="0"/>
              <a:t> </a:t>
            </a:r>
            <a:r>
              <a:rPr lang="en-US" altLang="zh-TW" sz="2800" dirty="0"/>
              <a:t>Machine’s</a:t>
            </a:r>
          </a:p>
          <a:p>
            <a:pPr algn="ctr"/>
            <a:r>
              <a:rPr lang="en-US" altLang="zh-TW" sz="2800" dirty="0"/>
              <a:t>Inference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F23217-03F0-824E-B110-865B7103E54E}"/>
              </a:ext>
            </a:extLst>
          </p:cNvPr>
          <p:cNvSpPr/>
          <p:nvPr/>
        </p:nvSpPr>
        <p:spPr>
          <a:xfrm>
            <a:off x="8117035" y="1469574"/>
            <a:ext cx="3023546" cy="49747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C011165-BC9D-E74C-91AC-C7F9B0E01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706" y="4416142"/>
            <a:ext cx="2172104" cy="1957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9C6239-2646-904D-9069-7314B7F78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51" y="2367821"/>
            <a:ext cx="2120900" cy="1955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632275-7E2B-994A-BC4F-C7E73DC5F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9018" y="2367821"/>
            <a:ext cx="21209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8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5A42283F-8B85-D148-820A-88B4E2DB5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774" y="2256179"/>
            <a:ext cx="4719180" cy="34621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BEFBC73-9CB6-054B-AD92-8BFDF6D59407}"/>
              </a:ext>
            </a:extLst>
          </p:cNvPr>
          <p:cNvSpPr txBox="1"/>
          <p:nvPr/>
        </p:nvSpPr>
        <p:spPr>
          <a:xfrm>
            <a:off x="0" y="323563"/>
            <a:ext cx="1165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Data: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The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Social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Game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For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Human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Participants</a:t>
            </a:r>
            <a:endParaRPr lang="en-US" sz="3600" b="1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D1569AB-C7C0-5A4C-A75C-E78BE2B56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00" y="2256178"/>
            <a:ext cx="4694954" cy="34621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536D013-18B5-4F41-9448-66C9E69D4CFE}"/>
              </a:ext>
            </a:extLst>
          </p:cNvPr>
          <p:cNvSpPr txBox="1"/>
          <p:nvPr/>
        </p:nvSpPr>
        <p:spPr>
          <a:xfrm>
            <a:off x="1553821" y="1105137"/>
            <a:ext cx="5607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i="1" dirty="0"/>
              <a:t>“Each step costs 1 point, </a:t>
            </a:r>
          </a:p>
          <a:p>
            <a:r>
              <a:rPr kumimoji="1" lang="en-US" altLang="zh-TW" sz="2800" i="1" dirty="0"/>
              <a:t>which person do you want to reach?”</a:t>
            </a:r>
            <a:endParaRPr kumimoji="1" lang="zh-TW" altLang="en-US" sz="2800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D42523-734E-0A40-8812-3A8D8565D2C5}"/>
              </a:ext>
            </a:extLst>
          </p:cNvPr>
          <p:cNvSpPr txBox="1"/>
          <p:nvPr/>
        </p:nvSpPr>
        <p:spPr>
          <a:xfrm>
            <a:off x="7239807" y="1105136"/>
            <a:ext cx="471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One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trajectory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of</a:t>
            </a:r>
            <a:r>
              <a:rPr kumimoji="1" lang="zh-TW" altLang="en-US" sz="2800" dirty="0"/>
              <a:t> </a:t>
            </a:r>
            <a:r>
              <a:rPr kumimoji="1" lang="en-US" altLang="zh-TW" sz="2800" dirty="0"/>
              <a:t>interactions</a:t>
            </a:r>
            <a:endParaRPr kumimoji="1" lang="zh-TW" alt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66EE2B-90A4-314B-8D93-1CD251092327}"/>
              </a:ext>
            </a:extLst>
          </p:cNvPr>
          <p:cNvSpPr/>
          <p:nvPr/>
        </p:nvSpPr>
        <p:spPr>
          <a:xfrm>
            <a:off x="0" y="3114014"/>
            <a:ext cx="1840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dirty="0"/>
              <a:t>Social </a:t>
            </a:r>
          </a:p>
          <a:p>
            <a:r>
              <a:rPr kumimoji="1" lang="en-US" sz="2000" dirty="0"/>
              <a:t>Support </a:t>
            </a:r>
          </a:p>
          <a:p>
            <a:r>
              <a:rPr kumimoji="1" lang="en-US" sz="2000" dirty="0"/>
              <a:t>Questionnaire 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33C4925-6E54-104C-83B8-C51B4C82AB91}"/>
              </a:ext>
            </a:extLst>
          </p:cNvPr>
          <p:cNvSpPr/>
          <p:nvPr/>
        </p:nvSpPr>
        <p:spPr>
          <a:xfrm>
            <a:off x="1388354" y="3002886"/>
            <a:ext cx="519193" cy="1506071"/>
          </a:xfrm>
          <a:prstGeom prst="leftBrace">
            <a:avLst>
              <a:gd name="adj1" fmla="val 2591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8A4F15-6AEF-6248-B6F3-1BA9506CDA37}"/>
              </a:ext>
            </a:extLst>
          </p:cNvPr>
          <p:cNvSpPr txBox="1"/>
          <p:nvPr/>
        </p:nvSpPr>
        <p:spPr>
          <a:xfrm>
            <a:off x="1441708" y="6141839"/>
            <a:ext cx="10294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14</a:t>
            </a:r>
            <a:r>
              <a:rPr lang="zh-TW" altLang="en-US" sz="2000" dirty="0"/>
              <a:t> </a:t>
            </a:r>
            <a:r>
              <a:rPr lang="en-US" altLang="zh-TW" sz="2000" dirty="0"/>
              <a:t>data</a:t>
            </a:r>
            <a:r>
              <a:rPr lang="zh-TW" altLang="en-US" sz="2000" dirty="0"/>
              <a:t> </a:t>
            </a:r>
            <a:r>
              <a:rPr lang="en-US" altLang="zh-TW" sz="2000" dirty="0"/>
              <a:t>sets,</a:t>
            </a:r>
            <a:r>
              <a:rPr lang="zh-TW" altLang="en-US" sz="2000" dirty="0"/>
              <a:t>  </a:t>
            </a:r>
            <a:r>
              <a:rPr lang="en-US" altLang="zh-TW" sz="2000" dirty="0"/>
              <a:t>each</a:t>
            </a:r>
            <a:r>
              <a:rPr lang="zh-TW" altLang="en-US" sz="2000" dirty="0"/>
              <a:t> </a:t>
            </a:r>
            <a:r>
              <a:rPr lang="en-US" altLang="zh-TW" sz="2000" dirty="0"/>
              <a:t>with</a:t>
            </a:r>
            <a:r>
              <a:rPr lang="zh-TW" altLang="en-US" sz="2000" dirty="0"/>
              <a:t> </a:t>
            </a:r>
            <a:r>
              <a:rPr lang="en-US" altLang="zh-TW" sz="2000" dirty="0"/>
              <a:t>at</a:t>
            </a:r>
            <a:r>
              <a:rPr lang="zh-TW" altLang="en-US" sz="2000" dirty="0"/>
              <a:t> </a:t>
            </a:r>
            <a:r>
              <a:rPr lang="en-US" altLang="zh-TW" sz="2000" dirty="0"/>
              <a:t>least</a:t>
            </a:r>
            <a:r>
              <a:rPr lang="zh-TW" altLang="en-US" sz="2000" dirty="0"/>
              <a:t> </a:t>
            </a:r>
            <a:r>
              <a:rPr lang="en-US" altLang="zh-TW" sz="2000" dirty="0"/>
              <a:t>150</a:t>
            </a:r>
            <a:r>
              <a:rPr lang="zh-TW" altLang="en-US" sz="2000" dirty="0"/>
              <a:t> </a:t>
            </a:r>
            <a:r>
              <a:rPr lang="en-US" altLang="zh-TW" sz="2000" dirty="0"/>
              <a:t>interaction</a:t>
            </a:r>
            <a:r>
              <a:rPr lang="zh-TW" altLang="en-US" sz="2000" dirty="0"/>
              <a:t> </a:t>
            </a:r>
            <a:r>
              <a:rPr lang="en-US" altLang="zh-TW" sz="2000" dirty="0"/>
              <a:t>trajectories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1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75E3D3-CE14-49E6-A327-F5A653EBF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55"/>
          <a:stretch/>
        </p:blipFill>
        <p:spPr>
          <a:xfrm>
            <a:off x="196240" y="1658261"/>
            <a:ext cx="5096765" cy="47248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E178E6-CF8C-2343-B3A7-E85F4A506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0"/>
          <a:stretch/>
        </p:blipFill>
        <p:spPr>
          <a:xfrm>
            <a:off x="6288087" y="1658261"/>
            <a:ext cx="5322189" cy="4724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4A1C2-553B-0B48-A3BD-0915F0499DB2}"/>
              </a:ext>
            </a:extLst>
          </p:cNvPr>
          <p:cNvSpPr txBox="1"/>
          <p:nvPr/>
        </p:nvSpPr>
        <p:spPr>
          <a:xfrm>
            <a:off x="0" y="565609"/>
            <a:ext cx="1165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 err="1"/>
              <a:t>ToMnet</a:t>
            </a:r>
            <a:r>
              <a:rPr lang="en-US" altLang="zh-TW" sz="3600" b="1" dirty="0"/>
              <a:t>+: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Train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the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Machine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Based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on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Interactions</a:t>
            </a:r>
            <a:endParaRPr lang="en-US" sz="3600" b="1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F946C3B-8BC8-D34B-886C-AACF7EAFE91C}"/>
              </a:ext>
            </a:extLst>
          </p:cNvPr>
          <p:cNvSpPr/>
          <p:nvPr/>
        </p:nvSpPr>
        <p:spPr>
          <a:xfrm>
            <a:off x="4782017" y="2420471"/>
            <a:ext cx="1277471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Resnet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LSTM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9AB4A6-1671-604F-8A47-192391AF71B2}"/>
              </a:ext>
            </a:extLst>
          </p:cNvPr>
          <p:cNvSpPr/>
          <p:nvPr/>
        </p:nvSpPr>
        <p:spPr>
          <a:xfrm>
            <a:off x="4782017" y="5692589"/>
            <a:ext cx="1277471" cy="4572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Resnet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94898E-5C4E-E84E-8005-3BA17DB8E787}"/>
              </a:ext>
            </a:extLst>
          </p:cNvPr>
          <p:cNvCxnSpPr>
            <a:stCxn id="5" idx="1"/>
          </p:cNvCxnSpPr>
          <p:nvPr/>
        </p:nvCxnSpPr>
        <p:spPr>
          <a:xfrm flipH="1">
            <a:off x="4208929" y="2649071"/>
            <a:ext cx="573088" cy="33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ED010-7EFE-FA4C-A71D-B09653492650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208929" y="5459308"/>
            <a:ext cx="573088" cy="461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9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FA9D61-5FF4-C14E-9C64-B445ED28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235" y="1936376"/>
            <a:ext cx="3962035" cy="46018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17C19B-0AC0-5143-BFF2-8F33E904D7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85"/>
          <a:stretch/>
        </p:blipFill>
        <p:spPr>
          <a:xfrm>
            <a:off x="10903008" y="3092823"/>
            <a:ext cx="939895" cy="2138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34E9A6-6E96-BC41-AD5F-D635926AD923}"/>
              </a:ext>
            </a:extLst>
          </p:cNvPr>
          <p:cNvSpPr txBox="1"/>
          <p:nvPr/>
        </p:nvSpPr>
        <p:spPr>
          <a:xfrm>
            <a:off x="0" y="390798"/>
            <a:ext cx="1165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Results</a:t>
            </a:r>
            <a:endParaRPr lang="en-US" sz="3600" b="1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1D706F92-63E0-5D49-A38B-4AFEAFEA3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2154702"/>
            <a:ext cx="5695195" cy="4271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B27CDE-9414-6645-A95F-62FD088A038E}"/>
              </a:ext>
            </a:extLst>
          </p:cNvPr>
          <p:cNvSpPr txBox="1"/>
          <p:nvPr/>
        </p:nvSpPr>
        <p:spPr>
          <a:xfrm>
            <a:off x="6418224" y="1037129"/>
            <a:ext cx="5237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Reconstruct</a:t>
            </a:r>
            <a:r>
              <a:rPr lang="zh-TW" altLang="en-US" sz="2800" dirty="0"/>
              <a:t> </a:t>
            </a:r>
            <a:r>
              <a:rPr lang="en-US" altLang="zh-TW" sz="2800" dirty="0"/>
              <a:t>each</a:t>
            </a:r>
            <a:r>
              <a:rPr lang="zh-TW" altLang="en-US" sz="2800" dirty="0"/>
              <a:t> </a:t>
            </a:r>
            <a:r>
              <a:rPr lang="en-US" altLang="zh-TW" sz="2800" dirty="0"/>
              <a:t>participant’s</a:t>
            </a:r>
            <a:r>
              <a:rPr lang="zh-TW" altLang="en-US" sz="2800" dirty="0"/>
              <a:t> </a:t>
            </a:r>
            <a:r>
              <a:rPr lang="en-US" altLang="zh-TW" sz="2800" dirty="0"/>
              <a:t>social</a:t>
            </a:r>
            <a:r>
              <a:rPr lang="zh-TW" altLang="en-US" sz="2800" dirty="0"/>
              <a:t> </a:t>
            </a:r>
            <a:r>
              <a:rPr lang="en-US" altLang="zh-TW" sz="2800" dirty="0"/>
              <a:t>preference</a:t>
            </a:r>
            <a:r>
              <a:rPr lang="zh-TW" altLang="en-US" sz="2800" dirty="0"/>
              <a:t> </a:t>
            </a:r>
            <a:r>
              <a:rPr lang="en-US" altLang="zh-TW" sz="2800" dirty="0"/>
              <a:t>ranking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DC127-B1BB-F143-85FE-B00E9D84B9C7}"/>
              </a:ext>
            </a:extLst>
          </p:cNvPr>
          <p:cNvSpPr txBox="1"/>
          <p:nvPr/>
        </p:nvSpPr>
        <p:spPr>
          <a:xfrm>
            <a:off x="590448" y="1120962"/>
            <a:ext cx="5237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Predict</a:t>
            </a:r>
            <a:r>
              <a:rPr lang="zh-TW" altLang="en-US" sz="2800" dirty="0"/>
              <a:t> </a:t>
            </a:r>
            <a:r>
              <a:rPr lang="en-US" altLang="zh-TW" sz="2800" dirty="0"/>
              <a:t>which</a:t>
            </a:r>
            <a:r>
              <a:rPr lang="zh-TW" altLang="en-US" sz="2800" dirty="0"/>
              <a:t> </a:t>
            </a:r>
            <a:r>
              <a:rPr lang="en-US" altLang="zh-TW" sz="2800" dirty="0"/>
              <a:t>target</a:t>
            </a:r>
            <a:r>
              <a:rPr lang="zh-TW" altLang="en-US" sz="2800" dirty="0"/>
              <a:t> </a:t>
            </a:r>
            <a:r>
              <a:rPr lang="en-US" altLang="zh-TW" sz="2800" dirty="0"/>
              <a:t>the</a:t>
            </a:r>
            <a:r>
              <a:rPr lang="zh-TW" altLang="en-US" sz="2800" dirty="0"/>
              <a:t> </a:t>
            </a:r>
            <a:r>
              <a:rPr lang="en-US" altLang="zh-TW" sz="2800" dirty="0"/>
              <a:t>person</a:t>
            </a:r>
            <a:r>
              <a:rPr lang="zh-TW" altLang="en-US" sz="2800" dirty="0"/>
              <a:t> </a:t>
            </a:r>
            <a:r>
              <a:rPr lang="en-US" altLang="zh-TW" sz="2800" dirty="0"/>
              <a:t>approaches</a:t>
            </a:r>
            <a:r>
              <a:rPr lang="zh-TW" altLang="en-US" sz="2800" dirty="0"/>
              <a:t> </a:t>
            </a:r>
            <a:r>
              <a:rPr lang="en-US" altLang="zh-TW" sz="2800" dirty="0"/>
              <a:t>with</a:t>
            </a:r>
            <a:r>
              <a:rPr lang="zh-TW" altLang="en-US" sz="2800" dirty="0"/>
              <a:t> </a:t>
            </a:r>
            <a:r>
              <a:rPr lang="en-US" altLang="zh-TW" sz="2800" dirty="0"/>
              <a:t>50-82%</a:t>
            </a:r>
            <a:r>
              <a:rPr lang="zh-TW" altLang="en-US" sz="2800" dirty="0"/>
              <a:t> </a:t>
            </a:r>
            <a:r>
              <a:rPr lang="en-US" altLang="zh-TW" sz="2800" dirty="0"/>
              <a:t>accuracy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2FFA0-DF5C-B74B-8DC0-DB00F717FDC8}"/>
              </a:ext>
            </a:extLst>
          </p:cNvPr>
          <p:cNvSpPr/>
          <p:nvPr/>
        </p:nvSpPr>
        <p:spPr>
          <a:xfrm>
            <a:off x="8300773" y="6454016"/>
            <a:ext cx="2079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NewRomanPS"/>
              </a:rPr>
              <a:t>W </a:t>
            </a:r>
            <a:r>
              <a:rPr lang="en-US" dirty="0">
                <a:latin typeface="TimesNewRomanPSMT" panose="02020603050405020304" pitchFamily="18" charset="0"/>
              </a:rPr>
              <a:t>= 105, </a:t>
            </a:r>
            <a:r>
              <a:rPr lang="en-US" i="1" dirty="0">
                <a:latin typeface="TimesNewRomanPS"/>
              </a:rPr>
              <a:t>p </a:t>
            </a:r>
            <a:r>
              <a:rPr lang="en-US" dirty="0">
                <a:latin typeface="TimesNewRomanPSMT" panose="02020603050405020304" pitchFamily="18" charset="0"/>
              </a:rPr>
              <a:t>= .00103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70E58-4D5C-0A43-8C93-F940A0B4C90E}"/>
              </a:ext>
            </a:extLst>
          </p:cNvPr>
          <p:cNvSpPr/>
          <p:nvPr/>
        </p:nvSpPr>
        <p:spPr>
          <a:xfrm>
            <a:off x="2198258" y="6454016"/>
            <a:ext cx="2021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NewRomanPS"/>
              </a:rPr>
              <a:t>W </a:t>
            </a:r>
            <a:r>
              <a:rPr lang="en-US" dirty="0">
                <a:latin typeface="TimesNewRomanPSMT" panose="02020603050405020304" pitchFamily="18" charset="0"/>
              </a:rPr>
              <a:t>= 105, </a:t>
            </a:r>
            <a:r>
              <a:rPr lang="en-US" i="1" dirty="0">
                <a:latin typeface="TimesNewRomanPS"/>
              </a:rPr>
              <a:t>p </a:t>
            </a:r>
            <a:r>
              <a:rPr lang="en-US" dirty="0">
                <a:latin typeface="TimesNewRomanPSMT" panose="02020603050405020304" pitchFamily="18" charset="0"/>
              </a:rPr>
              <a:t>= .0001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EC740D-D43D-7D41-BE4A-117AE19AB537}"/>
              </a:ext>
            </a:extLst>
          </p:cNvPr>
          <p:cNvSpPr txBox="1"/>
          <p:nvPr/>
        </p:nvSpPr>
        <p:spPr>
          <a:xfrm>
            <a:off x="679442" y="2187919"/>
            <a:ext cx="5237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14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sets,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 </a:t>
            </a:r>
            <a:r>
              <a:rPr lang="en-US" altLang="zh-TW" dirty="0"/>
              <a:t>least</a:t>
            </a:r>
            <a:r>
              <a:rPr lang="zh-TW" altLang="en-US" dirty="0"/>
              <a:t> </a:t>
            </a:r>
            <a:r>
              <a:rPr lang="en-US" altLang="zh-TW" dirty="0"/>
              <a:t>150</a:t>
            </a:r>
            <a:r>
              <a:rPr lang="zh-TW" altLang="en-US" dirty="0"/>
              <a:t> </a:t>
            </a:r>
            <a:r>
              <a:rPr lang="en-US" altLang="zh-TW" dirty="0"/>
              <a:t>interaction</a:t>
            </a:r>
            <a:r>
              <a:rPr lang="zh-TW" altLang="en-US" dirty="0"/>
              <a:t> </a:t>
            </a:r>
            <a:r>
              <a:rPr lang="en-US" altLang="zh-TW" dirty="0"/>
              <a:t>trajectories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9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34E9A6-6E96-BC41-AD5F-D635926AD923}"/>
              </a:ext>
            </a:extLst>
          </p:cNvPr>
          <p:cNvSpPr txBox="1"/>
          <p:nvPr/>
        </p:nvSpPr>
        <p:spPr>
          <a:xfrm>
            <a:off x="0" y="390798"/>
            <a:ext cx="11655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/>
              <a:t>Conclusions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65289-B63B-4143-B773-36B12B256CBF}"/>
              </a:ext>
            </a:extLst>
          </p:cNvPr>
          <p:cNvSpPr txBox="1"/>
          <p:nvPr/>
        </p:nvSpPr>
        <p:spPr>
          <a:xfrm>
            <a:off x="1304365" y="1425388"/>
            <a:ext cx="9695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The</a:t>
            </a:r>
            <a:r>
              <a:rPr lang="zh-TW" altLang="en-US" sz="3200" dirty="0"/>
              <a:t> </a:t>
            </a:r>
            <a:r>
              <a:rPr lang="en-US" altLang="zh-TW" sz="3200" dirty="0" err="1"/>
              <a:t>ToMnet</a:t>
            </a:r>
            <a:r>
              <a:rPr lang="en-US" altLang="zh-TW" sz="3200" dirty="0"/>
              <a:t>+</a:t>
            </a:r>
            <a:r>
              <a:rPr lang="zh-TW" altLang="en-US" sz="3200" dirty="0"/>
              <a:t> </a:t>
            </a:r>
            <a:r>
              <a:rPr lang="en-US" altLang="zh-TW" sz="3200" dirty="0"/>
              <a:t>model</a:t>
            </a:r>
            <a:r>
              <a:rPr lang="zh-TW" altLang="en-US" sz="3200" dirty="0"/>
              <a:t> </a:t>
            </a:r>
            <a:r>
              <a:rPr lang="en-US" altLang="zh-TW" sz="3200" dirty="0"/>
              <a:t>successfully</a:t>
            </a:r>
            <a:r>
              <a:rPr lang="zh-TW" altLang="en-US" sz="3200" dirty="0"/>
              <a:t> </a:t>
            </a:r>
            <a:r>
              <a:rPr lang="en-US" altLang="zh-TW" sz="3200" dirty="0"/>
              <a:t>infers</a:t>
            </a:r>
            <a:r>
              <a:rPr lang="zh-TW" altLang="en-US" sz="3200" dirty="0"/>
              <a:t> </a:t>
            </a:r>
            <a:r>
              <a:rPr lang="en-US" altLang="zh-TW" sz="3200" dirty="0"/>
              <a:t>humans’</a:t>
            </a:r>
            <a:r>
              <a:rPr lang="zh-TW" altLang="en-US" sz="3200" dirty="0"/>
              <a:t> </a:t>
            </a:r>
            <a:r>
              <a:rPr lang="en-US" altLang="zh-TW" sz="3200" dirty="0"/>
              <a:t>hidden</a:t>
            </a:r>
            <a:r>
              <a:rPr lang="zh-TW" altLang="en-US" sz="3200" dirty="0"/>
              <a:t> </a:t>
            </a:r>
            <a:r>
              <a:rPr lang="en-US" altLang="zh-TW" sz="3200" dirty="0"/>
              <a:t>social</a:t>
            </a:r>
            <a:r>
              <a:rPr lang="zh-TW" altLang="en-US" sz="3200" dirty="0"/>
              <a:t> </a:t>
            </a:r>
            <a:r>
              <a:rPr lang="en-US" altLang="zh-TW" sz="3200" dirty="0"/>
              <a:t>preferences</a:t>
            </a:r>
            <a:r>
              <a:rPr lang="zh-TW" altLang="en-US" sz="3200" dirty="0"/>
              <a:t> </a:t>
            </a:r>
            <a:r>
              <a:rPr lang="en-US" altLang="zh-TW" sz="3200" dirty="0"/>
              <a:t>based</a:t>
            </a:r>
            <a:r>
              <a:rPr lang="zh-TW" altLang="en-US" sz="3200" dirty="0"/>
              <a:t> </a:t>
            </a:r>
            <a:r>
              <a:rPr lang="en-US" altLang="zh-TW" sz="3200" dirty="0"/>
              <a:t>on</a:t>
            </a:r>
            <a:r>
              <a:rPr lang="zh-TW" altLang="en-US" sz="3200" dirty="0"/>
              <a:t> </a:t>
            </a:r>
            <a:r>
              <a:rPr lang="en-US" altLang="zh-TW" sz="3200" dirty="0"/>
              <a:t>interactions</a:t>
            </a:r>
            <a:r>
              <a:rPr lang="zh-TW" altLang="en-US" sz="3200" dirty="0"/>
              <a:t> </a:t>
            </a:r>
            <a:r>
              <a:rPr lang="en-US" altLang="zh-TW" sz="3200" dirty="0"/>
              <a:t>in</a:t>
            </a:r>
            <a:r>
              <a:rPr lang="zh-TW" altLang="en-US" sz="3200"/>
              <a:t> </a:t>
            </a:r>
            <a:r>
              <a:rPr lang="en-US" altLang="zh-TW" sz="3200"/>
              <a:t>the</a:t>
            </a:r>
            <a:r>
              <a:rPr lang="zh-TW" altLang="en-US" sz="3200" dirty="0"/>
              <a:t> </a:t>
            </a:r>
            <a:r>
              <a:rPr lang="en-US" altLang="zh-TW" sz="3200" dirty="0"/>
              <a:t>social</a:t>
            </a:r>
            <a:r>
              <a:rPr lang="zh-TW" altLang="en-US" sz="3200" dirty="0"/>
              <a:t> </a:t>
            </a:r>
            <a:r>
              <a:rPr lang="en-US" altLang="zh-TW" sz="3200" dirty="0"/>
              <a:t>game</a:t>
            </a:r>
          </a:p>
          <a:p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/>
              <a:t>We</a:t>
            </a:r>
            <a:r>
              <a:rPr lang="zh-TW" altLang="en-US" sz="3200" dirty="0"/>
              <a:t> </a:t>
            </a:r>
            <a:r>
              <a:rPr lang="en-US" altLang="zh-TW" sz="3200" dirty="0"/>
              <a:t>will</a:t>
            </a:r>
            <a:r>
              <a:rPr lang="zh-TW" altLang="en-US" sz="3200" dirty="0"/>
              <a:t> </a:t>
            </a:r>
            <a:r>
              <a:rPr lang="en-US" altLang="zh-TW" sz="3200" dirty="0"/>
              <a:t>extend</a:t>
            </a:r>
            <a:r>
              <a:rPr lang="zh-TW" altLang="en-US" sz="3200" dirty="0"/>
              <a:t> </a:t>
            </a:r>
            <a:r>
              <a:rPr lang="en-US" altLang="zh-TW" sz="3200" dirty="0"/>
              <a:t>to</a:t>
            </a:r>
            <a:r>
              <a:rPr lang="zh-TW" altLang="en-US" sz="3200" dirty="0"/>
              <a:t> </a:t>
            </a:r>
            <a:r>
              <a:rPr lang="en-US" sz="3200" dirty="0"/>
              <a:t>other data problems and </a:t>
            </a:r>
            <a:r>
              <a:rPr lang="en-US" altLang="zh-TW" sz="3200" dirty="0"/>
              <a:t>apply</a:t>
            </a:r>
            <a:r>
              <a:rPr lang="zh-TW" altLang="en-US" sz="3200" dirty="0"/>
              <a:t> </a:t>
            </a:r>
            <a:r>
              <a:rPr lang="en-US" altLang="zh-TW" sz="3200" dirty="0"/>
              <a:t>it</a:t>
            </a:r>
            <a:r>
              <a:rPr lang="zh-TW" altLang="en-US" sz="3200" dirty="0"/>
              <a:t> </a:t>
            </a:r>
            <a:r>
              <a:rPr lang="en-US" altLang="zh-TW" sz="3200" dirty="0"/>
              <a:t>to</a:t>
            </a:r>
            <a:r>
              <a:rPr lang="zh-TW" altLang="en-US" sz="3200" dirty="0"/>
              <a:t> </a:t>
            </a:r>
            <a:r>
              <a:rPr lang="en-US" altLang="zh-TW" sz="3200" dirty="0"/>
              <a:t>improve</a:t>
            </a:r>
            <a:r>
              <a:rPr lang="en-US" sz="3200" dirty="0"/>
              <a:t> human-machine interactions using virtual agents or robots. </a:t>
            </a:r>
          </a:p>
          <a:p>
            <a:endParaRPr lang="en-US" altLang="zh-TW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558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4">
                <a:extLst>
                  <a:ext uri="{FF2B5EF4-FFF2-40B4-BE49-F238E27FC236}">
                    <a16:creationId xmlns:a16="http://schemas.microsoft.com/office/drawing/2014/main" id="{D4B43459-E002-A84E-A4F6-B0D97DACF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492264"/>
                  </p:ext>
                </p:extLst>
              </p:nvPr>
            </p:nvGraphicFramePr>
            <p:xfrm>
              <a:off x="7682987" y="3277532"/>
              <a:ext cx="3580387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451">
                      <a:extLst>
                        <a:ext uri="{9D8B030D-6E8A-4147-A177-3AD203B41FA5}">
                          <a16:colId xmlns:a16="http://schemas.microsoft.com/office/drawing/2014/main" val="2141986177"/>
                        </a:ext>
                      </a:extLst>
                    </a:gridCol>
                    <a:gridCol w="2467936">
                      <a:extLst>
                        <a:ext uri="{9D8B030D-6E8A-4147-A177-3AD203B41FA5}">
                          <a16:colId xmlns:a16="http://schemas.microsoft.com/office/drawing/2014/main" val="35225913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Target</a:t>
                          </a:r>
                        </a:p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b="0" dirty="0">
                              <a:solidFill>
                                <a:schemeClr val="tx1"/>
                              </a:solidFill>
                            </a:rPr>
                            <a:t>Inferred</a:t>
                          </a:r>
                          <a:r>
                            <a:rPr lang="zh-TW" altLang="en-US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2800" b="0" dirty="0">
                              <a:solidFill>
                                <a:schemeClr val="tx1"/>
                              </a:solidFill>
                            </a:rPr>
                            <a:t>Social</a:t>
                          </a:r>
                          <a:r>
                            <a:rPr lang="zh-TW" altLang="en-US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2800" b="0" dirty="0">
                              <a:solidFill>
                                <a:schemeClr val="tx1"/>
                              </a:solidFill>
                            </a:rPr>
                            <a:t>Preference</a:t>
                          </a:r>
                          <a:r>
                            <a:rPr lang="zh-TW" altLang="en-US" sz="2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555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953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8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542588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049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4">
                <a:extLst>
                  <a:ext uri="{FF2B5EF4-FFF2-40B4-BE49-F238E27FC236}">
                    <a16:creationId xmlns:a16="http://schemas.microsoft.com/office/drawing/2014/main" id="{D4B43459-E002-A84E-A4F6-B0D97DACF2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6492264"/>
                  </p:ext>
                </p:extLst>
              </p:nvPr>
            </p:nvGraphicFramePr>
            <p:xfrm>
              <a:off x="7682987" y="3277532"/>
              <a:ext cx="3580387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2451">
                      <a:extLst>
                        <a:ext uri="{9D8B030D-6E8A-4147-A177-3AD203B41FA5}">
                          <a16:colId xmlns:a16="http://schemas.microsoft.com/office/drawing/2014/main" val="2141986177"/>
                        </a:ext>
                      </a:extLst>
                    </a:gridCol>
                    <a:gridCol w="2467936">
                      <a:extLst>
                        <a:ext uri="{9D8B030D-6E8A-4147-A177-3AD203B41FA5}">
                          <a16:colId xmlns:a16="http://schemas.microsoft.com/office/drawing/2014/main" val="352259131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000" r="-222727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128" t="-8000" r="-513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55559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2500" r="-222727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95374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95122" r="-222727" b="-2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807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95122" r="-222727" b="-1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05425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95122" r="-222727" b="-292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90495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DE2CB07-4C38-B542-A21E-5934569D1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72" y="1669341"/>
            <a:ext cx="2125233" cy="1954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B5EC6A-DFFF-FB40-9709-D4183234D137}"/>
              </a:ext>
            </a:extLst>
          </p:cNvPr>
          <p:cNvSpPr txBox="1"/>
          <p:nvPr/>
        </p:nvSpPr>
        <p:spPr>
          <a:xfrm>
            <a:off x="2479040" y="1991360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21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003B1-4C53-3E44-A276-185D437D5EEB}"/>
              </a:ext>
            </a:extLst>
          </p:cNvPr>
          <p:cNvSpPr txBox="1"/>
          <p:nvPr/>
        </p:nvSpPr>
        <p:spPr>
          <a:xfrm>
            <a:off x="2479040" y="2936456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17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59DE4-028E-7D49-995D-FC33A70510CF}"/>
              </a:ext>
            </a:extLst>
          </p:cNvPr>
          <p:cNvSpPr txBox="1"/>
          <p:nvPr/>
        </p:nvSpPr>
        <p:spPr>
          <a:xfrm>
            <a:off x="2834640" y="2345133"/>
            <a:ext cx="37592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7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2E1A2-A08C-D74E-A220-A67D09059C47}"/>
              </a:ext>
            </a:extLst>
          </p:cNvPr>
          <p:cNvSpPr txBox="1"/>
          <p:nvPr/>
        </p:nvSpPr>
        <p:spPr>
          <a:xfrm>
            <a:off x="1798320" y="2345133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10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A3BC2C-8E5F-D84A-B4C5-AD8B26AAC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29" y="1669341"/>
            <a:ext cx="2125233" cy="19547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A332CE-7424-1A44-8FA5-EAEC11D0E1C0}"/>
              </a:ext>
            </a:extLst>
          </p:cNvPr>
          <p:cNvSpPr txBox="1"/>
          <p:nvPr/>
        </p:nvSpPr>
        <p:spPr>
          <a:xfrm>
            <a:off x="5513097" y="1991360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38A8A-F9AC-F941-8DBC-50AE7E582C0D}"/>
              </a:ext>
            </a:extLst>
          </p:cNvPr>
          <p:cNvSpPr txBox="1"/>
          <p:nvPr/>
        </p:nvSpPr>
        <p:spPr>
          <a:xfrm>
            <a:off x="5513097" y="2936456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EFC72-7E0C-234E-A609-3DEE98CD3DF3}"/>
              </a:ext>
            </a:extLst>
          </p:cNvPr>
          <p:cNvSpPr txBox="1"/>
          <p:nvPr/>
        </p:nvSpPr>
        <p:spPr>
          <a:xfrm>
            <a:off x="5868697" y="2345133"/>
            <a:ext cx="375920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93C7B5-BAEA-0A41-AF3A-CC4CEC5009A7}"/>
              </a:ext>
            </a:extLst>
          </p:cNvPr>
          <p:cNvSpPr txBox="1"/>
          <p:nvPr/>
        </p:nvSpPr>
        <p:spPr>
          <a:xfrm>
            <a:off x="4832377" y="2345133"/>
            <a:ext cx="46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70C0"/>
                </a:solidFill>
              </a:rPr>
              <a:t>?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2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29752-A048-EB43-BC85-3BF1C63B6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54" r="2530"/>
          <a:stretch/>
        </p:blipFill>
        <p:spPr>
          <a:xfrm>
            <a:off x="2125899" y="620485"/>
            <a:ext cx="3606420" cy="561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E6DB2B-651C-BD41-B8B1-88CF20D3D4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24"/>
          <a:stretch/>
        </p:blipFill>
        <p:spPr>
          <a:xfrm>
            <a:off x="6368881" y="620485"/>
            <a:ext cx="3133610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26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225</Words>
  <Application>Microsoft Macintosh PowerPoint</Application>
  <PresentationFormat>Widescreen</PresentationFormat>
  <Paragraphs>52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新細明體</vt:lpstr>
      <vt:lpstr>TimesNewRomanPS</vt:lpstr>
      <vt:lpstr>Arial</vt:lpstr>
      <vt:lpstr>Calibri</vt:lpstr>
      <vt:lpstr>Calibri Light</vt:lpstr>
      <vt:lpstr>Cambria Math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莊昀軒</dc:creator>
  <cp:lastModifiedBy>莊昀軒</cp:lastModifiedBy>
  <cp:revision>53</cp:revision>
  <dcterms:created xsi:type="dcterms:W3CDTF">2020-08-10T02:20:29Z</dcterms:created>
  <dcterms:modified xsi:type="dcterms:W3CDTF">2020-08-10T06:15:18Z</dcterms:modified>
</cp:coreProperties>
</file>