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57" r:id="rId4"/>
    <p:sldId id="258" r:id="rId5"/>
    <p:sldId id="259" r:id="rId6"/>
    <p:sldId id="265" r:id="rId7"/>
    <p:sldId id="267" r:id="rId8"/>
    <p:sldId id="260" r:id="rId9"/>
    <p:sldId id="268" r:id="rId10"/>
    <p:sldId id="269" r:id="rId11"/>
    <p:sldId id="275" r:id="rId12"/>
    <p:sldId id="272" r:id="rId13"/>
    <p:sldId id="276" r:id="rId14"/>
    <p:sldId id="273" r:id="rId15"/>
    <p:sldId id="277" r:id="rId16"/>
    <p:sldId id="274" r:id="rId17"/>
    <p:sldId id="278" r:id="rId18"/>
    <p:sldId id="262" r:id="rId19"/>
    <p:sldId id="261" r:id="rId20"/>
    <p:sldId id="281" r:id="rId21"/>
    <p:sldId id="279" r:id="rId22"/>
    <p:sldId id="266" r:id="rId23"/>
    <p:sldId id="280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EA0"/>
    <a:srgbClr val="B26A42"/>
    <a:srgbClr val="D6C688"/>
    <a:srgbClr val="F84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35"/>
  </p:normalViewPr>
  <p:slideViewPr>
    <p:cSldViewPr snapToGrid="0" snapToObjects="1" showGuides="1">
      <p:cViewPr varScale="1">
        <p:scale>
          <a:sx n="58" d="100"/>
          <a:sy n="58" d="100"/>
        </p:scale>
        <p:origin x="381" y="58"/>
      </p:cViewPr>
      <p:guideLst>
        <p:guide orient="horz" pos="22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4470D684-370C-47D1-A161-F3E517E456BE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C531F747-EE8C-4CED-A746-03D60E4173AB}" type="parTrans" cxnId="{CD5D9D16-0B88-475A-8B30-AF53E4F22C77}">
      <dgm:prSet/>
      <dgm:spPr/>
      <dgm:t>
        <a:bodyPr/>
        <a:lstStyle/>
        <a:p>
          <a:endParaRPr lang="en-US"/>
        </a:p>
      </dgm:t>
    </dgm:pt>
    <dgm:pt modelId="{2692750F-7609-4EFC-BF83-D5B1636EA910}" type="sibTrans" cxnId="{CD5D9D16-0B88-475A-8B30-AF53E4F22C77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76B90FDD-69D0-43D4-8B5B-4D2FEFDF3AF7}" type="pres">
      <dgm:prSet presAssocID="{4470D684-370C-47D1-A161-F3E517E456BE}" presName="boxAndChildren" presStyleCnt="0"/>
      <dgm:spPr/>
    </dgm:pt>
    <dgm:pt modelId="{E8CC1560-CEF5-4DD0-9CCD-48B2D67C57BE}" type="pres">
      <dgm:prSet presAssocID="{4470D684-370C-47D1-A161-F3E517E456BE}" presName="parentTextBox" presStyleLbl="node1" presStyleIdx="0" presStyleCnt="5"/>
      <dgm:spPr/>
    </dgm:pt>
    <dgm:pt modelId="{C262CD67-CB05-4ADD-A30D-4FE91F5BAA25}" type="pres">
      <dgm:prSet presAssocID="{B13E171E-3A78-4E58-A86A-E0D178AE4820}" presName="sp" presStyleCnt="0"/>
      <dgm:spPr/>
    </dgm:pt>
    <dgm:pt modelId="{BF0C8046-AD77-441D-8D97-CF6D68E37D64}" type="pres">
      <dgm:prSet presAssocID="{477871BB-9544-4E47-A734-E61D691C1B76}" presName="arrowAndChildren" presStyleCnt="0"/>
      <dgm:spPr/>
    </dgm:pt>
    <dgm:pt modelId="{48338571-3D85-418A-B5BA-1A24A6788D1B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CD5D9D16-0B88-475A-8B30-AF53E4F22C77}" srcId="{ACB1D816-21A5-46E3-9D86-620FB2843241}" destId="{4470D684-370C-47D1-A161-F3E517E456BE}" srcOrd="4" destOrd="0" parTransId="{C531F747-EE8C-4CED-A746-03D60E4173AB}" sibTransId="{2692750F-7609-4EFC-BF83-D5B1636EA910}"/>
    <dgm:cxn modelId="{153D1620-8C5B-4B6D-A7B1-6FC3FB3C0A8D}" type="presOf" srcId="{477871BB-9544-4E47-A734-E61D691C1B76}" destId="{48338571-3D85-418A-B5BA-1A24A6788D1B}" srcOrd="0" destOrd="0" presId="urn:microsoft.com/office/officeart/2005/8/layout/process4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13B11D65-8D8F-46C2-8DD7-98EEAB99F8B4}" type="presOf" srcId="{4470D684-370C-47D1-A161-F3E517E456BE}" destId="{E8CC1560-CEF5-4DD0-9CCD-48B2D67C57BE}" srcOrd="0" destOrd="0" presId="urn:microsoft.com/office/officeart/2005/8/layout/process4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A53D7015-5BBB-4944-9281-B805578A1D65}" type="presParOf" srcId="{B5F8CE33-EBCA-4F24-925E-8CBB8A52351E}" destId="{76B90FDD-69D0-43D4-8B5B-4D2FEFDF3AF7}" srcOrd="0" destOrd="0" presId="urn:microsoft.com/office/officeart/2005/8/layout/process4"/>
    <dgm:cxn modelId="{0B9E9A9D-F4BE-4407-BAFD-B268814A6CED}" type="presParOf" srcId="{76B90FDD-69D0-43D4-8B5B-4D2FEFDF3AF7}" destId="{E8CC1560-CEF5-4DD0-9CCD-48B2D67C57BE}" srcOrd="0" destOrd="0" presId="urn:microsoft.com/office/officeart/2005/8/layout/process4"/>
    <dgm:cxn modelId="{DECADA81-43B6-4397-9A40-6B72182890F2}" type="presParOf" srcId="{B5F8CE33-EBCA-4F24-925E-8CBB8A52351E}" destId="{C262CD67-CB05-4ADD-A30D-4FE91F5BAA25}" srcOrd="1" destOrd="0" presId="urn:microsoft.com/office/officeart/2005/8/layout/process4"/>
    <dgm:cxn modelId="{9626B2CE-77DA-49AC-A852-109BFC8C9698}" type="presParOf" srcId="{B5F8CE33-EBCA-4F24-925E-8CBB8A52351E}" destId="{BF0C8046-AD77-441D-8D97-CF6D68E37D64}" srcOrd="2" destOrd="0" presId="urn:microsoft.com/office/officeart/2005/8/layout/process4"/>
    <dgm:cxn modelId="{3FE3C4A4-9026-466B-979C-8EDF75A523B8}" type="presParOf" srcId="{BF0C8046-AD77-441D-8D97-CF6D68E37D64}" destId="{48338571-3D85-418A-B5BA-1A24A6788D1B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rgbClr val="C00000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/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>
        <a:solidFill>
          <a:schemeClr val="accent1"/>
        </a:solidFill>
      </dgm:spPr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LSTM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7A913057-F6F2-457A-9056-CE49EAF4FC8F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Linear</a:t>
          </a:r>
        </a:p>
      </dgm:t>
    </dgm:pt>
    <dgm:pt modelId="{1488B376-86F2-41A0-9523-A0CD1A02FE2F}" type="parTrans" cxnId="{17674338-E8CF-400F-AE64-B524D88D304D}">
      <dgm:prSet/>
      <dgm:spPr/>
      <dgm:t>
        <a:bodyPr/>
        <a:lstStyle/>
        <a:p>
          <a:endParaRPr lang="en-US"/>
        </a:p>
      </dgm:t>
    </dgm:pt>
    <dgm:pt modelId="{F9C381F3-D323-428C-997C-BDE2EB644259}" type="sibTrans" cxnId="{17674338-E8CF-400F-AE64-B524D88D304D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8FF5CD1A-3719-4CA4-8443-817001F4DA05}" type="pres">
      <dgm:prSet presAssocID="{7A913057-F6F2-457A-9056-CE49EAF4FC8F}" presName="boxAndChildren" presStyleCnt="0"/>
      <dgm:spPr/>
    </dgm:pt>
    <dgm:pt modelId="{D0801BC1-28C8-49B0-A13C-B0689A4C4AD9}" type="pres">
      <dgm:prSet presAssocID="{7A913057-F6F2-457A-9056-CE49EAF4FC8F}" presName="parentTextBox" presStyleLbl="node1" presStyleIdx="0" presStyleCnt="5"/>
      <dgm:spPr/>
    </dgm:pt>
    <dgm:pt modelId="{E091D0D3-D823-4BD1-821B-D3C7272ED291}" type="pres">
      <dgm:prSet presAssocID="{B13E171E-3A78-4E58-A86A-E0D178AE4820}" presName="sp" presStyleCnt="0"/>
      <dgm:spPr/>
    </dgm:pt>
    <dgm:pt modelId="{7D507C0D-3F94-4D56-9448-59E323861C0B}" type="pres">
      <dgm:prSet presAssocID="{477871BB-9544-4E47-A734-E61D691C1B76}" presName="arrowAndChildren" presStyleCnt="0"/>
      <dgm:spPr/>
    </dgm:pt>
    <dgm:pt modelId="{F4380E4C-9DA9-41F8-9A6B-58B4262A0A20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FC2CB332-88E2-43AF-B873-2DD4A041FC65}" type="presOf" srcId="{477871BB-9544-4E47-A734-E61D691C1B76}" destId="{F4380E4C-9DA9-41F8-9A6B-58B4262A0A20}" srcOrd="0" destOrd="0" presId="urn:microsoft.com/office/officeart/2005/8/layout/process4"/>
    <dgm:cxn modelId="{17674338-E8CF-400F-AE64-B524D88D304D}" srcId="{ACB1D816-21A5-46E3-9D86-620FB2843241}" destId="{7A913057-F6F2-457A-9056-CE49EAF4FC8F}" srcOrd="4" destOrd="0" parTransId="{1488B376-86F2-41A0-9523-A0CD1A02FE2F}" sibTransId="{F9C381F3-D323-428C-997C-BDE2EB644259}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E4C9CBAA-5F50-4122-A1B4-7B0C5F95B9ED}" type="presOf" srcId="{7A913057-F6F2-457A-9056-CE49EAF4FC8F}" destId="{D0801BC1-28C8-49B0-A13C-B0689A4C4AD9}" srcOrd="0" destOrd="0" presId="urn:microsoft.com/office/officeart/2005/8/layout/process4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3BB3C936-5E3D-441B-9535-C55FA22C895C}" type="presParOf" srcId="{B5F8CE33-EBCA-4F24-925E-8CBB8A52351E}" destId="{8FF5CD1A-3719-4CA4-8443-817001F4DA05}" srcOrd="0" destOrd="0" presId="urn:microsoft.com/office/officeart/2005/8/layout/process4"/>
    <dgm:cxn modelId="{D8ED63C7-9263-4BF2-94E9-5CE92AB0A2BE}" type="presParOf" srcId="{8FF5CD1A-3719-4CA4-8443-817001F4DA05}" destId="{D0801BC1-28C8-49B0-A13C-B0689A4C4AD9}" srcOrd="0" destOrd="0" presId="urn:microsoft.com/office/officeart/2005/8/layout/process4"/>
    <dgm:cxn modelId="{6A6A75C2-11F5-4C33-A6CF-3044C497A613}" type="presParOf" srcId="{B5F8CE33-EBCA-4F24-925E-8CBB8A52351E}" destId="{E091D0D3-D823-4BD1-821B-D3C7272ED291}" srcOrd="1" destOrd="0" presId="urn:microsoft.com/office/officeart/2005/8/layout/process4"/>
    <dgm:cxn modelId="{A2949D72-D884-47F5-ACC2-D7B63D53FD7E}" type="presParOf" srcId="{B5F8CE33-EBCA-4F24-925E-8CBB8A52351E}" destId="{7D507C0D-3F94-4D56-9448-59E323861C0B}" srcOrd="2" destOrd="0" presId="urn:microsoft.com/office/officeart/2005/8/layout/process4"/>
    <dgm:cxn modelId="{DABDE178-3E69-4432-97FF-74DD089DA345}" type="presParOf" srcId="{7D507C0D-3F94-4D56-9448-59E323861C0B}" destId="{F4380E4C-9DA9-41F8-9A6B-58B4262A0A20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B1D816-21A5-46E3-9D86-620FB284324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B559-3ACE-42AA-83BB-83786FB4D71B}">
      <dgm:prSet/>
      <dgm:spPr/>
      <dgm:t>
        <a:bodyPr/>
        <a:lstStyle/>
        <a:p>
          <a:r>
            <a:rPr lang="en-US" dirty="0" err="1"/>
            <a:t>Spatialization</a:t>
          </a:r>
          <a:r>
            <a:rPr lang="en-US" dirty="0"/>
            <a:t>-Concatenation</a:t>
          </a:r>
        </a:p>
      </dgm:t>
    </dgm:pt>
    <dgm:pt modelId="{7E56FE57-B498-4778-B055-11BB5BDD5271}" type="parTrans" cxnId="{712FA652-AE73-433B-B01B-27E061684AC8}">
      <dgm:prSet/>
      <dgm:spPr/>
      <dgm:t>
        <a:bodyPr/>
        <a:lstStyle/>
        <a:p>
          <a:endParaRPr lang="en-US"/>
        </a:p>
      </dgm:t>
    </dgm:pt>
    <dgm:pt modelId="{793BEF72-DF3B-4EAD-AE33-F3284AEAD610}" type="sibTrans" cxnId="{712FA652-AE73-433B-B01B-27E061684AC8}">
      <dgm:prSet/>
      <dgm:spPr/>
      <dgm:t>
        <a:bodyPr/>
        <a:lstStyle/>
        <a:p>
          <a:endParaRPr lang="en-US"/>
        </a:p>
      </dgm:t>
    </dgm:pt>
    <dgm:pt modelId="{88E5C27A-8CA0-4FBC-AB48-456D10706830}">
      <dgm:prSet/>
      <dgm:spPr/>
      <dgm:t>
        <a:bodyPr/>
        <a:lstStyle/>
        <a:p>
          <a:r>
            <a:rPr lang="en-US" dirty="0" err="1"/>
            <a:t>Resnet</a:t>
          </a:r>
          <a:endParaRPr lang="en-US" dirty="0"/>
        </a:p>
      </dgm:t>
    </dgm:pt>
    <dgm:pt modelId="{D6EBFA90-F523-41A4-B0B9-6AB024A0892D}" type="parTrans" cxnId="{33441762-1845-40B2-B3AC-73569537A851}">
      <dgm:prSet/>
      <dgm:spPr/>
      <dgm:t>
        <a:bodyPr/>
        <a:lstStyle/>
        <a:p>
          <a:endParaRPr lang="en-US"/>
        </a:p>
      </dgm:t>
    </dgm:pt>
    <dgm:pt modelId="{94D5D670-3E96-4C68-9A72-6312BA66F657}" type="sibTrans" cxnId="{33441762-1845-40B2-B3AC-73569537A851}">
      <dgm:prSet/>
      <dgm:spPr/>
      <dgm:t>
        <a:bodyPr/>
        <a:lstStyle/>
        <a:p>
          <a:endParaRPr lang="en-US"/>
        </a:p>
      </dgm:t>
    </dgm:pt>
    <dgm:pt modelId="{477871BB-9544-4E47-A734-E61D691C1B76}">
      <dgm:prSet/>
      <dgm:spPr/>
      <dgm:t>
        <a:bodyPr/>
        <a:lstStyle/>
        <a:p>
          <a:r>
            <a:rPr lang="en-US" dirty="0"/>
            <a:t>Average Pooling</a:t>
          </a:r>
        </a:p>
      </dgm:t>
    </dgm:pt>
    <dgm:pt modelId="{9274A817-0511-4D33-A907-2E228DDAA511}" type="parTrans" cxnId="{EACDBEBC-062D-41F6-A34B-94172C2C25BA}">
      <dgm:prSet/>
      <dgm:spPr/>
      <dgm:t>
        <a:bodyPr/>
        <a:lstStyle/>
        <a:p>
          <a:endParaRPr lang="en-US"/>
        </a:p>
      </dgm:t>
    </dgm:pt>
    <dgm:pt modelId="{B13E171E-3A78-4E58-A86A-E0D178AE4820}" type="sibTrans" cxnId="{EACDBEBC-062D-41F6-A34B-94172C2C25BA}">
      <dgm:prSet/>
      <dgm:spPr/>
      <dgm:t>
        <a:bodyPr/>
        <a:lstStyle/>
        <a:p>
          <a:endParaRPr lang="en-US"/>
        </a:p>
      </dgm:t>
    </dgm:pt>
    <dgm:pt modelId="{D7120C47-C736-44D2-82A9-764967A798EE}">
      <dgm:prSet/>
      <dgm:spPr/>
      <dgm:t>
        <a:bodyPr/>
        <a:lstStyle/>
        <a:p>
          <a:r>
            <a:rPr lang="en-US" dirty="0"/>
            <a:t>1 layer </a:t>
          </a:r>
          <a:r>
            <a:rPr lang="en-US" dirty="0" err="1"/>
            <a:t>Convnet</a:t>
          </a:r>
          <a:endParaRPr lang="en-US" dirty="0"/>
        </a:p>
      </dgm:t>
    </dgm:pt>
    <dgm:pt modelId="{43BC04AC-92E7-4A6A-8AFC-77F58D03128F}" type="sibTrans" cxnId="{91233954-B02D-4BF4-9B05-396D5FAF9F72}">
      <dgm:prSet/>
      <dgm:spPr/>
      <dgm:t>
        <a:bodyPr/>
        <a:lstStyle/>
        <a:p>
          <a:endParaRPr lang="en-US"/>
        </a:p>
      </dgm:t>
    </dgm:pt>
    <dgm:pt modelId="{D9CA1534-17F3-4460-9983-6E8939E09134}" type="parTrans" cxnId="{91233954-B02D-4BF4-9B05-396D5FAF9F72}">
      <dgm:prSet/>
      <dgm:spPr/>
      <dgm:t>
        <a:bodyPr/>
        <a:lstStyle/>
        <a:p>
          <a:endParaRPr lang="en-US"/>
        </a:p>
      </dgm:t>
    </dgm:pt>
    <dgm:pt modelId="{61DCB128-6FFF-43ED-93F7-B4B7332258B7}">
      <dgm:prSet/>
      <dgm:spPr/>
      <dgm:t>
        <a:bodyPr/>
        <a:lstStyle/>
        <a:p>
          <a:r>
            <a:rPr lang="en-US" dirty="0"/>
            <a:t>Fully Connected</a:t>
          </a:r>
        </a:p>
      </dgm:t>
    </dgm:pt>
    <dgm:pt modelId="{63BF8B2E-47A0-4167-B7A9-96786BA09F1F}" type="parTrans" cxnId="{83711F9E-8B4F-43EF-BB64-EB17A7BAD954}">
      <dgm:prSet/>
      <dgm:spPr/>
      <dgm:t>
        <a:bodyPr/>
        <a:lstStyle/>
        <a:p>
          <a:endParaRPr lang="en-US"/>
        </a:p>
      </dgm:t>
    </dgm:pt>
    <dgm:pt modelId="{7073F0FC-F79E-4EE8-8D29-CC75DE75C02E}" type="sibTrans" cxnId="{83711F9E-8B4F-43EF-BB64-EB17A7BAD954}">
      <dgm:prSet/>
      <dgm:spPr/>
      <dgm:t>
        <a:bodyPr/>
        <a:lstStyle/>
        <a:p>
          <a:endParaRPr lang="en-US"/>
        </a:p>
      </dgm:t>
    </dgm:pt>
    <dgm:pt modelId="{B5F8CE33-EBCA-4F24-925E-8CBB8A52351E}" type="pres">
      <dgm:prSet presAssocID="{ACB1D816-21A5-46E3-9D86-620FB2843241}" presName="Name0" presStyleCnt="0">
        <dgm:presLayoutVars>
          <dgm:dir/>
          <dgm:animLvl val="lvl"/>
          <dgm:resizeHandles val="exact"/>
        </dgm:presLayoutVars>
      </dgm:prSet>
      <dgm:spPr/>
    </dgm:pt>
    <dgm:pt modelId="{46677E89-B8B8-4319-B58D-029EA82BD3D2}" type="pres">
      <dgm:prSet presAssocID="{61DCB128-6FFF-43ED-93F7-B4B7332258B7}" presName="boxAndChildren" presStyleCnt="0"/>
      <dgm:spPr/>
    </dgm:pt>
    <dgm:pt modelId="{5F967BA2-AFB5-46B9-AEE2-311C88767338}" type="pres">
      <dgm:prSet presAssocID="{61DCB128-6FFF-43ED-93F7-B4B7332258B7}" presName="parentTextBox" presStyleLbl="node1" presStyleIdx="0" presStyleCnt="5"/>
      <dgm:spPr/>
    </dgm:pt>
    <dgm:pt modelId="{F393C724-26D6-4BD7-8B34-F8A4A31CD3D4}" type="pres">
      <dgm:prSet presAssocID="{B13E171E-3A78-4E58-A86A-E0D178AE4820}" presName="sp" presStyleCnt="0"/>
      <dgm:spPr/>
    </dgm:pt>
    <dgm:pt modelId="{A8858AA8-316D-4CDA-83AC-9547FE1DFD16}" type="pres">
      <dgm:prSet presAssocID="{477871BB-9544-4E47-A734-E61D691C1B76}" presName="arrowAndChildren" presStyleCnt="0"/>
      <dgm:spPr/>
    </dgm:pt>
    <dgm:pt modelId="{090DD74A-509B-437E-B6CF-AA6D9BEA3919}" type="pres">
      <dgm:prSet presAssocID="{477871BB-9544-4E47-A734-E61D691C1B76}" presName="parentTextArrow" presStyleLbl="node1" presStyleIdx="1" presStyleCnt="5"/>
      <dgm:spPr/>
    </dgm:pt>
    <dgm:pt modelId="{9C4B67C9-14B0-4E93-831E-79A1E2E4BF2B}" type="pres">
      <dgm:prSet presAssocID="{43BC04AC-92E7-4A6A-8AFC-77F58D03128F}" presName="sp" presStyleCnt="0"/>
      <dgm:spPr/>
    </dgm:pt>
    <dgm:pt modelId="{894AB33D-3D47-4B2A-8F7C-90A0C2D8CBB1}" type="pres">
      <dgm:prSet presAssocID="{D7120C47-C736-44D2-82A9-764967A798EE}" presName="arrowAndChildren" presStyleCnt="0"/>
      <dgm:spPr/>
    </dgm:pt>
    <dgm:pt modelId="{1B88F836-282B-4D82-AC05-4693092FF257}" type="pres">
      <dgm:prSet presAssocID="{D7120C47-C736-44D2-82A9-764967A798EE}" presName="parentTextArrow" presStyleLbl="node1" presStyleIdx="2" presStyleCnt="5"/>
      <dgm:spPr/>
    </dgm:pt>
    <dgm:pt modelId="{8D6AC901-E0DC-4BDF-BFC0-7DD72F430572}" type="pres">
      <dgm:prSet presAssocID="{94D5D670-3E96-4C68-9A72-6312BA66F657}" presName="sp" presStyleCnt="0"/>
      <dgm:spPr/>
    </dgm:pt>
    <dgm:pt modelId="{20251397-1C2C-41C2-84D0-2D72603A3868}" type="pres">
      <dgm:prSet presAssocID="{88E5C27A-8CA0-4FBC-AB48-456D10706830}" presName="arrowAndChildren" presStyleCnt="0"/>
      <dgm:spPr/>
    </dgm:pt>
    <dgm:pt modelId="{509EC75E-AA34-4F39-9A05-61BC5D628655}" type="pres">
      <dgm:prSet presAssocID="{88E5C27A-8CA0-4FBC-AB48-456D10706830}" presName="parentTextArrow" presStyleLbl="node1" presStyleIdx="3" presStyleCnt="5"/>
      <dgm:spPr/>
    </dgm:pt>
    <dgm:pt modelId="{6732759D-B9BF-4380-A1C5-A1BB2BD8DAFB}" type="pres">
      <dgm:prSet presAssocID="{793BEF72-DF3B-4EAD-AE33-F3284AEAD610}" presName="sp" presStyleCnt="0"/>
      <dgm:spPr/>
    </dgm:pt>
    <dgm:pt modelId="{6D4D47B3-5781-4110-93EE-9D29B33898FA}" type="pres">
      <dgm:prSet presAssocID="{58DFB559-3ACE-42AA-83BB-83786FB4D71B}" presName="arrowAndChildren" presStyleCnt="0"/>
      <dgm:spPr/>
    </dgm:pt>
    <dgm:pt modelId="{81C75086-872E-4E8A-B445-15F865F2B46E}" type="pres">
      <dgm:prSet presAssocID="{58DFB559-3ACE-42AA-83BB-83786FB4D71B}" presName="parentTextArrow" presStyleLbl="node1" presStyleIdx="4" presStyleCnt="5"/>
      <dgm:spPr/>
    </dgm:pt>
  </dgm:ptLst>
  <dgm:cxnLst>
    <dgm:cxn modelId="{4F3DC811-331E-4344-A110-0921CC504148}" type="presOf" srcId="{61DCB128-6FFF-43ED-93F7-B4B7332258B7}" destId="{5F967BA2-AFB5-46B9-AEE2-311C88767338}" srcOrd="0" destOrd="0" presId="urn:microsoft.com/office/officeart/2005/8/layout/process4"/>
    <dgm:cxn modelId="{33441762-1845-40B2-B3AC-73569537A851}" srcId="{ACB1D816-21A5-46E3-9D86-620FB2843241}" destId="{88E5C27A-8CA0-4FBC-AB48-456D10706830}" srcOrd="1" destOrd="0" parTransId="{D6EBFA90-F523-41A4-B0B9-6AB024A0892D}" sibTransId="{94D5D670-3E96-4C68-9A72-6312BA66F657}"/>
    <dgm:cxn modelId="{712FA652-AE73-433B-B01B-27E061684AC8}" srcId="{ACB1D816-21A5-46E3-9D86-620FB2843241}" destId="{58DFB559-3ACE-42AA-83BB-83786FB4D71B}" srcOrd="0" destOrd="0" parTransId="{7E56FE57-B498-4778-B055-11BB5BDD5271}" sibTransId="{793BEF72-DF3B-4EAD-AE33-F3284AEAD610}"/>
    <dgm:cxn modelId="{91233954-B02D-4BF4-9B05-396D5FAF9F72}" srcId="{ACB1D816-21A5-46E3-9D86-620FB2843241}" destId="{D7120C47-C736-44D2-82A9-764967A798EE}" srcOrd="2" destOrd="0" parTransId="{D9CA1534-17F3-4460-9983-6E8939E09134}" sibTransId="{43BC04AC-92E7-4A6A-8AFC-77F58D03128F}"/>
    <dgm:cxn modelId="{83711F9E-8B4F-43EF-BB64-EB17A7BAD954}" srcId="{ACB1D816-21A5-46E3-9D86-620FB2843241}" destId="{61DCB128-6FFF-43ED-93F7-B4B7332258B7}" srcOrd="4" destOrd="0" parTransId="{63BF8B2E-47A0-4167-B7A9-96786BA09F1F}" sibTransId="{7073F0FC-F79E-4EE8-8D29-CC75DE75C02E}"/>
    <dgm:cxn modelId="{EACDBEBC-062D-41F6-A34B-94172C2C25BA}" srcId="{ACB1D816-21A5-46E3-9D86-620FB2843241}" destId="{477871BB-9544-4E47-A734-E61D691C1B76}" srcOrd="3" destOrd="0" parTransId="{9274A817-0511-4D33-A907-2E228DDAA511}" sibTransId="{B13E171E-3A78-4E58-A86A-E0D178AE4820}"/>
    <dgm:cxn modelId="{C29054C8-AFDE-40C4-AD82-22525CA96D01}" type="presOf" srcId="{58DFB559-3ACE-42AA-83BB-83786FB4D71B}" destId="{81C75086-872E-4E8A-B445-15F865F2B46E}" srcOrd="0" destOrd="0" presId="urn:microsoft.com/office/officeart/2005/8/layout/process4"/>
    <dgm:cxn modelId="{B7B36DC9-C131-4EF7-938E-B835140696F0}" type="presOf" srcId="{ACB1D816-21A5-46E3-9D86-620FB2843241}" destId="{B5F8CE33-EBCA-4F24-925E-8CBB8A52351E}" srcOrd="0" destOrd="0" presId="urn:microsoft.com/office/officeart/2005/8/layout/process4"/>
    <dgm:cxn modelId="{A41A2BDA-73C7-4A27-8B2A-F087147B98AB}" type="presOf" srcId="{D7120C47-C736-44D2-82A9-764967A798EE}" destId="{1B88F836-282B-4D82-AC05-4693092FF257}" srcOrd="0" destOrd="0" presId="urn:microsoft.com/office/officeart/2005/8/layout/process4"/>
    <dgm:cxn modelId="{863CCFEC-3FCE-4CB0-90B3-E157169D4C84}" type="presOf" srcId="{88E5C27A-8CA0-4FBC-AB48-456D10706830}" destId="{509EC75E-AA34-4F39-9A05-61BC5D628655}" srcOrd="0" destOrd="0" presId="urn:microsoft.com/office/officeart/2005/8/layout/process4"/>
    <dgm:cxn modelId="{5F0643FF-3BB7-492E-8066-6629EBDE60AA}" type="presOf" srcId="{477871BB-9544-4E47-A734-E61D691C1B76}" destId="{090DD74A-509B-437E-B6CF-AA6D9BEA3919}" srcOrd="0" destOrd="0" presId="urn:microsoft.com/office/officeart/2005/8/layout/process4"/>
    <dgm:cxn modelId="{882C8D67-EB78-4289-A0D3-2D7BF24F6A97}" type="presParOf" srcId="{B5F8CE33-EBCA-4F24-925E-8CBB8A52351E}" destId="{46677E89-B8B8-4319-B58D-029EA82BD3D2}" srcOrd="0" destOrd="0" presId="urn:microsoft.com/office/officeart/2005/8/layout/process4"/>
    <dgm:cxn modelId="{3D741893-604E-473E-B93E-9A19CFB4503B}" type="presParOf" srcId="{46677E89-B8B8-4319-B58D-029EA82BD3D2}" destId="{5F967BA2-AFB5-46B9-AEE2-311C88767338}" srcOrd="0" destOrd="0" presId="urn:microsoft.com/office/officeart/2005/8/layout/process4"/>
    <dgm:cxn modelId="{0B8FC980-BDF4-42FB-8C26-4EF06D5A7409}" type="presParOf" srcId="{B5F8CE33-EBCA-4F24-925E-8CBB8A52351E}" destId="{F393C724-26D6-4BD7-8B34-F8A4A31CD3D4}" srcOrd="1" destOrd="0" presId="urn:microsoft.com/office/officeart/2005/8/layout/process4"/>
    <dgm:cxn modelId="{CAFDAEEA-BB10-46BE-BA82-DF6DC8E8D803}" type="presParOf" srcId="{B5F8CE33-EBCA-4F24-925E-8CBB8A52351E}" destId="{A8858AA8-316D-4CDA-83AC-9547FE1DFD16}" srcOrd="2" destOrd="0" presId="urn:microsoft.com/office/officeart/2005/8/layout/process4"/>
    <dgm:cxn modelId="{90EBB4DA-E5C4-4AE6-9B07-23545F338D46}" type="presParOf" srcId="{A8858AA8-316D-4CDA-83AC-9547FE1DFD16}" destId="{090DD74A-509B-437E-B6CF-AA6D9BEA3919}" srcOrd="0" destOrd="0" presId="urn:microsoft.com/office/officeart/2005/8/layout/process4"/>
    <dgm:cxn modelId="{B8A78E75-7ECF-48BF-BE7A-FC0C2CA72254}" type="presParOf" srcId="{B5F8CE33-EBCA-4F24-925E-8CBB8A52351E}" destId="{9C4B67C9-14B0-4E93-831E-79A1E2E4BF2B}" srcOrd="3" destOrd="0" presId="urn:microsoft.com/office/officeart/2005/8/layout/process4"/>
    <dgm:cxn modelId="{F6AB66F1-D305-4661-8FD3-EE2C3B9CDCA4}" type="presParOf" srcId="{B5F8CE33-EBCA-4F24-925E-8CBB8A52351E}" destId="{894AB33D-3D47-4B2A-8F7C-90A0C2D8CBB1}" srcOrd="4" destOrd="0" presId="urn:microsoft.com/office/officeart/2005/8/layout/process4"/>
    <dgm:cxn modelId="{0FBED06F-A011-4654-89EF-1765720966C6}" type="presParOf" srcId="{894AB33D-3D47-4B2A-8F7C-90A0C2D8CBB1}" destId="{1B88F836-282B-4D82-AC05-4693092FF257}" srcOrd="0" destOrd="0" presId="urn:microsoft.com/office/officeart/2005/8/layout/process4"/>
    <dgm:cxn modelId="{74EAEB5A-844A-4E62-9EDF-1554B840D57D}" type="presParOf" srcId="{B5F8CE33-EBCA-4F24-925E-8CBB8A52351E}" destId="{8D6AC901-E0DC-4BDF-BFC0-7DD72F430572}" srcOrd="5" destOrd="0" presId="urn:microsoft.com/office/officeart/2005/8/layout/process4"/>
    <dgm:cxn modelId="{2D86A053-6BE3-485C-AE94-378B03EE29A2}" type="presParOf" srcId="{B5F8CE33-EBCA-4F24-925E-8CBB8A52351E}" destId="{20251397-1C2C-41C2-84D0-2D72603A3868}" srcOrd="6" destOrd="0" presId="urn:microsoft.com/office/officeart/2005/8/layout/process4"/>
    <dgm:cxn modelId="{D1BBA836-8BA9-45BA-9519-D501E5EC474E}" type="presParOf" srcId="{20251397-1C2C-41C2-84D0-2D72603A3868}" destId="{509EC75E-AA34-4F39-9A05-61BC5D628655}" srcOrd="0" destOrd="0" presId="urn:microsoft.com/office/officeart/2005/8/layout/process4"/>
    <dgm:cxn modelId="{33160ED0-42EF-4692-95E8-B5A662285978}" type="presParOf" srcId="{B5F8CE33-EBCA-4F24-925E-8CBB8A52351E}" destId="{6732759D-B9BF-4380-A1C5-A1BB2BD8DAFB}" srcOrd="7" destOrd="0" presId="urn:microsoft.com/office/officeart/2005/8/layout/process4"/>
    <dgm:cxn modelId="{77BD83E5-1EA0-4A63-8E9A-A95F1F189368}" type="presParOf" srcId="{B5F8CE33-EBCA-4F24-925E-8CBB8A52351E}" destId="{6D4D47B3-5781-4110-93EE-9D29B33898FA}" srcOrd="8" destOrd="0" presId="urn:microsoft.com/office/officeart/2005/8/layout/process4"/>
    <dgm:cxn modelId="{25FD6794-F41A-47D5-98CF-BFA4D1C125C5}" type="presParOf" srcId="{6D4D47B3-5781-4110-93EE-9D29B33898FA}" destId="{81C75086-872E-4E8A-B445-15F865F2B46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C1560-CEF5-4DD0-9CCD-48B2D67C57BE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48338571-3D85-418A-B5BA-1A24A6788D1B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01BC1-28C8-49B0-A13C-B0689A4C4AD9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Linear</a:t>
          </a:r>
        </a:p>
      </dsp:txBody>
      <dsp:txXfrm>
        <a:off x="0" y="3606552"/>
        <a:ext cx="3991495" cy="591684"/>
      </dsp:txXfrm>
    </dsp:sp>
    <dsp:sp modelId="{F4380E4C-9DA9-41F8-9A6B-58B4262A0A20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LSTM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67BA2-AFB5-46B9-AEE2-311C88767338}">
      <dsp:nvSpPr>
        <dsp:cNvPr id="0" name=""/>
        <dsp:cNvSpPr/>
      </dsp:nvSpPr>
      <dsp:spPr>
        <a:xfrm>
          <a:off x="0" y="3606552"/>
          <a:ext cx="3991495" cy="5916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Fully Connected</a:t>
          </a:r>
        </a:p>
      </dsp:txBody>
      <dsp:txXfrm>
        <a:off x="0" y="3606552"/>
        <a:ext cx="3991495" cy="591684"/>
      </dsp:txXfrm>
    </dsp:sp>
    <dsp:sp modelId="{090DD74A-509B-437E-B6CF-AA6D9BEA3919}">
      <dsp:nvSpPr>
        <dsp:cNvPr id="0" name=""/>
        <dsp:cNvSpPr/>
      </dsp:nvSpPr>
      <dsp:spPr>
        <a:xfrm rot="10800000">
          <a:off x="0" y="2705416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Pooling</a:t>
          </a:r>
        </a:p>
      </dsp:txBody>
      <dsp:txXfrm rot="10800000">
        <a:off x="0" y="2705416"/>
        <a:ext cx="3991495" cy="591298"/>
      </dsp:txXfrm>
    </dsp:sp>
    <dsp:sp modelId="{1B88F836-282B-4D82-AC05-4693092FF257}">
      <dsp:nvSpPr>
        <dsp:cNvPr id="0" name=""/>
        <dsp:cNvSpPr/>
      </dsp:nvSpPr>
      <dsp:spPr>
        <a:xfrm rot="10800000">
          <a:off x="0" y="1804280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 layer </a:t>
          </a:r>
          <a:r>
            <a:rPr lang="en-US" sz="2000" kern="1200" dirty="0" err="1"/>
            <a:t>Convnet</a:t>
          </a:r>
          <a:endParaRPr lang="en-US" sz="2000" kern="1200" dirty="0"/>
        </a:p>
      </dsp:txBody>
      <dsp:txXfrm rot="10800000">
        <a:off x="0" y="1804280"/>
        <a:ext cx="3991495" cy="591298"/>
      </dsp:txXfrm>
    </dsp:sp>
    <dsp:sp modelId="{509EC75E-AA34-4F39-9A05-61BC5D628655}">
      <dsp:nvSpPr>
        <dsp:cNvPr id="0" name=""/>
        <dsp:cNvSpPr/>
      </dsp:nvSpPr>
      <dsp:spPr>
        <a:xfrm rot="10800000">
          <a:off x="0" y="903143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Resnet</a:t>
          </a:r>
          <a:endParaRPr lang="en-US" sz="2000" kern="1200" dirty="0"/>
        </a:p>
      </dsp:txBody>
      <dsp:txXfrm rot="10800000">
        <a:off x="0" y="903143"/>
        <a:ext cx="3991495" cy="591298"/>
      </dsp:txXfrm>
    </dsp:sp>
    <dsp:sp modelId="{81C75086-872E-4E8A-B445-15F865F2B46E}">
      <dsp:nvSpPr>
        <dsp:cNvPr id="0" name=""/>
        <dsp:cNvSpPr/>
      </dsp:nvSpPr>
      <dsp:spPr>
        <a:xfrm rot="10800000">
          <a:off x="0" y="2007"/>
          <a:ext cx="3991495" cy="91001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Spatialization</a:t>
          </a:r>
          <a:r>
            <a:rPr lang="en-US" sz="2000" kern="1200" dirty="0"/>
            <a:t>-Concatenation</a:t>
          </a:r>
        </a:p>
      </dsp:txBody>
      <dsp:txXfrm rot="10800000">
        <a:off x="0" y="2007"/>
        <a:ext cx="3991495" cy="591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CE1C7-AB57-4E47-B0F5-E8BB4CB6614A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E0E9-D04A-C844-AC17-AAA33341D83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04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8413039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E0E9-D04A-C844-AC17-AAA33341D836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47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Fixed: See commit: 4ebb7294d4593a0407273467a91b3fc85f8eb990</a:t>
            </a: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lvl="1"/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https://zhuanlan.zhihu.com/p/28413039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-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Note that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includes both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nonlinearities and batch-norm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('conv1_in_block'):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conv1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input_channel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with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tf.variable_scope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('conv2_in_block'):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conv2 =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conv_bn_relu_layer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(conv1, [3, 3,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output_channels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stride)</a:t>
            </a:r>
            <a:b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= conv2 +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input_layer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line is wrong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lvl="0" algn="l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 – </a:t>
            </a:r>
          </a:p>
          <a:p>
            <a:pPr lvl="0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 the original paper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should be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original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l+1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b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</a:p>
          <a:p>
            <a:pPr lvl="0" algn="l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“(c) </a:t>
            </a:r>
            <a:r>
              <a:rPr lang="en-US" altLang="zh-TW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addition”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</a:p>
          <a:p>
            <a:pPr lvl="2" algn="l"/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=g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l+2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])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a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pPr algn="l"/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8BF67-F92B-9E4F-AA7D-EC0D336FF156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271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87E3E-DDA6-D040-82AD-ACFE184C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F69D38-C386-1944-A7C1-A87464B8F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13E6D3-DF34-2841-9762-4469AE9D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66A358-BDF3-0446-86A1-1C491556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C84AA-2EB9-DD45-9045-4D14EE0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12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523E1-F5E0-5D45-945F-8A8D133F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F5A8A2-E6CC-2E43-89A0-70B4C7193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FA06F-1323-1540-8F12-5F1BDBF7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8FB089-8308-2E49-BD95-67AC12F8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7F16-13C2-A745-A8F3-0622DF59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08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8232DC-1CE6-C448-841A-730D6EB94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8F380E-7B8E-7E4B-9E13-11E898E9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AFE34A-36D3-6D41-97E6-0E98BA5A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E69D0-639D-0D4C-8129-C3A90CC0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7FBE6C-1FA2-744A-8A2E-AEEC5734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64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37092-7B38-EA4E-A927-5295B7FCD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0CD43-3C61-4445-91CD-54CEEEA2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8058B7-86AE-884B-9872-6F7484B2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C7DCE-7604-AF4A-8E7D-7AD9B39F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E3812-EE04-5449-B14E-82BF18CD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34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12ECB9-9860-2446-9A5B-D8B72841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84B80-03C6-4B4A-AE05-906518F1B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43DA8-BC1E-3B4D-BF39-87CB7D4D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4987B6-29E3-E940-8CA9-B0ACD70C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2974E-09A7-B945-8CC3-1E38CAF8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782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1C075-3B6C-FB4B-81CE-FF9DB9D2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60E77-02FA-8646-A74C-BA72E442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D8DCEB-81EB-8C4A-80CD-BA3D81AF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7A057B-501A-294D-8306-10F94FB2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1E3B49-86C3-DC4D-BB09-E2676B3B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D82607-37E2-F74D-9A86-64222AD1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752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F35AB-899E-CF47-8DAE-F7B2C479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CD24E0-78A6-7342-A0E5-D60AF065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DBB8BF-26D9-4644-B7F4-E68B8950A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014746F-DDD7-6A49-80F9-37E923BD8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8A1268-3973-3D4C-9925-28F29C9CE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0981E-CF34-114E-992F-2B609DB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594AB0-6803-A64A-ACDF-B9A91645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269EB4-FAE1-3846-8BDE-D6A573C5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53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EBF054-269E-3A4E-BC26-E7E21F77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48FAC9-F1F3-9A4F-B561-CEE1CA7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08EC45-AAD3-1A4C-800A-53DA0D2B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1AC700-B5D4-C94E-B12F-D77F4633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51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E06B04-0DA2-B945-ADE6-4B8F561E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38C8F1-3F38-7046-AB13-4A4ED33F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4A2895-221E-BB45-A525-00D9D444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2693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AA049-13D7-1345-95F5-5DB995C9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FB8833-1855-144C-A0E2-A102C61D5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CD9D30-2A4B-2D4D-8B95-DAECCBC2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FF3AB-B98F-404E-9879-9F4D7124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A60ED5-E239-A34B-97CD-740CECF6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297589-F28E-C741-BB7B-3CE54EAD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0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49BAD7-87CE-3E4C-A440-02C33D5C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438080-420E-FA4A-92DC-480923395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BF5CAA-A13E-FC42-9C6F-8ED87D9E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20A88-F6C2-9D4F-98D0-10D3BBC8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4A1F8A-3FDE-C74A-A167-594F930B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5DD691-FFA1-EE4A-BA44-5221AF2B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27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82E934-E2DA-5A4E-B885-C1E4EFE9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C25402-93F0-7647-8EAE-899AF56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146AF-BCBC-8A46-96B9-4637455E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9C50-D6BB-DD44-98D6-7975662BA23B}" type="datetimeFigureOut">
              <a:rPr kumimoji="1" lang="zh-TW" altLang="en-US" smtClean="0"/>
              <a:t>2020/3/11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11959-4A5B-6843-982A-9B623876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D615DD-CBA1-2748-B27E-F26291926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7709-9D2E-8244-8176-EB7DBC91257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90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6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A9593-B920-3E45-8376-529EF22F5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ToMNET</a:t>
            </a:r>
            <a:r>
              <a:rPr kumimoji="1" lang="zh-TW" altLang="en-US" dirty="0"/>
              <a:t> </a:t>
            </a:r>
            <a:r>
              <a:rPr kumimoji="1" lang="en-US" altLang="zh-TW" dirty="0"/>
              <a:t>project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083688-F304-1244-A8D3-3CF8E8ED9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莊昀軒</a:t>
            </a:r>
          </a:p>
        </p:txBody>
      </p:sp>
    </p:spTree>
    <p:extLst>
      <p:ext uri="{BB962C8B-B14F-4D97-AF65-F5344CB8AC3E}">
        <p14:creationId xmlns:p14="http://schemas.microsoft.com/office/powerpoint/2010/main" val="56770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r>
              <a:rPr lang="en-US" dirty="0"/>
              <a:t> (Residual Network)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418" y="1421875"/>
            <a:ext cx="6667790" cy="4351338"/>
          </a:xfrm>
        </p:spPr>
        <p:txBody>
          <a:bodyPr/>
          <a:lstStyle/>
          <a:p>
            <a:r>
              <a:rPr lang="en-US" dirty="0"/>
              <a:t>“… passing through a 5-layer </a:t>
            </a:r>
            <a:r>
              <a:rPr lang="en-US" dirty="0" err="1"/>
              <a:t>resnet</a:t>
            </a:r>
            <a:r>
              <a:rPr lang="en-US" dirty="0"/>
              <a:t>, with 32 channels, </a:t>
            </a:r>
            <a:r>
              <a:rPr lang="en-US" dirty="0" err="1"/>
              <a:t>ReLU</a:t>
            </a:r>
            <a:r>
              <a:rPr lang="en-US" dirty="0"/>
              <a:t> nonlinearities, and batch-norm...”</a:t>
            </a:r>
          </a:p>
          <a:p>
            <a:r>
              <a:rPr lang="en-US" dirty="0"/>
              <a:t>Channels in CNNs refers to the number of feature maps extracted from one “image”.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488216" y="1395456"/>
            <a:ext cx="305048" cy="43777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7446" y="3393250"/>
            <a:ext cx="16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 layer</a:t>
            </a:r>
          </a:p>
          <a:p>
            <a:pPr algn="r"/>
            <a:r>
              <a:rPr lang="en-US" dirty="0"/>
              <a:t>(residual block)</a:t>
            </a:r>
          </a:p>
        </p:txBody>
      </p:sp>
      <p:pic>
        <p:nvPicPr>
          <p:cNvPr id="1026" name="Picture 2" descr="https://www.cs.toronto.edu/~frossard/post/vgg16/vgg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2" y="3821821"/>
            <a:ext cx="44767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08289" y="3746427"/>
            <a:ext cx="321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e.g. this layer has 64 channels</a:t>
            </a:r>
          </a:p>
        </p:txBody>
      </p:sp>
      <p:sp>
        <p:nvSpPr>
          <p:cNvPr id="8" name="Rectangle 7"/>
          <p:cNvSpPr/>
          <p:nvPr/>
        </p:nvSpPr>
        <p:spPr>
          <a:xfrm>
            <a:off x="8979022" y="1661661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979022" y="2356583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79022" y="3051505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0004259" y="2756309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004259" y="3451232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004259" y="206138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79022" y="374642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979022" y="4441349"/>
            <a:ext cx="2438400" cy="341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Normalization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979022" y="5136271"/>
            <a:ext cx="2438400" cy="3417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29" name="Down Arrow 28"/>
          <p:cNvSpPr/>
          <p:nvPr/>
        </p:nvSpPr>
        <p:spPr>
          <a:xfrm>
            <a:off x="10004259" y="484107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10004259" y="553599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10004259" y="414615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10004259" y="1395455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004259" y="900832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3" name="Oval 32"/>
          <p:cNvSpPr/>
          <p:nvPr/>
        </p:nvSpPr>
        <p:spPr>
          <a:xfrm>
            <a:off x="10004259" y="5839113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6" name="U-Turn Arrow 15"/>
          <p:cNvSpPr/>
          <p:nvPr/>
        </p:nvSpPr>
        <p:spPr>
          <a:xfrm rot="5400000">
            <a:off x="9047871" y="2442165"/>
            <a:ext cx="4062291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2312" y="6474844"/>
            <a:ext cx="1064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[1]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Kaiming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He,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Xiangyu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Zhang,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Shaoqing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Ren and Jian Sun, “Deep Residual Learning for Image Recognition”, Microsoft Research, arXiv:1512.03385v1 [cs.CV] 10 Dec 2015</a:t>
            </a:r>
          </a:p>
        </p:txBody>
      </p:sp>
    </p:spTree>
    <p:extLst>
      <p:ext uri="{BB962C8B-B14F-4D97-AF65-F5344CB8AC3E}">
        <p14:creationId xmlns:p14="http://schemas.microsoft.com/office/powerpoint/2010/main" val="284002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839" y="4143137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6x6x32 tensor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7730" y="3703998"/>
            <a:ext cx="24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Reduces the sample size</a:t>
            </a:r>
          </a:p>
        </p:txBody>
      </p:sp>
    </p:spTree>
    <p:extLst>
      <p:ext uri="{BB962C8B-B14F-4D97-AF65-F5344CB8AC3E}">
        <p14:creationId xmlns:p14="http://schemas.microsoft.com/office/powerpoint/2010/main" val="415524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Pooling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4891" cy="4351338"/>
          </a:xfrm>
        </p:spPr>
        <p:txBody>
          <a:bodyPr/>
          <a:lstStyle/>
          <a:p>
            <a:r>
              <a:rPr lang="en-US" dirty="0"/>
              <a:t>“…followed by average pooling…”</a:t>
            </a:r>
          </a:p>
          <a:p>
            <a:r>
              <a:rPr lang="en-US" dirty="0"/>
              <a:t>In image classification CNNs, a pooling layer usually reduces the width and height of an image by half. </a:t>
            </a:r>
          </a:p>
          <a:p>
            <a:r>
              <a:rPr lang="en-US" dirty="0"/>
              <a:t>In our case the tensor after pooling is 6x6x32</a:t>
            </a:r>
          </a:p>
        </p:txBody>
      </p:sp>
      <p:sp>
        <p:nvSpPr>
          <p:cNvPr id="4" name="Rectangle 3"/>
          <p:cNvSpPr/>
          <p:nvPr/>
        </p:nvSpPr>
        <p:spPr>
          <a:xfrm>
            <a:off x="8915400" y="3130242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RB_3</a:t>
            </a:r>
          </a:p>
        </p:txBody>
      </p:sp>
      <p:sp>
        <p:nvSpPr>
          <p:cNvPr id="5" name="Down Arrow 4"/>
          <p:cNvSpPr/>
          <p:nvPr/>
        </p:nvSpPr>
        <p:spPr>
          <a:xfrm>
            <a:off x="9940637" y="3529968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5400" y="3825164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RB_4</a:t>
            </a:r>
          </a:p>
        </p:txBody>
      </p:sp>
      <p:sp>
        <p:nvSpPr>
          <p:cNvPr id="7" name="Down Arrow 6"/>
          <p:cNvSpPr/>
          <p:nvPr/>
        </p:nvSpPr>
        <p:spPr>
          <a:xfrm>
            <a:off x="9940637" y="4224890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15400" y="450335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RB_5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9940637" y="490308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15400" y="5198277"/>
            <a:ext cx="2438400" cy="341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pooling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940637" y="5598003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15400" y="1740398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RB_1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9940637" y="2140124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915400" y="2435320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RB_2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9940637" y="2835046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-Turn Arrow 21"/>
          <p:cNvSpPr/>
          <p:nvPr/>
        </p:nvSpPr>
        <p:spPr>
          <a:xfrm rot="5400000">
            <a:off x="10732653" y="133927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U-Turn Arrow 23"/>
          <p:cNvSpPr/>
          <p:nvPr/>
        </p:nvSpPr>
        <p:spPr>
          <a:xfrm rot="5400000">
            <a:off x="10732653" y="2038815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U-Turn Arrow 24"/>
          <p:cNvSpPr/>
          <p:nvPr/>
        </p:nvSpPr>
        <p:spPr>
          <a:xfrm rot="5400000">
            <a:off x="10778833" y="2728094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rot="5400000">
            <a:off x="10778833" y="3424327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rot="5400000">
            <a:off x="10778832" y="4111409"/>
            <a:ext cx="692727" cy="1209963"/>
          </a:xfrm>
          <a:prstGeom prst="uturnArrow">
            <a:avLst>
              <a:gd name="adj1" fmla="val 9663"/>
              <a:gd name="adj2" fmla="val 9883"/>
              <a:gd name="adj3" fmla="val 20180"/>
              <a:gd name="adj4" fmla="val 27099"/>
              <a:gd name="adj5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004259" y="1288631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9" name="Oval 28"/>
          <p:cNvSpPr/>
          <p:nvPr/>
        </p:nvSpPr>
        <p:spPr>
          <a:xfrm>
            <a:off x="9940637" y="5893199"/>
            <a:ext cx="387926" cy="38792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2968" y="1337604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72968" y="206732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773980" y="484545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12x12x32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89987" y="559800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6x6x32</a:t>
            </a:r>
          </a:p>
        </p:txBody>
      </p:sp>
    </p:spTree>
    <p:extLst>
      <p:ext uri="{BB962C8B-B14F-4D97-AF65-F5344CB8AC3E}">
        <p14:creationId xmlns:p14="http://schemas.microsoft.com/office/powerpoint/2010/main" val="110428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85346" y="4143137"/>
            <a:ext cx="29011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1152-dim (6x6x32) vectors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</p:spTree>
    <p:extLst>
      <p:ext uri="{BB962C8B-B14F-4D97-AF65-F5344CB8AC3E}">
        <p14:creationId xmlns:p14="http://schemas.microsoft.com/office/powerpoint/2010/main" val="411673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“… We pass the results through an LSTM with 64 channels...”</a:t>
                </a:r>
              </a:p>
              <a:p>
                <a:pPr lvl="1"/>
                <a:r>
                  <a:rPr lang="en-US" dirty="0"/>
                  <a:t>Flatten </a:t>
                </a:r>
                <a:r>
                  <a:rPr lang="en-US"/>
                  <a:t>the 6x6x32 </a:t>
                </a:r>
                <a:r>
                  <a:rPr lang="en-US" dirty="0"/>
                  <a:t>output into </a:t>
                </a:r>
                <a:r>
                  <a:rPr lang="en-US"/>
                  <a:t>a 1152 </a:t>
                </a:r>
                <a:r>
                  <a:rPr lang="en-US" dirty="0"/>
                  <a:t>dimension vector.</a:t>
                </a:r>
              </a:p>
              <a:p>
                <a:pPr lvl="1"/>
                <a:r>
                  <a:rPr lang="en-US" dirty="0"/>
                  <a:t>Only the features of the last output vector (64-dim) are considered</a:t>
                </a:r>
              </a:p>
              <a:p>
                <a:r>
                  <a:rPr lang="en-US" dirty="0"/>
                  <a:t>The steps of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fed into an LSTM.</a:t>
                </a:r>
              </a:p>
              <a:p>
                <a:pPr lvl="1"/>
                <a:r>
                  <a:rPr lang="en-US" dirty="0"/>
                  <a:t>We have to prepend padding steps (zeroes) so that all trajectories are the same length as the longest one of the dataset of a single agent.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313178" y="4714593"/>
            <a:ext cx="5565644" cy="1579844"/>
            <a:chOff x="3313178" y="4714593"/>
            <a:chExt cx="5565644" cy="1579844"/>
          </a:xfrm>
        </p:grpSpPr>
        <p:pic>
          <p:nvPicPr>
            <p:cNvPr id="2050" name="Picture 2" descr="An unrolled recurrent neural network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3178" y="4714593"/>
              <a:ext cx="5565644" cy="1462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919491" y="6017438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1152-dim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19491" y="4762218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64-dim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445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132" y="5918546"/>
                  <a:ext cx="38927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403" y="5918546"/>
                  <a:ext cx="38510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674" y="5918546"/>
                  <a:ext cx="38927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solidFill>
                  <a:srgbClr val="A2CDEC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354" y="5918546"/>
                  <a:ext cx="3649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049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56839" y="5034739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64-dim vector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56839" y="598405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2 or 8-dim vector</a:t>
            </a:r>
          </a:p>
        </p:txBody>
      </p:sp>
    </p:spTree>
    <p:extLst>
      <p:ext uri="{BB962C8B-B14F-4D97-AF65-F5344CB8AC3E}">
        <p14:creationId xmlns:p14="http://schemas.microsoft.com/office/powerpoint/2010/main" val="2728185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</p:spPr>
            <p:txBody>
              <a:bodyPr/>
              <a:lstStyle/>
              <a:p>
                <a:r>
                  <a:rPr lang="en-US" dirty="0"/>
                  <a:t>“…with a linear output to either a 2-dim or 8-dim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A dense (or fully connected) layer is composed of a linear layer + point-wise non-linearity a.k.a. activation function (e.g. sigmoid, </a:t>
                </a:r>
                <a:r>
                  <a:rPr lang="en-US" dirty="0" err="1"/>
                  <a:t>ReLu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final output of the LSTM is passed into a fully connected (dense) layer (without activation function or </a:t>
                </a:r>
                <a:r>
                  <a:rPr lang="en-US" dirty="0" err="1"/>
                  <a:t>softmax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38690" cy="4351338"/>
              </a:xfrm>
              <a:blipFill>
                <a:blip r:embed="rId2"/>
                <a:stretch>
                  <a:fillRect l="-104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40166" y="5088031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 Layer</a:t>
            </a:r>
          </a:p>
        </p:txBody>
      </p:sp>
      <p:sp>
        <p:nvSpPr>
          <p:cNvPr id="5" name="Down Arrow 4"/>
          <p:cNvSpPr/>
          <p:nvPr/>
        </p:nvSpPr>
        <p:spPr>
          <a:xfrm>
            <a:off x="5965403" y="5487757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0166" y="4398825"/>
            <a:ext cx="2438400" cy="3417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(last output)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65403" y="4798551"/>
            <a:ext cx="387926" cy="23721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166" y="5777237"/>
                <a:ext cx="2438400" cy="341745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378566" y="4423503"/>
            <a:ext cx="149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64-dim vector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01656" y="5807631"/>
            <a:ext cx="180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or 8-dim 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6970" y="5074237"/>
            <a:ext cx="169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nodes</a:t>
            </a:r>
          </a:p>
        </p:txBody>
      </p:sp>
    </p:spTree>
    <p:extLst>
      <p:ext uri="{BB962C8B-B14F-4D97-AF65-F5344CB8AC3E}">
        <p14:creationId xmlns:p14="http://schemas.microsoft.com/office/powerpoint/2010/main" val="1245079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7939173" y="2627934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9977756" y="2627934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5497286" y="3101066"/>
            <a:ext cx="23182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262226" y="3101066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Current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9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字方塊 37">
            <a:extLst>
              <a:ext uri="{FF2B5EF4-FFF2-40B4-BE49-F238E27FC236}">
                <a16:creationId xmlns:a16="http://schemas.microsoft.com/office/drawing/2014/main" id="{8DD72A4B-B1D2-0343-A4F7-653895018467}"/>
              </a:ext>
            </a:extLst>
          </p:cNvPr>
          <p:cNvSpPr txBox="1"/>
          <p:nvPr/>
        </p:nvSpPr>
        <p:spPr>
          <a:xfrm>
            <a:off x="3688481" y="251791"/>
            <a:ext cx="4686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Performance metrics</a:t>
            </a:r>
            <a:endParaRPr kumimoji="1"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18AEF8-FDF6-954D-B658-5BF315E1E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14128"/>
              </p:ext>
            </p:extLst>
          </p:nvPr>
        </p:nvGraphicFramePr>
        <p:xfrm>
          <a:off x="543339" y="1090727"/>
          <a:ext cx="10827026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976">
                  <a:extLst>
                    <a:ext uri="{9D8B030D-6E8A-4147-A177-3AD203B41FA5}">
                      <a16:colId xmlns:a16="http://schemas.microsoft.com/office/drawing/2014/main" val="198465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395921703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1879753068"/>
                    </a:ext>
                  </a:extLst>
                </a:gridCol>
                <a:gridCol w="2768350">
                  <a:extLst>
                    <a:ext uri="{9D8B030D-6E8A-4147-A177-3AD203B41FA5}">
                      <a16:colId xmlns:a16="http://schemas.microsoft.com/office/drawing/2014/main" val="359340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altLang="zh-TW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type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Target Accuracy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 Ranking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3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Simulated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99.9%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&gt; C &gt; A &gt; 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&gt; C </a:t>
                      </a: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 A &gt; B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3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Human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(10k trajectories)</a:t>
                      </a:r>
                      <a:endParaRPr kumimoji="0" lang="zh-TW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99.7%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 B ~ C ~ D</a:t>
                      </a:r>
                      <a:endParaRPr lang="zh-TW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&gt; B = C = D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8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88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373695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90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011833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14244" y="238291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3814244" y="3686297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3775246" y="5048441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5815584" y="5048441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5815584" y="3686297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 flipH="1">
            <a:off x="4531310" y="1882559"/>
            <a:ext cx="13509" cy="4828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3598" y="1446819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184219" y="5453941"/>
            <a:ext cx="48627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5285236" y="5453941"/>
            <a:ext cx="5303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 flipV="1">
            <a:off x="6413104" y="4461780"/>
            <a:ext cx="0" cy="5095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EBFC790F-9A3B-AF4E-A071-9C27F667695A}"/>
              </a:ext>
            </a:extLst>
          </p:cNvPr>
          <p:cNvCxnSpPr>
            <a:cxnSpLocks/>
          </p:cNvCxnSpPr>
          <p:nvPr/>
        </p:nvCxnSpPr>
        <p:spPr>
          <a:xfrm>
            <a:off x="4538064" y="3174919"/>
            <a:ext cx="0" cy="4866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9F3DB771-2D1B-9948-844B-87C5C89C4B58}"/>
              </a:ext>
            </a:extLst>
          </p:cNvPr>
          <p:cNvCxnSpPr>
            <a:cxnSpLocks/>
          </p:cNvCxnSpPr>
          <p:nvPr/>
        </p:nvCxnSpPr>
        <p:spPr>
          <a:xfrm>
            <a:off x="4538064" y="4484614"/>
            <a:ext cx="0" cy="4866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6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VaoQlFzeDzmBRXNyqOqyx1x6r-GereeX1wft8c2hE1SEHPlTymDywHNmYKA9ehfexFc4TjmttcZM3GanHDgzfjuH9JcQpCEzHeiO_mHXNraiq8YK0PiCwCluZmHSfSU-OD4BaxBDz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96" t="30431" r="11937" b="13569"/>
          <a:stretch/>
        </p:blipFill>
        <p:spPr bwMode="auto">
          <a:xfrm>
            <a:off x="2148608" y="354271"/>
            <a:ext cx="8358679" cy="619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C2BCF6-FFE0-8D44-A935-5DA9BFEF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Target Structure</a:t>
            </a:r>
          </a:p>
        </p:txBody>
      </p:sp>
    </p:spTree>
    <p:extLst>
      <p:ext uri="{BB962C8B-B14F-4D97-AF65-F5344CB8AC3E}">
        <p14:creationId xmlns:p14="http://schemas.microsoft.com/office/powerpoint/2010/main" val="60292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38" y="230869"/>
            <a:ext cx="11280370" cy="906589"/>
          </a:xfrm>
        </p:spPr>
        <p:txBody>
          <a:bodyPr/>
          <a:lstStyle/>
          <a:p>
            <a:r>
              <a:rPr lang="en-US" dirty="0"/>
              <a:t>Third Task: Model Prediction Net (Goal Inference)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257300" y="2691719"/>
            <a:ext cx="2449671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𝑐h𝑎𝑟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+ query state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74" y="1202449"/>
                <a:ext cx="2308920" cy="381515"/>
              </a:xfrm>
              <a:prstGeom prst="rect">
                <a:avLst/>
              </a:prstGeom>
              <a:blipFill>
                <a:blip r:embed="rId7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𝑡𝑎𝑟𝑔𝑒𝑡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763" y="6333443"/>
                <a:ext cx="2308920" cy="375167"/>
              </a:xfrm>
              <a:prstGeom prst="rect">
                <a:avLst/>
              </a:prstGeom>
              <a:blipFill>
                <a:blip r:embed="rId8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606715" y="2337846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11x11x(K+5) tensors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8165494" y="3593223"/>
            <a:ext cx="2308920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7327483" y="6096178"/>
            <a:ext cx="4119142" cy="646331"/>
          </a:xfrm>
          <a:prstGeom prst="wedgeRectCallout">
            <a:avLst>
              <a:gd name="adj1" fmla="val -61516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Bernoulli probability for each object to be reached by the end of the episode.</a:t>
            </a:r>
          </a:p>
        </p:txBody>
      </p:sp>
    </p:spTree>
    <p:extLst>
      <p:ext uri="{BB962C8B-B14F-4D97-AF65-F5344CB8AC3E}">
        <p14:creationId xmlns:p14="http://schemas.microsoft.com/office/powerpoint/2010/main" val="198436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C64DE2F5-D726-7645-A7DB-155EF894C85B}"/>
              </a:ext>
            </a:extLst>
          </p:cNvPr>
          <p:cNvGrpSpPr/>
          <p:nvPr/>
        </p:nvGrpSpPr>
        <p:grpSpPr>
          <a:xfrm>
            <a:off x="656476" y="1451138"/>
            <a:ext cx="1820510" cy="1848829"/>
            <a:chOff x="5864906" y="2298795"/>
            <a:chExt cx="2442461" cy="2511019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2D83A29D-4C3D-FF4F-963E-83D69C3D07EC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63C5AAF7-4C42-804D-8778-726EAF4DA4BB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5464480B-8875-424E-A984-93B1F6C92707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574F20AF-8876-414E-83B5-7A72870A1417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82AED19A-96F6-3A4A-9151-284082AD32E2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EA52676-75DB-B44A-9AF5-B130586C30C9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5E0580ED-2139-BC41-B9B1-6F09BEF80F02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635F4488-A597-A848-982F-F49F330FB81E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31EB9830-1A91-EB4D-AC64-1261E2AB39A7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1C9658A5-88EB-5041-B60F-36D9682A622D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5">
            <a:extLst>
              <a:ext uri="{FF2B5EF4-FFF2-40B4-BE49-F238E27FC236}">
                <a16:creationId xmlns:a16="http://schemas.microsoft.com/office/drawing/2014/main" id="{8440C7EF-8D92-944B-AC21-004DF401B0CE}"/>
              </a:ext>
            </a:extLst>
          </p:cNvPr>
          <p:cNvSpPr txBox="1"/>
          <p:nvPr/>
        </p:nvSpPr>
        <p:spPr>
          <a:xfrm>
            <a:off x="2499005" y="2053247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60" name="左大括弧 59">
            <a:extLst>
              <a:ext uri="{FF2B5EF4-FFF2-40B4-BE49-F238E27FC236}">
                <a16:creationId xmlns:a16="http://schemas.microsoft.com/office/drawing/2014/main" id="{764485CC-42C7-7E44-A73C-F2C53DB2D3F3}"/>
              </a:ext>
            </a:extLst>
          </p:cNvPr>
          <p:cNvSpPr/>
          <p:nvPr/>
        </p:nvSpPr>
        <p:spPr>
          <a:xfrm rot="5400000">
            <a:off x="1495614" y="-146928"/>
            <a:ext cx="507463" cy="2464785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DF3EE4D-5E8B-2340-89DA-A9C7D98D77F7}"/>
              </a:ext>
            </a:extLst>
          </p:cNvPr>
          <p:cNvSpPr txBox="1"/>
          <p:nvPr/>
        </p:nvSpPr>
        <p:spPr>
          <a:xfrm>
            <a:off x="612855" y="324771"/>
            <a:ext cx="25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Past trajectory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3E5FED6-98D3-7549-8D62-631FC8528BAB}"/>
              </a:ext>
            </a:extLst>
          </p:cNvPr>
          <p:cNvSpPr/>
          <p:nvPr/>
        </p:nvSpPr>
        <p:spPr>
          <a:xfrm>
            <a:off x="3814244" y="1182521"/>
            <a:ext cx="1470992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525C6C0-BEF1-9343-BC50-3FFEF93A61DF}"/>
              </a:ext>
            </a:extLst>
          </p:cNvPr>
          <p:cNvSpPr/>
          <p:nvPr/>
        </p:nvSpPr>
        <p:spPr>
          <a:xfrm>
            <a:off x="3800450" y="2638449"/>
            <a:ext cx="148478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/>
                </a:solidFill>
              </a:rPr>
              <a:t>LSTM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E924DF4-0846-174D-A1D7-01272D843718}"/>
              </a:ext>
            </a:extLst>
          </p:cNvPr>
          <p:cNvSpPr/>
          <p:nvPr/>
        </p:nvSpPr>
        <p:spPr>
          <a:xfrm>
            <a:off x="5950259" y="1182521"/>
            <a:ext cx="1508466" cy="7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“character”</a:t>
            </a:r>
          </a:p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vector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TextBox 35">
            <a:extLst>
              <a:ext uri="{FF2B5EF4-FFF2-40B4-BE49-F238E27FC236}">
                <a16:creationId xmlns:a16="http://schemas.microsoft.com/office/drawing/2014/main" id="{68181D4C-17BB-A547-A808-9D47B24CE448}"/>
              </a:ext>
            </a:extLst>
          </p:cNvPr>
          <p:cNvSpPr txBox="1"/>
          <p:nvPr/>
        </p:nvSpPr>
        <p:spPr>
          <a:xfrm>
            <a:off x="959069" y="3526504"/>
            <a:ext cx="187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new game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B3338B5-9888-AD47-B225-F87AFF603EDD}"/>
              </a:ext>
            </a:extLst>
          </p:cNvPr>
          <p:cNvSpPr/>
          <p:nvPr/>
        </p:nvSpPr>
        <p:spPr>
          <a:xfrm>
            <a:off x="5950259" y="4971309"/>
            <a:ext cx="1470992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err="1">
                <a:solidFill>
                  <a:schemeClr val="tx1"/>
                </a:solidFill>
              </a:rPr>
              <a:t>resnet</a:t>
            </a:r>
            <a:endParaRPr kumimoji="1"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73A07B1-5D01-FC41-BE04-DE4CDD307F74}"/>
              </a:ext>
            </a:extLst>
          </p:cNvPr>
          <p:cNvSpPr/>
          <p:nvPr/>
        </p:nvSpPr>
        <p:spPr>
          <a:xfrm>
            <a:off x="8295799" y="4971309"/>
            <a:ext cx="1195041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 err="1">
                <a:solidFill>
                  <a:schemeClr val="tx1"/>
                </a:solidFill>
              </a:rPr>
              <a:t>softmax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B3587D4-8E1D-3448-BE46-EEBE58698DF3}"/>
              </a:ext>
            </a:extLst>
          </p:cNvPr>
          <p:cNvSpPr/>
          <p:nvPr/>
        </p:nvSpPr>
        <p:spPr>
          <a:xfrm>
            <a:off x="10334382" y="4971309"/>
            <a:ext cx="1508466" cy="79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Final target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90" name="圖片 89">
            <a:extLst>
              <a:ext uri="{FF2B5EF4-FFF2-40B4-BE49-F238E27FC236}">
                <a16:creationId xmlns:a16="http://schemas.microsoft.com/office/drawing/2014/main" id="{E223FD75-9298-9348-B3C0-8B9CA9E7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4" y="4027251"/>
            <a:ext cx="2585034" cy="2716849"/>
          </a:xfrm>
          <a:prstGeom prst="rect">
            <a:avLst/>
          </a:prstGeom>
        </p:spPr>
      </p:pic>
      <p:cxnSp>
        <p:nvCxnSpPr>
          <p:cNvPr id="92" name="肘形接點 91">
            <a:extLst>
              <a:ext uri="{FF2B5EF4-FFF2-40B4-BE49-F238E27FC236}">
                <a16:creationId xmlns:a16="http://schemas.microsoft.com/office/drawing/2014/main" id="{C9C7F4C4-2A52-C547-81B0-AEAE030A12D1}"/>
              </a:ext>
            </a:extLst>
          </p:cNvPr>
          <p:cNvCxnSpPr>
            <a:cxnSpLocks/>
          </p:cNvCxnSpPr>
          <p:nvPr/>
        </p:nvCxnSpPr>
        <p:spPr>
          <a:xfrm flipV="1">
            <a:off x="5408988" y="1677614"/>
            <a:ext cx="504000" cy="1375523"/>
          </a:xfrm>
          <a:prstGeom prst="bentConnector3">
            <a:avLst>
              <a:gd name="adj1" fmla="val 346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2452A7F6-F393-B24D-9B20-7C8AE06BAC62}"/>
              </a:ext>
            </a:extLst>
          </p:cNvPr>
          <p:cNvCxnSpPr>
            <a:cxnSpLocks/>
          </p:cNvCxnSpPr>
          <p:nvPr/>
        </p:nvCxnSpPr>
        <p:spPr>
          <a:xfrm>
            <a:off x="6712485" y="2159997"/>
            <a:ext cx="0" cy="25975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箭頭接點 102">
            <a:extLst>
              <a:ext uri="{FF2B5EF4-FFF2-40B4-BE49-F238E27FC236}">
                <a16:creationId xmlns:a16="http://schemas.microsoft.com/office/drawing/2014/main" id="{B422DE37-ECA3-AF49-B1BC-5CD68693CE1C}"/>
              </a:ext>
            </a:extLst>
          </p:cNvPr>
          <p:cNvCxnSpPr>
            <a:cxnSpLocks/>
          </p:cNvCxnSpPr>
          <p:nvPr/>
        </p:nvCxnSpPr>
        <p:spPr>
          <a:xfrm>
            <a:off x="4563249" y="2053247"/>
            <a:ext cx="0" cy="5328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116354BD-5853-AE47-9B98-D503885DE73F}"/>
              </a:ext>
            </a:extLst>
          </p:cNvPr>
          <p:cNvCxnSpPr>
            <a:cxnSpLocks/>
          </p:cNvCxnSpPr>
          <p:nvPr/>
        </p:nvCxnSpPr>
        <p:spPr>
          <a:xfrm>
            <a:off x="3136257" y="1605025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箭頭接點 107">
            <a:extLst>
              <a:ext uri="{FF2B5EF4-FFF2-40B4-BE49-F238E27FC236}">
                <a16:creationId xmlns:a16="http://schemas.microsoft.com/office/drawing/2014/main" id="{924C5EAF-6BF9-EC4E-9DE5-418C91777031}"/>
              </a:ext>
            </a:extLst>
          </p:cNvPr>
          <p:cNvCxnSpPr>
            <a:cxnSpLocks/>
          </p:cNvCxnSpPr>
          <p:nvPr/>
        </p:nvCxnSpPr>
        <p:spPr>
          <a:xfrm>
            <a:off x="3427357" y="5367309"/>
            <a:ext cx="223097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箭頭接點 109">
            <a:extLst>
              <a:ext uri="{FF2B5EF4-FFF2-40B4-BE49-F238E27FC236}">
                <a16:creationId xmlns:a16="http://schemas.microsoft.com/office/drawing/2014/main" id="{26F79998-998C-1D4A-AEA5-4FFBE7118D57}"/>
              </a:ext>
            </a:extLst>
          </p:cNvPr>
          <p:cNvCxnSpPr>
            <a:cxnSpLocks/>
          </p:cNvCxnSpPr>
          <p:nvPr/>
        </p:nvCxnSpPr>
        <p:spPr>
          <a:xfrm>
            <a:off x="7584644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箭頭接點 110">
            <a:extLst>
              <a:ext uri="{FF2B5EF4-FFF2-40B4-BE49-F238E27FC236}">
                <a16:creationId xmlns:a16="http://schemas.microsoft.com/office/drawing/2014/main" id="{F830B913-208D-4B4A-B162-19673DD019E2}"/>
              </a:ext>
            </a:extLst>
          </p:cNvPr>
          <p:cNvCxnSpPr>
            <a:cxnSpLocks/>
          </p:cNvCxnSpPr>
          <p:nvPr/>
        </p:nvCxnSpPr>
        <p:spPr>
          <a:xfrm>
            <a:off x="9618852" y="5444441"/>
            <a:ext cx="5875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A07539C6-8DA7-9348-B1F4-3A9455ED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50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Preference prediction</a:t>
            </a:r>
          </a:p>
        </p:txBody>
      </p:sp>
    </p:spTree>
    <p:extLst>
      <p:ext uri="{BB962C8B-B14F-4D97-AF65-F5344CB8AC3E}">
        <p14:creationId xmlns:p14="http://schemas.microsoft.com/office/powerpoint/2010/main" val="340270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>
            <a:extLst>
              <a:ext uri="{FF2B5EF4-FFF2-40B4-BE49-F238E27FC236}">
                <a16:creationId xmlns:a16="http://schemas.microsoft.com/office/drawing/2014/main" id="{75AB0FCE-0AE3-724C-B526-11CC72EAB3FB}"/>
              </a:ext>
            </a:extLst>
          </p:cNvPr>
          <p:cNvSpPr/>
          <p:nvPr/>
        </p:nvSpPr>
        <p:spPr>
          <a:xfrm>
            <a:off x="6016890" y="3072618"/>
            <a:ext cx="1461596" cy="134951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D7098C2-9530-DE44-A11C-004F890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19874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C81E1D-725C-FF46-BEA7-EA8CFACB7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0"/>
          <a:stretch/>
        </p:blipFill>
        <p:spPr>
          <a:xfrm>
            <a:off x="8075502" y="2457958"/>
            <a:ext cx="1910000" cy="25273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9B6E6F-5C13-6F4D-A8A3-341B68EEB653}"/>
              </a:ext>
            </a:extLst>
          </p:cNvPr>
          <p:cNvSpPr txBox="1"/>
          <p:nvPr/>
        </p:nvSpPr>
        <p:spPr>
          <a:xfrm>
            <a:off x="7333488" y="676656"/>
            <a:ext cx="4858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Scores you get for reaching each target</a:t>
            </a:r>
            <a:endParaRPr kumimoji="1" lang="zh-TW" altLang="en-US" sz="4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43FDD8-6975-7B4D-BBB6-1FE74DE4BE48}"/>
              </a:ext>
            </a:extLst>
          </p:cNvPr>
          <p:cNvSpPr txBox="1"/>
          <p:nvPr/>
        </p:nvSpPr>
        <p:spPr>
          <a:xfrm>
            <a:off x="10200259" y="254939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小明</a:t>
            </a:r>
            <a:endParaRPr kumimoji="1" lang="zh-TW" altLang="en-US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46A9A08-FE88-6343-AE7B-303049FF125A}"/>
              </a:ext>
            </a:extLst>
          </p:cNvPr>
          <p:cNvSpPr txBox="1"/>
          <p:nvPr/>
        </p:nvSpPr>
        <p:spPr>
          <a:xfrm>
            <a:off x="10200258" y="316739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小美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138D85E-7933-D343-AA3F-0C955C606906}"/>
              </a:ext>
            </a:extLst>
          </p:cNvPr>
          <p:cNvSpPr txBox="1"/>
          <p:nvPr/>
        </p:nvSpPr>
        <p:spPr>
          <a:xfrm>
            <a:off x="10200258" y="3807470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小熊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1EC71A-E83C-444F-AD9D-314AF363A2B7}"/>
              </a:ext>
            </a:extLst>
          </p:cNvPr>
          <p:cNvSpPr txBox="1"/>
          <p:nvPr/>
        </p:nvSpPr>
        <p:spPr>
          <a:xfrm>
            <a:off x="10200257" y="4462038"/>
            <a:ext cx="1174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dirty="0"/>
              <a:t>小樹</a:t>
            </a:r>
          </a:p>
        </p:txBody>
      </p:sp>
    </p:spTree>
    <p:extLst>
      <p:ext uri="{BB962C8B-B14F-4D97-AF65-F5344CB8AC3E}">
        <p14:creationId xmlns:p14="http://schemas.microsoft.com/office/powerpoint/2010/main" val="3464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8B56271E-0134-DD43-9BA3-88C48F40C473}"/>
              </a:ext>
            </a:extLst>
          </p:cNvPr>
          <p:cNvGrpSpPr/>
          <p:nvPr/>
        </p:nvGrpSpPr>
        <p:grpSpPr>
          <a:xfrm>
            <a:off x="2198916" y="1360713"/>
            <a:ext cx="7053941" cy="5203371"/>
            <a:chOff x="3145971" y="859971"/>
            <a:chExt cx="7239000" cy="5159827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7CD27707-320D-CF49-9C63-82D1937F501D}"/>
                </a:ext>
              </a:extLst>
            </p:cNvPr>
            <p:cNvGrpSpPr/>
            <p:nvPr/>
          </p:nvGrpSpPr>
          <p:grpSpPr>
            <a:xfrm>
              <a:off x="3145971" y="859971"/>
              <a:ext cx="7239000" cy="5159827"/>
              <a:chOff x="3145971" y="859971"/>
              <a:chExt cx="7239000" cy="5159827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070EB3C3-0A24-D04D-BDD9-099D3B40FD00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557429" y="1262741"/>
                <a:chExt cx="6581843" cy="4615543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46E0B445-8B20-5B41-A740-8289361E0A07}"/>
                    </a:ext>
                  </a:extLst>
                </p:cNvPr>
                <p:cNvGrpSpPr/>
                <p:nvPr/>
              </p:nvGrpSpPr>
              <p:grpSpPr>
                <a:xfrm>
                  <a:off x="3557429" y="1262741"/>
                  <a:ext cx="6581843" cy="4615543"/>
                  <a:chOff x="3524772" y="2242456"/>
                  <a:chExt cx="6581843" cy="4615543"/>
                </a:xfrm>
              </p:grpSpPr>
              <p:pic>
                <p:nvPicPr>
                  <p:cNvPr id="5" name="圖片 4">
                    <a:extLst>
                      <a:ext uri="{FF2B5EF4-FFF2-40B4-BE49-F238E27FC236}">
                        <a16:creationId xmlns:a16="http://schemas.microsoft.com/office/drawing/2014/main" id="{BCCFB49B-2662-9646-AB86-3AE10AA454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7945" t="32698"/>
                  <a:stretch/>
                </p:blipFill>
                <p:spPr>
                  <a:xfrm>
                    <a:off x="3524772" y="2242456"/>
                    <a:ext cx="6581843" cy="4615543"/>
                  </a:xfrm>
                  <a:prstGeom prst="rect">
                    <a:avLst/>
                  </a:prstGeom>
                </p:spPr>
              </p:pic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7C498FC1-7579-7F48-AB47-F68D7B45CDA2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3189162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rgbClr val="FF3AA6"/>
                        </a:solidFill>
                      </a:rPr>
                      <a:t>小明</a:t>
                    </a:r>
                    <a:r>
                      <a:rPr kumimoji="1" lang="en-US" altLang="zh-CN" sz="2200" dirty="0">
                        <a:solidFill>
                          <a:srgbClr val="FF3AA6"/>
                        </a:solidFill>
                      </a:rPr>
                      <a:t>: 23</a:t>
                    </a:r>
                    <a:endParaRPr kumimoji="1" lang="zh-TW" altLang="en-US" sz="2200" dirty="0">
                      <a:solidFill>
                        <a:srgbClr val="FF3AA6"/>
                      </a:solidFill>
                    </a:endParaRPr>
                  </a:p>
                </p:txBody>
              </p:sp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C239229E-71E6-8144-B932-8991C2C8A58C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3670851"/>
                    <a:ext cx="12776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小美</a:t>
                    </a:r>
                    <a:r>
                      <a:rPr kumimoji="1" lang="en-US" altLang="zh-CN" sz="22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rPr>
                      <a:t>: 26</a:t>
                    </a:r>
                    <a:endParaRPr kumimoji="1" lang="zh-TW" altLang="en-US" sz="2200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CA2D3485-F9C7-924F-B171-8CDE7714A838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4165996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小熊</a:t>
                    </a:r>
                    <a:r>
                      <a:rPr kumimoji="1" lang="en-US" altLang="zh-CN" sz="22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EFF2BBB2-2E5B-2844-B10A-6388B73A70B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4723648"/>
                    <a:ext cx="12014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小樹</a:t>
                    </a:r>
                    <a:r>
                      <a:rPr kumimoji="1" lang="en-US" altLang="zh-CN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20" name="圖片 19">
                  <a:extLst>
                    <a:ext uri="{FF2B5EF4-FFF2-40B4-BE49-F238E27FC236}">
                      <a16:creationId xmlns:a16="http://schemas.microsoft.com/office/drawing/2014/main" id="{60611A94-7022-E548-A93C-6A24CF621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03371" y="1445545"/>
                  <a:ext cx="4333145" cy="4343245"/>
                </a:xfrm>
                <a:prstGeom prst="rect">
                  <a:avLst/>
                </a:prstGeom>
              </p:spPr>
            </p:pic>
          </p:grpSp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E8B12BD8-0C54-C245-B299-FD94AFDA6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7368" y="3191179"/>
                <a:ext cx="324000" cy="33412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F7D7B318-DCEF-A243-BC24-E838A56F37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1368" y="1490438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A430F302-6FA0-844A-BC79-37B258E1E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920" y="2853405"/>
                <a:ext cx="324000" cy="313875"/>
              </a:xfrm>
              <a:prstGeom prst="rect">
                <a:avLst/>
              </a:prstGeom>
            </p:spPr>
          </p:pic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13F00B00-370D-B844-A19E-12D6EC080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4330" y="3874603"/>
                <a:ext cx="328764" cy="318491"/>
              </a:xfrm>
              <a:prstGeom prst="rect">
                <a:avLst/>
              </a:prstGeom>
            </p:spPr>
          </p:pic>
          <p:pic>
            <p:nvPicPr>
              <p:cNvPr id="32" name="圖片 31">
                <a:extLst>
                  <a:ext uri="{FF2B5EF4-FFF2-40B4-BE49-F238E27FC236}">
                    <a16:creationId xmlns:a16="http://schemas.microsoft.com/office/drawing/2014/main" id="{907C7036-CE69-9340-8000-E979659AF9A8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8538" y="4538286"/>
                <a:ext cx="347204" cy="335497"/>
              </a:xfrm>
              <a:prstGeom prst="rect">
                <a:avLst/>
              </a:prstGeom>
            </p:spPr>
          </p:pic>
          <p:pic>
            <p:nvPicPr>
              <p:cNvPr id="34" name="圖片 33">
                <a:extLst>
                  <a:ext uri="{FF2B5EF4-FFF2-40B4-BE49-F238E27FC236}">
                    <a16:creationId xmlns:a16="http://schemas.microsoft.com/office/drawing/2014/main" id="{71EF10EA-A172-284F-B239-2DC66ACCA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38744" y="2543164"/>
                <a:ext cx="288000" cy="258207"/>
              </a:xfrm>
              <a:prstGeom prst="rect">
                <a:avLst/>
              </a:prstGeom>
            </p:spPr>
          </p:pic>
          <p:pic>
            <p:nvPicPr>
              <p:cNvPr id="36" name="圖片 35">
                <a:extLst>
                  <a:ext uri="{FF2B5EF4-FFF2-40B4-BE49-F238E27FC236}">
                    <a16:creationId xmlns:a16="http://schemas.microsoft.com/office/drawing/2014/main" id="{89505CE0-EF87-1B45-ACD7-1E2047C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368" y="4901284"/>
                <a:ext cx="288000" cy="309334"/>
              </a:xfrm>
              <a:prstGeom prst="rect">
                <a:avLst/>
              </a:prstGeom>
            </p:spPr>
          </p:pic>
          <p:pic>
            <p:nvPicPr>
              <p:cNvPr id="38" name="圖片 37">
                <a:extLst>
                  <a:ext uri="{FF2B5EF4-FFF2-40B4-BE49-F238E27FC236}">
                    <a16:creationId xmlns:a16="http://schemas.microsoft.com/office/drawing/2014/main" id="{78AE461E-B02A-454B-ACA6-EA3627BCA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9828" y="3201755"/>
                <a:ext cx="267428" cy="288000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B4B382F4-913E-DF47-9C9B-BC54B517B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4801" y="3537858"/>
                <a:ext cx="252000" cy="308000"/>
              </a:xfrm>
              <a:prstGeom prst="rect">
                <a:avLst/>
              </a:prstGeom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07CFB22-E161-0C4A-BBF4-1B07C78C1873}"/>
                </a:ext>
              </a:extLst>
            </p:cNvPr>
            <p:cNvSpPr txBox="1"/>
            <p:nvPr/>
          </p:nvSpPr>
          <p:spPr>
            <a:xfrm>
              <a:off x="3298372" y="974700"/>
              <a:ext cx="1407450" cy="95410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87363" algn="l"/>
                </a:tabLst>
              </a:pPr>
              <a:r>
                <a:rPr kumimoji="1" lang="en-US" altLang="zh-CN" sz="2800" dirty="0">
                  <a:solidFill>
                    <a:srgbClr val="00B0F0"/>
                  </a:solidFill>
                </a:rPr>
                <a:t>Current Score: 0</a:t>
              </a:r>
              <a:endParaRPr kumimoji="1" lang="zh-TW" altLang="en-US" sz="2800" dirty="0">
                <a:solidFill>
                  <a:srgbClr val="00B0F0"/>
                </a:solidFill>
              </a:endParaRPr>
            </a:p>
          </p:txBody>
        </p: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7975875-8E22-8546-A86B-2C511259894F}"/>
              </a:ext>
            </a:extLst>
          </p:cNvPr>
          <p:cNvSpPr txBox="1"/>
          <p:nvPr/>
        </p:nvSpPr>
        <p:spPr>
          <a:xfrm>
            <a:off x="2137976" y="36168"/>
            <a:ext cx="78011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000" dirty="0"/>
              <a:t>“Each step costs 1 point, </a:t>
            </a:r>
          </a:p>
          <a:p>
            <a:r>
              <a:rPr kumimoji="1" lang="en-US" altLang="zh-TW" sz="4000" dirty="0"/>
              <a:t>which target do you want to reach?”</a:t>
            </a:r>
            <a:endParaRPr kumimoji="1"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971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69FE1E-2130-4271-A77F-CAE75C8A6664}"/>
              </a:ext>
            </a:extLst>
          </p:cNvPr>
          <p:cNvGrpSpPr/>
          <p:nvPr/>
        </p:nvGrpSpPr>
        <p:grpSpPr>
          <a:xfrm>
            <a:off x="217716" y="250371"/>
            <a:ext cx="8719456" cy="6400800"/>
            <a:chOff x="217716" y="250371"/>
            <a:chExt cx="8719456" cy="640080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8B56271E-0134-DD43-9BA3-88C48F40C473}"/>
                </a:ext>
              </a:extLst>
            </p:cNvPr>
            <p:cNvGrpSpPr/>
            <p:nvPr/>
          </p:nvGrpSpPr>
          <p:grpSpPr>
            <a:xfrm>
              <a:off x="217716" y="250371"/>
              <a:ext cx="8719456" cy="6400800"/>
              <a:chOff x="3145971" y="859971"/>
              <a:chExt cx="7239000" cy="5159827"/>
            </a:xfrm>
          </p:grpSpPr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7CD27707-320D-CF49-9C63-82D1937F501D}"/>
                  </a:ext>
                </a:extLst>
              </p:cNvPr>
              <p:cNvGrpSpPr/>
              <p:nvPr/>
            </p:nvGrpSpPr>
            <p:grpSpPr>
              <a:xfrm>
                <a:off x="3145971" y="859971"/>
                <a:ext cx="7239000" cy="5159827"/>
                <a:chOff x="3145971" y="859971"/>
                <a:chExt cx="7239000" cy="5159827"/>
              </a:xfrm>
            </p:grpSpPr>
            <p:grpSp>
              <p:nvGrpSpPr>
                <p:cNvPr id="7" name="群組 6">
                  <a:extLst>
                    <a:ext uri="{FF2B5EF4-FFF2-40B4-BE49-F238E27FC236}">
                      <a16:creationId xmlns:a16="http://schemas.microsoft.com/office/drawing/2014/main" id="{46E0B445-8B20-5B41-A740-8289361E0A07}"/>
                    </a:ext>
                  </a:extLst>
                </p:cNvPr>
                <p:cNvGrpSpPr/>
                <p:nvPr/>
              </p:nvGrpSpPr>
              <p:grpSpPr>
                <a:xfrm>
                  <a:off x="3145971" y="859971"/>
                  <a:ext cx="7239000" cy="5159827"/>
                  <a:chOff x="3524772" y="2242456"/>
                  <a:chExt cx="6581843" cy="4615543"/>
                </a:xfrm>
              </p:grpSpPr>
              <p:pic>
                <p:nvPicPr>
                  <p:cNvPr id="5" name="圖片 4">
                    <a:extLst>
                      <a:ext uri="{FF2B5EF4-FFF2-40B4-BE49-F238E27FC236}">
                        <a16:creationId xmlns:a16="http://schemas.microsoft.com/office/drawing/2014/main" id="{BCCFB49B-2662-9646-AB86-3AE10AA454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17945" t="32698"/>
                  <a:stretch/>
                </p:blipFill>
                <p:spPr>
                  <a:xfrm>
                    <a:off x="3524772" y="2242456"/>
                    <a:ext cx="6581843" cy="4615543"/>
                  </a:xfrm>
                  <a:prstGeom prst="rect">
                    <a:avLst/>
                  </a:prstGeom>
                </p:spPr>
              </p:pic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7C498FC1-7579-7F48-AB47-F68D7B45CDA2}"/>
                      </a:ext>
                    </a:extLst>
                  </p:cNvPr>
                  <p:cNvSpPr txBox="1"/>
                  <p:nvPr/>
                </p:nvSpPr>
                <p:spPr>
                  <a:xfrm>
                    <a:off x="3980162" y="3189162"/>
                    <a:ext cx="1190552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rgbClr val="FF3AA6"/>
                        </a:solidFill>
                      </a:rPr>
                      <a:t>小明</a:t>
                    </a:r>
                    <a:r>
                      <a:rPr kumimoji="1" lang="en-US" altLang="zh-CN" sz="2200" dirty="0">
                        <a:solidFill>
                          <a:srgbClr val="FF3AA6"/>
                        </a:solidFill>
                      </a:rPr>
                      <a:t>: 23</a:t>
                    </a:r>
                    <a:endParaRPr kumimoji="1" lang="zh-TW" altLang="en-US" sz="2200" dirty="0">
                      <a:solidFill>
                        <a:srgbClr val="FF3AA6"/>
                      </a:solidFill>
                    </a:endParaRPr>
                  </a:p>
                </p:txBody>
              </p:sp>
              <p:sp>
                <p:nvSpPr>
                  <p:cNvPr id="18" name="文字方塊 17">
                    <a:extLst>
                      <a:ext uri="{FF2B5EF4-FFF2-40B4-BE49-F238E27FC236}">
                        <a16:creationId xmlns:a16="http://schemas.microsoft.com/office/drawing/2014/main" id="{EFF2BBB2-2E5B-2844-B10A-6388B73A70B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276" y="4723648"/>
                    <a:ext cx="1201438" cy="43088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tabLst>
                        <a:tab pos="487363" algn="l"/>
                      </a:tabLst>
                    </a:pPr>
                    <a:r>
                      <a:rPr kumimoji="1" lang="zh-CN" altLang="en-US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小樹</a:t>
                    </a:r>
                    <a:r>
                      <a:rPr kumimoji="1" lang="en-US" altLang="zh-CN" sz="2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t>: 18</a:t>
                    </a:r>
                    <a:endParaRPr kumimoji="1" lang="zh-TW" altLang="en-US" sz="22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23" name="圖片 22">
                  <a:extLst>
                    <a:ext uri="{FF2B5EF4-FFF2-40B4-BE49-F238E27FC236}">
                      <a16:creationId xmlns:a16="http://schemas.microsoft.com/office/drawing/2014/main" id="{E8B12BD8-0C54-C245-B299-FD94AFDA6C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17368" y="3191179"/>
                  <a:ext cx="324000" cy="334125"/>
                </a:xfrm>
                <a:prstGeom prst="rect">
                  <a:avLst/>
                </a:prstGeom>
              </p:spPr>
            </p:pic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F7D7B318-DCEF-A243-BC24-E838A56F37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41368" y="1490438"/>
                  <a:ext cx="324000" cy="313875"/>
                </a:xfrm>
                <a:prstGeom prst="rect">
                  <a:avLst/>
                </a:prstGeom>
              </p:spPr>
            </p:pic>
            <p:pic>
              <p:nvPicPr>
                <p:cNvPr id="30" name="圖片 29">
                  <a:extLst>
                    <a:ext uri="{FF2B5EF4-FFF2-40B4-BE49-F238E27FC236}">
                      <a16:creationId xmlns:a16="http://schemas.microsoft.com/office/drawing/2014/main" id="{A430F302-6FA0-844A-BC79-37B258E1E0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920" y="2853405"/>
                  <a:ext cx="324000" cy="313875"/>
                </a:xfrm>
                <a:prstGeom prst="rect">
                  <a:avLst/>
                </a:prstGeom>
              </p:spPr>
            </p:pic>
            <p:pic>
              <p:nvPicPr>
                <p:cNvPr id="31" name="圖片 30">
                  <a:extLst>
                    <a:ext uri="{FF2B5EF4-FFF2-40B4-BE49-F238E27FC236}">
                      <a16:creationId xmlns:a16="http://schemas.microsoft.com/office/drawing/2014/main" id="{13F00B00-370D-B844-A19E-12D6EC0802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84330" y="3874603"/>
                  <a:ext cx="328764" cy="318491"/>
                </a:xfrm>
                <a:prstGeom prst="rect">
                  <a:avLst/>
                </a:prstGeom>
              </p:spPr>
            </p:pic>
            <p:pic>
              <p:nvPicPr>
                <p:cNvPr id="32" name="圖片 31">
                  <a:extLst>
                    <a:ext uri="{FF2B5EF4-FFF2-40B4-BE49-F238E27FC236}">
                      <a16:creationId xmlns:a16="http://schemas.microsoft.com/office/drawing/2014/main" id="{907C7036-CE69-9340-8000-E979659AF9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958539" y="4549324"/>
                  <a:ext cx="324000" cy="313875"/>
                </a:xfrm>
                <a:prstGeom prst="rect">
                  <a:avLst/>
                </a:prstGeom>
              </p:spPr>
            </p:pic>
            <p:pic>
              <p:nvPicPr>
                <p:cNvPr id="34" name="圖片 33">
                  <a:extLst>
                    <a:ext uri="{FF2B5EF4-FFF2-40B4-BE49-F238E27FC236}">
                      <a16:creationId xmlns:a16="http://schemas.microsoft.com/office/drawing/2014/main" id="{71EF10EA-A172-284F-B239-2DC66ACCA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38744" y="2543164"/>
                  <a:ext cx="288000" cy="258207"/>
                </a:xfrm>
                <a:prstGeom prst="rect">
                  <a:avLst/>
                </a:prstGeom>
              </p:spPr>
            </p:pic>
            <p:pic>
              <p:nvPicPr>
                <p:cNvPr id="36" name="圖片 35">
                  <a:extLst>
                    <a:ext uri="{FF2B5EF4-FFF2-40B4-BE49-F238E27FC236}">
                      <a16:creationId xmlns:a16="http://schemas.microsoft.com/office/drawing/2014/main" id="{89505CE0-EF87-1B45-ACD7-1E2047C86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53368" y="4901284"/>
                  <a:ext cx="288000" cy="309334"/>
                </a:xfrm>
                <a:prstGeom prst="rect">
                  <a:avLst/>
                </a:prstGeom>
              </p:spPr>
            </p:pic>
            <p:pic>
              <p:nvPicPr>
                <p:cNvPr id="38" name="圖片 37">
                  <a:extLst>
                    <a:ext uri="{FF2B5EF4-FFF2-40B4-BE49-F238E27FC236}">
                      <a16:creationId xmlns:a16="http://schemas.microsoft.com/office/drawing/2014/main" id="{78AE461E-B02A-454B-ACA6-EA3627BCA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9828" y="3201755"/>
                  <a:ext cx="267428" cy="288000"/>
                </a:xfrm>
                <a:prstGeom prst="rect">
                  <a:avLst/>
                </a:prstGeom>
              </p:spPr>
            </p:pic>
            <p:pic>
              <p:nvPicPr>
                <p:cNvPr id="40" name="圖片 39">
                  <a:extLst>
                    <a:ext uri="{FF2B5EF4-FFF2-40B4-BE49-F238E27FC236}">
                      <a16:creationId xmlns:a16="http://schemas.microsoft.com/office/drawing/2014/main" id="{B4B382F4-913E-DF47-9C9B-BC54B517B4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14801" y="3537858"/>
                  <a:ext cx="252000" cy="308000"/>
                </a:xfrm>
                <a:prstGeom prst="rect">
                  <a:avLst/>
                </a:prstGeom>
              </p:spPr>
            </p:pic>
          </p:grp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007CFB22-E161-0C4A-BBF4-1B07C78C1873}"/>
                  </a:ext>
                </a:extLst>
              </p:cNvPr>
              <p:cNvSpPr txBox="1"/>
              <p:nvPr/>
            </p:nvSpPr>
            <p:spPr>
              <a:xfrm>
                <a:off x="3298372" y="974700"/>
                <a:ext cx="1741686" cy="76912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487363" algn="l"/>
                  </a:tabLst>
                </a:pPr>
                <a:r>
                  <a:rPr kumimoji="1" lang="en-US" altLang="zh-CN" sz="2800" dirty="0">
                    <a:solidFill>
                      <a:srgbClr val="00B0F0"/>
                    </a:solidFill>
                  </a:rPr>
                  <a:t>Final Score: 26-7=19</a:t>
                </a:r>
                <a:endParaRPr kumimoji="1" lang="zh-TW" altLang="en-US" sz="2800" dirty="0">
                  <a:solidFill>
                    <a:srgbClr val="00B0F0"/>
                  </a:solidFill>
                </a:endParaRPr>
              </a:p>
            </p:txBody>
          </p:sp>
        </p:grp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D0221BF-DC57-8541-9893-316C67EB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98216" y="400776"/>
              <a:ext cx="5844635" cy="6142662"/>
            </a:xfrm>
            <a:prstGeom prst="rect">
              <a:avLst/>
            </a:prstGeom>
          </p:spPr>
        </p:pic>
        <p:sp>
          <p:nvSpPr>
            <p:cNvPr id="45" name="向右箭號 44">
              <a:extLst>
                <a:ext uri="{FF2B5EF4-FFF2-40B4-BE49-F238E27FC236}">
                  <a16:creationId xmlns:a16="http://schemas.microsoft.com/office/drawing/2014/main" id="{7BE80E27-A79C-6C48-9C4A-1040610D761F}"/>
                </a:ext>
              </a:extLst>
            </p:cNvPr>
            <p:cNvSpPr/>
            <p:nvPr/>
          </p:nvSpPr>
          <p:spPr>
            <a:xfrm>
              <a:off x="5573484" y="3222171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7" name="向右箭號 46">
              <a:extLst>
                <a:ext uri="{FF2B5EF4-FFF2-40B4-BE49-F238E27FC236}">
                  <a16:creationId xmlns:a16="http://schemas.microsoft.com/office/drawing/2014/main" id="{C6B9CC99-B83C-E045-89A6-CFD381A309A2}"/>
                </a:ext>
              </a:extLst>
            </p:cNvPr>
            <p:cNvSpPr/>
            <p:nvPr/>
          </p:nvSpPr>
          <p:spPr>
            <a:xfrm rot="5400000">
              <a:off x="5693226" y="3494316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向右箭號 48">
              <a:extLst>
                <a:ext uri="{FF2B5EF4-FFF2-40B4-BE49-F238E27FC236}">
                  <a16:creationId xmlns:a16="http://schemas.microsoft.com/office/drawing/2014/main" id="{82DB7F11-4ACD-D647-9A76-6EE7CEC583FF}"/>
                </a:ext>
              </a:extLst>
            </p:cNvPr>
            <p:cNvSpPr/>
            <p:nvPr/>
          </p:nvSpPr>
          <p:spPr>
            <a:xfrm rot="5400000">
              <a:off x="5693223" y="3886203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0" name="向右箭號 49">
              <a:extLst>
                <a:ext uri="{FF2B5EF4-FFF2-40B4-BE49-F238E27FC236}">
                  <a16:creationId xmlns:a16="http://schemas.microsoft.com/office/drawing/2014/main" id="{898B2944-8A51-1646-B7DF-C816765383D2}"/>
                </a:ext>
              </a:extLst>
            </p:cNvPr>
            <p:cNvSpPr/>
            <p:nvPr/>
          </p:nvSpPr>
          <p:spPr>
            <a:xfrm rot="5400000">
              <a:off x="5693228" y="4317038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1" name="向右箭號 50">
              <a:extLst>
                <a:ext uri="{FF2B5EF4-FFF2-40B4-BE49-F238E27FC236}">
                  <a16:creationId xmlns:a16="http://schemas.microsoft.com/office/drawing/2014/main" id="{94F88719-0951-514B-AD34-98AF65CFB451}"/>
                </a:ext>
              </a:extLst>
            </p:cNvPr>
            <p:cNvSpPr/>
            <p:nvPr/>
          </p:nvSpPr>
          <p:spPr>
            <a:xfrm rot="5400000">
              <a:off x="5704111" y="4730697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2" name="向右箭號 51">
              <a:extLst>
                <a:ext uri="{FF2B5EF4-FFF2-40B4-BE49-F238E27FC236}">
                  <a16:creationId xmlns:a16="http://schemas.microsoft.com/office/drawing/2014/main" id="{5AC73B4B-5899-F049-995D-0D8F601BF022}"/>
                </a:ext>
              </a:extLst>
            </p:cNvPr>
            <p:cNvSpPr/>
            <p:nvPr/>
          </p:nvSpPr>
          <p:spPr>
            <a:xfrm rot="5400000">
              <a:off x="5714994" y="5144354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3" name="向右箭號 52">
              <a:extLst>
                <a:ext uri="{FF2B5EF4-FFF2-40B4-BE49-F238E27FC236}">
                  <a16:creationId xmlns:a16="http://schemas.microsoft.com/office/drawing/2014/main" id="{62661258-7B93-384F-9492-25B6A1F0980C}"/>
                </a:ext>
              </a:extLst>
            </p:cNvPr>
            <p:cNvSpPr/>
            <p:nvPr/>
          </p:nvSpPr>
          <p:spPr>
            <a:xfrm rot="10800000">
              <a:off x="5551712" y="5301344"/>
              <a:ext cx="304800" cy="338469"/>
            </a:xfrm>
            <a:prstGeom prst="rightArrow">
              <a:avLst/>
            </a:prstGeom>
            <a:solidFill>
              <a:srgbClr val="10E9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53BACE-D93F-4B7F-A744-134FD10230EF}"/>
                </a:ext>
              </a:extLst>
            </p:cNvPr>
            <p:cNvSpPr txBox="1"/>
            <p:nvPr/>
          </p:nvSpPr>
          <p:spPr>
            <a:xfrm>
              <a:off x="806583" y="1589048"/>
              <a:ext cx="1483805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84576"/>
                  </a:solidFill>
                </a:rPr>
                <a:t>Anne: 23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6DEE2E-CC16-4423-8272-7FA317338881}"/>
                </a:ext>
              </a:extLst>
            </p:cNvPr>
            <p:cNvSpPr txBox="1"/>
            <p:nvPr/>
          </p:nvSpPr>
          <p:spPr>
            <a:xfrm>
              <a:off x="806583" y="2311212"/>
              <a:ext cx="1591635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D6C688"/>
                  </a:solidFill>
                </a:rPr>
                <a:t>Ben: 26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1FEB8F-6BD2-4CF1-A3A3-EE1083B7C4E8}"/>
                </a:ext>
              </a:extLst>
            </p:cNvPr>
            <p:cNvSpPr txBox="1"/>
            <p:nvPr/>
          </p:nvSpPr>
          <p:spPr>
            <a:xfrm>
              <a:off x="806583" y="3037874"/>
              <a:ext cx="1591635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B26A42"/>
                  </a:solidFill>
                </a:rPr>
                <a:t>Matt: 18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52391A-8C4E-4368-8038-B8F5DD753809}"/>
                </a:ext>
              </a:extLst>
            </p:cNvPr>
            <p:cNvSpPr txBox="1"/>
            <p:nvPr/>
          </p:nvSpPr>
          <p:spPr>
            <a:xfrm>
              <a:off x="806583" y="3731653"/>
              <a:ext cx="1483805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7DCEA0"/>
                  </a:solidFill>
                </a:rPr>
                <a:t>Amy: 18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060F4C3-72B4-4547-ADEF-938EFAEE4913}"/>
              </a:ext>
            </a:extLst>
          </p:cNvPr>
          <p:cNvSpPr/>
          <p:nvPr/>
        </p:nvSpPr>
        <p:spPr>
          <a:xfrm>
            <a:off x="7351776" y="4788692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12x12x44 tensor</a:t>
            </a:r>
          </a:p>
        </p:txBody>
      </p:sp>
    </p:spTree>
    <p:extLst>
      <p:ext uri="{BB962C8B-B14F-4D97-AF65-F5344CB8AC3E}">
        <p14:creationId xmlns:p14="http://schemas.microsoft.com/office/powerpoint/2010/main" val="391304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1800"/>
            <a:ext cx="10515600" cy="755577"/>
          </a:xfrm>
        </p:spPr>
        <p:txBody>
          <a:bodyPr/>
          <a:lstStyle/>
          <a:p>
            <a:r>
              <a:rPr lang="en-US" dirty="0" err="1"/>
              <a:t>Spatialization</a:t>
            </a:r>
            <a:r>
              <a:rPr lang="en-US" dirty="0"/>
              <a:t>-Concatenation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002974" y="1454423"/>
            <a:ext cx="7824573" cy="5287036"/>
            <a:chOff x="1792942" y="1570964"/>
            <a:chExt cx="7824573" cy="5287036"/>
          </a:xfrm>
        </p:grpSpPr>
        <p:sp>
          <p:nvSpPr>
            <p:cNvPr id="4" name="Rectangle 3"/>
            <p:cNvSpPr/>
            <p:nvPr/>
          </p:nvSpPr>
          <p:spPr>
            <a:xfrm>
              <a:off x="1792942" y="18198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5342" y="19722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7742" y="21246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50142" y="2277035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02542" y="2429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54942" y="2581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7342" y="2734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59742" y="2886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12142" y="3039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64542" y="31914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16942" y="33438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69342" y="34962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21742" y="36486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74142" y="3801035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26542" y="3953435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78942" y="4105835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Left Bracket 29"/>
            <p:cNvSpPr/>
            <p:nvPr/>
          </p:nvSpPr>
          <p:spPr>
            <a:xfrm rot="16200000">
              <a:off x="5004483" y="5313891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Left Bracket 30"/>
            <p:cNvSpPr/>
            <p:nvPr/>
          </p:nvSpPr>
          <p:spPr>
            <a:xfrm rot="10800000">
              <a:off x="6183123" y="4105835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Left Bracket 31"/>
            <p:cNvSpPr/>
            <p:nvPr/>
          </p:nvSpPr>
          <p:spPr>
            <a:xfrm rot="8058405">
              <a:off x="4052348" y="1651418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eft Bracket 32"/>
            <p:cNvSpPr/>
            <p:nvPr/>
          </p:nvSpPr>
          <p:spPr>
            <a:xfrm rot="8058405">
              <a:off x="5055390" y="1870847"/>
              <a:ext cx="287958" cy="2155105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Bracket 33"/>
            <p:cNvSpPr/>
            <p:nvPr/>
          </p:nvSpPr>
          <p:spPr>
            <a:xfrm rot="8058405">
              <a:off x="5901787" y="36704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 rot="8058405">
              <a:off x="6054187" y="3822846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36727" y="1570964"/>
              <a:ext cx="397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 potential actions (up, down, left, right)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1740" y="2533600"/>
              <a:ext cx="4235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38 potential goals (A, B, ..., Z, a, b, …, m \S)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71047" y="3335842"/>
              <a:ext cx="1803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obstacles (all #)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49657" y="3561692"/>
              <a:ext cx="2570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agent initial position (S)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368023" y="49839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7323" y="6488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</p:grpSp>
      <p:sp>
        <p:nvSpPr>
          <p:cNvPr id="45" name="Notched Right Arrow 44"/>
          <p:cNvSpPr/>
          <p:nvPr/>
        </p:nvSpPr>
        <p:spPr>
          <a:xfrm>
            <a:off x="2830614" y="3500717"/>
            <a:ext cx="666750" cy="851647"/>
          </a:xfrm>
          <a:prstGeom prst="notch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9292956" y="4993340"/>
            <a:ext cx="2607574" cy="1129547"/>
            <a:chOff x="9292956" y="4993340"/>
            <a:chExt cx="2607574" cy="1129547"/>
          </a:xfrm>
        </p:grpSpPr>
        <p:sp>
          <p:nvSpPr>
            <p:cNvPr id="48" name="Rectangle 47"/>
            <p:cNvSpPr/>
            <p:nvPr/>
          </p:nvSpPr>
          <p:spPr>
            <a:xfrm>
              <a:off x="9292956" y="4993340"/>
              <a:ext cx="2607574" cy="1129547"/>
            </a:xfrm>
            <a:prstGeom prst="rect">
              <a:avLst/>
            </a:prstGeom>
            <a:solidFill>
              <a:srgbClr val="B5CB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92956" y="4993341"/>
              <a:ext cx="26075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tensor represents one step in the trajectory: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2283" y="5602941"/>
                  <a:ext cx="2308920" cy="401648"/>
                </a:xfrm>
                <a:prstGeom prst="rect">
                  <a:avLst/>
                </a:prstGeom>
                <a:blipFill>
                  <a:blip r:embed="rId2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08369" y="1733916"/>
            <a:ext cx="1869684" cy="4602515"/>
            <a:chOff x="508369" y="1733916"/>
            <a:chExt cx="1869684" cy="4602515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6190" t="6040" r="85330" b="59240"/>
            <a:stretch/>
          </p:blipFill>
          <p:spPr>
            <a:xfrm>
              <a:off x="508369" y="1733916"/>
              <a:ext cx="1869684" cy="4602515"/>
            </a:xfrm>
            <a:prstGeom prst="rect">
              <a:avLst/>
            </a:prstGeom>
          </p:spPr>
        </p:pic>
        <p:sp>
          <p:nvSpPr>
            <p:cNvPr id="49" name="Oval 48"/>
            <p:cNvSpPr/>
            <p:nvPr/>
          </p:nvSpPr>
          <p:spPr>
            <a:xfrm>
              <a:off x="1599988" y="34774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" y="2515852"/>
              <a:ext cx="4953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59372" y="5767012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695238" y="4495251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493647" y="3745565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189842" y="473607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59372" y="5976014"/>
              <a:ext cx="864789" cy="310581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78422" y="5509837"/>
              <a:ext cx="864789" cy="275678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389655" y="5011706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978840" y="3239080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5451" y="426271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99662" y="3486757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281185" y="251585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785649" y="2251322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713378" y="2978309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189842" y="2770094"/>
              <a:ext cx="304800" cy="30480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668574" y="5330080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3-dimensional</a:t>
            </a:r>
          </a:p>
        </p:txBody>
      </p:sp>
    </p:spTree>
    <p:extLst>
      <p:ext uri="{BB962C8B-B14F-4D97-AF65-F5344CB8AC3E}">
        <p14:creationId xmlns:p14="http://schemas.microsoft.com/office/powerpoint/2010/main" val="6443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>
            <a:extLst>
              <a:ext uri="{FF2B5EF4-FFF2-40B4-BE49-F238E27FC236}">
                <a16:creationId xmlns:a16="http://schemas.microsoft.com/office/drawing/2014/main" id="{9C29981F-3FBB-7B41-ACB3-E3EE77C14DA1}"/>
              </a:ext>
            </a:extLst>
          </p:cNvPr>
          <p:cNvGrpSpPr/>
          <p:nvPr/>
        </p:nvGrpSpPr>
        <p:grpSpPr>
          <a:xfrm>
            <a:off x="9181610" y="1872949"/>
            <a:ext cx="1820510" cy="1848829"/>
            <a:chOff x="5864906" y="2298795"/>
            <a:chExt cx="2442461" cy="2511019"/>
          </a:xfrm>
        </p:grpSpPr>
        <p:sp>
          <p:nvSpPr>
            <p:cNvPr id="65" name="Rectangle 3">
              <a:extLst>
                <a:ext uri="{FF2B5EF4-FFF2-40B4-BE49-F238E27FC236}">
                  <a16:creationId xmlns:a16="http://schemas.microsoft.com/office/drawing/2014/main" id="{7A134F56-22D8-BD45-BEDD-8338049BD126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5">
              <a:extLst>
                <a:ext uri="{FF2B5EF4-FFF2-40B4-BE49-F238E27FC236}">
                  <a16:creationId xmlns:a16="http://schemas.microsoft.com/office/drawing/2014/main" id="{E96C4812-6EE0-2D40-9171-0E2F4FE2A67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id="{747FA005-E951-BE4C-A6DE-B7D83CC167E0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id="{9FF917D6-1E7D-A741-A01C-324EA7FB4DFB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A54A6ED0-B8C7-2740-A0F2-EBD977E71A2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F711AD29-789F-E047-B6A1-D76A4680D03F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891814CF-A653-A445-9824-D372A375585E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859674DD-74C9-C34D-8EB7-DE579E35C3B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26">
              <a:extLst>
                <a:ext uri="{FF2B5EF4-FFF2-40B4-BE49-F238E27FC236}">
                  <a16:creationId xmlns:a16="http://schemas.microsoft.com/office/drawing/2014/main" id="{942D997C-B602-F84E-A079-508724F6EB8E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2AF01FE9-0CDA-0C4F-8C3B-4721C85BA5C9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4113B4D0-CDB7-EC48-BAF5-9ECBC84647DD}"/>
              </a:ext>
            </a:extLst>
          </p:cNvPr>
          <p:cNvGrpSpPr/>
          <p:nvPr/>
        </p:nvGrpSpPr>
        <p:grpSpPr>
          <a:xfrm>
            <a:off x="5762727" y="1877869"/>
            <a:ext cx="1820510" cy="1848829"/>
            <a:chOff x="5864906" y="2298795"/>
            <a:chExt cx="2442461" cy="2511019"/>
          </a:xfrm>
        </p:grpSpPr>
        <p:sp>
          <p:nvSpPr>
            <p:cNvPr id="54" name="Rectangle 3">
              <a:extLst>
                <a:ext uri="{FF2B5EF4-FFF2-40B4-BE49-F238E27FC236}">
                  <a16:creationId xmlns:a16="http://schemas.microsoft.com/office/drawing/2014/main" id="{102D9480-0F18-364C-A07D-A2B905F4AD30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B7664BAC-ACA9-4D46-8E49-224ECCBFFB23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A298730B-024C-2549-B2AF-CE5CC2981C7F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760615F2-B235-9240-8849-ABB52BC35EC0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68DE8E88-8CD3-7B41-9D00-169ECCE0956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2C22B6F3-BADC-CB4D-8876-34AE031F10C6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B7A76D72-FB75-7A48-A043-250A302D9CF7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C6CFD016-94E1-9749-8C88-0A91C4869719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7205605-E63C-BD40-8954-B38E1D2274A9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3A26AC39-9244-8044-ACE9-FCD55AAE95D0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88C7F16-9C6F-5D4C-B964-A3A30BE0C2B3}"/>
              </a:ext>
            </a:extLst>
          </p:cNvPr>
          <p:cNvGrpSpPr/>
          <p:nvPr/>
        </p:nvGrpSpPr>
        <p:grpSpPr>
          <a:xfrm>
            <a:off x="4261067" y="1835451"/>
            <a:ext cx="1820510" cy="1848829"/>
            <a:chOff x="5864906" y="2298795"/>
            <a:chExt cx="2442461" cy="2511019"/>
          </a:xfrm>
        </p:grpSpPr>
        <p:sp>
          <p:nvSpPr>
            <p:cNvPr id="36" name="Rectangle 3">
              <a:extLst>
                <a:ext uri="{FF2B5EF4-FFF2-40B4-BE49-F238E27FC236}">
                  <a16:creationId xmlns:a16="http://schemas.microsoft.com/office/drawing/2014/main" id="{BD21F541-D12C-CC43-A9EE-6E59732CB2D8}"/>
                </a:ext>
              </a:extLst>
            </p:cNvPr>
            <p:cNvSpPr/>
            <p:nvPr/>
          </p:nvSpPr>
          <p:spPr>
            <a:xfrm>
              <a:off x="5864906" y="2298795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E6830CF9-5B94-9548-964A-D28D1D6DB795}"/>
                </a:ext>
              </a:extLst>
            </p:cNvPr>
            <p:cNvSpPr/>
            <p:nvPr/>
          </p:nvSpPr>
          <p:spPr>
            <a:xfrm>
              <a:off x="5966399" y="2401327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BC391046-7F65-9142-B1D2-BE91AACB23E6}"/>
                </a:ext>
              </a:extLst>
            </p:cNvPr>
            <p:cNvSpPr/>
            <p:nvPr/>
          </p:nvSpPr>
          <p:spPr>
            <a:xfrm>
              <a:off x="6067891" y="2503858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7">
              <a:extLst>
                <a:ext uri="{FF2B5EF4-FFF2-40B4-BE49-F238E27FC236}">
                  <a16:creationId xmlns:a16="http://schemas.microsoft.com/office/drawing/2014/main" id="{7B6A40C0-7E0C-0B49-9446-98701B5808A5}"/>
                </a:ext>
              </a:extLst>
            </p:cNvPr>
            <p:cNvSpPr/>
            <p:nvPr/>
          </p:nvSpPr>
          <p:spPr>
            <a:xfrm>
              <a:off x="6169384" y="2606390"/>
              <a:ext cx="1379105" cy="139322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id="{FCB31302-77C6-D241-BD5A-5C5561745649}"/>
                </a:ext>
              </a:extLst>
            </p:cNvPr>
            <p:cNvSpPr/>
            <p:nvPr/>
          </p:nvSpPr>
          <p:spPr>
            <a:xfrm>
              <a:off x="6270876" y="2708921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D8A9169D-3976-E341-AD00-CADFE8426C6C}"/>
                </a:ext>
              </a:extLst>
            </p:cNvPr>
            <p:cNvSpPr/>
            <p:nvPr/>
          </p:nvSpPr>
          <p:spPr>
            <a:xfrm>
              <a:off x="6372369" y="2811453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32FB0AEA-C988-104B-9890-A8FAAD04D775}"/>
                </a:ext>
              </a:extLst>
            </p:cNvPr>
            <p:cNvSpPr/>
            <p:nvPr/>
          </p:nvSpPr>
          <p:spPr>
            <a:xfrm>
              <a:off x="6511019" y="2958265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C3FC5B67-3447-464E-9B8B-D95406B3AF7C}"/>
                </a:ext>
              </a:extLst>
            </p:cNvPr>
            <p:cNvSpPr/>
            <p:nvPr/>
          </p:nvSpPr>
          <p:spPr>
            <a:xfrm>
              <a:off x="6638042" y="3087508"/>
              <a:ext cx="1379105" cy="1393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6">
              <a:extLst>
                <a:ext uri="{FF2B5EF4-FFF2-40B4-BE49-F238E27FC236}">
                  <a16:creationId xmlns:a16="http://schemas.microsoft.com/office/drawing/2014/main" id="{F07ED3DF-36F4-DC42-A3A6-250A3FEE9A01}"/>
                </a:ext>
              </a:extLst>
            </p:cNvPr>
            <p:cNvSpPr/>
            <p:nvPr/>
          </p:nvSpPr>
          <p:spPr>
            <a:xfrm>
              <a:off x="6781509" y="3278604"/>
              <a:ext cx="1379105" cy="1393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339E7F3B-B77C-1A4E-957D-F92C0021E4AC}"/>
                </a:ext>
              </a:extLst>
            </p:cNvPr>
            <p:cNvSpPr/>
            <p:nvPr/>
          </p:nvSpPr>
          <p:spPr>
            <a:xfrm>
              <a:off x="6928262" y="3416591"/>
              <a:ext cx="1379105" cy="13932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5E327AE6-995B-114F-AD62-8FBCCD44C5ED}"/>
              </a:ext>
            </a:extLst>
          </p:cNvPr>
          <p:cNvGrpSpPr/>
          <p:nvPr/>
        </p:nvGrpSpPr>
        <p:grpSpPr>
          <a:xfrm>
            <a:off x="1047741" y="1146702"/>
            <a:ext cx="2642966" cy="2722933"/>
            <a:chOff x="1047740" y="1146702"/>
            <a:chExt cx="3968645" cy="404729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DDFB519-1E6B-E748-8CF5-49B3D45F40BE}"/>
                </a:ext>
              </a:extLst>
            </p:cNvPr>
            <p:cNvSpPr/>
            <p:nvPr/>
          </p:nvSpPr>
          <p:spPr>
            <a:xfrm>
              <a:off x="1047740" y="11467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C2B4B8-09ED-9946-AAD1-6E6D36A9588A}"/>
                </a:ext>
              </a:extLst>
            </p:cNvPr>
            <p:cNvSpPr/>
            <p:nvPr/>
          </p:nvSpPr>
          <p:spPr>
            <a:xfrm>
              <a:off x="1200140" y="12991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92DA49-F60C-1D4D-809D-F81E97BC1AC3}"/>
                </a:ext>
              </a:extLst>
            </p:cNvPr>
            <p:cNvSpPr/>
            <p:nvPr/>
          </p:nvSpPr>
          <p:spPr>
            <a:xfrm>
              <a:off x="1352540" y="14515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7932CF-6927-D44F-83ED-D459809E65FC}"/>
                </a:ext>
              </a:extLst>
            </p:cNvPr>
            <p:cNvSpPr/>
            <p:nvPr/>
          </p:nvSpPr>
          <p:spPr>
            <a:xfrm>
              <a:off x="1504940" y="1603902"/>
              <a:ext cx="2070847" cy="20708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7EEDA8-19DA-784B-9AB6-E6CD9E002089}"/>
                </a:ext>
              </a:extLst>
            </p:cNvPr>
            <p:cNvSpPr/>
            <p:nvPr/>
          </p:nvSpPr>
          <p:spPr>
            <a:xfrm>
              <a:off x="1657340" y="17563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09E6FE-6599-234B-A244-F4FDEBE631BD}"/>
                </a:ext>
              </a:extLst>
            </p:cNvPr>
            <p:cNvSpPr/>
            <p:nvPr/>
          </p:nvSpPr>
          <p:spPr>
            <a:xfrm>
              <a:off x="1809740" y="1908702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BFF7017E-4509-BF48-B872-206FDCFD133C}"/>
                </a:ext>
              </a:extLst>
            </p:cNvPr>
            <p:cNvSpPr/>
            <p:nvPr/>
          </p:nvSpPr>
          <p:spPr>
            <a:xfrm>
              <a:off x="2017936" y="2126920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ABE76A3A-651A-A24D-8F30-4ADAADDA3846}"/>
                </a:ext>
              </a:extLst>
            </p:cNvPr>
            <p:cNvSpPr/>
            <p:nvPr/>
          </p:nvSpPr>
          <p:spPr>
            <a:xfrm>
              <a:off x="2208671" y="2319023"/>
              <a:ext cx="2070847" cy="20708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816422AB-CB06-1843-A864-D2B4130B2235}"/>
                </a:ext>
              </a:extLst>
            </p:cNvPr>
            <p:cNvSpPr/>
            <p:nvPr/>
          </p:nvSpPr>
          <p:spPr>
            <a:xfrm>
              <a:off x="2424100" y="2603062"/>
              <a:ext cx="2070847" cy="2070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285B5122-A131-DB41-AEC8-F10D8950BCD5}"/>
                </a:ext>
              </a:extLst>
            </p:cNvPr>
            <p:cNvSpPr/>
            <p:nvPr/>
          </p:nvSpPr>
          <p:spPr>
            <a:xfrm>
              <a:off x="2644462" y="2808162"/>
              <a:ext cx="2070847" cy="20708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ket 29">
              <a:extLst>
                <a:ext uri="{FF2B5EF4-FFF2-40B4-BE49-F238E27FC236}">
                  <a16:creationId xmlns:a16="http://schemas.microsoft.com/office/drawing/2014/main" id="{EF45121A-DF25-3B40-A1A7-6157A6EB78F9}"/>
                </a:ext>
              </a:extLst>
            </p:cNvPr>
            <p:cNvSpPr/>
            <p:nvPr/>
          </p:nvSpPr>
          <p:spPr>
            <a:xfrm rot="16200000">
              <a:off x="3570001" y="4048684"/>
              <a:ext cx="219771" cy="207084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ket 30">
              <a:extLst>
                <a:ext uri="{FF2B5EF4-FFF2-40B4-BE49-F238E27FC236}">
                  <a16:creationId xmlns:a16="http://schemas.microsoft.com/office/drawing/2014/main" id="{D11542EF-D927-5244-A24F-530DEB644BE6}"/>
                </a:ext>
              </a:extLst>
            </p:cNvPr>
            <p:cNvSpPr/>
            <p:nvPr/>
          </p:nvSpPr>
          <p:spPr>
            <a:xfrm rot="10800000">
              <a:off x="4829173" y="2847637"/>
              <a:ext cx="187212" cy="2070847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ket 31">
              <a:extLst>
                <a:ext uri="{FF2B5EF4-FFF2-40B4-BE49-F238E27FC236}">
                  <a16:creationId xmlns:a16="http://schemas.microsoft.com/office/drawing/2014/main" id="{97C564A5-8927-D540-A790-CA48A2E6D473}"/>
                </a:ext>
              </a:extLst>
            </p:cNvPr>
            <p:cNvSpPr/>
            <p:nvPr/>
          </p:nvSpPr>
          <p:spPr>
            <a:xfrm rot="8058405">
              <a:off x="3307146" y="978285"/>
              <a:ext cx="287958" cy="62856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32">
              <a:extLst>
                <a:ext uri="{FF2B5EF4-FFF2-40B4-BE49-F238E27FC236}">
                  <a16:creationId xmlns:a16="http://schemas.microsoft.com/office/drawing/2014/main" id="{CB98647B-95A3-3948-9DF1-A70DC74BB6E8}"/>
                </a:ext>
              </a:extLst>
            </p:cNvPr>
            <p:cNvSpPr/>
            <p:nvPr/>
          </p:nvSpPr>
          <p:spPr>
            <a:xfrm rot="8058405">
              <a:off x="3912108" y="1414974"/>
              <a:ext cx="326599" cy="1035179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Bracket 33">
              <a:extLst>
                <a:ext uri="{FF2B5EF4-FFF2-40B4-BE49-F238E27FC236}">
                  <a16:creationId xmlns:a16="http://schemas.microsoft.com/office/drawing/2014/main" id="{9426D3E7-0B5C-F448-A9FB-488A104EC359}"/>
                </a:ext>
              </a:extLst>
            </p:cNvPr>
            <p:cNvSpPr/>
            <p:nvPr/>
          </p:nvSpPr>
          <p:spPr>
            <a:xfrm rot="8058405">
              <a:off x="4481009" y="2371252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Bracket 34">
              <a:extLst>
                <a:ext uri="{FF2B5EF4-FFF2-40B4-BE49-F238E27FC236}">
                  <a16:creationId xmlns:a16="http://schemas.microsoft.com/office/drawing/2014/main" id="{3BD00724-10C7-6B42-B788-18D8E180F262}"/>
                </a:ext>
              </a:extLst>
            </p:cNvPr>
            <p:cNvSpPr/>
            <p:nvPr/>
          </p:nvSpPr>
          <p:spPr>
            <a:xfrm rot="8058405">
              <a:off x="4700237" y="2564648"/>
              <a:ext cx="287958" cy="215511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35">
            <a:extLst>
              <a:ext uri="{FF2B5EF4-FFF2-40B4-BE49-F238E27FC236}">
                <a16:creationId xmlns:a16="http://schemas.microsoft.com/office/drawing/2014/main" id="{F0201D46-A15F-2A45-A51B-17FD994CE8E9}"/>
              </a:ext>
            </a:extLst>
          </p:cNvPr>
          <p:cNvSpPr txBox="1"/>
          <p:nvPr/>
        </p:nvSpPr>
        <p:spPr>
          <a:xfrm>
            <a:off x="2740643" y="872388"/>
            <a:ext cx="39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actions (up, down, left, right)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29B241FD-5F78-3C41-9787-C33B8A08480B}"/>
              </a:ext>
            </a:extLst>
          </p:cNvPr>
          <p:cNvSpPr txBox="1"/>
          <p:nvPr/>
        </p:nvSpPr>
        <p:spPr>
          <a:xfrm>
            <a:off x="3247446" y="1360431"/>
            <a:ext cx="295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potential targets (A, B, C, D)</a:t>
            </a:r>
          </a:p>
        </p:txBody>
      </p:sp>
      <p:sp>
        <p:nvSpPr>
          <p:cNvPr id="29" name="TextBox 37">
            <a:extLst>
              <a:ext uri="{FF2B5EF4-FFF2-40B4-BE49-F238E27FC236}">
                <a16:creationId xmlns:a16="http://schemas.microsoft.com/office/drawing/2014/main" id="{817A406A-DAF5-914D-AE7C-13E7982E68C5}"/>
              </a:ext>
            </a:extLst>
          </p:cNvPr>
          <p:cNvSpPr txBox="1"/>
          <p:nvPr/>
        </p:nvSpPr>
        <p:spPr>
          <a:xfrm>
            <a:off x="3472250" y="1669666"/>
            <a:ext cx="180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obstacles (all #)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56F27A28-6716-DD4A-8DEA-E4BACEA37739}"/>
              </a:ext>
            </a:extLst>
          </p:cNvPr>
          <p:cNvSpPr txBox="1"/>
          <p:nvPr/>
        </p:nvSpPr>
        <p:spPr>
          <a:xfrm>
            <a:off x="3726619" y="1929463"/>
            <a:ext cx="257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agent initial position (S)</a:t>
            </a:r>
          </a:p>
        </p:txBody>
      </p:sp>
      <p:sp>
        <p:nvSpPr>
          <p:cNvPr id="31" name="TextBox 39">
            <a:extLst>
              <a:ext uri="{FF2B5EF4-FFF2-40B4-BE49-F238E27FC236}">
                <a16:creationId xmlns:a16="http://schemas.microsoft.com/office/drawing/2014/main" id="{A1A61D71-85C2-5C44-8754-1FFA9DB94CE0}"/>
              </a:ext>
            </a:extLst>
          </p:cNvPr>
          <p:cNvSpPr txBox="1"/>
          <p:nvPr/>
        </p:nvSpPr>
        <p:spPr>
          <a:xfrm>
            <a:off x="3766535" y="28679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2" name="TextBox 40">
            <a:extLst>
              <a:ext uri="{FF2B5EF4-FFF2-40B4-BE49-F238E27FC236}">
                <a16:creationId xmlns:a16="http://schemas.microsoft.com/office/drawing/2014/main" id="{C2BFF721-E271-BD47-830F-B29B4A56A90A}"/>
              </a:ext>
            </a:extLst>
          </p:cNvPr>
          <p:cNvSpPr txBox="1"/>
          <p:nvPr/>
        </p:nvSpPr>
        <p:spPr>
          <a:xfrm>
            <a:off x="2596491" y="39126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879BA72E-AE4E-3E40-B96C-CC2485887CE0}"/>
              </a:ext>
            </a:extLst>
          </p:cNvPr>
          <p:cNvSpPr txBox="1"/>
          <p:nvPr/>
        </p:nvSpPr>
        <p:spPr>
          <a:xfrm>
            <a:off x="1861515" y="4146953"/>
            <a:ext cx="2145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 x 12 x 10 tensor</a:t>
            </a:r>
          </a:p>
        </p:txBody>
      </p:sp>
      <p:sp>
        <p:nvSpPr>
          <p:cNvPr id="75" name="TextBox 35">
            <a:extLst>
              <a:ext uri="{FF2B5EF4-FFF2-40B4-BE49-F238E27FC236}">
                <a16:creationId xmlns:a16="http://schemas.microsoft.com/office/drawing/2014/main" id="{2C159153-9C74-9443-B239-4C198A3D83E9}"/>
              </a:ext>
            </a:extLst>
          </p:cNvPr>
          <p:cNvSpPr txBox="1"/>
          <p:nvPr/>
        </p:nvSpPr>
        <p:spPr>
          <a:xfrm>
            <a:off x="8021143" y="2572305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……</a:t>
            </a:r>
          </a:p>
        </p:txBody>
      </p:sp>
      <p:sp>
        <p:nvSpPr>
          <p:cNvPr id="76" name="左大括弧 75">
            <a:extLst>
              <a:ext uri="{FF2B5EF4-FFF2-40B4-BE49-F238E27FC236}">
                <a16:creationId xmlns:a16="http://schemas.microsoft.com/office/drawing/2014/main" id="{1239001E-C703-E843-B39F-CC70440D2538}"/>
              </a:ext>
            </a:extLst>
          </p:cNvPr>
          <p:cNvSpPr/>
          <p:nvPr/>
        </p:nvSpPr>
        <p:spPr>
          <a:xfrm rot="16200000">
            <a:off x="5887237" y="-694422"/>
            <a:ext cx="507463" cy="1095678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TextBox 35">
            <a:extLst>
              <a:ext uri="{FF2B5EF4-FFF2-40B4-BE49-F238E27FC236}">
                <a16:creationId xmlns:a16="http://schemas.microsoft.com/office/drawing/2014/main" id="{355468B1-CC1C-284E-8674-6A5863EFAC94}"/>
              </a:ext>
            </a:extLst>
          </p:cNvPr>
          <p:cNvSpPr txBox="1"/>
          <p:nvPr/>
        </p:nvSpPr>
        <p:spPr>
          <a:xfrm>
            <a:off x="3452518" y="5147238"/>
            <a:ext cx="659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trajectory = 12 x 12 x 10 x (number of steps) tensor</a:t>
            </a:r>
          </a:p>
        </p:txBody>
      </p:sp>
    </p:spTree>
    <p:extLst>
      <p:ext uri="{BB962C8B-B14F-4D97-AF65-F5344CB8AC3E}">
        <p14:creationId xmlns:p14="http://schemas.microsoft.com/office/powerpoint/2010/main" val="133203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890357" y="1773926"/>
          <a:ext cx="3991495" cy="4200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4" y="240209"/>
            <a:ext cx="11073938" cy="845040"/>
          </a:xfrm>
        </p:spPr>
        <p:txBody>
          <a:bodyPr/>
          <a:lstStyle/>
          <a:p>
            <a:r>
              <a:rPr lang="en-US" dirty="0"/>
              <a:t>Char Net Architecture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1105593" y="2738962"/>
            <a:ext cx="2575936" cy="1200329"/>
          </a:xfrm>
          <a:prstGeom prst="wedgeRectCallout">
            <a:avLst>
              <a:gd name="adj1" fmla="val 58373"/>
              <a:gd name="adj2" fmla="val -23028"/>
            </a:avLst>
          </a:prstGeom>
          <a:solidFill>
            <a:srgbClr val="B5CBE7"/>
          </a:solidFill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5 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32 channels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nonlinearity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Batch-normalization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299" y="1289094"/>
                <a:ext cx="2308920" cy="401648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175" y="6178017"/>
                <a:ext cx="2308920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556839" y="2336962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12x12x11 tensor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23708" y="5921609"/>
            <a:ext cx="524791" cy="371125"/>
          </a:xfrm>
          <a:prstGeom prst="downArrow">
            <a:avLst>
              <a:gd name="adj1" fmla="val 50000"/>
              <a:gd name="adj2" fmla="val 58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588245" y="1648955"/>
            <a:ext cx="595718" cy="30896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81852" y="2738962"/>
            <a:ext cx="383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 a </a:t>
            </a:r>
            <a:r>
              <a:rPr lang="en-US" dirty="0" err="1"/>
              <a:t>convnet</a:t>
            </a:r>
            <a:r>
              <a:rPr lang="en-US" dirty="0"/>
              <a:t> with identity forwarding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56839" y="3242415"/>
            <a:ext cx="23089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600" dirty="0"/>
              <a:t>12x12x32 tensor</a:t>
            </a:r>
          </a:p>
        </p:txBody>
      </p:sp>
    </p:spTree>
    <p:extLst>
      <p:ext uri="{BB962C8B-B14F-4D97-AF65-F5344CB8AC3E}">
        <p14:creationId xmlns:p14="http://schemas.microsoft.com/office/powerpoint/2010/main" val="47444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1088</Words>
  <Application>Microsoft Office PowerPoint</Application>
  <PresentationFormat>Widescreen</PresentationFormat>
  <Paragraphs>238</Paragraphs>
  <Slides>23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Microsoft JhengHei</vt:lpstr>
      <vt:lpstr>Arial</vt:lpstr>
      <vt:lpstr>Calibri</vt:lpstr>
      <vt:lpstr>Calibri Light</vt:lpstr>
      <vt:lpstr>Cambria Math</vt:lpstr>
      <vt:lpstr>Times New Roman</vt:lpstr>
      <vt:lpstr>Office 佈景主題</vt:lpstr>
      <vt:lpstr>ToMNET project</vt:lpstr>
      <vt:lpstr>PowerPoint Presentation</vt:lpstr>
      <vt:lpstr>PowerPoint Presentation</vt:lpstr>
      <vt:lpstr>PowerPoint Presentation</vt:lpstr>
      <vt:lpstr>PowerPoint Presentation</vt:lpstr>
      <vt:lpstr>Char Net Architecture</vt:lpstr>
      <vt:lpstr>Spatialization-Concatenation</vt:lpstr>
      <vt:lpstr>PowerPoint Presentation</vt:lpstr>
      <vt:lpstr>Char Net Architecture</vt:lpstr>
      <vt:lpstr>Resnet (Residual Network) Layer</vt:lpstr>
      <vt:lpstr>Char Net Architecture</vt:lpstr>
      <vt:lpstr>Average Pooling Layer</vt:lpstr>
      <vt:lpstr>Char Net Architecture</vt:lpstr>
      <vt:lpstr>LSTM Layer</vt:lpstr>
      <vt:lpstr>Char Net Architecture</vt:lpstr>
      <vt:lpstr>Linear Layer</vt:lpstr>
      <vt:lpstr>Current Structure </vt:lpstr>
      <vt:lpstr>PowerPoint Presentation</vt:lpstr>
      <vt:lpstr>Target Structure</vt:lpstr>
      <vt:lpstr>PowerPoint Presentation</vt:lpstr>
      <vt:lpstr>Target Structure</vt:lpstr>
      <vt:lpstr>Third Task: Model Prediction Net (Goal Inference)</vt:lpstr>
      <vt:lpstr>Preference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莊昀軒</dc:creator>
  <cp:lastModifiedBy>Sean Yun-Shiuan Chuang</cp:lastModifiedBy>
  <cp:revision>16</cp:revision>
  <dcterms:created xsi:type="dcterms:W3CDTF">2019-07-08T04:14:56Z</dcterms:created>
  <dcterms:modified xsi:type="dcterms:W3CDTF">2020-03-11T18:49:20Z</dcterms:modified>
</cp:coreProperties>
</file>