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0" r:id="rId2"/>
    <p:sldId id="271" r:id="rId3"/>
    <p:sldId id="272" r:id="rId4"/>
    <p:sldId id="263" r:id="rId5"/>
    <p:sldId id="264" r:id="rId6"/>
    <p:sldId id="265" r:id="rId7"/>
    <p:sldId id="266" r:id="rId8"/>
    <p:sldId id="268" r:id="rId9"/>
    <p:sldId id="277" r:id="rId10"/>
    <p:sldId id="278" r:id="rId11"/>
    <p:sldId id="279" r:id="rId12"/>
    <p:sldId id="280" r:id="rId13"/>
    <p:sldId id="259" r:id="rId14"/>
    <p:sldId id="258" r:id="rId15"/>
    <p:sldId id="262" r:id="rId16"/>
    <p:sldId id="256" r:id="rId17"/>
    <p:sldId id="257" r:id="rId18"/>
    <p:sldId id="261" r:id="rId19"/>
    <p:sldId id="267" r:id="rId20"/>
    <p:sldId id="269" r:id="rId21"/>
    <p:sldId id="275" r:id="rId22"/>
    <p:sldId id="276"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3D04F"/>
    <a:srgbClr val="06AD45"/>
    <a:srgbClr val="10E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8" autoAdjust="0"/>
  </p:normalViewPr>
  <p:slideViewPr>
    <p:cSldViewPr snapToGrid="0" showGuides="1">
      <p:cViewPr varScale="1">
        <p:scale>
          <a:sx n="69" d="100"/>
          <a:sy n="69" d="100"/>
        </p:scale>
        <p:origin x="829" y="71"/>
      </p:cViewPr>
      <p:guideLst>
        <p:guide pos="3816"/>
        <p:guide orient="horz" pos="21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4/8/2020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9</a:t>
            </a:fld>
            <a:endParaRPr lang="en-US"/>
          </a:p>
        </p:txBody>
      </p:sp>
    </p:spTree>
    <p:extLst>
      <p:ext uri="{BB962C8B-B14F-4D97-AF65-F5344CB8AC3E}">
        <p14:creationId xmlns:p14="http://schemas.microsoft.com/office/powerpoint/2010/main" val="187320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19</a:t>
            </a:fld>
            <a:endParaRPr lang="en-US"/>
          </a:p>
        </p:txBody>
      </p:sp>
    </p:spTree>
    <p:extLst>
      <p:ext uri="{BB962C8B-B14F-4D97-AF65-F5344CB8AC3E}">
        <p14:creationId xmlns:p14="http://schemas.microsoft.com/office/powerpoint/2010/main" val="3350396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21</a:t>
            </a:fld>
            <a:endParaRPr lang="en-US"/>
          </a:p>
        </p:txBody>
      </p:sp>
    </p:spTree>
    <p:extLst>
      <p:ext uri="{BB962C8B-B14F-4D97-AF65-F5344CB8AC3E}">
        <p14:creationId xmlns:p14="http://schemas.microsoft.com/office/powerpoint/2010/main" val="1705935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23</a:t>
            </a:fld>
            <a:endParaRPr lang="en-US"/>
          </a:p>
        </p:txBody>
      </p:sp>
    </p:spTree>
    <p:extLst>
      <p:ext uri="{BB962C8B-B14F-4D97-AF65-F5344CB8AC3E}">
        <p14:creationId xmlns:p14="http://schemas.microsoft.com/office/powerpoint/2010/main" val="3264843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11</a:t>
            </a:fld>
            <a:endParaRPr lang="en-US"/>
          </a:p>
        </p:txBody>
      </p:sp>
    </p:spTree>
    <p:extLst>
      <p:ext uri="{BB962C8B-B14F-4D97-AF65-F5344CB8AC3E}">
        <p14:creationId xmlns:p14="http://schemas.microsoft.com/office/powerpoint/2010/main" val="8991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12</a:t>
            </a:fld>
            <a:endParaRPr lang="en-US"/>
          </a:p>
        </p:txBody>
      </p:sp>
    </p:spTree>
    <p:extLst>
      <p:ext uri="{BB962C8B-B14F-4D97-AF65-F5344CB8AC3E}">
        <p14:creationId xmlns:p14="http://schemas.microsoft.com/office/powerpoint/2010/main" val="2603675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13</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14</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15</a:t>
            </a:fld>
            <a:endParaRPr lang="en-US"/>
          </a:p>
        </p:txBody>
      </p:sp>
    </p:spTree>
    <p:extLst>
      <p:ext uri="{BB962C8B-B14F-4D97-AF65-F5344CB8AC3E}">
        <p14:creationId xmlns:p14="http://schemas.microsoft.com/office/powerpoint/2010/main" val="117914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Each grid along the x-axis represents 100 trajectories.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16</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ToMnet+.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17</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18</a:t>
            </a:fld>
            <a:endParaRPr lang="en-US"/>
          </a:p>
        </p:txBody>
      </p:sp>
    </p:spTree>
    <p:extLst>
      <p:ext uri="{BB962C8B-B14F-4D97-AF65-F5344CB8AC3E}">
        <p14:creationId xmlns:p14="http://schemas.microsoft.com/office/powerpoint/2010/main" val="31026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4/8/2020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2.png"/></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6.png"/></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3.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2.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3.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1.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19.png"/><Relationship Id="rId21" Type="http://schemas.openxmlformats.org/officeDocument/2006/relationships/image" Target="../media/image38.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4.png"/><Relationship Id="rId2" Type="http://schemas.openxmlformats.org/officeDocument/2006/relationships/notesSlide" Target="../notesSlides/notesSlide1.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1.png"/><Relationship Id="rId32" Type="http://schemas.openxmlformats.org/officeDocument/2006/relationships/image" Target="../media/image50.png"/><Relationship Id="rId5" Type="http://schemas.openxmlformats.org/officeDocument/2006/relationships/image" Target="../media/image21.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6.png"/><Relationship Id="rId19" Type="http://schemas.openxmlformats.org/officeDocument/2006/relationships/image" Target="../media/image36.png"/><Relationship Id="rId31" Type="http://schemas.openxmlformats.org/officeDocument/2006/relationships/image" Target="../media/image49.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60AC05-B709-477A-92BD-90A345A62C7B}"/>
              </a:ext>
            </a:extLst>
          </p:cNvPr>
          <p:cNvPicPr/>
          <p:nvPr/>
        </p:nvPicPr>
        <p:blipFill>
          <a:blip r:embed="rId2"/>
          <a:stretch>
            <a:fillRect/>
          </a:stretch>
        </p:blipFill>
        <p:spPr>
          <a:xfrm>
            <a:off x="2365248" y="890016"/>
            <a:ext cx="6815327" cy="4425696"/>
          </a:xfrm>
          <a:prstGeom prst="rect">
            <a:avLst/>
          </a:prstGeom>
        </p:spPr>
      </p:pic>
    </p:spTree>
    <p:extLst>
      <p:ext uri="{BB962C8B-B14F-4D97-AF65-F5344CB8AC3E}">
        <p14:creationId xmlns:p14="http://schemas.microsoft.com/office/powerpoint/2010/main" val="201670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75E3D3-CE14-49E6-A327-F5A653EBFC64}"/>
              </a:ext>
            </a:extLst>
          </p:cNvPr>
          <p:cNvPicPr>
            <a:picLocks noChangeAspect="1"/>
          </p:cNvPicPr>
          <p:nvPr/>
        </p:nvPicPr>
        <p:blipFill>
          <a:blip r:embed="rId2"/>
          <a:stretch>
            <a:fillRect/>
          </a:stretch>
        </p:blipFill>
        <p:spPr>
          <a:xfrm>
            <a:off x="962723" y="1066595"/>
            <a:ext cx="10266554" cy="4724809"/>
          </a:xfrm>
          <a:prstGeom prst="rect">
            <a:avLst/>
          </a:prstGeom>
        </p:spPr>
      </p:pic>
    </p:spTree>
    <p:extLst>
      <p:ext uri="{BB962C8B-B14F-4D97-AF65-F5344CB8AC3E}">
        <p14:creationId xmlns:p14="http://schemas.microsoft.com/office/powerpoint/2010/main" val="1801171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8" name="Rectangle 97">
                <a:extLst>
                  <a:ext uri="{FF2B5EF4-FFF2-40B4-BE49-F238E27FC236}">
                    <a16:creationId xmlns:a16="http://schemas.microsoft.com/office/drawing/2014/main" id="{87A9129C-3975-4DE9-A28D-C3A7F16910E5}"/>
                  </a:ext>
                </a:extLst>
              </p:cNvPr>
              <p:cNvSpPr/>
              <p:nvPr/>
            </p:nvSpPr>
            <p:spPr>
              <a:xfrm>
                <a:off x="809789" y="6948"/>
                <a:ext cx="1886991" cy="496674"/>
              </a:xfrm>
              <a:prstGeom prst="rect">
                <a:avLst/>
              </a:prstGeom>
            </p:spPr>
            <p:txBody>
              <a:bodyPr wrap="none">
                <a:spAutoFit/>
              </a:bodyPr>
              <a:lstStyle/>
              <a:p>
                <a:pPr/>
                <a14:m>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a14:m>
                <a:r>
                  <a:rPr lang="en-US" sz="2400" b="1" dirty="0"/>
                  <a:t> </a:t>
                </a:r>
                <a:r>
                  <a:rPr lang="en-US" dirty="0"/>
                  <a:t>(10x12x12x11)</a:t>
                </a:r>
              </a:p>
            </p:txBody>
          </p:sp>
        </mc:Choice>
        <mc:Fallback>
          <p:sp>
            <p:nvSpPr>
              <p:cNvPr id="98" name="Rectangle 97">
                <a:extLst>
                  <a:ext uri="{FF2B5EF4-FFF2-40B4-BE49-F238E27FC236}">
                    <a16:creationId xmlns:a16="http://schemas.microsoft.com/office/drawing/2014/main" id="{87A9129C-3975-4DE9-A28D-C3A7F16910E5}"/>
                  </a:ext>
                </a:extLst>
              </p:cNvPr>
              <p:cNvSpPr>
                <a:spLocks noRot="1" noChangeAspect="1" noMove="1" noResize="1" noEditPoints="1" noAdjustHandles="1" noChangeArrowheads="1" noChangeShapeType="1" noTextEdit="1"/>
              </p:cNvSpPr>
              <p:nvPr/>
            </p:nvSpPr>
            <p:spPr>
              <a:xfrm>
                <a:off x="809789" y="6948"/>
                <a:ext cx="1886991" cy="496674"/>
              </a:xfrm>
              <a:prstGeom prst="rect">
                <a:avLst/>
              </a:prstGeom>
              <a:blipFill>
                <a:blip r:embed="rId3"/>
                <a:stretch>
                  <a:fillRect r="-1942" b="-10976"/>
                </a:stretch>
              </a:blipFill>
            </p:spPr>
            <p:txBody>
              <a:bodyPr/>
              <a:lstStyle/>
              <a:p>
                <a:r>
                  <a:rPr lang="en-US">
                    <a:noFill/>
                  </a:rPr>
                  <a:t> </a:t>
                </a:r>
              </a:p>
            </p:txBody>
          </p:sp>
        </mc:Fallback>
      </mc:AlternateContent>
      <p:sp>
        <p:nvSpPr>
          <p:cNvPr id="99" name="Rectangle 98">
            <a:extLst>
              <a:ext uri="{FF2B5EF4-FFF2-40B4-BE49-F238E27FC236}">
                <a16:creationId xmlns:a16="http://schemas.microsoft.com/office/drawing/2014/main" id="{ED710204-0140-494C-8CCC-89684A17F767}"/>
              </a:ext>
            </a:extLst>
          </p:cNvPr>
          <p:cNvSpPr/>
          <p:nvPr/>
        </p:nvSpPr>
        <p:spPr>
          <a:xfrm>
            <a:off x="700340" y="644628"/>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 x 3 Conv, 32</a:t>
            </a:r>
          </a:p>
        </p:txBody>
      </p:sp>
      <p:sp>
        <p:nvSpPr>
          <p:cNvPr id="100" name="Rectangle 99">
            <a:extLst>
              <a:ext uri="{FF2B5EF4-FFF2-40B4-BE49-F238E27FC236}">
                <a16:creationId xmlns:a16="http://schemas.microsoft.com/office/drawing/2014/main" id="{19E19935-3DF7-467A-91E4-BD10E01F4543}"/>
              </a:ext>
            </a:extLst>
          </p:cNvPr>
          <p:cNvSpPr/>
          <p:nvPr/>
        </p:nvSpPr>
        <p:spPr>
          <a:xfrm>
            <a:off x="710615" y="163017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 x 3 Conv, 32</a:t>
            </a:r>
          </a:p>
        </p:txBody>
      </p:sp>
      <p:sp>
        <p:nvSpPr>
          <p:cNvPr id="101" name="Rectangle 100">
            <a:extLst>
              <a:ext uri="{FF2B5EF4-FFF2-40B4-BE49-F238E27FC236}">
                <a16:creationId xmlns:a16="http://schemas.microsoft.com/office/drawing/2014/main" id="{B4B5503C-C8BA-4C8E-B10F-D9BC536827C6}"/>
              </a:ext>
            </a:extLst>
          </p:cNvPr>
          <p:cNvSpPr/>
          <p:nvPr/>
        </p:nvSpPr>
        <p:spPr>
          <a:xfrm>
            <a:off x="710615" y="223846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BN</a:t>
            </a:r>
          </a:p>
        </p:txBody>
      </p:sp>
      <p:sp>
        <p:nvSpPr>
          <p:cNvPr id="102" name="Rectangle 101">
            <a:extLst>
              <a:ext uri="{FF2B5EF4-FFF2-40B4-BE49-F238E27FC236}">
                <a16:creationId xmlns:a16="http://schemas.microsoft.com/office/drawing/2014/main" id="{CE5723DA-F1BE-4B49-82EB-753E2957CF75}"/>
              </a:ext>
            </a:extLst>
          </p:cNvPr>
          <p:cNvSpPr/>
          <p:nvPr/>
        </p:nvSpPr>
        <p:spPr>
          <a:xfrm>
            <a:off x="710616" y="284675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ReLU</a:t>
            </a:r>
          </a:p>
        </p:txBody>
      </p:sp>
      <p:sp>
        <p:nvSpPr>
          <p:cNvPr id="103" name="Rectangle 102">
            <a:extLst>
              <a:ext uri="{FF2B5EF4-FFF2-40B4-BE49-F238E27FC236}">
                <a16:creationId xmlns:a16="http://schemas.microsoft.com/office/drawing/2014/main" id="{F377A09D-733F-4881-BB95-FE94E5DCD78E}"/>
              </a:ext>
            </a:extLst>
          </p:cNvPr>
          <p:cNvSpPr/>
          <p:nvPr/>
        </p:nvSpPr>
        <p:spPr>
          <a:xfrm>
            <a:off x="710613" y="406333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BN</a:t>
            </a:r>
          </a:p>
        </p:txBody>
      </p:sp>
      <p:sp>
        <p:nvSpPr>
          <p:cNvPr id="104" name="Rectangle 103">
            <a:extLst>
              <a:ext uri="{FF2B5EF4-FFF2-40B4-BE49-F238E27FC236}">
                <a16:creationId xmlns:a16="http://schemas.microsoft.com/office/drawing/2014/main" id="{6A1B4C59-8D01-4A57-B5EC-BDE461448F9E}"/>
              </a:ext>
            </a:extLst>
          </p:cNvPr>
          <p:cNvSpPr/>
          <p:nvPr/>
        </p:nvSpPr>
        <p:spPr>
          <a:xfrm>
            <a:off x="678719" y="5157508"/>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ReLU</a:t>
            </a:r>
          </a:p>
        </p:txBody>
      </p:sp>
      <p:sp>
        <p:nvSpPr>
          <p:cNvPr id="109" name="Rectangle 108">
            <a:extLst>
              <a:ext uri="{FF2B5EF4-FFF2-40B4-BE49-F238E27FC236}">
                <a16:creationId xmlns:a16="http://schemas.microsoft.com/office/drawing/2014/main" id="{BB8292A7-C749-43C0-B6D4-E123F0541BE6}"/>
              </a:ext>
            </a:extLst>
          </p:cNvPr>
          <p:cNvSpPr/>
          <p:nvPr/>
        </p:nvSpPr>
        <p:spPr>
          <a:xfrm>
            <a:off x="710612" y="345504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 x 3 Conv, 32</a:t>
            </a:r>
          </a:p>
        </p:txBody>
      </p:sp>
      <p:cxnSp>
        <p:nvCxnSpPr>
          <p:cNvPr id="3" name="Straight Arrow Connector 2">
            <a:extLst>
              <a:ext uri="{FF2B5EF4-FFF2-40B4-BE49-F238E27FC236}">
                <a16:creationId xmlns:a16="http://schemas.microsoft.com/office/drawing/2014/main" id="{2B43F389-0033-442C-A0AD-F5F7F213F6E2}"/>
              </a:ext>
            </a:extLst>
          </p:cNvPr>
          <p:cNvCxnSpPr>
            <a:cxnSpLocks/>
          </p:cNvCxnSpPr>
          <p:nvPr/>
        </p:nvCxnSpPr>
        <p:spPr>
          <a:xfrm>
            <a:off x="1547399" y="1334575"/>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506362F2-1E9A-441C-A251-ED2009C7FFE6}"/>
              </a:ext>
            </a:extLst>
          </p:cNvPr>
          <p:cNvCxnSpPr>
            <a:cxnSpLocks/>
          </p:cNvCxnSpPr>
          <p:nvPr/>
        </p:nvCxnSpPr>
        <p:spPr>
          <a:xfrm>
            <a:off x="1547399" y="2002264"/>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3FEC3B89-CB7C-4FB0-B6A4-104020E84204}"/>
              </a:ext>
            </a:extLst>
          </p:cNvPr>
          <p:cNvCxnSpPr>
            <a:cxnSpLocks/>
          </p:cNvCxnSpPr>
          <p:nvPr/>
        </p:nvCxnSpPr>
        <p:spPr>
          <a:xfrm>
            <a:off x="1547399" y="2618583"/>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4991F755-50D3-4003-A285-DBB3930F3994}"/>
              </a:ext>
            </a:extLst>
          </p:cNvPr>
          <p:cNvCxnSpPr>
            <a:cxnSpLocks/>
          </p:cNvCxnSpPr>
          <p:nvPr/>
        </p:nvCxnSpPr>
        <p:spPr>
          <a:xfrm>
            <a:off x="1547399" y="3245176"/>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1" name="Straight Arrow Connector 150">
            <a:extLst>
              <a:ext uri="{FF2B5EF4-FFF2-40B4-BE49-F238E27FC236}">
                <a16:creationId xmlns:a16="http://schemas.microsoft.com/office/drawing/2014/main" id="{5C217EEB-BFAB-4862-94EB-965CDE7B8824}"/>
              </a:ext>
            </a:extLst>
          </p:cNvPr>
          <p:cNvCxnSpPr>
            <a:cxnSpLocks/>
          </p:cNvCxnSpPr>
          <p:nvPr/>
        </p:nvCxnSpPr>
        <p:spPr>
          <a:xfrm>
            <a:off x="1547399" y="3840947"/>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35ED5A0C-5532-463D-947A-CDB7B38A8EFE}"/>
              </a:ext>
            </a:extLst>
          </p:cNvPr>
          <p:cNvCxnSpPr>
            <a:cxnSpLocks/>
          </p:cNvCxnSpPr>
          <p:nvPr/>
        </p:nvCxnSpPr>
        <p:spPr>
          <a:xfrm>
            <a:off x="1554816" y="4446994"/>
            <a:ext cx="4" cy="1828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8604E0C3-4C7E-4155-839F-27077D8E912E}"/>
              </a:ext>
            </a:extLst>
          </p:cNvPr>
          <p:cNvSpPr/>
          <p:nvPr/>
        </p:nvSpPr>
        <p:spPr>
          <a:xfrm>
            <a:off x="1371936" y="4652509"/>
            <a:ext cx="365760" cy="36576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cxnSp>
        <p:nvCxnSpPr>
          <p:cNvPr id="21" name="Straight Arrow Connector 20">
            <a:extLst>
              <a:ext uri="{FF2B5EF4-FFF2-40B4-BE49-F238E27FC236}">
                <a16:creationId xmlns:a16="http://schemas.microsoft.com/office/drawing/2014/main" id="{1A139A77-088B-48BF-9F56-1B7434EB57FB}"/>
              </a:ext>
            </a:extLst>
          </p:cNvPr>
          <p:cNvCxnSpPr>
            <a:cxnSpLocks/>
          </p:cNvCxnSpPr>
          <p:nvPr/>
        </p:nvCxnSpPr>
        <p:spPr>
          <a:xfrm>
            <a:off x="1730279" y="1334575"/>
            <a:ext cx="824491" cy="2150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82A76D4C-9750-4FEC-B5AE-32069A3F6CEF}"/>
              </a:ext>
            </a:extLst>
          </p:cNvPr>
          <p:cNvCxnSpPr>
            <a:cxnSpLocks/>
          </p:cNvCxnSpPr>
          <p:nvPr/>
        </p:nvCxnSpPr>
        <p:spPr>
          <a:xfrm>
            <a:off x="2554770" y="1680742"/>
            <a:ext cx="0" cy="29298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084D75CB-4429-4BEA-8968-8CA77E9356BC}"/>
              </a:ext>
            </a:extLst>
          </p:cNvPr>
          <p:cNvCxnSpPr>
            <a:cxnSpLocks/>
          </p:cNvCxnSpPr>
          <p:nvPr/>
        </p:nvCxnSpPr>
        <p:spPr>
          <a:xfrm flipH="1">
            <a:off x="1834272" y="4735387"/>
            <a:ext cx="725624" cy="1720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ACD1ED1D-E8A6-4236-8734-B481E5982EE0}"/>
              </a:ext>
            </a:extLst>
          </p:cNvPr>
          <p:cNvCxnSpPr>
            <a:cxnSpLocks/>
          </p:cNvCxnSpPr>
          <p:nvPr/>
        </p:nvCxnSpPr>
        <p:spPr>
          <a:xfrm>
            <a:off x="1544541" y="5889908"/>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1" name="Rectangle 170">
            <a:extLst>
              <a:ext uri="{FF2B5EF4-FFF2-40B4-BE49-F238E27FC236}">
                <a16:creationId xmlns:a16="http://schemas.microsoft.com/office/drawing/2014/main" id="{855BFA19-BE77-49A8-BDB3-7205BE83F9FD}"/>
              </a:ext>
            </a:extLst>
          </p:cNvPr>
          <p:cNvSpPr/>
          <p:nvPr/>
        </p:nvSpPr>
        <p:spPr>
          <a:xfrm>
            <a:off x="668444" y="6118722"/>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Avg. Pooling</a:t>
            </a:r>
          </a:p>
        </p:txBody>
      </p:sp>
      <p:sp>
        <p:nvSpPr>
          <p:cNvPr id="172" name="Rectangle 171">
            <a:extLst>
              <a:ext uri="{FF2B5EF4-FFF2-40B4-BE49-F238E27FC236}">
                <a16:creationId xmlns:a16="http://schemas.microsoft.com/office/drawing/2014/main" id="{1AF812AC-C5A3-48EA-A527-8B4E0BC5494D}"/>
              </a:ext>
            </a:extLst>
          </p:cNvPr>
          <p:cNvSpPr/>
          <p:nvPr/>
        </p:nvSpPr>
        <p:spPr>
          <a:xfrm>
            <a:off x="2591090" y="6294135"/>
            <a:ext cx="998991" cy="369332"/>
          </a:xfrm>
          <a:prstGeom prst="rect">
            <a:avLst/>
          </a:prstGeom>
        </p:spPr>
        <p:txBody>
          <a:bodyPr wrap="none">
            <a:spAutoFit/>
          </a:bodyPr>
          <a:lstStyle/>
          <a:p>
            <a:pPr/>
            <a:r>
              <a:rPr lang="en-US" dirty="0"/>
              <a:t>(10 x 32)</a:t>
            </a:r>
          </a:p>
        </p:txBody>
      </p:sp>
      <p:cxnSp>
        <p:nvCxnSpPr>
          <p:cNvPr id="175" name="Straight Arrow Connector 174">
            <a:extLst>
              <a:ext uri="{FF2B5EF4-FFF2-40B4-BE49-F238E27FC236}">
                <a16:creationId xmlns:a16="http://schemas.microsoft.com/office/drawing/2014/main" id="{8457FBF9-12F8-4A4D-A66F-4C5E37FBA5DB}"/>
              </a:ext>
            </a:extLst>
          </p:cNvPr>
          <p:cNvCxnSpPr>
            <a:cxnSpLocks/>
          </p:cNvCxnSpPr>
          <p:nvPr/>
        </p:nvCxnSpPr>
        <p:spPr>
          <a:xfrm>
            <a:off x="2540895" y="6283111"/>
            <a:ext cx="1221127" cy="11024"/>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E126D1C3-893E-41CC-BE9E-C4C500CBACCF}"/>
              </a:ext>
            </a:extLst>
          </p:cNvPr>
          <p:cNvSpPr/>
          <p:nvPr/>
        </p:nvSpPr>
        <p:spPr>
          <a:xfrm>
            <a:off x="504080" y="1295900"/>
            <a:ext cx="2224974" cy="4511396"/>
          </a:xfrm>
          <a:prstGeom prst="roundRect">
            <a:avLst>
              <a:gd name="adj" fmla="val 10202"/>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B6DFC02-6640-4391-A88E-BB86AA0CB45C}"/>
              </a:ext>
            </a:extLst>
          </p:cNvPr>
          <p:cNvSpPr/>
          <p:nvPr/>
        </p:nvSpPr>
        <p:spPr>
          <a:xfrm rot="16200000">
            <a:off x="-679531" y="3246004"/>
            <a:ext cx="1963551" cy="400110"/>
          </a:xfrm>
          <a:prstGeom prst="rect">
            <a:avLst/>
          </a:prstGeom>
        </p:spPr>
        <p:txBody>
          <a:bodyPr wrap="none">
            <a:spAutoFit/>
          </a:bodyPr>
          <a:lstStyle/>
          <a:p>
            <a:r>
              <a:rPr lang="en-US" sz="2000" dirty="0">
                <a:solidFill>
                  <a:schemeClr val="accent1">
                    <a:lumMod val="75000"/>
                  </a:schemeClr>
                </a:solidFill>
              </a:rPr>
              <a:t>5 Residual Blocks</a:t>
            </a:r>
          </a:p>
        </p:txBody>
      </p:sp>
      <p:cxnSp>
        <p:nvCxnSpPr>
          <p:cNvPr id="177" name="Straight Arrow Connector 176">
            <a:extLst>
              <a:ext uri="{FF2B5EF4-FFF2-40B4-BE49-F238E27FC236}">
                <a16:creationId xmlns:a16="http://schemas.microsoft.com/office/drawing/2014/main" id="{A3B5AFC2-B5C5-44E4-95C9-00F1A37B9C2A}"/>
              </a:ext>
            </a:extLst>
          </p:cNvPr>
          <p:cNvCxnSpPr>
            <a:cxnSpLocks/>
          </p:cNvCxnSpPr>
          <p:nvPr/>
        </p:nvCxnSpPr>
        <p:spPr>
          <a:xfrm>
            <a:off x="1537124" y="399853"/>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220BD5FE-5100-4BD7-ABF5-ED3D4F5EEB5F}"/>
              </a:ext>
            </a:extLst>
          </p:cNvPr>
          <p:cNvCxnSpPr>
            <a:cxnSpLocks/>
          </p:cNvCxnSpPr>
          <p:nvPr/>
        </p:nvCxnSpPr>
        <p:spPr>
          <a:xfrm>
            <a:off x="1537120" y="1035107"/>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54B3BD1E-093D-4D41-8225-3199E80EFE8C}"/>
              </a:ext>
            </a:extLst>
          </p:cNvPr>
          <p:cNvCxnSpPr>
            <a:cxnSpLocks/>
          </p:cNvCxnSpPr>
          <p:nvPr/>
        </p:nvCxnSpPr>
        <p:spPr>
          <a:xfrm>
            <a:off x="1554816" y="5538875"/>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1EA16994-CCDA-4E5A-B86D-353299B4EC3D}"/>
              </a:ext>
            </a:extLst>
          </p:cNvPr>
          <p:cNvCxnSpPr>
            <a:cxnSpLocks/>
          </p:cNvCxnSpPr>
          <p:nvPr/>
        </p:nvCxnSpPr>
        <p:spPr>
          <a:xfrm flipV="1">
            <a:off x="3762022" y="5661061"/>
            <a:ext cx="0" cy="6413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a:extLst>
              <a:ext uri="{FF2B5EF4-FFF2-40B4-BE49-F238E27FC236}">
                <a16:creationId xmlns:a16="http://schemas.microsoft.com/office/drawing/2014/main" id="{5A339250-8B0F-4596-8404-5DF4D9427990}"/>
              </a:ext>
            </a:extLst>
          </p:cNvPr>
          <p:cNvCxnSpPr>
            <a:cxnSpLocks/>
          </p:cNvCxnSpPr>
          <p:nvPr/>
        </p:nvCxnSpPr>
        <p:spPr>
          <a:xfrm flipV="1">
            <a:off x="3732321" y="4782887"/>
            <a:ext cx="0" cy="4329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8" name="Group 47">
            <a:extLst>
              <a:ext uri="{FF2B5EF4-FFF2-40B4-BE49-F238E27FC236}">
                <a16:creationId xmlns:a16="http://schemas.microsoft.com/office/drawing/2014/main" id="{A55C5A33-B343-4D75-9B38-ED7D8DC7FCAA}"/>
              </a:ext>
            </a:extLst>
          </p:cNvPr>
          <p:cNvGrpSpPr/>
          <p:nvPr/>
        </p:nvGrpSpPr>
        <p:grpSpPr>
          <a:xfrm>
            <a:off x="3146782" y="5094582"/>
            <a:ext cx="1138777" cy="473846"/>
            <a:chOff x="3034626" y="5416062"/>
            <a:chExt cx="1138777" cy="473846"/>
          </a:xfrm>
        </p:grpSpPr>
        <p:sp>
          <p:nvSpPr>
            <p:cNvPr id="183" name="Rectangle 182">
              <a:extLst>
                <a:ext uri="{FF2B5EF4-FFF2-40B4-BE49-F238E27FC236}">
                  <a16:creationId xmlns:a16="http://schemas.microsoft.com/office/drawing/2014/main" id="{25E70784-4667-49EF-9B64-190EE9ED81CE}"/>
                </a:ext>
              </a:extLst>
            </p:cNvPr>
            <p:cNvSpPr/>
            <p:nvPr/>
          </p:nvSpPr>
          <p:spPr>
            <a:xfrm>
              <a:off x="3169515" y="5540177"/>
              <a:ext cx="917944" cy="3497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LSTM</a:t>
              </a:r>
            </a:p>
          </p:txBody>
        </p:sp>
        <p:cxnSp>
          <p:nvCxnSpPr>
            <p:cNvPr id="184" name="Straight Arrow Connector 183">
              <a:extLst>
                <a:ext uri="{FF2B5EF4-FFF2-40B4-BE49-F238E27FC236}">
                  <a16:creationId xmlns:a16="http://schemas.microsoft.com/office/drawing/2014/main" id="{292F821A-0D2B-44D7-A9AC-B6758150B6A0}"/>
                </a:ext>
              </a:extLst>
            </p:cNvPr>
            <p:cNvCxnSpPr>
              <a:cxnSpLocks/>
            </p:cNvCxnSpPr>
            <p:nvPr/>
          </p:nvCxnSpPr>
          <p:spPr>
            <a:xfrm>
              <a:off x="4066911" y="5715042"/>
              <a:ext cx="85944" cy="0"/>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8E5E9984-6DA6-4E04-9C86-3279A1581C11}"/>
                </a:ext>
              </a:extLst>
            </p:cNvPr>
            <p:cNvCxnSpPr>
              <a:cxnSpLocks/>
            </p:cNvCxnSpPr>
            <p:nvPr/>
          </p:nvCxnSpPr>
          <p:spPr>
            <a:xfrm>
              <a:off x="4173403" y="5416062"/>
              <a:ext cx="0" cy="314672"/>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186" name="Straight Arrow Connector 185">
              <a:extLst>
                <a:ext uri="{FF2B5EF4-FFF2-40B4-BE49-F238E27FC236}">
                  <a16:creationId xmlns:a16="http://schemas.microsoft.com/office/drawing/2014/main" id="{4A799879-8554-4336-9556-0D1B645895DD}"/>
                </a:ext>
              </a:extLst>
            </p:cNvPr>
            <p:cNvCxnSpPr>
              <a:cxnSpLocks/>
            </p:cNvCxnSpPr>
            <p:nvPr/>
          </p:nvCxnSpPr>
          <p:spPr>
            <a:xfrm>
              <a:off x="3664634" y="5423096"/>
              <a:ext cx="493776" cy="0"/>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187" name="Straight Arrow Connector 186">
              <a:extLst>
                <a:ext uri="{FF2B5EF4-FFF2-40B4-BE49-F238E27FC236}">
                  <a16:creationId xmlns:a16="http://schemas.microsoft.com/office/drawing/2014/main" id="{068A60E6-1E54-4111-909E-7A5AD2E75BB6}"/>
                </a:ext>
              </a:extLst>
            </p:cNvPr>
            <p:cNvCxnSpPr>
              <a:cxnSpLocks/>
            </p:cNvCxnSpPr>
            <p:nvPr/>
          </p:nvCxnSpPr>
          <p:spPr>
            <a:xfrm>
              <a:off x="3034626" y="5416062"/>
              <a:ext cx="0" cy="314672"/>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188" name="Straight Arrow Connector 187">
              <a:extLst>
                <a:ext uri="{FF2B5EF4-FFF2-40B4-BE49-F238E27FC236}">
                  <a16:creationId xmlns:a16="http://schemas.microsoft.com/office/drawing/2014/main" id="{C7CC6C7A-289C-4761-99C3-474C69F6E5D8}"/>
                </a:ext>
              </a:extLst>
            </p:cNvPr>
            <p:cNvCxnSpPr>
              <a:cxnSpLocks/>
            </p:cNvCxnSpPr>
            <p:nvPr/>
          </p:nvCxnSpPr>
          <p:spPr>
            <a:xfrm>
              <a:off x="3034626" y="5715042"/>
              <a:ext cx="1348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a:extLst>
                <a:ext uri="{FF2B5EF4-FFF2-40B4-BE49-F238E27FC236}">
                  <a16:creationId xmlns:a16="http://schemas.microsoft.com/office/drawing/2014/main" id="{61F72313-46BF-4BF3-89AE-BCE14CDE26C5}"/>
                </a:ext>
              </a:extLst>
            </p:cNvPr>
            <p:cNvCxnSpPr>
              <a:cxnSpLocks/>
            </p:cNvCxnSpPr>
            <p:nvPr/>
          </p:nvCxnSpPr>
          <p:spPr>
            <a:xfrm>
              <a:off x="3034626" y="5423096"/>
              <a:ext cx="548640" cy="0"/>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193" name="Rectangle 192">
                <a:extLst>
                  <a:ext uri="{FF2B5EF4-FFF2-40B4-BE49-F238E27FC236}">
                    <a16:creationId xmlns:a16="http://schemas.microsoft.com/office/drawing/2014/main" id="{8A64186F-250F-49D9-A14F-31B6D06D42E6}"/>
                  </a:ext>
                </a:extLst>
              </p:cNvPr>
              <p:cNvSpPr/>
              <p:nvPr/>
            </p:nvSpPr>
            <p:spPr>
              <a:xfrm>
                <a:off x="3770029" y="4612854"/>
                <a:ext cx="1198790" cy="400110"/>
              </a:xfrm>
              <a:prstGeom prst="rect">
                <a:avLst/>
              </a:prstGeom>
            </p:spPr>
            <p:txBody>
              <a:bodyPr wrap="none">
                <a:spAutoFit/>
              </a:bodyPr>
              <a:lstStyle/>
              <a:p>
                <a:pP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𝒄</m:t>
                        </m:r>
                      </m:e>
                      <m:sub>
                        <m:r>
                          <a:rPr lang="en-US" sz="2000" b="1" i="1" smtClean="0">
                            <a:latin typeface="Cambria Math" panose="02040503050406030204" pitchFamily="18" charset="0"/>
                          </a:rPr>
                          <m:t>𝟏𝟎</m:t>
                        </m:r>
                      </m:sub>
                    </m:sSub>
                  </m:oMath>
                </a14:m>
                <a:r>
                  <a:rPr lang="en-US" sz="2000" b="1" dirty="0"/>
                  <a:t> </a:t>
                </a:r>
                <a:r>
                  <a:rPr lang="en-US" dirty="0"/>
                  <a:t>(64x1)</a:t>
                </a:r>
              </a:p>
            </p:txBody>
          </p:sp>
        </mc:Choice>
        <mc:Fallback>
          <p:sp>
            <p:nvSpPr>
              <p:cNvPr id="193" name="Rectangle 192">
                <a:extLst>
                  <a:ext uri="{FF2B5EF4-FFF2-40B4-BE49-F238E27FC236}">
                    <a16:creationId xmlns:a16="http://schemas.microsoft.com/office/drawing/2014/main" id="{8A64186F-250F-49D9-A14F-31B6D06D42E6}"/>
                  </a:ext>
                </a:extLst>
              </p:cNvPr>
              <p:cNvSpPr>
                <a:spLocks noRot="1" noChangeAspect="1" noMove="1" noResize="1" noEditPoints="1" noAdjustHandles="1" noChangeArrowheads="1" noChangeShapeType="1" noTextEdit="1"/>
              </p:cNvSpPr>
              <p:nvPr/>
            </p:nvSpPr>
            <p:spPr>
              <a:xfrm>
                <a:off x="3770029" y="4612854"/>
                <a:ext cx="1198790" cy="400110"/>
              </a:xfrm>
              <a:prstGeom prst="rect">
                <a:avLst/>
              </a:prstGeom>
              <a:blipFill>
                <a:blip r:embed="rId4"/>
                <a:stretch>
                  <a:fillRect t="-3077" r="-3553" b="-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4" name="Oval 193">
                <a:extLst>
                  <a:ext uri="{FF2B5EF4-FFF2-40B4-BE49-F238E27FC236}">
                    <a16:creationId xmlns:a16="http://schemas.microsoft.com/office/drawing/2014/main" id="{7B6AAF2C-ABE9-4FA4-9797-F320B7A86193}"/>
                  </a:ext>
                </a:extLst>
              </p:cNvPr>
              <p:cNvSpPr/>
              <p:nvPr/>
            </p:nvSpPr>
            <p:spPr>
              <a:xfrm>
                <a:off x="3212638" y="3560899"/>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p:sp>
            <p:nvSpPr>
              <p:cNvPr id="194" name="Oval 193">
                <a:extLst>
                  <a:ext uri="{FF2B5EF4-FFF2-40B4-BE49-F238E27FC236}">
                    <a16:creationId xmlns:a16="http://schemas.microsoft.com/office/drawing/2014/main" id="{7B6AAF2C-ABE9-4FA4-9797-F320B7A86193}"/>
                  </a:ext>
                </a:extLst>
              </p:cNvPr>
              <p:cNvSpPr>
                <a:spLocks noRot="1" noChangeAspect="1" noMove="1" noResize="1" noEditPoints="1" noAdjustHandles="1" noChangeArrowheads="1" noChangeShapeType="1" noTextEdit="1"/>
              </p:cNvSpPr>
              <p:nvPr/>
            </p:nvSpPr>
            <p:spPr>
              <a:xfrm>
                <a:off x="3212638" y="3560899"/>
                <a:ext cx="1032732" cy="483181"/>
              </a:xfrm>
              <a:prstGeom prst="ellipse">
                <a:avLst/>
              </a:prstGeom>
              <a:blipFill>
                <a:blip r:embed="rId5"/>
                <a:stretch>
                  <a:fillRect l="-592" b="-12658"/>
                </a:stretch>
              </a:blipFill>
              <a:ln>
                <a:noFill/>
              </a:ln>
            </p:spPr>
            <p:txBody>
              <a:bodyPr/>
              <a:lstStyle/>
              <a:p>
                <a:r>
                  <a:rPr lang="en-US">
                    <a:noFill/>
                  </a:rPr>
                  <a:t> </a:t>
                </a:r>
              </a:p>
            </p:txBody>
          </p:sp>
        </mc:Fallback>
      </mc:AlternateContent>
      <p:sp>
        <p:nvSpPr>
          <p:cNvPr id="47" name="Rectangle 46">
            <a:extLst>
              <a:ext uri="{FF2B5EF4-FFF2-40B4-BE49-F238E27FC236}">
                <a16:creationId xmlns:a16="http://schemas.microsoft.com/office/drawing/2014/main" id="{79A6161D-1F42-422B-BED2-591316C7C373}"/>
              </a:ext>
            </a:extLst>
          </p:cNvPr>
          <p:cNvSpPr/>
          <p:nvPr/>
        </p:nvSpPr>
        <p:spPr>
          <a:xfrm>
            <a:off x="4226970" y="3679063"/>
            <a:ext cx="659155" cy="369332"/>
          </a:xfrm>
          <a:prstGeom prst="rect">
            <a:avLst/>
          </a:prstGeom>
        </p:spPr>
        <p:txBody>
          <a:bodyPr wrap="none">
            <a:spAutoFit/>
          </a:bodyPr>
          <a:lstStyle/>
          <a:p>
            <a:r>
              <a:rPr lang="en-US" dirty="0"/>
              <a:t>(8x1)</a:t>
            </a:r>
          </a:p>
        </p:txBody>
      </p:sp>
      <p:sp>
        <p:nvSpPr>
          <p:cNvPr id="195" name="Rectangle 194">
            <a:extLst>
              <a:ext uri="{FF2B5EF4-FFF2-40B4-BE49-F238E27FC236}">
                <a16:creationId xmlns:a16="http://schemas.microsoft.com/office/drawing/2014/main" id="{5F59C796-CCF3-419F-9AD7-A3D488DE0481}"/>
              </a:ext>
            </a:extLst>
          </p:cNvPr>
          <p:cNvSpPr/>
          <p:nvPr/>
        </p:nvSpPr>
        <p:spPr>
          <a:xfrm>
            <a:off x="3294729" y="4329708"/>
            <a:ext cx="917944" cy="3497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FC</a:t>
            </a:r>
          </a:p>
        </p:txBody>
      </p:sp>
      <p:cxnSp>
        <p:nvCxnSpPr>
          <p:cNvPr id="196" name="Straight Arrow Connector 195">
            <a:extLst>
              <a:ext uri="{FF2B5EF4-FFF2-40B4-BE49-F238E27FC236}">
                <a16:creationId xmlns:a16="http://schemas.microsoft.com/office/drawing/2014/main" id="{F4E01280-961D-41EB-96B5-1CE038CE5AE6}"/>
              </a:ext>
            </a:extLst>
          </p:cNvPr>
          <p:cNvCxnSpPr>
            <a:cxnSpLocks/>
          </p:cNvCxnSpPr>
          <p:nvPr/>
        </p:nvCxnSpPr>
        <p:spPr>
          <a:xfrm flipV="1">
            <a:off x="3732317" y="4089189"/>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8B8B01FD-BCA7-43F2-9FAD-802B9F6506DC}"/>
              </a:ext>
            </a:extLst>
          </p:cNvPr>
          <p:cNvSpPr/>
          <p:nvPr/>
        </p:nvSpPr>
        <p:spPr>
          <a:xfrm>
            <a:off x="1556052" y="942345"/>
            <a:ext cx="1560042" cy="369332"/>
          </a:xfrm>
          <a:prstGeom prst="rect">
            <a:avLst/>
          </a:prstGeom>
        </p:spPr>
        <p:txBody>
          <a:bodyPr wrap="none">
            <a:spAutoFit/>
          </a:bodyPr>
          <a:lstStyle/>
          <a:p>
            <a:r>
              <a:rPr lang="en-US" dirty="0"/>
              <a:t>(10x12x12x32)</a:t>
            </a:r>
          </a:p>
        </p:txBody>
      </p:sp>
      <p:sp>
        <p:nvSpPr>
          <p:cNvPr id="197" name="Rectangle 196">
            <a:extLst>
              <a:ext uri="{FF2B5EF4-FFF2-40B4-BE49-F238E27FC236}">
                <a16:creationId xmlns:a16="http://schemas.microsoft.com/office/drawing/2014/main" id="{1A4E6CDE-628C-41F4-B308-7E457B797A5C}"/>
              </a:ext>
            </a:extLst>
          </p:cNvPr>
          <p:cNvSpPr/>
          <p:nvPr/>
        </p:nvSpPr>
        <p:spPr>
          <a:xfrm>
            <a:off x="1535504" y="5779117"/>
            <a:ext cx="1560042" cy="369332"/>
          </a:xfrm>
          <a:prstGeom prst="rect">
            <a:avLst/>
          </a:prstGeom>
        </p:spPr>
        <p:txBody>
          <a:bodyPr wrap="none">
            <a:spAutoFit/>
          </a:bodyPr>
          <a:lstStyle/>
          <a:p>
            <a:r>
              <a:rPr lang="en-US" dirty="0"/>
              <a:t>(10x12x12x32)</a:t>
            </a:r>
          </a:p>
        </p:txBody>
      </p:sp>
      <mc:AlternateContent xmlns:mc="http://schemas.openxmlformats.org/markup-compatibility/2006">
        <mc:Choice xmlns:a14="http://schemas.microsoft.com/office/drawing/2010/main" Requires="a14">
          <p:sp>
            <p:nvSpPr>
              <p:cNvPr id="198" name="Rectangle 197">
                <a:extLst>
                  <a:ext uri="{FF2B5EF4-FFF2-40B4-BE49-F238E27FC236}">
                    <a16:creationId xmlns:a16="http://schemas.microsoft.com/office/drawing/2014/main" id="{59CC4E89-8026-43C4-A32E-DD81B782F76B}"/>
                  </a:ext>
                </a:extLst>
              </p:cNvPr>
              <p:cNvSpPr/>
              <p:nvPr/>
            </p:nvSpPr>
            <p:spPr>
              <a:xfrm>
                <a:off x="7905999" y="7125"/>
                <a:ext cx="1616083" cy="453137"/>
              </a:xfrm>
              <a:prstGeom prst="rect">
                <a:avLst/>
              </a:prstGeom>
            </p:spPr>
            <p:txBody>
              <a:bodyPr wrap="none">
                <a:spAutoFit/>
              </a:bodyPr>
              <a:lstStyle/>
              <a:p>
                <a:pP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𝒒</m:t>
                        </m:r>
                      </m:e>
                      <m:sub>
                        <m:r>
                          <a:rPr lang="en-US" sz="2400" b="1" i="1" smtClean="0">
                            <a:latin typeface="Cambria Math" panose="02040503050406030204" pitchFamily="18" charset="0"/>
                          </a:rPr>
                          <m:t>𝒌</m:t>
                        </m:r>
                      </m:sub>
                    </m:sSub>
                  </m:oMath>
                </a14:m>
                <a:r>
                  <a:rPr lang="en-US" dirty="0"/>
                  <a:t> (12x12x11)</a:t>
                </a:r>
              </a:p>
            </p:txBody>
          </p:sp>
        </mc:Choice>
        <mc:Fallback>
          <p:sp>
            <p:nvSpPr>
              <p:cNvPr id="198" name="Rectangle 197">
                <a:extLst>
                  <a:ext uri="{FF2B5EF4-FFF2-40B4-BE49-F238E27FC236}">
                    <a16:creationId xmlns:a16="http://schemas.microsoft.com/office/drawing/2014/main" id="{59CC4E89-8026-43C4-A32E-DD81B782F76B}"/>
                  </a:ext>
                </a:extLst>
              </p:cNvPr>
              <p:cNvSpPr>
                <a:spLocks noRot="1" noChangeAspect="1" noMove="1" noResize="1" noEditPoints="1" noAdjustHandles="1" noChangeArrowheads="1" noChangeShapeType="1" noTextEdit="1"/>
              </p:cNvSpPr>
              <p:nvPr/>
            </p:nvSpPr>
            <p:spPr>
              <a:xfrm>
                <a:off x="7905999" y="7125"/>
                <a:ext cx="1616083" cy="453137"/>
              </a:xfrm>
              <a:prstGeom prst="rect">
                <a:avLst/>
              </a:prstGeom>
              <a:blipFill>
                <a:blip r:embed="rId6"/>
                <a:stretch>
                  <a:fillRect l="-1509" r="-2642" b="-18667"/>
                </a:stretch>
              </a:blipFill>
            </p:spPr>
            <p:txBody>
              <a:bodyPr/>
              <a:lstStyle/>
              <a:p>
                <a:r>
                  <a:rPr lang="en-US">
                    <a:noFill/>
                  </a:rPr>
                  <a:t> </a:t>
                </a:r>
              </a:p>
            </p:txBody>
          </p:sp>
        </mc:Fallback>
      </mc:AlternateContent>
      <p:sp>
        <p:nvSpPr>
          <p:cNvPr id="199" name="Rectangle 198">
            <a:extLst>
              <a:ext uri="{FF2B5EF4-FFF2-40B4-BE49-F238E27FC236}">
                <a16:creationId xmlns:a16="http://schemas.microsoft.com/office/drawing/2014/main" id="{D2C21CE4-A131-4C82-85E7-50101AC91255}"/>
              </a:ext>
            </a:extLst>
          </p:cNvPr>
          <p:cNvSpPr/>
          <p:nvPr/>
        </p:nvSpPr>
        <p:spPr>
          <a:xfrm>
            <a:off x="6541311" y="2076132"/>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 x 3 Conv, 32</a:t>
            </a:r>
          </a:p>
        </p:txBody>
      </p:sp>
      <p:cxnSp>
        <p:nvCxnSpPr>
          <p:cNvPr id="222" name="Straight Arrow Connector 221">
            <a:extLst>
              <a:ext uri="{FF2B5EF4-FFF2-40B4-BE49-F238E27FC236}">
                <a16:creationId xmlns:a16="http://schemas.microsoft.com/office/drawing/2014/main" id="{749BB90A-BAAE-44F7-8FAE-489CD12FAD85}"/>
              </a:ext>
            </a:extLst>
          </p:cNvPr>
          <p:cNvCxnSpPr>
            <a:cxnSpLocks/>
          </p:cNvCxnSpPr>
          <p:nvPr/>
        </p:nvCxnSpPr>
        <p:spPr>
          <a:xfrm>
            <a:off x="8190012" y="602986"/>
            <a:ext cx="0" cy="8094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0" name="Rectangle 239">
            <a:extLst>
              <a:ext uri="{FF2B5EF4-FFF2-40B4-BE49-F238E27FC236}">
                <a16:creationId xmlns:a16="http://schemas.microsoft.com/office/drawing/2014/main" id="{14CB7F92-AC10-462C-A165-26DE00A3BA1A}"/>
              </a:ext>
            </a:extLst>
          </p:cNvPr>
          <p:cNvSpPr/>
          <p:nvPr/>
        </p:nvSpPr>
        <p:spPr>
          <a:xfrm>
            <a:off x="7397023" y="2353301"/>
            <a:ext cx="1226618" cy="369332"/>
          </a:xfrm>
          <a:prstGeom prst="rect">
            <a:avLst/>
          </a:prstGeom>
        </p:spPr>
        <p:txBody>
          <a:bodyPr wrap="none">
            <a:spAutoFit/>
          </a:bodyPr>
          <a:lstStyle/>
          <a:p>
            <a:r>
              <a:rPr lang="en-US" dirty="0"/>
              <a:t>(12x12x32)</a:t>
            </a:r>
          </a:p>
        </p:txBody>
      </p:sp>
      <mc:AlternateContent xmlns:mc="http://schemas.openxmlformats.org/markup-compatibility/2006">
        <mc:Choice xmlns:a14="http://schemas.microsoft.com/office/drawing/2010/main" Requires="a14">
          <p:sp>
            <p:nvSpPr>
              <p:cNvPr id="242" name="Oval 241">
                <a:extLst>
                  <a:ext uri="{FF2B5EF4-FFF2-40B4-BE49-F238E27FC236}">
                    <a16:creationId xmlns:a16="http://schemas.microsoft.com/office/drawing/2014/main" id="{27802435-0D60-45DC-B801-DB5AD2B6C2BE}"/>
                  </a:ext>
                </a:extLst>
              </p:cNvPr>
              <p:cNvSpPr/>
              <p:nvPr/>
            </p:nvSpPr>
            <p:spPr>
              <a:xfrm>
                <a:off x="6541311" y="55729"/>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p:sp>
            <p:nvSpPr>
              <p:cNvPr id="242" name="Oval 241">
                <a:extLst>
                  <a:ext uri="{FF2B5EF4-FFF2-40B4-BE49-F238E27FC236}">
                    <a16:creationId xmlns:a16="http://schemas.microsoft.com/office/drawing/2014/main" id="{27802435-0D60-45DC-B801-DB5AD2B6C2BE}"/>
                  </a:ext>
                </a:extLst>
              </p:cNvPr>
              <p:cNvSpPr>
                <a:spLocks noRot="1" noChangeAspect="1" noMove="1" noResize="1" noEditPoints="1" noAdjustHandles="1" noChangeArrowheads="1" noChangeShapeType="1" noTextEdit="1"/>
              </p:cNvSpPr>
              <p:nvPr/>
            </p:nvSpPr>
            <p:spPr>
              <a:xfrm>
                <a:off x="6541311" y="55729"/>
                <a:ext cx="1032732" cy="483181"/>
              </a:xfrm>
              <a:prstGeom prst="ellipse">
                <a:avLst/>
              </a:prstGeom>
              <a:blipFill>
                <a:blip r:embed="rId7"/>
                <a:stretch>
                  <a:fillRect l="-592" b="-12658"/>
                </a:stretch>
              </a:blipFill>
              <a:ln>
                <a:noFill/>
              </a:ln>
            </p:spPr>
            <p:txBody>
              <a:bodyPr/>
              <a:lstStyle/>
              <a:p>
                <a:r>
                  <a:rPr lang="en-US">
                    <a:noFill/>
                  </a:rPr>
                  <a:t> </a:t>
                </a:r>
              </a:p>
            </p:txBody>
          </p:sp>
        </mc:Fallback>
      </mc:AlternateContent>
      <p:sp>
        <p:nvSpPr>
          <p:cNvPr id="243" name="Rectangle 242">
            <a:extLst>
              <a:ext uri="{FF2B5EF4-FFF2-40B4-BE49-F238E27FC236}">
                <a16:creationId xmlns:a16="http://schemas.microsoft.com/office/drawing/2014/main" id="{EFC84D58-9C2E-4BEC-A019-3DDC7B3A9586}"/>
              </a:ext>
            </a:extLst>
          </p:cNvPr>
          <p:cNvSpPr/>
          <p:nvPr/>
        </p:nvSpPr>
        <p:spPr>
          <a:xfrm>
            <a:off x="7070876" y="500403"/>
            <a:ext cx="659155" cy="369332"/>
          </a:xfrm>
          <a:prstGeom prst="rect">
            <a:avLst/>
          </a:prstGeom>
        </p:spPr>
        <p:txBody>
          <a:bodyPr wrap="none">
            <a:spAutoFit/>
          </a:bodyPr>
          <a:lstStyle/>
          <a:p>
            <a:r>
              <a:rPr lang="en-US" dirty="0"/>
              <a:t>(8x1)</a:t>
            </a:r>
          </a:p>
        </p:txBody>
      </p:sp>
      <p:sp>
        <p:nvSpPr>
          <p:cNvPr id="245" name="Rectangle 244">
            <a:extLst>
              <a:ext uri="{FF2B5EF4-FFF2-40B4-BE49-F238E27FC236}">
                <a16:creationId xmlns:a16="http://schemas.microsoft.com/office/drawing/2014/main" id="{4E2513A6-DDBB-4F27-928F-439B35721DD6}"/>
              </a:ext>
            </a:extLst>
          </p:cNvPr>
          <p:cNvSpPr/>
          <p:nvPr/>
        </p:nvSpPr>
        <p:spPr>
          <a:xfrm>
            <a:off x="6533485" y="1481402"/>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Concatenate</a:t>
            </a:r>
          </a:p>
        </p:txBody>
      </p:sp>
      <p:sp>
        <p:nvSpPr>
          <p:cNvPr id="246" name="Rectangle 245">
            <a:extLst>
              <a:ext uri="{FF2B5EF4-FFF2-40B4-BE49-F238E27FC236}">
                <a16:creationId xmlns:a16="http://schemas.microsoft.com/office/drawing/2014/main" id="{FA9B6644-2FC3-4D55-84A4-17D3DB0096C2}"/>
              </a:ext>
            </a:extLst>
          </p:cNvPr>
          <p:cNvSpPr/>
          <p:nvPr/>
        </p:nvSpPr>
        <p:spPr>
          <a:xfrm>
            <a:off x="6541311" y="848876"/>
            <a:ext cx="118872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Spatialize</a:t>
            </a:r>
          </a:p>
        </p:txBody>
      </p:sp>
      <p:cxnSp>
        <p:nvCxnSpPr>
          <p:cNvPr id="247" name="Straight Arrow Connector 246">
            <a:extLst>
              <a:ext uri="{FF2B5EF4-FFF2-40B4-BE49-F238E27FC236}">
                <a16:creationId xmlns:a16="http://schemas.microsoft.com/office/drawing/2014/main" id="{32073E21-45CA-4567-BBF6-00E72473DD43}"/>
              </a:ext>
            </a:extLst>
          </p:cNvPr>
          <p:cNvCxnSpPr>
            <a:cxnSpLocks/>
          </p:cNvCxnSpPr>
          <p:nvPr/>
        </p:nvCxnSpPr>
        <p:spPr>
          <a:xfrm>
            <a:off x="7057677" y="580578"/>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8" name="Rectangle 247">
            <a:extLst>
              <a:ext uri="{FF2B5EF4-FFF2-40B4-BE49-F238E27FC236}">
                <a16:creationId xmlns:a16="http://schemas.microsoft.com/office/drawing/2014/main" id="{656EA2F2-1EF6-4570-8943-F00887312B39}"/>
              </a:ext>
            </a:extLst>
          </p:cNvPr>
          <p:cNvSpPr/>
          <p:nvPr/>
        </p:nvSpPr>
        <p:spPr>
          <a:xfrm>
            <a:off x="7080413" y="1147878"/>
            <a:ext cx="1109599" cy="369332"/>
          </a:xfrm>
          <a:prstGeom prst="rect">
            <a:avLst/>
          </a:prstGeom>
        </p:spPr>
        <p:txBody>
          <a:bodyPr wrap="none">
            <a:spAutoFit/>
          </a:bodyPr>
          <a:lstStyle/>
          <a:p>
            <a:r>
              <a:rPr lang="en-US" dirty="0"/>
              <a:t>(12x12x8)</a:t>
            </a:r>
          </a:p>
        </p:txBody>
      </p:sp>
      <p:cxnSp>
        <p:nvCxnSpPr>
          <p:cNvPr id="249" name="Straight Arrow Connector 248">
            <a:extLst>
              <a:ext uri="{FF2B5EF4-FFF2-40B4-BE49-F238E27FC236}">
                <a16:creationId xmlns:a16="http://schemas.microsoft.com/office/drawing/2014/main" id="{3EB15E5D-DF55-4EF2-857C-0AC8D4F133AE}"/>
              </a:ext>
            </a:extLst>
          </p:cNvPr>
          <p:cNvCxnSpPr>
            <a:cxnSpLocks/>
          </p:cNvCxnSpPr>
          <p:nvPr/>
        </p:nvCxnSpPr>
        <p:spPr>
          <a:xfrm>
            <a:off x="7064924" y="1238240"/>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0" name="Straight Arrow Connector 249">
            <a:extLst>
              <a:ext uri="{FF2B5EF4-FFF2-40B4-BE49-F238E27FC236}">
                <a16:creationId xmlns:a16="http://schemas.microsoft.com/office/drawing/2014/main" id="{7BC727E2-E7C7-472E-BC09-3E2415432062}"/>
              </a:ext>
            </a:extLst>
          </p:cNvPr>
          <p:cNvCxnSpPr>
            <a:cxnSpLocks/>
          </p:cNvCxnSpPr>
          <p:nvPr/>
        </p:nvCxnSpPr>
        <p:spPr>
          <a:xfrm>
            <a:off x="7391982" y="1863249"/>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1" name="Rectangle 250">
            <a:extLst>
              <a:ext uri="{FF2B5EF4-FFF2-40B4-BE49-F238E27FC236}">
                <a16:creationId xmlns:a16="http://schemas.microsoft.com/office/drawing/2014/main" id="{FDDE4616-6BB5-493B-BB0F-0748CD590296}"/>
              </a:ext>
            </a:extLst>
          </p:cNvPr>
          <p:cNvSpPr/>
          <p:nvPr/>
        </p:nvSpPr>
        <p:spPr>
          <a:xfrm>
            <a:off x="7351199" y="1772073"/>
            <a:ext cx="1226618" cy="369332"/>
          </a:xfrm>
          <a:prstGeom prst="rect">
            <a:avLst/>
          </a:prstGeom>
        </p:spPr>
        <p:txBody>
          <a:bodyPr wrap="none">
            <a:spAutoFit/>
          </a:bodyPr>
          <a:lstStyle/>
          <a:p>
            <a:r>
              <a:rPr lang="en-US" dirty="0"/>
              <a:t>(12x12x19)</a:t>
            </a:r>
          </a:p>
        </p:txBody>
      </p:sp>
      <p:sp>
        <p:nvSpPr>
          <p:cNvPr id="252" name="Rectangle: Rounded Corners 251">
            <a:extLst>
              <a:ext uri="{FF2B5EF4-FFF2-40B4-BE49-F238E27FC236}">
                <a16:creationId xmlns:a16="http://schemas.microsoft.com/office/drawing/2014/main" id="{2FA2E936-3CF0-44C5-A195-56E20EBDBAFC}"/>
              </a:ext>
            </a:extLst>
          </p:cNvPr>
          <p:cNvSpPr/>
          <p:nvPr/>
        </p:nvSpPr>
        <p:spPr>
          <a:xfrm>
            <a:off x="6540017" y="2718976"/>
            <a:ext cx="1759414" cy="2005563"/>
          </a:xfrm>
          <a:prstGeom prst="roundRect">
            <a:avLst>
              <a:gd name="adj" fmla="val 10202"/>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a:t>
            </a:r>
          </a:p>
        </p:txBody>
      </p:sp>
      <p:sp>
        <p:nvSpPr>
          <p:cNvPr id="253" name="Rectangle 252">
            <a:extLst>
              <a:ext uri="{FF2B5EF4-FFF2-40B4-BE49-F238E27FC236}">
                <a16:creationId xmlns:a16="http://schemas.microsoft.com/office/drawing/2014/main" id="{5DC51360-CCB7-4BC5-A08B-8E190C79EA12}"/>
              </a:ext>
            </a:extLst>
          </p:cNvPr>
          <p:cNvSpPr/>
          <p:nvPr/>
        </p:nvSpPr>
        <p:spPr>
          <a:xfrm rot="16200000">
            <a:off x="5326643" y="3495880"/>
            <a:ext cx="1963551" cy="400110"/>
          </a:xfrm>
          <a:prstGeom prst="rect">
            <a:avLst/>
          </a:prstGeom>
        </p:spPr>
        <p:txBody>
          <a:bodyPr wrap="none">
            <a:spAutoFit/>
          </a:bodyPr>
          <a:lstStyle/>
          <a:p>
            <a:r>
              <a:rPr lang="en-US" sz="2000" dirty="0">
                <a:solidFill>
                  <a:schemeClr val="accent1">
                    <a:lumMod val="75000"/>
                  </a:schemeClr>
                </a:solidFill>
              </a:rPr>
              <a:t>5 Residual Blocks</a:t>
            </a:r>
          </a:p>
        </p:txBody>
      </p:sp>
      <p:cxnSp>
        <p:nvCxnSpPr>
          <p:cNvPr id="254" name="Straight Arrow Connector 253">
            <a:extLst>
              <a:ext uri="{FF2B5EF4-FFF2-40B4-BE49-F238E27FC236}">
                <a16:creationId xmlns:a16="http://schemas.microsoft.com/office/drawing/2014/main" id="{8A5D7A47-2B6D-466F-BC1D-CC397ACFFD43}"/>
              </a:ext>
            </a:extLst>
          </p:cNvPr>
          <p:cNvCxnSpPr>
            <a:cxnSpLocks/>
          </p:cNvCxnSpPr>
          <p:nvPr/>
        </p:nvCxnSpPr>
        <p:spPr>
          <a:xfrm>
            <a:off x="7391982" y="2489976"/>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7" name="Straight Arrow Connector 256">
            <a:extLst>
              <a:ext uri="{FF2B5EF4-FFF2-40B4-BE49-F238E27FC236}">
                <a16:creationId xmlns:a16="http://schemas.microsoft.com/office/drawing/2014/main" id="{724644C7-79AA-49D3-A3AE-BD141A9E7A49}"/>
              </a:ext>
            </a:extLst>
          </p:cNvPr>
          <p:cNvCxnSpPr>
            <a:cxnSpLocks/>
          </p:cNvCxnSpPr>
          <p:nvPr/>
        </p:nvCxnSpPr>
        <p:spPr>
          <a:xfrm>
            <a:off x="7391982" y="4784306"/>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8" name="Rectangle 257">
            <a:extLst>
              <a:ext uri="{FF2B5EF4-FFF2-40B4-BE49-F238E27FC236}">
                <a16:creationId xmlns:a16="http://schemas.microsoft.com/office/drawing/2014/main" id="{3E081F53-EA83-449E-8BCB-9A6A8A60F2C2}"/>
              </a:ext>
            </a:extLst>
          </p:cNvPr>
          <p:cNvSpPr/>
          <p:nvPr/>
        </p:nvSpPr>
        <p:spPr>
          <a:xfrm>
            <a:off x="6562071" y="5008784"/>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Avg. Pooling</a:t>
            </a:r>
          </a:p>
        </p:txBody>
      </p:sp>
      <p:sp>
        <p:nvSpPr>
          <p:cNvPr id="259" name="Rectangle 258">
            <a:extLst>
              <a:ext uri="{FF2B5EF4-FFF2-40B4-BE49-F238E27FC236}">
                <a16:creationId xmlns:a16="http://schemas.microsoft.com/office/drawing/2014/main" id="{909B52BF-DBEC-4390-B303-8DA2A5F912B9}"/>
              </a:ext>
            </a:extLst>
          </p:cNvPr>
          <p:cNvSpPr/>
          <p:nvPr/>
        </p:nvSpPr>
        <p:spPr>
          <a:xfrm>
            <a:off x="7397023" y="4656585"/>
            <a:ext cx="1226618" cy="369332"/>
          </a:xfrm>
          <a:prstGeom prst="rect">
            <a:avLst/>
          </a:prstGeom>
        </p:spPr>
        <p:txBody>
          <a:bodyPr wrap="none">
            <a:spAutoFit/>
          </a:bodyPr>
          <a:lstStyle/>
          <a:p>
            <a:r>
              <a:rPr lang="en-US" dirty="0"/>
              <a:t>(12x12x32)</a:t>
            </a:r>
          </a:p>
        </p:txBody>
      </p:sp>
      <p:sp>
        <p:nvSpPr>
          <p:cNvPr id="260" name="Rectangle 259">
            <a:extLst>
              <a:ext uri="{FF2B5EF4-FFF2-40B4-BE49-F238E27FC236}">
                <a16:creationId xmlns:a16="http://schemas.microsoft.com/office/drawing/2014/main" id="{5302F835-9C38-4EC1-9938-82CA7161AC71}"/>
              </a:ext>
            </a:extLst>
          </p:cNvPr>
          <p:cNvSpPr/>
          <p:nvPr/>
        </p:nvSpPr>
        <p:spPr>
          <a:xfrm>
            <a:off x="6557917" y="5602197"/>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FC</a:t>
            </a:r>
          </a:p>
        </p:txBody>
      </p:sp>
      <p:cxnSp>
        <p:nvCxnSpPr>
          <p:cNvPr id="261" name="Straight Arrow Connector 260">
            <a:extLst>
              <a:ext uri="{FF2B5EF4-FFF2-40B4-BE49-F238E27FC236}">
                <a16:creationId xmlns:a16="http://schemas.microsoft.com/office/drawing/2014/main" id="{3CEBF846-4395-4C87-BA36-041C31B15028}"/>
              </a:ext>
            </a:extLst>
          </p:cNvPr>
          <p:cNvCxnSpPr>
            <a:cxnSpLocks/>
          </p:cNvCxnSpPr>
          <p:nvPr/>
        </p:nvCxnSpPr>
        <p:spPr>
          <a:xfrm>
            <a:off x="7391982" y="5388765"/>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2" name="Rectangle 261">
            <a:extLst>
              <a:ext uri="{FF2B5EF4-FFF2-40B4-BE49-F238E27FC236}">
                <a16:creationId xmlns:a16="http://schemas.microsoft.com/office/drawing/2014/main" id="{5EB2AA8D-69DB-4D97-B5DF-DAD254E59878}"/>
              </a:ext>
            </a:extLst>
          </p:cNvPr>
          <p:cNvSpPr/>
          <p:nvPr/>
        </p:nvSpPr>
        <p:spPr>
          <a:xfrm>
            <a:off x="7426597" y="5294126"/>
            <a:ext cx="776175" cy="369332"/>
          </a:xfrm>
          <a:prstGeom prst="rect">
            <a:avLst/>
          </a:prstGeom>
        </p:spPr>
        <p:txBody>
          <a:bodyPr wrap="none">
            <a:spAutoFit/>
          </a:bodyPr>
          <a:lstStyle/>
          <a:p>
            <a:r>
              <a:rPr lang="en-US" dirty="0"/>
              <a:t>(32x1)</a:t>
            </a:r>
          </a:p>
        </p:txBody>
      </p:sp>
      <p:sp>
        <p:nvSpPr>
          <p:cNvPr id="263" name="Rectangle 262">
            <a:extLst>
              <a:ext uri="{FF2B5EF4-FFF2-40B4-BE49-F238E27FC236}">
                <a16:creationId xmlns:a16="http://schemas.microsoft.com/office/drawing/2014/main" id="{F4AE9647-75B6-41AC-97EE-0196E828CBA8}"/>
              </a:ext>
            </a:extLst>
          </p:cNvPr>
          <p:cNvSpPr/>
          <p:nvPr/>
        </p:nvSpPr>
        <p:spPr>
          <a:xfrm>
            <a:off x="8795663" y="5602197"/>
            <a:ext cx="109728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softmax</a:t>
            </a:r>
          </a:p>
        </p:txBody>
      </p:sp>
      <p:cxnSp>
        <p:nvCxnSpPr>
          <p:cNvPr id="266" name="Straight Arrow Connector 265">
            <a:extLst>
              <a:ext uri="{FF2B5EF4-FFF2-40B4-BE49-F238E27FC236}">
                <a16:creationId xmlns:a16="http://schemas.microsoft.com/office/drawing/2014/main" id="{97D0683F-34AA-4354-BE48-02A9DA6C5D37}"/>
              </a:ext>
            </a:extLst>
          </p:cNvPr>
          <p:cNvCxnSpPr>
            <a:cxnSpLocks/>
          </p:cNvCxnSpPr>
          <p:nvPr/>
        </p:nvCxnSpPr>
        <p:spPr>
          <a:xfrm rot="16200000">
            <a:off x="8537844" y="5594525"/>
            <a:ext cx="4" cy="3657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8" name="Straight Arrow Connector 267">
            <a:extLst>
              <a:ext uri="{FF2B5EF4-FFF2-40B4-BE49-F238E27FC236}">
                <a16:creationId xmlns:a16="http://schemas.microsoft.com/office/drawing/2014/main" id="{90E42C8B-B59C-42DF-AA50-C57508BEF177}"/>
              </a:ext>
            </a:extLst>
          </p:cNvPr>
          <p:cNvCxnSpPr>
            <a:cxnSpLocks/>
          </p:cNvCxnSpPr>
          <p:nvPr/>
        </p:nvCxnSpPr>
        <p:spPr>
          <a:xfrm flipV="1">
            <a:off x="9344299" y="5335742"/>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69" name="Rectangle 268">
                <a:extLst>
                  <a:ext uri="{FF2B5EF4-FFF2-40B4-BE49-F238E27FC236}">
                    <a16:creationId xmlns:a16="http://schemas.microsoft.com/office/drawing/2014/main" id="{6A7F7F70-9667-43B3-BC92-ADBEB86FD490}"/>
                  </a:ext>
                </a:extLst>
              </p:cNvPr>
              <p:cNvSpPr/>
              <p:nvPr/>
            </p:nvSpPr>
            <p:spPr>
              <a:xfrm>
                <a:off x="9037997" y="4742304"/>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p:sp>
            <p:nvSpPr>
              <p:cNvPr id="269" name="Rectangle 268">
                <a:extLst>
                  <a:ext uri="{FF2B5EF4-FFF2-40B4-BE49-F238E27FC236}">
                    <a16:creationId xmlns:a16="http://schemas.microsoft.com/office/drawing/2014/main" id="{6A7F7F70-9667-43B3-BC92-ADBEB86FD490}"/>
                  </a:ext>
                </a:extLst>
              </p:cNvPr>
              <p:cNvSpPr>
                <a:spLocks noRot="1" noChangeAspect="1" noMove="1" noResize="1" noEditPoints="1" noAdjustHandles="1" noChangeArrowheads="1" noChangeShapeType="1" noTextEdit="1"/>
              </p:cNvSpPr>
              <p:nvPr/>
            </p:nvSpPr>
            <p:spPr>
              <a:xfrm>
                <a:off x="9037997" y="4742304"/>
                <a:ext cx="612604" cy="507383"/>
              </a:xfrm>
              <a:prstGeom prst="rect">
                <a:avLst/>
              </a:prstGeom>
              <a:blipFill>
                <a:blip r:embed="rId8"/>
                <a:stretch>
                  <a:fillRect/>
                </a:stretch>
              </a:blipFill>
            </p:spPr>
            <p:txBody>
              <a:bodyPr/>
              <a:lstStyle/>
              <a:p>
                <a:r>
                  <a:rPr lang="en-US">
                    <a:noFill/>
                  </a:rPr>
                  <a:t> </a:t>
                </a:r>
              </a:p>
            </p:txBody>
          </p:sp>
        </mc:Fallback>
      </mc:AlternateContent>
      <p:grpSp>
        <p:nvGrpSpPr>
          <p:cNvPr id="54" name="Group 53">
            <a:extLst>
              <a:ext uri="{FF2B5EF4-FFF2-40B4-BE49-F238E27FC236}">
                <a16:creationId xmlns:a16="http://schemas.microsoft.com/office/drawing/2014/main" id="{985794BC-89CF-441E-A1EE-1BF45D271EA7}"/>
              </a:ext>
            </a:extLst>
          </p:cNvPr>
          <p:cNvGrpSpPr/>
          <p:nvPr/>
        </p:nvGrpSpPr>
        <p:grpSpPr>
          <a:xfrm>
            <a:off x="6804121" y="2785769"/>
            <a:ext cx="1244952" cy="1865903"/>
            <a:chOff x="4129065" y="1042390"/>
            <a:chExt cx="1881177" cy="4506693"/>
          </a:xfrm>
        </p:grpSpPr>
        <p:sp>
          <p:nvSpPr>
            <p:cNvPr id="270" name="Rectangle 269">
              <a:extLst>
                <a:ext uri="{FF2B5EF4-FFF2-40B4-BE49-F238E27FC236}">
                  <a16:creationId xmlns:a16="http://schemas.microsoft.com/office/drawing/2014/main" id="{46AFD1EB-8CC2-4F45-A4BB-28ECBE5260F9}"/>
                </a:ext>
              </a:extLst>
            </p:cNvPr>
            <p:cNvSpPr/>
            <p:nvPr/>
          </p:nvSpPr>
          <p:spPr>
            <a:xfrm>
              <a:off x="4160961" y="133798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1" name="Rectangle 270">
              <a:extLst>
                <a:ext uri="{FF2B5EF4-FFF2-40B4-BE49-F238E27FC236}">
                  <a16:creationId xmlns:a16="http://schemas.microsoft.com/office/drawing/2014/main" id="{9EFAB3C5-6447-4E25-89FA-62BC6C677B3E}"/>
                </a:ext>
              </a:extLst>
            </p:cNvPr>
            <p:cNvSpPr/>
            <p:nvPr/>
          </p:nvSpPr>
          <p:spPr>
            <a:xfrm>
              <a:off x="4160961" y="194627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2" name="Rectangle 271">
              <a:extLst>
                <a:ext uri="{FF2B5EF4-FFF2-40B4-BE49-F238E27FC236}">
                  <a16:creationId xmlns:a16="http://schemas.microsoft.com/office/drawing/2014/main" id="{302C2E21-51A8-4401-8E63-55734D9E7AFF}"/>
                </a:ext>
              </a:extLst>
            </p:cNvPr>
            <p:cNvSpPr/>
            <p:nvPr/>
          </p:nvSpPr>
          <p:spPr>
            <a:xfrm>
              <a:off x="4160962" y="255456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3" name="Rectangle 272">
              <a:extLst>
                <a:ext uri="{FF2B5EF4-FFF2-40B4-BE49-F238E27FC236}">
                  <a16:creationId xmlns:a16="http://schemas.microsoft.com/office/drawing/2014/main" id="{D8D7C8CC-461C-4057-862E-4C5DC3747810}"/>
                </a:ext>
              </a:extLst>
            </p:cNvPr>
            <p:cNvSpPr/>
            <p:nvPr/>
          </p:nvSpPr>
          <p:spPr>
            <a:xfrm>
              <a:off x="4160959" y="377114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4" name="Rectangle 273">
              <a:extLst>
                <a:ext uri="{FF2B5EF4-FFF2-40B4-BE49-F238E27FC236}">
                  <a16:creationId xmlns:a16="http://schemas.microsoft.com/office/drawing/2014/main" id="{554DA431-2858-4517-967F-EC97FFEC4C1F}"/>
                </a:ext>
              </a:extLst>
            </p:cNvPr>
            <p:cNvSpPr/>
            <p:nvPr/>
          </p:nvSpPr>
          <p:spPr>
            <a:xfrm>
              <a:off x="4129065" y="4939767"/>
              <a:ext cx="1737360" cy="36575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5" name="Rectangle 274">
              <a:extLst>
                <a:ext uri="{FF2B5EF4-FFF2-40B4-BE49-F238E27FC236}">
                  <a16:creationId xmlns:a16="http://schemas.microsoft.com/office/drawing/2014/main" id="{341C5345-1488-4A79-92CE-EA3C198898E2}"/>
                </a:ext>
              </a:extLst>
            </p:cNvPr>
            <p:cNvSpPr/>
            <p:nvPr/>
          </p:nvSpPr>
          <p:spPr>
            <a:xfrm>
              <a:off x="4160958" y="316285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cxnSp>
          <p:nvCxnSpPr>
            <p:cNvPr id="276" name="Straight Arrow Connector 275">
              <a:extLst>
                <a:ext uri="{FF2B5EF4-FFF2-40B4-BE49-F238E27FC236}">
                  <a16:creationId xmlns:a16="http://schemas.microsoft.com/office/drawing/2014/main" id="{B55354C1-AA6E-497B-B5DB-B1647858E990}"/>
                </a:ext>
              </a:extLst>
            </p:cNvPr>
            <p:cNvCxnSpPr>
              <a:cxnSpLocks/>
            </p:cNvCxnSpPr>
            <p:nvPr/>
          </p:nvCxnSpPr>
          <p:spPr>
            <a:xfrm>
              <a:off x="4997745" y="1042390"/>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7" name="Straight Arrow Connector 276">
              <a:extLst>
                <a:ext uri="{FF2B5EF4-FFF2-40B4-BE49-F238E27FC236}">
                  <a16:creationId xmlns:a16="http://schemas.microsoft.com/office/drawing/2014/main" id="{606E171D-D04E-4884-87FD-12057C7C6054}"/>
                </a:ext>
              </a:extLst>
            </p:cNvPr>
            <p:cNvCxnSpPr>
              <a:cxnSpLocks/>
            </p:cNvCxnSpPr>
            <p:nvPr/>
          </p:nvCxnSpPr>
          <p:spPr>
            <a:xfrm>
              <a:off x="4997745" y="1710079"/>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8" name="Straight Arrow Connector 277">
              <a:extLst>
                <a:ext uri="{FF2B5EF4-FFF2-40B4-BE49-F238E27FC236}">
                  <a16:creationId xmlns:a16="http://schemas.microsoft.com/office/drawing/2014/main" id="{FADA1D63-13C2-4BA0-92DB-5B7EF98DE4D1}"/>
                </a:ext>
              </a:extLst>
            </p:cNvPr>
            <p:cNvCxnSpPr>
              <a:cxnSpLocks/>
            </p:cNvCxnSpPr>
            <p:nvPr/>
          </p:nvCxnSpPr>
          <p:spPr>
            <a:xfrm>
              <a:off x="4997745" y="2326398"/>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9" name="Straight Arrow Connector 278">
              <a:extLst>
                <a:ext uri="{FF2B5EF4-FFF2-40B4-BE49-F238E27FC236}">
                  <a16:creationId xmlns:a16="http://schemas.microsoft.com/office/drawing/2014/main" id="{96D9B183-9D17-46C4-BBDA-FEB8F469C310}"/>
                </a:ext>
              </a:extLst>
            </p:cNvPr>
            <p:cNvCxnSpPr>
              <a:cxnSpLocks/>
            </p:cNvCxnSpPr>
            <p:nvPr/>
          </p:nvCxnSpPr>
          <p:spPr>
            <a:xfrm>
              <a:off x="4997745" y="2952991"/>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0" name="Straight Arrow Connector 279">
              <a:extLst>
                <a:ext uri="{FF2B5EF4-FFF2-40B4-BE49-F238E27FC236}">
                  <a16:creationId xmlns:a16="http://schemas.microsoft.com/office/drawing/2014/main" id="{B45FCEFB-B429-4AA2-A1EB-D938BA5D2850}"/>
                </a:ext>
              </a:extLst>
            </p:cNvPr>
            <p:cNvCxnSpPr>
              <a:cxnSpLocks/>
            </p:cNvCxnSpPr>
            <p:nvPr/>
          </p:nvCxnSpPr>
          <p:spPr>
            <a:xfrm>
              <a:off x="4997745" y="3548762"/>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1" name="Straight Arrow Connector 280">
              <a:extLst>
                <a:ext uri="{FF2B5EF4-FFF2-40B4-BE49-F238E27FC236}">
                  <a16:creationId xmlns:a16="http://schemas.microsoft.com/office/drawing/2014/main" id="{CD29027C-F769-4A00-8308-D2B9CEE97D65}"/>
                </a:ext>
              </a:extLst>
            </p:cNvPr>
            <p:cNvCxnSpPr>
              <a:cxnSpLocks/>
            </p:cNvCxnSpPr>
            <p:nvPr/>
          </p:nvCxnSpPr>
          <p:spPr>
            <a:xfrm>
              <a:off x="5005162" y="4175357"/>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2" name="Oval 281">
              <a:extLst>
                <a:ext uri="{FF2B5EF4-FFF2-40B4-BE49-F238E27FC236}">
                  <a16:creationId xmlns:a16="http://schemas.microsoft.com/office/drawing/2014/main" id="{CB260F0C-86DF-4119-ADD2-60B58D5589C1}"/>
                </a:ext>
              </a:extLst>
            </p:cNvPr>
            <p:cNvSpPr/>
            <p:nvPr/>
          </p:nvSpPr>
          <p:spPr>
            <a:xfrm>
              <a:off x="4876962" y="4283465"/>
              <a:ext cx="276340" cy="44170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cxnSp>
          <p:nvCxnSpPr>
            <p:cNvPr id="283" name="Straight Arrow Connector 282">
              <a:extLst>
                <a:ext uri="{FF2B5EF4-FFF2-40B4-BE49-F238E27FC236}">
                  <a16:creationId xmlns:a16="http://schemas.microsoft.com/office/drawing/2014/main" id="{8A778BAB-CB52-4359-BEDB-BDEA483BEF3C}"/>
                </a:ext>
              </a:extLst>
            </p:cNvPr>
            <p:cNvCxnSpPr>
              <a:cxnSpLocks/>
            </p:cNvCxnSpPr>
            <p:nvPr/>
          </p:nvCxnSpPr>
          <p:spPr>
            <a:xfrm>
              <a:off x="5180625" y="1042390"/>
              <a:ext cx="824491" cy="2150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4" name="Straight Arrow Connector 283">
              <a:extLst>
                <a:ext uri="{FF2B5EF4-FFF2-40B4-BE49-F238E27FC236}">
                  <a16:creationId xmlns:a16="http://schemas.microsoft.com/office/drawing/2014/main" id="{C7A5A964-9EB5-44C1-A7FF-F05460DE8334}"/>
                </a:ext>
              </a:extLst>
            </p:cNvPr>
            <p:cNvCxnSpPr>
              <a:cxnSpLocks/>
            </p:cNvCxnSpPr>
            <p:nvPr/>
          </p:nvCxnSpPr>
          <p:spPr>
            <a:xfrm>
              <a:off x="6005116" y="1388557"/>
              <a:ext cx="0" cy="29298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5" name="Straight Arrow Connector 284">
              <a:extLst>
                <a:ext uri="{FF2B5EF4-FFF2-40B4-BE49-F238E27FC236}">
                  <a16:creationId xmlns:a16="http://schemas.microsoft.com/office/drawing/2014/main" id="{E7E08A52-B8A8-4942-855B-884C7980823A}"/>
                </a:ext>
              </a:extLst>
            </p:cNvPr>
            <p:cNvCxnSpPr>
              <a:cxnSpLocks/>
            </p:cNvCxnSpPr>
            <p:nvPr/>
          </p:nvCxnSpPr>
          <p:spPr>
            <a:xfrm flipH="1">
              <a:off x="5284618" y="4443202"/>
              <a:ext cx="725624" cy="1720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6" name="Straight Arrow Connector 285">
              <a:extLst>
                <a:ext uri="{FF2B5EF4-FFF2-40B4-BE49-F238E27FC236}">
                  <a16:creationId xmlns:a16="http://schemas.microsoft.com/office/drawing/2014/main" id="{2492EDA3-3EAC-4EDD-937A-A65DE761AE48}"/>
                </a:ext>
              </a:extLst>
            </p:cNvPr>
            <p:cNvCxnSpPr>
              <a:cxnSpLocks/>
            </p:cNvCxnSpPr>
            <p:nvPr/>
          </p:nvCxnSpPr>
          <p:spPr>
            <a:xfrm>
              <a:off x="5005162" y="5345950"/>
              <a:ext cx="5"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287" name="Straight Arrow Connector 286">
            <a:extLst>
              <a:ext uri="{FF2B5EF4-FFF2-40B4-BE49-F238E27FC236}">
                <a16:creationId xmlns:a16="http://schemas.microsoft.com/office/drawing/2014/main" id="{55E60A53-1359-4D36-A28B-3B38BC6A18C1}"/>
              </a:ext>
            </a:extLst>
          </p:cNvPr>
          <p:cNvCxnSpPr>
            <a:cxnSpLocks/>
          </p:cNvCxnSpPr>
          <p:nvPr/>
        </p:nvCxnSpPr>
        <p:spPr>
          <a:xfrm>
            <a:off x="1554811" y="5041031"/>
            <a:ext cx="4" cy="914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8" name="Straight Arrow Connector 287">
            <a:extLst>
              <a:ext uri="{FF2B5EF4-FFF2-40B4-BE49-F238E27FC236}">
                <a16:creationId xmlns:a16="http://schemas.microsoft.com/office/drawing/2014/main" id="{070958F5-ECF7-4366-8944-32B43BD1452E}"/>
              </a:ext>
            </a:extLst>
          </p:cNvPr>
          <p:cNvCxnSpPr>
            <a:cxnSpLocks/>
          </p:cNvCxnSpPr>
          <p:nvPr/>
        </p:nvCxnSpPr>
        <p:spPr>
          <a:xfrm>
            <a:off x="7382206" y="4329549"/>
            <a:ext cx="3" cy="841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378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12BF43-495D-4071-8774-B1187E5644F0}"/>
              </a:ext>
            </a:extLst>
          </p:cNvPr>
          <p:cNvPicPr>
            <a:picLocks noChangeAspect="1"/>
          </p:cNvPicPr>
          <p:nvPr/>
        </p:nvPicPr>
        <p:blipFill>
          <a:blip r:embed="rId3"/>
          <a:stretch>
            <a:fillRect/>
          </a:stretch>
        </p:blipFill>
        <p:spPr>
          <a:xfrm>
            <a:off x="120289" y="0"/>
            <a:ext cx="4944285" cy="6754953"/>
          </a:xfrm>
          <a:prstGeom prst="rect">
            <a:avLst/>
          </a:prstGeom>
        </p:spPr>
      </p:pic>
      <p:pic>
        <p:nvPicPr>
          <p:cNvPr id="4" name="Picture 3">
            <a:extLst>
              <a:ext uri="{FF2B5EF4-FFF2-40B4-BE49-F238E27FC236}">
                <a16:creationId xmlns:a16="http://schemas.microsoft.com/office/drawing/2014/main" id="{720FAB26-27AF-40D5-9CEF-B1EA42119C8D}"/>
              </a:ext>
            </a:extLst>
          </p:cNvPr>
          <p:cNvPicPr>
            <a:picLocks noChangeAspect="1"/>
          </p:cNvPicPr>
          <p:nvPr/>
        </p:nvPicPr>
        <p:blipFill>
          <a:blip r:embed="rId4"/>
          <a:stretch>
            <a:fillRect/>
          </a:stretch>
        </p:blipFill>
        <p:spPr>
          <a:xfrm>
            <a:off x="6319959" y="424932"/>
            <a:ext cx="3834716" cy="6084335"/>
          </a:xfrm>
          <a:prstGeom prst="rect">
            <a:avLst/>
          </a:prstGeom>
        </p:spPr>
      </p:pic>
    </p:spTree>
    <p:extLst>
      <p:ext uri="{BB962C8B-B14F-4D97-AF65-F5344CB8AC3E}">
        <p14:creationId xmlns:p14="http://schemas.microsoft.com/office/powerpoint/2010/main" val="350788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311F3436-69D3-4929-BA8F-33D18F300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348" y="1267966"/>
            <a:ext cx="6152900" cy="4614675"/>
          </a:xfrm>
          <a:prstGeom prst="rect">
            <a:avLst/>
          </a:prstGeom>
        </p:spPr>
      </p:pic>
    </p:spTree>
    <p:extLst>
      <p:ext uri="{BB962C8B-B14F-4D97-AF65-F5344CB8AC3E}">
        <p14:creationId xmlns:p14="http://schemas.microsoft.com/office/powerpoint/2010/main" val="298212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01FF39-776C-4784-B547-5082A73DFB57}"/>
              </a:ext>
            </a:extLst>
          </p:cNvPr>
          <p:cNvGrpSpPr/>
          <p:nvPr/>
        </p:nvGrpSpPr>
        <p:grpSpPr>
          <a:xfrm>
            <a:off x="1323215" y="0"/>
            <a:ext cx="9179809" cy="6858000"/>
            <a:chOff x="1323215" y="0"/>
            <a:chExt cx="9179809" cy="6858000"/>
          </a:xfrm>
        </p:grpSpPr>
        <p:pic>
          <p:nvPicPr>
            <p:cNvPr id="4" name="Picture 3" descr="A screenshot of a cell phone&#10;&#10;Description automatically generated">
              <a:extLst>
                <a:ext uri="{FF2B5EF4-FFF2-40B4-BE49-F238E27FC236}">
                  <a16:creationId xmlns:a16="http://schemas.microsoft.com/office/drawing/2014/main" id="{2A9A48B9-2921-409D-8186-55DA405F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15" y="0"/>
              <a:ext cx="4987637" cy="6858000"/>
            </a:xfrm>
            <a:prstGeom prst="rect">
              <a:avLst/>
            </a:prstGeom>
          </p:spPr>
        </p:pic>
        <p:pic>
          <p:nvPicPr>
            <p:cNvPr id="6" name="Picture 5" descr="A close up of a logo&#10;&#10;Description automatically generated">
              <a:extLst>
                <a:ext uri="{FF2B5EF4-FFF2-40B4-BE49-F238E27FC236}">
                  <a16:creationId xmlns:a16="http://schemas.microsoft.com/office/drawing/2014/main" id="{A750D2B8-2475-4371-8DED-CF14279BD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87"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3">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739337" y="17138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242420" y="17138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4238765" y="789804"/>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4238765" y="313675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4238765" y="5385243"/>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324343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324343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324793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B57390E1-164D-4064-95D4-45531DA48A67}"/>
              </a:ext>
            </a:extLst>
          </p:cNvPr>
          <p:cNvPicPr>
            <a:picLocks noChangeAspect="1"/>
          </p:cNvPicPr>
          <p:nvPr/>
        </p:nvPicPr>
        <p:blipFill rotWithShape="1">
          <a:blip r:embed="rId4">
            <a:extLst>
              <a:ext uri="{28A0092B-C50C-407E-A947-70E740481C1C}">
                <a14:useLocalDpi xmlns:a14="http://schemas.microsoft.com/office/drawing/2010/main" val="0"/>
              </a:ext>
            </a:extLst>
          </a:blip>
          <a:srcRect l="12111" t="1003" r="30632" b="-109"/>
          <a:stretch/>
        </p:blipFill>
        <p:spPr>
          <a:xfrm>
            <a:off x="7023581" y="581648"/>
            <a:ext cx="2614711" cy="6222944"/>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9CFAF1F-B529-4ACA-9E95-3BA644CA7899}"/>
              </a:ext>
            </a:extLst>
          </p:cNvPr>
          <p:cNvPicPr>
            <a:picLocks noChangeAspect="1"/>
          </p:cNvPicPr>
          <p:nvPr/>
        </p:nvPicPr>
        <p:blipFill rotWithShape="1">
          <a:blip r:embed="rId5">
            <a:extLst>
              <a:ext uri="{28A0092B-C50C-407E-A947-70E740481C1C}">
                <a14:useLocalDpi xmlns:a14="http://schemas.microsoft.com/office/drawing/2010/main" val="0"/>
              </a:ext>
            </a:extLst>
          </a:blip>
          <a:srcRect l="11487" t="448" r="34299" b="448"/>
          <a:stretch/>
        </p:blipFill>
        <p:spPr>
          <a:xfrm>
            <a:off x="4440486" y="581648"/>
            <a:ext cx="2542510" cy="6205644"/>
          </a:xfrm>
          <a:prstGeom prst="rect">
            <a:avLst/>
          </a:prstGeom>
        </p:spPr>
      </p:pic>
      <p:cxnSp>
        <p:nvCxnSpPr>
          <p:cNvPr id="28" name="Straight Connector 27">
            <a:extLst>
              <a:ext uri="{FF2B5EF4-FFF2-40B4-BE49-F238E27FC236}">
                <a16:creationId xmlns:a16="http://schemas.microsoft.com/office/drawing/2014/main" id="{0C5DEA84-BE39-4138-8C9D-BCD9B9BD3863}"/>
              </a:ext>
            </a:extLst>
          </p:cNvPr>
          <p:cNvCxnSpPr>
            <a:cxnSpLocks/>
          </p:cNvCxnSpPr>
          <p:nvPr/>
        </p:nvCxnSpPr>
        <p:spPr>
          <a:xfrm>
            <a:off x="4281909" y="2955891"/>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F50E44C-3843-49AD-972D-644428CC9E97}"/>
              </a:ext>
            </a:extLst>
          </p:cNvPr>
          <p:cNvCxnSpPr>
            <a:cxnSpLocks/>
          </p:cNvCxnSpPr>
          <p:nvPr/>
        </p:nvCxnSpPr>
        <p:spPr>
          <a:xfrm>
            <a:off x="4243332" y="531021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487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C308418-DFE0-484F-AC14-57F9DB6E4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1964" y="845820"/>
            <a:ext cx="6888480" cy="5166360"/>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6471372" y="397825"/>
            <a:ext cx="2625969" cy="6264695"/>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9183027" y="411895"/>
            <a:ext cx="2784651" cy="6230274"/>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12149858" y="1789524"/>
            <a:ext cx="1578334" cy="830997"/>
          </a:xfrm>
          <a:prstGeom prst="rect">
            <a:avLst/>
          </a:prstGeom>
          <a:noFill/>
        </p:spPr>
        <p:txBody>
          <a:bodyPr wrap="square" rtlCol="0">
            <a:spAutoFit/>
          </a:bodyPr>
          <a:lstStyle/>
          <a:p>
            <a:r>
              <a:rPr lang="en-US" sz="2400" dirty="0"/>
              <a:t>Rank by</a:t>
            </a:r>
          </a:p>
          <a:p>
            <a:r>
              <a:rPr lang="en-US" sz="2400" dirty="0"/>
              <a:t>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12106544" y="2620521"/>
            <a:ext cx="1281864"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33626"/>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351006"/>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768386"/>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185766"/>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60314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020526"/>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437906"/>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3855286"/>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690046"/>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10742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524806"/>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425099" y="439581"/>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054283" y="439581"/>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566559" y="6470082"/>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010556" y="6470082"/>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7288520" y="6470082"/>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10190140" y="6470082"/>
            <a:ext cx="1231314" cy="400110"/>
          </a:xfrm>
          <a:prstGeom prst="rect">
            <a:avLst/>
          </a:prstGeom>
          <a:solidFill>
            <a:schemeClr val="bg1"/>
          </a:solidFill>
        </p:spPr>
        <p:txBody>
          <a:bodyPr wrap="square" rtlCol="0">
            <a:spAutoFit/>
          </a:bodyPr>
          <a:lstStyle/>
          <a:p>
            <a:r>
              <a:rPr lang="en-US" sz="2000" dirty="0"/>
              <a:t>Target ID</a:t>
            </a:r>
          </a:p>
        </p:txBody>
      </p:sp>
      <p:sp>
        <p:nvSpPr>
          <p:cNvPr id="65" name="TextBox 64">
            <a:extLst>
              <a:ext uri="{FF2B5EF4-FFF2-40B4-BE49-F238E27FC236}">
                <a16:creationId xmlns:a16="http://schemas.microsoft.com/office/drawing/2014/main" id="{E6DBA21B-5E90-42AF-9115-9D63E39C3114}"/>
              </a:ext>
            </a:extLst>
          </p:cNvPr>
          <p:cNvSpPr txBox="1"/>
          <p:nvPr/>
        </p:nvSpPr>
        <p:spPr>
          <a:xfrm>
            <a:off x="5886182" y="4272666"/>
            <a:ext cx="731520" cy="369332"/>
          </a:xfrm>
          <a:prstGeom prst="rect">
            <a:avLst/>
          </a:prstGeom>
          <a:noFill/>
        </p:spPr>
        <p:txBody>
          <a:bodyPr wrap="square" rtlCol="0">
            <a:spAutoFit/>
          </a:bodyPr>
          <a:lstStyle/>
          <a:p>
            <a:r>
              <a:rPr lang="en-US" i="1" dirty="0"/>
              <a:t>2.06</a:t>
            </a:r>
          </a:p>
        </p:txBody>
      </p:sp>
    </p:spTree>
    <p:extLst>
      <p:ext uri="{BB962C8B-B14F-4D97-AF65-F5344CB8AC3E}">
        <p14:creationId xmlns:p14="http://schemas.microsoft.com/office/powerpoint/2010/main" val="29959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C9C0F25-5033-4E35-A7FF-D755010946A4}"/>
              </a:ext>
            </a:extLst>
          </p:cNvPr>
          <p:cNvCxnSpPr/>
          <p:nvPr/>
        </p:nvCxnSpPr>
        <p:spPr>
          <a:xfrm>
            <a:off x="1849375" y="3313176"/>
            <a:ext cx="164592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E47266C-D393-4F44-AD96-B82A299DAC7E}"/>
              </a:ext>
            </a:extLst>
          </p:cNvPr>
          <p:cNvCxnSpPr/>
          <p:nvPr/>
        </p:nvCxnSpPr>
        <p:spPr>
          <a:xfrm>
            <a:off x="3838957" y="3313176"/>
            <a:ext cx="1645920" cy="0"/>
          </a:xfrm>
          <a:prstGeom prst="line">
            <a:avLst/>
          </a:prstGeom>
          <a:ln w="889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BCBFD49-0755-43B2-B5D8-2DBE103D411A}"/>
              </a:ext>
            </a:extLst>
          </p:cNvPr>
          <p:cNvCxnSpPr>
            <a:cxnSpLocks/>
          </p:cNvCxnSpPr>
          <p:nvPr/>
        </p:nvCxnSpPr>
        <p:spPr>
          <a:xfrm rot="5400000">
            <a:off x="2734061" y="4098036"/>
            <a:ext cx="1645920" cy="0"/>
          </a:xfrm>
          <a:prstGeom prst="line">
            <a:avLst/>
          </a:prstGeom>
          <a:ln w="2159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58401F0-DB81-4A75-926F-B2FE6247C578}"/>
              </a:ext>
            </a:extLst>
          </p:cNvPr>
          <p:cNvCxnSpPr>
            <a:cxnSpLocks/>
          </p:cNvCxnSpPr>
          <p:nvPr/>
        </p:nvCxnSpPr>
        <p:spPr>
          <a:xfrm rot="5400000">
            <a:off x="2734061" y="2798064"/>
            <a:ext cx="1645920" cy="0"/>
          </a:xfrm>
          <a:prstGeom prst="line">
            <a:avLst/>
          </a:prstGeom>
          <a:ln w="266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F52CBA-F498-4E26-85C0-45464C081BF8}"/>
                  </a:ext>
                </a:extLst>
              </p:cNvPr>
              <p:cNvSpPr/>
              <p:nvPr/>
            </p:nvSpPr>
            <p:spPr>
              <a:xfrm>
                <a:off x="3078481" y="2886456"/>
                <a:ext cx="914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bIns="91440" rtlCol="0" anchor="ctr"/>
              <a:lstStyle/>
              <a:p>
                <a:pPr algn="ctr"/>
                <a14:m>
                  <m:oMathPara xmlns:m="http://schemas.openxmlformats.org/officeDocument/2006/math">
                    <m:oMathParaPr>
                      <m:jc m:val="center"/>
                    </m:oMathParaPr>
                    <m:oMath xmlns:m="http://schemas.openxmlformats.org/officeDocument/2006/math">
                      <m:r>
                        <a:rPr lang="en-US" sz="4400" b="0" i="1" dirty="0" smtClean="0">
                          <a:latin typeface="Cambria Math" panose="02040503050406030204" pitchFamily="18" charset="0"/>
                        </a:rPr>
                        <m:t> </m:t>
                      </m:r>
                      <m:sSub>
                        <m:sSubPr>
                          <m:ctrlPr>
                            <a:rPr lang="en-US" sz="4400" i="1" dirty="0" smtClean="0">
                              <a:latin typeface="Cambria Math" panose="02040503050406030204" pitchFamily="18" charset="0"/>
                            </a:rPr>
                          </m:ctrlPr>
                        </m:sSubPr>
                        <m:e>
                          <m:r>
                            <a:rPr lang="en-US" sz="4400" b="0" i="1" dirty="0" smtClean="0">
                              <a:latin typeface="Cambria Math" panose="02040503050406030204" pitchFamily="18" charset="0"/>
                            </a:rPr>
                            <m:t>𝑎</m:t>
                          </m:r>
                        </m:e>
                        <m:sub>
                          <m:r>
                            <a:rPr lang="en-US" sz="4400" b="0" i="1" dirty="0" smtClean="0">
                              <a:latin typeface="Cambria Math" panose="02040503050406030204" pitchFamily="18" charset="0"/>
                            </a:rPr>
                            <m:t>𝑖</m:t>
                          </m:r>
                        </m:sub>
                      </m:sSub>
                    </m:oMath>
                  </m:oMathPara>
                </a14:m>
                <a:endParaRPr lang="en-US" sz="4400" dirty="0"/>
              </a:p>
            </p:txBody>
          </p:sp>
        </mc:Choice>
        <mc:Fallback xmlns="">
          <p:sp>
            <p:nvSpPr>
              <p:cNvPr id="2" name="Rectangle 1">
                <a:extLst>
                  <a:ext uri="{FF2B5EF4-FFF2-40B4-BE49-F238E27FC236}">
                    <a16:creationId xmlns:a16="http://schemas.microsoft.com/office/drawing/2014/main" id="{8DF52CBA-F498-4E26-85C0-45464C081BF8}"/>
                  </a:ext>
                </a:extLst>
              </p:cNvPr>
              <p:cNvSpPr>
                <a:spLocks noRot="1" noChangeAspect="1" noMove="1" noResize="1" noEditPoints="1" noAdjustHandles="1" noChangeArrowheads="1" noChangeShapeType="1" noTextEdit="1"/>
              </p:cNvSpPr>
              <p:nvPr/>
            </p:nvSpPr>
            <p:spPr>
              <a:xfrm>
                <a:off x="3078481" y="2886456"/>
                <a:ext cx="914400" cy="914400"/>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5E772087-4E78-4258-A408-835BCC0D723C}"/>
                  </a:ext>
                </a:extLst>
              </p:cNvPr>
              <p:cNvSpPr/>
              <p:nvPr/>
            </p:nvSpPr>
            <p:spPr>
              <a:xfrm>
                <a:off x="3090673" y="1313688"/>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1</m:t>
                          </m:r>
                        </m:sub>
                      </m:sSub>
                    </m:oMath>
                  </m:oMathPara>
                </a14:m>
                <a:endParaRPr lang="en-US" sz="4400" i="1" dirty="0">
                  <a:solidFill>
                    <a:prstClr val="white"/>
                  </a:solidFill>
                </a:endParaRPr>
              </a:p>
            </p:txBody>
          </p:sp>
        </mc:Choice>
        <mc:Fallback xmlns="">
          <p:sp>
            <p:nvSpPr>
              <p:cNvPr id="3" name="Oval 2">
                <a:extLst>
                  <a:ext uri="{FF2B5EF4-FFF2-40B4-BE49-F238E27FC236}">
                    <a16:creationId xmlns:a16="http://schemas.microsoft.com/office/drawing/2014/main" id="{5E772087-4E78-4258-A408-835BCC0D723C}"/>
                  </a:ext>
                </a:extLst>
              </p:cNvPr>
              <p:cNvSpPr>
                <a:spLocks noRot="1" noChangeAspect="1" noMove="1" noResize="1" noEditPoints="1" noAdjustHandles="1" noChangeArrowheads="1" noChangeShapeType="1" noTextEdit="1"/>
              </p:cNvSpPr>
              <p:nvPr/>
            </p:nvSpPr>
            <p:spPr>
              <a:xfrm>
                <a:off x="3090673" y="1313688"/>
                <a:ext cx="914400" cy="914400"/>
              </a:xfrm>
              <a:prstGeom prst="ellipse">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EABAC050-7710-4476-AFD0-11DD73E1A43D}"/>
                  </a:ext>
                </a:extLst>
              </p:cNvPr>
              <p:cNvSpPr/>
              <p:nvPr/>
            </p:nvSpPr>
            <p:spPr>
              <a:xfrm>
                <a:off x="3090673" y="439521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2</m:t>
                          </m:r>
                        </m:sub>
                      </m:sSub>
                    </m:oMath>
                  </m:oMathPara>
                </a14:m>
                <a:endParaRPr lang="en-US" sz="4400" i="1" dirty="0">
                  <a:solidFill>
                    <a:prstClr val="white"/>
                  </a:solidFill>
                </a:endParaRPr>
              </a:p>
            </p:txBody>
          </p:sp>
        </mc:Choice>
        <mc:Fallback xmlns="">
          <p:sp>
            <p:nvSpPr>
              <p:cNvPr id="5" name="Oval 4">
                <a:extLst>
                  <a:ext uri="{FF2B5EF4-FFF2-40B4-BE49-F238E27FC236}">
                    <a16:creationId xmlns:a16="http://schemas.microsoft.com/office/drawing/2014/main" id="{EABAC050-7710-4476-AFD0-11DD73E1A43D}"/>
                  </a:ext>
                </a:extLst>
              </p:cNvPr>
              <p:cNvSpPr>
                <a:spLocks noRot="1" noChangeAspect="1" noMove="1" noResize="1" noEditPoints="1" noAdjustHandles="1" noChangeArrowheads="1" noChangeShapeType="1" noTextEdit="1"/>
              </p:cNvSpPr>
              <p:nvPr/>
            </p:nvSpPr>
            <p:spPr>
              <a:xfrm>
                <a:off x="3090673" y="4395216"/>
                <a:ext cx="914400" cy="914400"/>
              </a:xfrm>
              <a:prstGeom prst="ellipse">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65BEA72C-CB78-459E-BC64-A1A9A730D7C4}"/>
                  </a:ext>
                </a:extLst>
              </p:cNvPr>
              <p:cNvSpPr/>
              <p:nvPr/>
            </p:nvSpPr>
            <p:spPr>
              <a:xfrm>
                <a:off x="1392175"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3</m:t>
                          </m:r>
                        </m:sub>
                      </m:sSub>
                    </m:oMath>
                  </m:oMathPara>
                </a14:m>
                <a:endParaRPr lang="en-US" sz="4400" i="1" dirty="0">
                  <a:solidFill>
                    <a:prstClr val="white"/>
                  </a:solidFill>
                </a:endParaRPr>
              </a:p>
            </p:txBody>
          </p:sp>
        </mc:Choice>
        <mc:Fallback xmlns="">
          <p:sp>
            <p:nvSpPr>
              <p:cNvPr id="6" name="Oval 5">
                <a:extLst>
                  <a:ext uri="{FF2B5EF4-FFF2-40B4-BE49-F238E27FC236}">
                    <a16:creationId xmlns:a16="http://schemas.microsoft.com/office/drawing/2014/main" id="{65BEA72C-CB78-459E-BC64-A1A9A730D7C4}"/>
                  </a:ext>
                </a:extLst>
              </p:cNvPr>
              <p:cNvSpPr>
                <a:spLocks noRot="1" noChangeAspect="1" noMove="1" noResize="1" noEditPoints="1" noAdjustHandles="1" noChangeArrowheads="1" noChangeShapeType="1" noTextEdit="1"/>
              </p:cNvSpPr>
              <p:nvPr/>
            </p:nvSpPr>
            <p:spPr>
              <a:xfrm>
                <a:off x="1392175" y="2886456"/>
                <a:ext cx="914400" cy="914400"/>
              </a:xfrm>
              <a:prstGeom prst="ellipse">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36FD3ED-4E2D-4EB2-AA11-EE9EBCDC5F95}"/>
                  </a:ext>
                </a:extLst>
              </p:cNvPr>
              <p:cNvSpPr/>
              <p:nvPr/>
            </p:nvSpPr>
            <p:spPr>
              <a:xfrm>
                <a:off x="4661917"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4</m:t>
                          </m:r>
                        </m:sub>
                      </m:sSub>
                    </m:oMath>
                  </m:oMathPara>
                </a14:m>
                <a:endParaRPr lang="en-US" sz="4400" i="1" dirty="0">
                  <a:solidFill>
                    <a:prstClr val="white"/>
                  </a:solidFill>
                </a:endParaRPr>
              </a:p>
            </p:txBody>
          </p:sp>
        </mc:Choice>
        <mc:Fallback xmlns="">
          <p:sp>
            <p:nvSpPr>
              <p:cNvPr id="7" name="Oval 6">
                <a:extLst>
                  <a:ext uri="{FF2B5EF4-FFF2-40B4-BE49-F238E27FC236}">
                    <a16:creationId xmlns:a16="http://schemas.microsoft.com/office/drawing/2014/main" id="{B36FD3ED-4E2D-4EB2-AA11-EE9EBCDC5F95}"/>
                  </a:ext>
                </a:extLst>
              </p:cNvPr>
              <p:cNvSpPr>
                <a:spLocks noRot="1" noChangeAspect="1" noMove="1" noResize="1" noEditPoints="1" noAdjustHandles="1" noChangeArrowheads="1" noChangeShapeType="1" noTextEdit="1"/>
              </p:cNvSpPr>
              <p:nvPr/>
            </p:nvSpPr>
            <p:spPr>
              <a:xfrm>
                <a:off x="4661917" y="2886456"/>
                <a:ext cx="914400" cy="914400"/>
              </a:xfrm>
              <a:prstGeom prst="ellipse">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0">
                    <a:tc>
                      <a:txBody>
                        <a:bodyPr/>
                        <a:lstStyle/>
                        <a:p>
                          <a:pPr algn="ctr"/>
                          <a:r>
                            <a:rPr lang="en-US" sz="2800" b="0" dirty="0">
                              <a:solidFill>
                                <a:schemeClr val="tx1"/>
                              </a:solidFill>
                            </a:rPr>
                            <a:t>Target</a:t>
                          </a:r>
                        </a:p>
                        <a:p>
                          <a:pPr algn="ctr"/>
                          <a:r>
                            <a:rPr lang="en-US" sz="2800" b="0" dirty="0">
                              <a:solidFill>
                                <a:schemeClr val="tx1"/>
                              </a:solidFill>
                            </a:rPr>
                            <a:t>(</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a:solidFill>
                                <a:schemeClr val="tx1"/>
                              </a:solidFill>
                            </a:rPr>
                            <a:t>Social Support</a:t>
                          </a:r>
                        </a:p>
                        <a:p>
                          <a:pPr algn="ctr"/>
                          <a:r>
                            <a:rPr lang="en-US" sz="2800" b="0" dirty="0">
                              <a:solidFill>
                                <a:schemeClr val="tx1"/>
                              </a:solidFill>
                            </a:rPr>
                            <a:t>Score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𝑢</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555595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1</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2</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3</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1803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4</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Choice>
        <mc:Fallback xmlns="">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9448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5806" r="-222951" b="-2387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5432" t="-5806" r="-741" b="-238710"/>
                          </a:stretch>
                        </a:blipFill>
                      </a:tcPr>
                    </a:tc>
                    <a:extLst>
                      <a:ext uri="{0D108BD9-81ED-4DB2-BD59-A6C34878D82A}">
                        <a16:rowId xmlns:a16="http://schemas.microsoft.com/office/drawing/2014/main" val="815555954"/>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192941" r="-222951" b="-335294"/>
                          </a:stretch>
                        </a:blip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289535" r="-222951" b="-231395"/>
                          </a:stretch>
                        </a:blip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394118" r="-222951" b="-134118"/>
                          </a:stretch>
                        </a:blip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494118" r="-222951" b="-34118"/>
                          </a:stretch>
                        </a:blip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Fallback>
      </mc:AlternateContent>
    </p:spTree>
    <p:extLst>
      <p:ext uri="{BB962C8B-B14F-4D97-AF65-F5344CB8AC3E}">
        <p14:creationId xmlns:p14="http://schemas.microsoft.com/office/powerpoint/2010/main" val="3821043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373A20-DE69-4C43-8E12-94A26CC305EA}"/>
              </a:ext>
            </a:extLst>
          </p:cNvPr>
          <p:cNvPicPr>
            <a:picLocks noChangeAspect="1"/>
          </p:cNvPicPr>
          <p:nvPr/>
        </p:nvPicPr>
        <p:blipFill>
          <a:blip r:embed="rId2"/>
          <a:stretch>
            <a:fillRect/>
          </a:stretch>
        </p:blipFill>
        <p:spPr>
          <a:xfrm>
            <a:off x="0" y="209981"/>
            <a:ext cx="12192000" cy="6438038"/>
          </a:xfrm>
          <a:prstGeom prst="rect">
            <a:avLst/>
          </a:prstGeom>
        </p:spPr>
      </p:pic>
    </p:spTree>
    <p:extLst>
      <p:ext uri="{BB962C8B-B14F-4D97-AF65-F5344CB8AC3E}">
        <p14:creationId xmlns:p14="http://schemas.microsoft.com/office/powerpoint/2010/main" val="778884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b="4221"/>
          <a:stretch/>
        </p:blipFill>
        <p:spPr>
          <a:xfrm>
            <a:off x="6471372" y="397825"/>
            <a:ext cx="2625969" cy="6000251"/>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b="4266"/>
          <a:stretch/>
        </p:blipFill>
        <p:spPr>
          <a:xfrm>
            <a:off x="9183027" y="411895"/>
            <a:ext cx="2784651" cy="5964508"/>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33626"/>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351006"/>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768386"/>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185766"/>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60314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020526"/>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437906"/>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3855286"/>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690046"/>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10742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524806"/>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5">
            <a:extLst>
              <a:ext uri="{28A0092B-C50C-407E-A947-70E740481C1C}">
                <a14:useLocalDpi xmlns:a14="http://schemas.microsoft.com/office/drawing/2010/main" val="0"/>
              </a:ext>
            </a:extLst>
          </a:blip>
          <a:srcRect l="12111" t="1003" r="30632" b="4448"/>
          <a:stretch/>
        </p:blipFill>
        <p:spPr>
          <a:xfrm>
            <a:off x="3425099" y="439581"/>
            <a:ext cx="2354839" cy="5936822"/>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6">
            <a:extLst>
              <a:ext uri="{28A0092B-C50C-407E-A947-70E740481C1C}">
                <a14:useLocalDpi xmlns:a14="http://schemas.microsoft.com/office/drawing/2010/main" val="0"/>
              </a:ext>
            </a:extLst>
          </a:blip>
          <a:srcRect l="11487" t="448" r="34299" b="4395"/>
          <a:stretch/>
        </p:blipFill>
        <p:spPr>
          <a:xfrm>
            <a:off x="1054283" y="439580"/>
            <a:ext cx="2289814" cy="5958493"/>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65" name="TextBox 64">
            <a:extLst>
              <a:ext uri="{FF2B5EF4-FFF2-40B4-BE49-F238E27FC236}">
                <a16:creationId xmlns:a16="http://schemas.microsoft.com/office/drawing/2014/main" id="{E6DBA21B-5E90-42AF-9115-9D63E39C3114}"/>
              </a:ext>
            </a:extLst>
          </p:cNvPr>
          <p:cNvSpPr txBox="1"/>
          <p:nvPr/>
        </p:nvSpPr>
        <p:spPr>
          <a:xfrm>
            <a:off x="5886182" y="4272666"/>
            <a:ext cx="731520" cy="369332"/>
          </a:xfrm>
          <a:prstGeom prst="rect">
            <a:avLst/>
          </a:prstGeom>
          <a:noFill/>
        </p:spPr>
        <p:txBody>
          <a:bodyPr wrap="square" rtlCol="0">
            <a:spAutoFit/>
          </a:bodyPr>
          <a:lstStyle/>
          <a:p>
            <a:r>
              <a:rPr lang="en-US" i="1" dirty="0"/>
              <a:t>2.06</a:t>
            </a:r>
          </a:p>
        </p:txBody>
      </p:sp>
      <p:sp>
        <p:nvSpPr>
          <p:cNvPr id="73" name="TextBox 72">
            <a:extLst>
              <a:ext uri="{FF2B5EF4-FFF2-40B4-BE49-F238E27FC236}">
                <a16:creationId xmlns:a16="http://schemas.microsoft.com/office/drawing/2014/main" id="{BF9819C7-0063-4AAF-B780-69838C04DC43}"/>
              </a:ext>
            </a:extLst>
          </p:cNvPr>
          <p:cNvSpPr txBox="1"/>
          <p:nvPr/>
        </p:nvSpPr>
        <p:spPr>
          <a:xfrm>
            <a:off x="4644475" y="6876310"/>
            <a:ext cx="2903050" cy="461665"/>
          </a:xfrm>
          <a:prstGeom prst="rect">
            <a:avLst/>
          </a:prstGeom>
          <a:noFill/>
        </p:spPr>
        <p:txBody>
          <a:bodyPr wrap="square" rtlCol="0">
            <a:spAutoFit/>
          </a:bodyPr>
          <a:lstStyle/>
          <a:p>
            <a:pPr algn="ctr"/>
            <a:r>
              <a:rPr lang="en-US" sz="2400" dirty="0"/>
              <a:t>Rank by Preference</a:t>
            </a:r>
          </a:p>
        </p:txBody>
      </p:sp>
      <p:pic>
        <p:nvPicPr>
          <p:cNvPr id="74" name="Picture 73" descr="A close up of a logo&#10;&#10;Description automatically generated">
            <a:extLst>
              <a:ext uri="{FF2B5EF4-FFF2-40B4-BE49-F238E27FC236}">
                <a16:creationId xmlns:a16="http://schemas.microsoft.com/office/drawing/2014/main" id="{C5160F9B-B67C-4E08-BC74-2C080DDB7A98}"/>
              </a:ext>
            </a:extLst>
          </p:cNvPr>
          <p:cNvPicPr>
            <a:picLocks noChangeAspect="1"/>
          </p:cNvPicPr>
          <p:nvPr/>
        </p:nvPicPr>
        <p:blipFill rotWithShape="1">
          <a:blip r:embed="rId7">
            <a:extLst>
              <a:ext uri="{28A0092B-C50C-407E-A947-70E740481C1C}">
                <a14:useLocalDpi xmlns:a14="http://schemas.microsoft.com/office/drawing/2010/main" val="0"/>
              </a:ext>
            </a:extLst>
          </a:blip>
          <a:srcRect l="73004" t="42701" r="20094" b="41504"/>
          <a:stretch/>
        </p:blipFill>
        <p:spPr>
          <a:xfrm rot="16200000">
            <a:off x="5634745" y="6440924"/>
            <a:ext cx="922510" cy="2903050"/>
          </a:xfrm>
          <a:prstGeom prst="rect">
            <a:avLst/>
          </a:prstGeom>
        </p:spPr>
      </p:pic>
      <p:sp>
        <p:nvSpPr>
          <p:cNvPr id="75" name="TextBox 74">
            <a:extLst>
              <a:ext uri="{FF2B5EF4-FFF2-40B4-BE49-F238E27FC236}">
                <a16:creationId xmlns:a16="http://schemas.microsoft.com/office/drawing/2014/main" id="{A1950CCB-82DA-4735-9B10-2BBFA9941C5C}"/>
              </a:ext>
            </a:extLst>
          </p:cNvPr>
          <p:cNvSpPr txBox="1"/>
          <p:nvPr/>
        </p:nvSpPr>
        <p:spPr>
          <a:xfrm>
            <a:off x="4582566" y="7206333"/>
            <a:ext cx="459178" cy="461665"/>
          </a:xfrm>
          <a:prstGeom prst="rect">
            <a:avLst/>
          </a:prstGeom>
          <a:noFill/>
        </p:spPr>
        <p:txBody>
          <a:bodyPr wrap="square" rtlCol="0">
            <a:spAutoFit/>
          </a:bodyPr>
          <a:lstStyle/>
          <a:p>
            <a:r>
              <a:rPr lang="en-US" sz="2400" dirty="0"/>
              <a:t>1</a:t>
            </a:r>
          </a:p>
        </p:txBody>
      </p:sp>
      <p:sp>
        <p:nvSpPr>
          <p:cNvPr id="76" name="TextBox 75">
            <a:extLst>
              <a:ext uri="{FF2B5EF4-FFF2-40B4-BE49-F238E27FC236}">
                <a16:creationId xmlns:a16="http://schemas.microsoft.com/office/drawing/2014/main" id="{25251724-93E3-4C69-A673-F828DE8CDF53}"/>
              </a:ext>
            </a:extLst>
          </p:cNvPr>
          <p:cNvSpPr txBox="1"/>
          <p:nvPr/>
        </p:nvSpPr>
        <p:spPr>
          <a:xfrm>
            <a:off x="7088347" y="7206333"/>
            <a:ext cx="459178" cy="461665"/>
          </a:xfrm>
          <a:prstGeom prst="rect">
            <a:avLst/>
          </a:prstGeom>
          <a:noFill/>
        </p:spPr>
        <p:txBody>
          <a:bodyPr wrap="square" rtlCol="0">
            <a:spAutoFit/>
          </a:bodyPr>
          <a:lstStyle/>
          <a:p>
            <a:r>
              <a:rPr lang="en-US" sz="2400" dirty="0"/>
              <a:t>4</a:t>
            </a:r>
          </a:p>
        </p:txBody>
      </p:sp>
      <p:sp>
        <p:nvSpPr>
          <p:cNvPr id="77" name="TextBox 76">
            <a:extLst>
              <a:ext uri="{FF2B5EF4-FFF2-40B4-BE49-F238E27FC236}">
                <a16:creationId xmlns:a16="http://schemas.microsoft.com/office/drawing/2014/main" id="{9D04661D-BAB3-49C0-9449-24301248BE9B}"/>
              </a:ext>
            </a:extLst>
          </p:cNvPr>
          <p:cNvSpPr txBox="1"/>
          <p:nvPr/>
        </p:nvSpPr>
        <p:spPr>
          <a:xfrm>
            <a:off x="5417826" y="7206333"/>
            <a:ext cx="459178" cy="461665"/>
          </a:xfrm>
          <a:prstGeom prst="rect">
            <a:avLst/>
          </a:prstGeom>
          <a:noFill/>
        </p:spPr>
        <p:txBody>
          <a:bodyPr wrap="square" rtlCol="0">
            <a:spAutoFit/>
          </a:bodyPr>
          <a:lstStyle/>
          <a:p>
            <a:r>
              <a:rPr lang="en-US" sz="2400" dirty="0"/>
              <a:t>2</a:t>
            </a:r>
          </a:p>
        </p:txBody>
      </p:sp>
      <p:sp>
        <p:nvSpPr>
          <p:cNvPr id="78" name="TextBox 77">
            <a:extLst>
              <a:ext uri="{FF2B5EF4-FFF2-40B4-BE49-F238E27FC236}">
                <a16:creationId xmlns:a16="http://schemas.microsoft.com/office/drawing/2014/main" id="{79F7BF3D-1C42-49EA-8910-0B6B190BDB49}"/>
              </a:ext>
            </a:extLst>
          </p:cNvPr>
          <p:cNvSpPr txBox="1"/>
          <p:nvPr/>
        </p:nvSpPr>
        <p:spPr>
          <a:xfrm>
            <a:off x="6253086" y="7206333"/>
            <a:ext cx="459178" cy="461665"/>
          </a:xfrm>
          <a:prstGeom prst="rect">
            <a:avLst/>
          </a:prstGeom>
          <a:noFill/>
        </p:spPr>
        <p:txBody>
          <a:bodyPr wrap="square" rtlCol="0">
            <a:spAutoFit/>
          </a:bodyPr>
          <a:lstStyle/>
          <a:p>
            <a:r>
              <a:rPr lang="en-US" sz="2400" dirty="0"/>
              <a:t>3</a:t>
            </a:r>
          </a:p>
        </p:txBody>
      </p:sp>
      <p:sp>
        <p:nvSpPr>
          <p:cNvPr id="79" name="TextBox 78">
            <a:extLst>
              <a:ext uri="{FF2B5EF4-FFF2-40B4-BE49-F238E27FC236}">
                <a16:creationId xmlns:a16="http://schemas.microsoft.com/office/drawing/2014/main" id="{FFD4A7D0-1603-4F50-8851-7D9829D7B86E}"/>
              </a:ext>
            </a:extLst>
          </p:cNvPr>
          <p:cNvSpPr txBox="1"/>
          <p:nvPr/>
        </p:nvSpPr>
        <p:spPr>
          <a:xfrm>
            <a:off x="1190522" y="6362335"/>
            <a:ext cx="459178" cy="400110"/>
          </a:xfrm>
          <a:prstGeom prst="rect">
            <a:avLst/>
          </a:prstGeom>
          <a:solidFill>
            <a:schemeClr val="bg1"/>
          </a:solidFill>
        </p:spPr>
        <p:txBody>
          <a:bodyPr wrap="square" rtlCol="0">
            <a:spAutoFit/>
          </a:bodyPr>
          <a:lstStyle/>
          <a:p>
            <a:r>
              <a:rPr lang="en-US" sz="2000" dirty="0"/>
              <a:t>1</a:t>
            </a:r>
          </a:p>
        </p:txBody>
      </p:sp>
      <p:sp>
        <p:nvSpPr>
          <p:cNvPr id="81" name="TextBox 80">
            <a:extLst>
              <a:ext uri="{FF2B5EF4-FFF2-40B4-BE49-F238E27FC236}">
                <a16:creationId xmlns:a16="http://schemas.microsoft.com/office/drawing/2014/main" id="{6BF1D4E8-7026-49D7-89F1-4F433080CE33}"/>
              </a:ext>
            </a:extLst>
          </p:cNvPr>
          <p:cNvSpPr txBox="1"/>
          <p:nvPr/>
        </p:nvSpPr>
        <p:spPr>
          <a:xfrm>
            <a:off x="1725992" y="6362335"/>
            <a:ext cx="459178" cy="400110"/>
          </a:xfrm>
          <a:prstGeom prst="rect">
            <a:avLst/>
          </a:prstGeom>
          <a:solidFill>
            <a:schemeClr val="bg1"/>
          </a:solidFill>
        </p:spPr>
        <p:txBody>
          <a:bodyPr wrap="square" rtlCol="0">
            <a:spAutoFit/>
          </a:bodyPr>
          <a:lstStyle/>
          <a:p>
            <a:r>
              <a:rPr lang="en-US" sz="2000" dirty="0"/>
              <a:t>2</a:t>
            </a:r>
          </a:p>
        </p:txBody>
      </p:sp>
      <p:sp>
        <p:nvSpPr>
          <p:cNvPr id="82" name="TextBox 81">
            <a:extLst>
              <a:ext uri="{FF2B5EF4-FFF2-40B4-BE49-F238E27FC236}">
                <a16:creationId xmlns:a16="http://schemas.microsoft.com/office/drawing/2014/main" id="{044FDA24-13E3-485B-AC0D-CECD3733A758}"/>
              </a:ext>
            </a:extLst>
          </p:cNvPr>
          <p:cNvSpPr txBox="1"/>
          <p:nvPr/>
        </p:nvSpPr>
        <p:spPr>
          <a:xfrm>
            <a:off x="2261462" y="6362335"/>
            <a:ext cx="488568" cy="400110"/>
          </a:xfrm>
          <a:prstGeom prst="rect">
            <a:avLst/>
          </a:prstGeom>
          <a:solidFill>
            <a:schemeClr val="bg1"/>
          </a:solidFill>
        </p:spPr>
        <p:txBody>
          <a:bodyPr wrap="square" rtlCol="0">
            <a:spAutoFit/>
          </a:bodyPr>
          <a:lstStyle/>
          <a:p>
            <a:r>
              <a:rPr lang="en-US" sz="2000" dirty="0"/>
              <a:t>3</a:t>
            </a:r>
          </a:p>
        </p:txBody>
      </p:sp>
      <p:sp>
        <p:nvSpPr>
          <p:cNvPr id="83" name="TextBox 82">
            <a:extLst>
              <a:ext uri="{FF2B5EF4-FFF2-40B4-BE49-F238E27FC236}">
                <a16:creationId xmlns:a16="http://schemas.microsoft.com/office/drawing/2014/main" id="{6D71A311-9FA2-43B2-BADF-8EA0DA1F9BFB}"/>
              </a:ext>
            </a:extLst>
          </p:cNvPr>
          <p:cNvSpPr txBox="1"/>
          <p:nvPr/>
        </p:nvSpPr>
        <p:spPr>
          <a:xfrm>
            <a:off x="2826323" y="6362335"/>
            <a:ext cx="488568" cy="400110"/>
          </a:xfrm>
          <a:prstGeom prst="rect">
            <a:avLst/>
          </a:prstGeom>
          <a:solidFill>
            <a:schemeClr val="bg1"/>
          </a:solidFill>
        </p:spPr>
        <p:txBody>
          <a:bodyPr wrap="square" rtlCol="0">
            <a:spAutoFit/>
          </a:bodyPr>
          <a:lstStyle/>
          <a:p>
            <a:r>
              <a:rPr lang="en-US" sz="2000" dirty="0"/>
              <a:t>4</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666134" y="6614619"/>
            <a:ext cx="1231314" cy="400110"/>
          </a:xfrm>
          <a:prstGeom prst="rect">
            <a:avLst/>
          </a:prstGeom>
          <a:noFill/>
        </p:spPr>
        <p:txBody>
          <a:bodyPr wrap="square" rtlCol="0">
            <a:spAutoFit/>
          </a:bodyPr>
          <a:lstStyle/>
          <a:p>
            <a:r>
              <a:rPr lang="en-US" sz="2000" dirty="0"/>
              <a:t>Target ID</a:t>
            </a:r>
          </a:p>
        </p:txBody>
      </p:sp>
      <p:sp>
        <p:nvSpPr>
          <p:cNvPr id="84" name="TextBox 83">
            <a:extLst>
              <a:ext uri="{FF2B5EF4-FFF2-40B4-BE49-F238E27FC236}">
                <a16:creationId xmlns:a16="http://schemas.microsoft.com/office/drawing/2014/main" id="{7D299AE4-9D18-4729-9737-D6FDB8FCD392}"/>
              </a:ext>
            </a:extLst>
          </p:cNvPr>
          <p:cNvSpPr txBox="1"/>
          <p:nvPr/>
        </p:nvSpPr>
        <p:spPr>
          <a:xfrm>
            <a:off x="3575478" y="6362335"/>
            <a:ext cx="459178" cy="400110"/>
          </a:xfrm>
          <a:prstGeom prst="rect">
            <a:avLst/>
          </a:prstGeom>
          <a:solidFill>
            <a:schemeClr val="bg1"/>
          </a:solidFill>
        </p:spPr>
        <p:txBody>
          <a:bodyPr wrap="square" rtlCol="0">
            <a:spAutoFit/>
          </a:bodyPr>
          <a:lstStyle/>
          <a:p>
            <a:r>
              <a:rPr lang="en-US" sz="2000" dirty="0"/>
              <a:t>1</a:t>
            </a:r>
          </a:p>
        </p:txBody>
      </p:sp>
      <p:sp>
        <p:nvSpPr>
          <p:cNvPr id="85" name="TextBox 84">
            <a:extLst>
              <a:ext uri="{FF2B5EF4-FFF2-40B4-BE49-F238E27FC236}">
                <a16:creationId xmlns:a16="http://schemas.microsoft.com/office/drawing/2014/main" id="{B572D3F6-D370-4DF8-AF8A-40679932189F}"/>
              </a:ext>
            </a:extLst>
          </p:cNvPr>
          <p:cNvSpPr txBox="1"/>
          <p:nvPr/>
        </p:nvSpPr>
        <p:spPr>
          <a:xfrm>
            <a:off x="4110948" y="6362335"/>
            <a:ext cx="459178" cy="400110"/>
          </a:xfrm>
          <a:prstGeom prst="rect">
            <a:avLst/>
          </a:prstGeom>
          <a:solidFill>
            <a:schemeClr val="bg1"/>
          </a:solidFill>
        </p:spPr>
        <p:txBody>
          <a:bodyPr wrap="square" rtlCol="0">
            <a:spAutoFit/>
          </a:bodyPr>
          <a:lstStyle/>
          <a:p>
            <a:r>
              <a:rPr lang="en-US" sz="2000" dirty="0"/>
              <a:t>2</a:t>
            </a:r>
          </a:p>
        </p:txBody>
      </p:sp>
      <p:sp>
        <p:nvSpPr>
          <p:cNvPr id="86" name="TextBox 85">
            <a:extLst>
              <a:ext uri="{FF2B5EF4-FFF2-40B4-BE49-F238E27FC236}">
                <a16:creationId xmlns:a16="http://schemas.microsoft.com/office/drawing/2014/main" id="{B16C2B48-E11D-4BE3-87F1-C06F7EE7C1CB}"/>
              </a:ext>
            </a:extLst>
          </p:cNvPr>
          <p:cNvSpPr txBox="1"/>
          <p:nvPr/>
        </p:nvSpPr>
        <p:spPr>
          <a:xfrm>
            <a:off x="4646418" y="6362335"/>
            <a:ext cx="488568" cy="400110"/>
          </a:xfrm>
          <a:prstGeom prst="rect">
            <a:avLst/>
          </a:prstGeom>
          <a:solidFill>
            <a:schemeClr val="bg1"/>
          </a:solidFill>
        </p:spPr>
        <p:txBody>
          <a:bodyPr wrap="square" rtlCol="0">
            <a:spAutoFit/>
          </a:bodyPr>
          <a:lstStyle/>
          <a:p>
            <a:r>
              <a:rPr lang="en-US" sz="2000" dirty="0"/>
              <a:t>3</a:t>
            </a:r>
          </a:p>
        </p:txBody>
      </p:sp>
      <p:sp>
        <p:nvSpPr>
          <p:cNvPr id="87" name="TextBox 86">
            <a:extLst>
              <a:ext uri="{FF2B5EF4-FFF2-40B4-BE49-F238E27FC236}">
                <a16:creationId xmlns:a16="http://schemas.microsoft.com/office/drawing/2014/main" id="{EB2E057C-3BE5-4920-A4C3-92DDF3969DEB}"/>
              </a:ext>
            </a:extLst>
          </p:cNvPr>
          <p:cNvSpPr txBox="1"/>
          <p:nvPr/>
        </p:nvSpPr>
        <p:spPr>
          <a:xfrm>
            <a:off x="5211279" y="6362335"/>
            <a:ext cx="488568" cy="400110"/>
          </a:xfrm>
          <a:prstGeom prst="rect">
            <a:avLst/>
          </a:prstGeom>
          <a:solidFill>
            <a:schemeClr val="bg1"/>
          </a:solidFill>
        </p:spPr>
        <p:txBody>
          <a:bodyPr wrap="square" rtlCol="0">
            <a:spAutoFit/>
          </a:bodyPr>
          <a:lstStyle/>
          <a:p>
            <a:r>
              <a:rPr lang="en-US" sz="2000" dirty="0"/>
              <a:t>4</a:t>
            </a:r>
          </a:p>
        </p:txBody>
      </p:sp>
      <p:sp>
        <p:nvSpPr>
          <p:cNvPr id="88" name="TextBox 87">
            <a:extLst>
              <a:ext uri="{FF2B5EF4-FFF2-40B4-BE49-F238E27FC236}">
                <a16:creationId xmlns:a16="http://schemas.microsoft.com/office/drawing/2014/main" id="{6626FE0F-C4FB-4D24-AF9A-67FF98EE9520}"/>
              </a:ext>
            </a:extLst>
          </p:cNvPr>
          <p:cNvSpPr txBox="1"/>
          <p:nvPr/>
        </p:nvSpPr>
        <p:spPr>
          <a:xfrm>
            <a:off x="4051090" y="6614619"/>
            <a:ext cx="1231314" cy="400110"/>
          </a:xfrm>
          <a:prstGeom prst="rect">
            <a:avLst/>
          </a:prstGeom>
          <a:noFill/>
        </p:spPr>
        <p:txBody>
          <a:bodyPr wrap="square" rtlCol="0">
            <a:spAutoFit/>
          </a:bodyPr>
          <a:lstStyle/>
          <a:p>
            <a:r>
              <a:rPr lang="en-US" sz="2000" dirty="0"/>
              <a:t>Target ID</a:t>
            </a:r>
          </a:p>
        </p:txBody>
      </p:sp>
      <p:sp>
        <p:nvSpPr>
          <p:cNvPr id="89" name="TextBox 88">
            <a:extLst>
              <a:ext uri="{FF2B5EF4-FFF2-40B4-BE49-F238E27FC236}">
                <a16:creationId xmlns:a16="http://schemas.microsoft.com/office/drawing/2014/main" id="{270B046B-DD59-4C2E-8EF3-26F6F8F795B4}"/>
              </a:ext>
            </a:extLst>
          </p:cNvPr>
          <p:cNvSpPr txBox="1"/>
          <p:nvPr/>
        </p:nvSpPr>
        <p:spPr>
          <a:xfrm>
            <a:off x="6710305" y="6362335"/>
            <a:ext cx="459178" cy="400110"/>
          </a:xfrm>
          <a:prstGeom prst="rect">
            <a:avLst/>
          </a:prstGeom>
          <a:solidFill>
            <a:schemeClr val="bg1"/>
          </a:solidFill>
        </p:spPr>
        <p:txBody>
          <a:bodyPr wrap="square" rtlCol="0">
            <a:spAutoFit/>
          </a:bodyPr>
          <a:lstStyle/>
          <a:p>
            <a:r>
              <a:rPr lang="en-US" sz="2000" dirty="0"/>
              <a:t>1</a:t>
            </a:r>
          </a:p>
        </p:txBody>
      </p:sp>
      <p:sp>
        <p:nvSpPr>
          <p:cNvPr id="90" name="TextBox 89">
            <a:extLst>
              <a:ext uri="{FF2B5EF4-FFF2-40B4-BE49-F238E27FC236}">
                <a16:creationId xmlns:a16="http://schemas.microsoft.com/office/drawing/2014/main" id="{2276C889-EB3B-4E8B-940A-5477C0A57DB3}"/>
              </a:ext>
            </a:extLst>
          </p:cNvPr>
          <p:cNvSpPr txBox="1"/>
          <p:nvPr/>
        </p:nvSpPr>
        <p:spPr>
          <a:xfrm>
            <a:off x="7297358" y="6362335"/>
            <a:ext cx="459178" cy="400110"/>
          </a:xfrm>
          <a:prstGeom prst="rect">
            <a:avLst/>
          </a:prstGeom>
          <a:solidFill>
            <a:schemeClr val="bg1"/>
          </a:solidFill>
        </p:spPr>
        <p:txBody>
          <a:bodyPr wrap="square" rtlCol="0">
            <a:spAutoFit/>
          </a:bodyPr>
          <a:lstStyle/>
          <a:p>
            <a:r>
              <a:rPr lang="en-US" sz="2000" dirty="0"/>
              <a:t>2</a:t>
            </a:r>
          </a:p>
        </p:txBody>
      </p:sp>
      <p:sp>
        <p:nvSpPr>
          <p:cNvPr id="91" name="TextBox 90">
            <a:extLst>
              <a:ext uri="{FF2B5EF4-FFF2-40B4-BE49-F238E27FC236}">
                <a16:creationId xmlns:a16="http://schemas.microsoft.com/office/drawing/2014/main" id="{E0A253BB-9F42-4A2B-8857-866ED5478E8A}"/>
              </a:ext>
            </a:extLst>
          </p:cNvPr>
          <p:cNvSpPr txBox="1"/>
          <p:nvPr/>
        </p:nvSpPr>
        <p:spPr>
          <a:xfrm>
            <a:off x="7884411" y="6362335"/>
            <a:ext cx="488568" cy="400110"/>
          </a:xfrm>
          <a:prstGeom prst="rect">
            <a:avLst/>
          </a:prstGeom>
          <a:solidFill>
            <a:schemeClr val="bg1"/>
          </a:solidFill>
        </p:spPr>
        <p:txBody>
          <a:bodyPr wrap="square" rtlCol="0">
            <a:spAutoFit/>
          </a:bodyPr>
          <a:lstStyle/>
          <a:p>
            <a:r>
              <a:rPr lang="en-US" sz="2000" dirty="0"/>
              <a:t>3</a:t>
            </a:r>
          </a:p>
        </p:txBody>
      </p:sp>
      <p:sp>
        <p:nvSpPr>
          <p:cNvPr id="92" name="TextBox 91">
            <a:extLst>
              <a:ext uri="{FF2B5EF4-FFF2-40B4-BE49-F238E27FC236}">
                <a16:creationId xmlns:a16="http://schemas.microsoft.com/office/drawing/2014/main" id="{203C07AB-DCB6-4D91-ACB2-67CBE39FAAD9}"/>
              </a:ext>
            </a:extLst>
          </p:cNvPr>
          <p:cNvSpPr txBox="1"/>
          <p:nvPr/>
        </p:nvSpPr>
        <p:spPr>
          <a:xfrm>
            <a:off x="8500854" y="6362335"/>
            <a:ext cx="488568" cy="400110"/>
          </a:xfrm>
          <a:prstGeom prst="rect">
            <a:avLst/>
          </a:prstGeom>
          <a:solidFill>
            <a:schemeClr val="bg1"/>
          </a:solidFill>
        </p:spPr>
        <p:txBody>
          <a:bodyPr wrap="square" rtlCol="0">
            <a:spAutoFit/>
          </a:bodyPr>
          <a:lstStyle/>
          <a:p>
            <a:r>
              <a:rPr lang="en-US" sz="2000" dirty="0"/>
              <a:t>4</a:t>
            </a:r>
          </a:p>
        </p:txBody>
      </p:sp>
      <p:sp>
        <p:nvSpPr>
          <p:cNvPr id="93" name="TextBox 92">
            <a:extLst>
              <a:ext uri="{FF2B5EF4-FFF2-40B4-BE49-F238E27FC236}">
                <a16:creationId xmlns:a16="http://schemas.microsoft.com/office/drawing/2014/main" id="{3266985D-FAAB-4930-95B2-17971AE8F963}"/>
              </a:ext>
            </a:extLst>
          </p:cNvPr>
          <p:cNvSpPr txBox="1"/>
          <p:nvPr/>
        </p:nvSpPr>
        <p:spPr>
          <a:xfrm>
            <a:off x="7242189" y="6614619"/>
            <a:ext cx="1231314" cy="400110"/>
          </a:xfrm>
          <a:prstGeom prst="rect">
            <a:avLst/>
          </a:prstGeom>
          <a:noFill/>
        </p:spPr>
        <p:txBody>
          <a:bodyPr wrap="square" rtlCol="0">
            <a:spAutoFit/>
          </a:bodyPr>
          <a:lstStyle/>
          <a:p>
            <a:r>
              <a:rPr lang="en-US" sz="2000" dirty="0"/>
              <a:t>Target ID</a:t>
            </a:r>
          </a:p>
        </p:txBody>
      </p:sp>
      <p:sp>
        <p:nvSpPr>
          <p:cNvPr id="94" name="TextBox 93">
            <a:extLst>
              <a:ext uri="{FF2B5EF4-FFF2-40B4-BE49-F238E27FC236}">
                <a16:creationId xmlns:a16="http://schemas.microsoft.com/office/drawing/2014/main" id="{9DFA2C41-EFD1-4108-939A-C5DBCE9726C2}"/>
              </a:ext>
            </a:extLst>
          </p:cNvPr>
          <p:cNvSpPr txBox="1"/>
          <p:nvPr/>
        </p:nvSpPr>
        <p:spPr>
          <a:xfrm>
            <a:off x="9445644" y="6362335"/>
            <a:ext cx="459178" cy="400110"/>
          </a:xfrm>
          <a:prstGeom prst="rect">
            <a:avLst/>
          </a:prstGeom>
          <a:solidFill>
            <a:schemeClr val="bg1"/>
          </a:solidFill>
        </p:spPr>
        <p:txBody>
          <a:bodyPr wrap="square" rtlCol="0">
            <a:spAutoFit/>
          </a:bodyPr>
          <a:lstStyle/>
          <a:p>
            <a:r>
              <a:rPr lang="en-US" sz="2000" dirty="0"/>
              <a:t>1</a:t>
            </a:r>
          </a:p>
        </p:txBody>
      </p:sp>
      <p:sp>
        <p:nvSpPr>
          <p:cNvPr id="95" name="TextBox 94">
            <a:extLst>
              <a:ext uri="{FF2B5EF4-FFF2-40B4-BE49-F238E27FC236}">
                <a16:creationId xmlns:a16="http://schemas.microsoft.com/office/drawing/2014/main" id="{B6749048-6CFE-4CFE-9A3C-FFA34C00DA51}"/>
              </a:ext>
            </a:extLst>
          </p:cNvPr>
          <p:cNvSpPr txBox="1"/>
          <p:nvPr/>
        </p:nvSpPr>
        <p:spPr>
          <a:xfrm>
            <a:off x="10088967" y="6362335"/>
            <a:ext cx="459178" cy="400110"/>
          </a:xfrm>
          <a:prstGeom prst="rect">
            <a:avLst/>
          </a:prstGeom>
          <a:solidFill>
            <a:schemeClr val="bg1"/>
          </a:solidFill>
        </p:spPr>
        <p:txBody>
          <a:bodyPr wrap="square" rtlCol="0">
            <a:spAutoFit/>
          </a:bodyPr>
          <a:lstStyle/>
          <a:p>
            <a:r>
              <a:rPr lang="en-US" sz="2000" dirty="0"/>
              <a:t>2</a:t>
            </a:r>
          </a:p>
        </p:txBody>
      </p:sp>
      <p:sp>
        <p:nvSpPr>
          <p:cNvPr id="96" name="TextBox 95">
            <a:extLst>
              <a:ext uri="{FF2B5EF4-FFF2-40B4-BE49-F238E27FC236}">
                <a16:creationId xmlns:a16="http://schemas.microsoft.com/office/drawing/2014/main" id="{A61B1B76-C01A-4895-B030-64779A95EB5A}"/>
              </a:ext>
            </a:extLst>
          </p:cNvPr>
          <p:cNvSpPr txBox="1"/>
          <p:nvPr/>
        </p:nvSpPr>
        <p:spPr>
          <a:xfrm>
            <a:off x="10732290" y="6362335"/>
            <a:ext cx="488568" cy="400110"/>
          </a:xfrm>
          <a:prstGeom prst="rect">
            <a:avLst/>
          </a:prstGeom>
          <a:solidFill>
            <a:schemeClr val="bg1"/>
          </a:solidFill>
        </p:spPr>
        <p:txBody>
          <a:bodyPr wrap="square" rtlCol="0">
            <a:spAutoFit/>
          </a:bodyPr>
          <a:lstStyle/>
          <a:p>
            <a:r>
              <a:rPr lang="en-US" sz="2000" dirty="0"/>
              <a:t>3</a:t>
            </a:r>
          </a:p>
        </p:txBody>
      </p:sp>
      <p:sp>
        <p:nvSpPr>
          <p:cNvPr id="97" name="TextBox 96">
            <a:extLst>
              <a:ext uri="{FF2B5EF4-FFF2-40B4-BE49-F238E27FC236}">
                <a16:creationId xmlns:a16="http://schemas.microsoft.com/office/drawing/2014/main" id="{369445FF-6A7B-41A6-8450-346C2BB94850}"/>
              </a:ext>
            </a:extLst>
          </p:cNvPr>
          <p:cNvSpPr txBox="1"/>
          <p:nvPr/>
        </p:nvSpPr>
        <p:spPr>
          <a:xfrm>
            <a:off x="11405004" y="6362335"/>
            <a:ext cx="488568" cy="400110"/>
          </a:xfrm>
          <a:prstGeom prst="rect">
            <a:avLst/>
          </a:prstGeom>
          <a:solidFill>
            <a:schemeClr val="bg1"/>
          </a:solidFill>
        </p:spPr>
        <p:txBody>
          <a:bodyPr wrap="square" rtlCol="0">
            <a:spAutoFit/>
          </a:bodyPr>
          <a:lstStyle/>
          <a:p>
            <a:r>
              <a:rPr lang="en-US" sz="2000" dirty="0"/>
              <a:t>4</a:t>
            </a:r>
          </a:p>
        </p:txBody>
      </p:sp>
      <p:sp>
        <p:nvSpPr>
          <p:cNvPr id="98" name="TextBox 97">
            <a:extLst>
              <a:ext uri="{FF2B5EF4-FFF2-40B4-BE49-F238E27FC236}">
                <a16:creationId xmlns:a16="http://schemas.microsoft.com/office/drawing/2014/main" id="{815F64C9-541C-4B42-A854-DDDC311BDFA4}"/>
              </a:ext>
            </a:extLst>
          </p:cNvPr>
          <p:cNvSpPr txBox="1"/>
          <p:nvPr/>
        </p:nvSpPr>
        <p:spPr>
          <a:xfrm>
            <a:off x="9977528" y="6614619"/>
            <a:ext cx="1231314" cy="400110"/>
          </a:xfrm>
          <a:prstGeom prst="rect">
            <a:avLst/>
          </a:prstGeom>
          <a:noFill/>
        </p:spPr>
        <p:txBody>
          <a:bodyPr wrap="square" rtlCol="0">
            <a:spAutoFit/>
          </a:bodyPr>
          <a:lstStyle/>
          <a:p>
            <a:r>
              <a:rPr lang="en-US" sz="2000" dirty="0"/>
              <a:t>Target ID</a:t>
            </a:r>
          </a:p>
        </p:txBody>
      </p:sp>
    </p:spTree>
    <p:extLst>
      <p:ext uri="{BB962C8B-B14F-4D97-AF65-F5344CB8AC3E}">
        <p14:creationId xmlns:p14="http://schemas.microsoft.com/office/powerpoint/2010/main" val="760264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F39386-EE84-4769-A939-A889A5E4DCF4}"/>
              </a:ext>
            </a:extLst>
          </p:cNvPr>
          <p:cNvPicPr>
            <a:picLocks noChangeAspect="1"/>
          </p:cNvPicPr>
          <p:nvPr/>
        </p:nvPicPr>
        <p:blipFill>
          <a:blip r:embed="rId2"/>
          <a:stretch>
            <a:fillRect/>
          </a:stretch>
        </p:blipFill>
        <p:spPr>
          <a:xfrm>
            <a:off x="1382048" y="0"/>
            <a:ext cx="9427904" cy="6858000"/>
          </a:xfrm>
          <a:prstGeom prst="rect">
            <a:avLst/>
          </a:prstGeom>
        </p:spPr>
      </p:pic>
    </p:spTree>
    <p:extLst>
      <p:ext uri="{BB962C8B-B14F-4D97-AF65-F5344CB8AC3E}">
        <p14:creationId xmlns:p14="http://schemas.microsoft.com/office/powerpoint/2010/main" val="913027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4049"/>
          <a:stretch/>
        </p:blipFill>
        <p:spPr>
          <a:xfrm>
            <a:off x="1278239" y="2250150"/>
            <a:ext cx="2411522" cy="5453640"/>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2204" r="29688"/>
          <a:stretch/>
        </p:blipFill>
        <p:spPr>
          <a:xfrm>
            <a:off x="3727393" y="2257184"/>
            <a:ext cx="2411522" cy="5488179"/>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2275868" y="7940053"/>
            <a:ext cx="2903050" cy="461665"/>
          </a:xfrm>
          <a:prstGeom prst="rect">
            <a:avLst/>
          </a:prstGeom>
          <a:noFill/>
        </p:spPr>
        <p:txBody>
          <a:bodyPr wrap="square" rtlCol="0">
            <a:spAutoFit/>
          </a:bodyPr>
          <a:lstStyle/>
          <a:p>
            <a:pPr algn="ctr"/>
            <a:r>
              <a:rPr lang="en-US" sz="2400" dirty="0"/>
              <a:t>Rank by 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20094" b="41504"/>
          <a:stretch/>
        </p:blipFill>
        <p:spPr>
          <a:xfrm rot="16200000">
            <a:off x="3266138" y="7589075"/>
            <a:ext cx="922510"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1580302" y="1926803"/>
            <a:ext cx="2106526" cy="461665"/>
          </a:xfrm>
          <a:prstGeom prst="rect">
            <a:avLst/>
          </a:prstGeom>
          <a:noFill/>
        </p:spPr>
        <p:txBody>
          <a:bodyPr wrap="square" rtlCol="0">
            <a:spAutoFit/>
          </a:bodyPr>
          <a:lstStyle/>
          <a:p>
            <a:pPr>
              <a:tabLst>
                <a:tab pos="1023938" algn="l"/>
              </a:tabLst>
            </a:pPr>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3994557" y="192680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673603" y="2281841"/>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673603" y="2649353"/>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673603" y="3016865"/>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673603" y="3384377"/>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673603" y="3751889"/>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673603" y="4119401"/>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673603" y="4486913"/>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673603" y="4854425"/>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673603" y="5221937"/>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673603" y="5956961"/>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673603" y="6324473"/>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673603" y="7059500"/>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673603" y="6691985"/>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580302" y="-4860356"/>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994557" y="-4860356"/>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1185978" y="-4263352"/>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1185978" y="-191639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1185978" y="332087"/>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90651" y="-3558687"/>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90650" y="-1131467"/>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95148" y="607778"/>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802696" y="-20125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729066" y="42587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730794" y="-4471508"/>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359978" y="-4471508"/>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83262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900626" y="1793243"/>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993944" y="-4993916"/>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872254" y="1593829"/>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316251" y="1593829"/>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1872254" y="7560347"/>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4316251" y="7572539"/>
            <a:ext cx="1231314" cy="400110"/>
          </a:xfrm>
          <a:prstGeom prst="rect">
            <a:avLst/>
          </a:prstGeom>
          <a:solidFill>
            <a:schemeClr val="bg1"/>
          </a:solidFill>
        </p:spPr>
        <p:txBody>
          <a:bodyPr wrap="square" rtlCol="0">
            <a:spAutoFit/>
          </a:bodyPr>
          <a:lstStyle/>
          <a:p>
            <a:r>
              <a:rPr lang="en-US" sz="2000" dirty="0"/>
              <a:t>Target ID</a:t>
            </a:r>
          </a:p>
        </p:txBody>
      </p:sp>
      <p:sp>
        <p:nvSpPr>
          <p:cNvPr id="65" name="TextBox 64">
            <a:extLst>
              <a:ext uri="{FF2B5EF4-FFF2-40B4-BE49-F238E27FC236}">
                <a16:creationId xmlns:a16="http://schemas.microsoft.com/office/drawing/2014/main" id="{E6DBA21B-5E90-42AF-9115-9D63E39C3114}"/>
              </a:ext>
            </a:extLst>
          </p:cNvPr>
          <p:cNvSpPr txBox="1"/>
          <p:nvPr/>
        </p:nvSpPr>
        <p:spPr>
          <a:xfrm>
            <a:off x="673603" y="5589449"/>
            <a:ext cx="731520" cy="369332"/>
          </a:xfrm>
          <a:prstGeom prst="rect">
            <a:avLst/>
          </a:prstGeom>
          <a:noFill/>
        </p:spPr>
        <p:txBody>
          <a:bodyPr wrap="square" rtlCol="0">
            <a:spAutoFit/>
          </a:bodyPr>
          <a:lstStyle/>
          <a:p>
            <a:r>
              <a:rPr lang="en-US" i="1" dirty="0"/>
              <a:t>2.06</a:t>
            </a:r>
          </a:p>
        </p:txBody>
      </p:sp>
      <p:sp>
        <p:nvSpPr>
          <p:cNvPr id="66" name="TextBox 65">
            <a:extLst>
              <a:ext uri="{FF2B5EF4-FFF2-40B4-BE49-F238E27FC236}">
                <a16:creationId xmlns:a16="http://schemas.microsoft.com/office/drawing/2014/main" id="{C3EE04C9-D6A0-4206-96CE-F657212AC3FB}"/>
              </a:ext>
            </a:extLst>
          </p:cNvPr>
          <p:cNvSpPr txBox="1"/>
          <p:nvPr/>
        </p:nvSpPr>
        <p:spPr>
          <a:xfrm>
            <a:off x="2213959" y="8270076"/>
            <a:ext cx="459178" cy="461665"/>
          </a:xfrm>
          <a:prstGeom prst="rect">
            <a:avLst/>
          </a:prstGeom>
          <a:noFill/>
        </p:spPr>
        <p:txBody>
          <a:bodyPr wrap="square" rtlCol="0">
            <a:spAutoFit/>
          </a:bodyPr>
          <a:lstStyle/>
          <a:p>
            <a:r>
              <a:rPr lang="en-US" sz="2400" dirty="0"/>
              <a:t>1</a:t>
            </a:r>
          </a:p>
        </p:txBody>
      </p:sp>
      <p:sp>
        <p:nvSpPr>
          <p:cNvPr id="67" name="TextBox 66">
            <a:extLst>
              <a:ext uri="{FF2B5EF4-FFF2-40B4-BE49-F238E27FC236}">
                <a16:creationId xmlns:a16="http://schemas.microsoft.com/office/drawing/2014/main" id="{AA4A4135-AFBA-4B72-B4F5-852173D96C5E}"/>
              </a:ext>
            </a:extLst>
          </p:cNvPr>
          <p:cNvSpPr txBox="1"/>
          <p:nvPr/>
        </p:nvSpPr>
        <p:spPr>
          <a:xfrm>
            <a:off x="4719740" y="8270076"/>
            <a:ext cx="459178" cy="461665"/>
          </a:xfrm>
          <a:prstGeom prst="rect">
            <a:avLst/>
          </a:prstGeom>
          <a:noFill/>
        </p:spPr>
        <p:txBody>
          <a:bodyPr wrap="square" rtlCol="0">
            <a:spAutoFit/>
          </a:bodyPr>
          <a:lstStyle/>
          <a:p>
            <a:r>
              <a:rPr lang="en-US" sz="2400" dirty="0"/>
              <a:t>4</a:t>
            </a:r>
          </a:p>
        </p:txBody>
      </p:sp>
      <p:sp>
        <p:nvSpPr>
          <p:cNvPr id="68" name="TextBox 67">
            <a:extLst>
              <a:ext uri="{FF2B5EF4-FFF2-40B4-BE49-F238E27FC236}">
                <a16:creationId xmlns:a16="http://schemas.microsoft.com/office/drawing/2014/main" id="{7A343937-3A38-47F3-BFC6-65C8A4C9337E}"/>
              </a:ext>
            </a:extLst>
          </p:cNvPr>
          <p:cNvSpPr txBox="1"/>
          <p:nvPr/>
        </p:nvSpPr>
        <p:spPr>
          <a:xfrm>
            <a:off x="3049219" y="8270076"/>
            <a:ext cx="459178" cy="461665"/>
          </a:xfrm>
          <a:prstGeom prst="rect">
            <a:avLst/>
          </a:prstGeom>
          <a:noFill/>
        </p:spPr>
        <p:txBody>
          <a:bodyPr wrap="square" rtlCol="0">
            <a:spAutoFit/>
          </a:bodyPr>
          <a:lstStyle/>
          <a:p>
            <a:r>
              <a:rPr lang="en-US" sz="2400" dirty="0"/>
              <a:t>2</a:t>
            </a:r>
          </a:p>
        </p:txBody>
      </p:sp>
      <p:sp>
        <p:nvSpPr>
          <p:cNvPr id="69" name="TextBox 68">
            <a:extLst>
              <a:ext uri="{FF2B5EF4-FFF2-40B4-BE49-F238E27FC236}">
                <a16:creationId xmlns:a16="http://schemas.microsoft.com/office/drawing/2014/main" id="{52AC55AD-B6EF-4196-9DE3-FE675F774FF4}"/>
              </a:ext>
            </a:extLst>
          </p:cNvPr>
          <p:cNvSpPr txBox="1"/>
          <p:nvPr/>
        </p:nvSpPr>
        <p:spPr>
          <a:xfrm>
            <a:off x="3884479" y="8270076"/>
            <a:ext cx="459178"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634596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3A8BF-DC9E-44A0-9EC9-14B5268E0CE1}"/>
              </a:ext>
            </a:extLst>
          </p:cNvPr>
          <p:cNvPicPr>
            <a:picLocks noChangeAspect="1"/>
          </p:cNvPicPr>
          <p:nvPr/>
        </p:nvPicPr>
        <p:blipFill>
          <a:blip r:embed="rId2"/>
          <a:stretch>
            <a:fillRect/>
          </a:stretch>
        </p:blipFill>
        <p:spPr>
          <a:xfrm>
            <a:off x="4772073" y="0"/>
            <a:ext cx="2647854" cy="6858000"/>
          </a:xfrm>
          <a:prstGeom prst="rect">
            <a:avLst/>
          </a:prstGeom>
        </p:spPr>
      </p:pic>
    </p:spTree>
    <p:extLst>
      <p:ext uri="{BB962C8B-B14F-4D97-AF65-F5344CB8AC3E}">
        <p14:creationId xmlns:p14="http://schemas.microsoft.com/office/powerpoint/2010/main" val="335949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6B1F91-FC51-4EF4-9643-D1FB11D9A6D3}"/>
              </a:ext>
            </a:extLst>
          </p:cNvPr>
          <p:cNvPicPr>
            <a:picLocks noChangeAspect="1"/>
          </p:cNvPicPr>
          <p:nvPr/>
        </p:nvPicPr>
        <p:blipFill>
          <a:blip r:embed="rId2"/>
          <a:stretch>
            <a:fillRect/>
          </a:stretch>
        </p:blipFill>
        <p:spPr>
          <a:xfrm>
            <a:off x="2008277" y="1432387"/>
            <a:ext cx="8175445" cy="3993226"/>
          </a:xfrm>
          <a:prstGeom prst="rect">
            <a:avLst/>
          </a:prstGeom>
        </p:spPr>
      </p:pic>
    </p:spTree>
    <p:extLst>
      <p:ext uri="{BB962C8B-B14F-4D97-AF65-F5344CB8AC3E}">
        <p14:creationId xmlns:p14="http://schemas.microsoft.com/office/powerpoint/2010/main" val="252063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98916" y="1360713"/>
            <a:ext cx="7053941" cy="5203371"/>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21" name="群組 20">
                <a:extLst>
                  <a:ext uri="{FF2B5EF4-FFF2-40B4-BE49-F238E27FC236}">
                    <a16:creationId xmlns:a16="http://schemas.microsoft.com/office/drawing/2014/main" id="{070EB3C3-0A24-D04D-BDD9-099D3B40FD00}"/>
                  </a:ext>
                </a:extLst>
              </p:cNvPr>
              <p:cNvGrpSpPr/>
              <p:nvPr/>
            </p:nvGrpSpPr>
            <p:grpSpPr>
              <a:xfrm>
                <a:off x="3145971" y="859971"/>
                <a:ext cx="7239000" cy="5159827"/>
                <a:chOff x="3557429" y="1262741"/>
                <a:chExt cx="6581843" cy="4615543"/>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557429" y="1262741"/>
                  <a:ext cx="6581843" cy="4615543"/>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6" name="文字方塊 15">
                    <a:extLst>
                      <a:ext uri="{FF2B5EF4-FFF2-40B4-BE49-F238E27FC236}">
                        <a16:creationId xmlns:a16="http://schemas.microsoft.com/office/drawing/2014/main" id="{C239229E-71E6-8144-B932-8991C2C8A58C}"/>
                      </a:ext>
                    </a:extLst>
                  </p:cNvPr>
                  <p:cNvSpPr txBox="1"/>
                  <p:nvPr/>
                </p:nvSpPr>
                <p:spPr>
                  <a:xfrm>
                    <a:off x="3969276" y="3670851"/>
                    <a:ext cx="12776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4">
                            <a:lumMod val="60000"/>
                            <a:lumOff val="40000"/>
                          </a:schemeClr>
                        </a:solidFill>
                      </a:rPr>
                      <a:t>小美</a:t>
                    </a:r>
                    <a:r>
                      <a:rPr kumimoji="1" lang="en-US" altLang="zh-CN" sz="2200" dirty="0">
                        <a:solidFill>
                          <a:schemeClr val="accent4">
                            <a:lumMod val="60000"/>
                            <a:lumOff val="40000"/>
                          </a:schemeClr>
                        </a:solidFill>
                      </a:rPr>
                      <a:t>: 26</a:t>
                    </a:r>
                    <a:endParaRPr kumimoji="1" lang="zh-TW" altLang="en-US" sz="2200" dirty="0">
                      <a:solidFill>
                        <a:schemeClr val="accent4">
                          <a:lumMod val="60000"/>
                          <a:lumOff val="40000"/>
                        </a:schemeClr>
                      </a:solidFill>
                    </a:endParaRPr>
                  </a:p>
                </p:txBody>
              </p:sp>
              <p:sp>
                <p:nvSpPr>
                  <p:cNvPr id="17" name="文字方塊 16">
                    <a:extLst>
                      <a:ext uri="{FF2B5EF4-FFF2-40B4-BE49-F238E27FC236}">
                        <a16:creationId xmlns:a16="http://schemas.microsoft.com/office/drawing/2014/main" id="{CA2D3485-F9C7-924F-B171-8CDE7714A838}"/>
                      </a:ext>
                    </a:extLst>
                  </p:cNvPr>
                  <p:cNvSpPr txBox="1"/>
                  <p:nvPr/>
                </p:nvSpPr>
                <p:spPr>
                  <a:xfrm>
                    <a:off x="3980162" y="4165996"/>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2">
                            <a:lumMod val="75000"/>
                          </a:schemeClr>
                        </a:solidFill>
                      </a:rPr>
                      <a:t>小熊</a:t>
                    </a:r>
                    <a:r>
                      <a:rPr kumimoji="1" lang="en-US" altLang="zh-CN" sz="2200" dirty="0">
                        <a:solidFill>
                          <a:schemeClr val="accent2">
                            <a:lumMod val="75000"/>
                          </a:schemeClr>
                        </a:solidFill>
                      </a:rPr>
                      <a:t>: 18</a:t>
                    </a:r>
                    <a:endParaRPr kumimoji="1" lang="zh-TW" altLang="en-US" sz="2200" dirty="0">
                      <a:solidFill>
                        <a:schemeClr val="accent2">
                          <a:lumMod val="75000"/>
                        </a:schemeClr>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0" name="圖片 19">
                  <a:extLst>
                    <a:ext uri="{FF2B5EF4-FFF2-40B4-BE49-F238E27FC236}">
                      <a16:creationId xmlns:a16="http://schemas.microsoft.com/office/drawing/2014/main" id="{60611A94-7022-E548-A93C-6A24CF621C43}"/>
                    </a:ext>
                  </a:extLst>
                </p:cNvPr>
                <p:cNvPicPr>
                  <a:picLocks noChangeAspect="1"/>
                </p:cNvPicPr>
                <p:nvPr/>
              </p:nvPicPr>
              <p:blipFill>
                <a:blip r:embed="rId3"/>
                <a:stretch>
                  <a:fillRect/>
                </a:stretch>
              </p:blipFill>
              <p:spPr>
                <a:xfrm>
                  <a:off x="5203371" y="1445545"/>
                  <a:ext cx="4333145" cy="4343245"/>
                </a:xfrm>
                <a:prstGeom prst="rect">
                  <a:avLst/>
                </a:prstGeom>
              </p:spPr>
            </p:pic>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4"/>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5"/>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5"/>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5"/>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p:cNvPicPr>
              <p:nvPr/>
            </p:nvPicPr>
            <p:blipFill>
              <a:blip r:embed="rId5"/>
              <a:stretch>
                <a:fillRect/>
              </a:stretch>
            </p:blipFill>
            <p:spPr>
              <a:xfrm>
                <a:off x="8958538" y="4538286"/>
                <a:ext cx="347204" cy="335497"/>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6"/>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7"/>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8"/>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9"/>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407450" cy="95410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Current Score: 0</a:t>
              </a:r>
              <a:endParaRPr kumimoji="1" lang="zh-TW" altLang="en-US" sz="2800" dirty="0">
                <a:solidFill>
                  <a:srgbClr val="00B0F0"/>
                </a:solidFill>
              </a:endParaRPr>
            </a:p>
          </p:txBody>
        </p:sp>
      </p:grpSp>
      <p:sp>
        <p:nvSpPr>
          <p:cNvPr id="55" name="文字方塊 54">
            <a:extLst>
              <a:ext uri="{FF2B5EF4-FFF2-40B4-BE49-F238E27FC236}">
                <a16:creationId xmlns:a16="http://schemas.microsoft.com/office/drawing/2014/main" id="{B7975875-8E22-8546-A86B-2C511259894F}"/>
              </a:ext>
            </a:extLst>
          </p:cNvPr>
          <p:cNvSpPr txBox="1"/>
          <p:nvPr/>
        </p:nvSpPr>
        <p:spPr>
          <a:xfrm>
            <a:off x="2137976" y="36168"/>
            <a:ext cx="7801153" cy="1323439"/>
          </a:xfrm>
          <a:prstGeom prst="rect">
            <a:avLst/>
          </a:prstGeom>
          <a:noFill/>
        </p:spPr>
        <p:txBody>
          <a:bodyPr wrap="square" rtlCol="0">
            <a:spAutoFit/>
          </a:bodyPr>
          <a:lstStyle/>
          <a:p>
            <a:r>
              <a:rPr kumimoji="1" lang="en-US" altLang="zh-TW" sz="4000" dirty="0"/>
              <a:t>“Each step costs 1 point, </a:t>
            </a:r>
          </a:p>
          <a:p>
            <a:r>
              <a:rPr kumimoji="1" lang="en-US" altLang="zh-TW" sz="4000" dirty="0"/>
              <a:t>which target do you want to reach?”</a:t>
            </a:r>
            <a:endParaRPr kumimoji="1" lang="zh-TW" altLang="en-US" sz="4000" dirty="0"/>
          </a:p>
        </p:txBody>
      </p:sp>
    </p:spTree>
    <p:extLst>
      <p:ext uri="{BB962C8B-B14F-4D97-AF65-F5344CB8AC3E}">
        <p14:creationId xmlns:p14="http://schemas.microsoft.com/office/powerpoint/2010/main" val="25971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69FE1E-2130-4271-A77F-CAE75C8A6664}"/>
              </a:ext>
            </a:extLst>
          </p:cNvPr>
          <p:cNvGrpSpPr/>
          <p:nvPr/>
        </p:nvGrpSpPr>
        <p:grpSpPr>
          <a:xfrm>
            <a:off x="217716" y="250371"/>
            <a:ext cx="8719456" cy="6400800"/>
            <a:chOff x="217716" y="250371"/>
            <a:chExt cx="8719456" cy="640080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7716" y="250371"/>
              <a:ext cx="8719456" cy="6400800"/>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145971" y="859971"/>
                  <a:ext cx="7239000" cy="5159827"/>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3"/>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4"/>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4"/>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4"/>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noChangeAspect="1"/>
                </p:cNvPicPr>
                <p:nvPr/>
              </p:nvPicPr>
              <p:blipFill>
                <a:blip r:embed="rId4"/>
                <a:stretch>
                  <a:fillRect/>
                </a:stretch>
              </p:blipFill>
              <p:spPr>
                <a:xfrm>
                  <a:off x="8958539" y="4549324"/>
                  <a:ext cx="324000" cy="313875"/>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5"/>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6"/>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7"/>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8"/>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741686" cy="76912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Final Score: 26-7=19</a:t>
                </a:r>
                <a:endParaRPr kumimoji="1" lang="zh-TW" altLang="en-US" sz="2800" dirty="0">
                  <a:solidFill>
                    <a:srgbClr val="00B0F0"/>
                  </a:solidFill>
                </a:endParaRPr>
              </a:p>
            </p:txBody>
          </p:sp>
        </p:grpSp>
        <p:pic>
          <p:nvPicPr>
            <p:cNvPr id="3" name="圖片 2">
              <a:extLst>
                <a:ext uri="{FF2B5EF4-FFF2-40B4-BE49-F238E27FC236}">
                  <a16:creationId xmlns:a16="http://schemas.microsoft.com/office/drawing/2014/main" id="{CD0221BF-DC57-8541-9893-316C67EB39EB}"/>
                </a:ext>
              </a:extLst>
            </p:cNvPr>
            <p:cNvPicPr>
              <a:picLocks noChangeAspect="1"/>
            </p:cNvPicPr>
            <p:nvPr/>
          </p:nvPicPr>
          <p:blipFill>
            <a:blip r:embed="rId9"/>
            <a:stretch>
              <a:fillRect/>
            </a:stretch>
          </p:blipFill>
          <p:spPr>
            <a:xfrm>
              <a:off x="2398216" y="400776"/>
              <a:ext cx="5844635" cy="6142662"/>
            </a:xfrm>
            <a:prstGeom prst="rect">
              <a:avLst/>
            </a:prstGeom>
          </p:spPr>
        </p:pic>
        <p:sp>
          <p:nvSpPr>
            <p:cNvPr id="45" name="向右箭號 44">
              <a:extLst>
                <a:ext uri="{FF2B5EF4-FFF2-40B4-BE49-F238E27FC236}">
                  <a16:creationId xmlns:a16="http://schemas.microsoft.com/office/drawing/2014/main" id="{7BE80E27-A79C-6C48-9C4A-1040610D761F}"/>
                </a:ext>
              </a:extLst>
            </p:cNvPr>
            <p:cNvSpPr/>
            <p:nvPr/>
          </p:nvSpPr>
          <p:spPr>
            <a:xfrm>
              <a:off x="5573484" y="3222171"/>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C6B9CC99-B83C-E045-89A6-CFD381A309A2}"/>
                </a:ext>
              </a:extLst>
            </p:cNvPr>
            <p:cNvSpPr/>
            <p:nvPr/>
          </p:nvSpPr>
          <p:spPr>
            <a:xfrm rot="5400000">
              <a:off x="5693226" y="3494316"/>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82DB7F11-4ACD-D647-9A76-6EE7CEC583FF}"/>
                </a:ext>
              </a:extLst>
            </p:cNvPr>
            <p:cNvSpPr/>
            <p:nvPr/>
          </p:nvSpPr>
          <p:spPr>
            <a:xfrm rot="5400000">
              <a:off x="5693223" y="3886203"/>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向右箭號 49">
              <a:extLst>
                <a:ext uri="{FF2B5EF4-FFF2-40B4-BE49-F238E27FC236}">
                  <a16:creationId xmlns:a16="http://schemas.microsoft.com/office/drawing/2014/main" id="{898B2944-8A51-1646-B7DF-C816765383D2}"/>
                </a:ext>
              </a:extLst>
            </p:cNvPr>
            <p:cNvSpPr/>
            <p:nvPr/>
          </p:nvSpPr>
          <p:spPr>
            <a:xfrm rot="5400000">
              <a:off x="5693228" y="4317038"/>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1" name="向右箭號 50">
              <a:extLst>
                <a:ext uri="{FF2B5EF4-FFF2-40B4-BE49-F238E27FC236}">
                  <a16:creationId xmlns:a16="http://schemas.microsoft.com/office/drawing/2014/main" id="{94F88719-0951-514B-AD34-98AF65CFB451}"/>
                </a:ext>
              </a:extLst>
            </p:cNvPr>
            <p:cNvSpPr/>
            <p:nvPr/>
          </p:nvSpPr>
          <p:spPr>
            <a:xfrm rot="5400000">
              <a:off x="5704111" y="4730697"/>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向右箭號 51">
              <a:extLst>
                <a:ext uri="{FF2B5EF4-FFF2-40B4-BE49-F238E27FC236}">
                  <a16:creationId xmlns:a16="http://schemas.microsoft.com/office/drawing/2014/main" id="{5AC73B4B-5899-F049-995D-0D8F601BF022}"/>
                </a:ext>
              </a:extLst>
            </p:cNvPr>
            <p:cNvSpPr/>
            <p:nvPr/>
          </p:nvSpPr>
          <p:spPr>
            <a:xfrm rot="5400000">
              <a:off x="5714994" y="514435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3" name="向右箭號 52">
              <a:extLst>
                <a:ext uri="{FF2B5EF4-FFF2-40B4-BE49-F238E27FC236}">
                  <a16:creationId xmlns:a16="http://schemas.microsoft.com/office/drawing/2014/main" id="{62661258-7B93-384F-9492-25B6A1F0980C}"/>
                </a:ext>
              </a:extLst>
            </p:cNvPr>
            <p:cNvSpPr/>
            <p:nvPr/>
          </p:nvSpPr>
          <p:spPr>
            <a:xfrm rot="10800000">
              <a:off x="5551712" y="530134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TextBox 1">
              <a:extLst>
                <a:ext uri="{FF2B5EF4-FFF2-40B4-BE49-F238E27FC236}">
                  <a16:creationId xmlns:a16="http://schemas.microsoft.com/office/drawing/2014/main" id="{E753BACE-D93F-4B7F-A744-134FD10230EF}"/>
                </a:ext>
              </a:extLst>
            </p:cNvPr>
            <p:cNvSpPr txBox="1"/>
            <p:nvPr/>
          </p:nvSpPr>
          <p:spPr>
            <a:xfrm>
              <a:off x="806583" y="1589048"/>
              <a:ext cx="1483805" cy="461665"/>
            </a:xfrm>
            <a:prstGeom prst="rect">
              <a:avLst/>
            </a:prstGeom>
            <a:solidFill>
              <a:schemeClr val="tx1"/>
            </a:solidFill>
          </p:spPr>
          <p:txBody>
            <a:bodyPr wrap="square" rtlCol="0">
              <a:spAutoFit/>
            </a:bodyPr>
            <a:lstStyle/>
            <a:p>
              <a:r>
                <a:rPr lang="en-US" sz="2400" b="1" dirty="0">
                  <a:solidFill>
                    <a:srgbClr val="F84576"/>
                  </a:solidFill>
                </a:rPr>
                <a:t>Anne: 23</a:t>
              </a:r>
            </a:p>
          </p:txBody>
        </p:sp>
        <p:sp>
          <p:nvSpPr>
            <p:cNvPr id="29" name="TextBox 28">
              <a:extLst>
                <a:ext uri="{FF2B5EF4-FFF2-40B4-BE49-F238E27FC236}">
                  <a16:creationId xmlns:a16="http://schemas.microsoft.com/office/drawing/2014/main" id="{276DEE2E-CC16-4423-8272-7FA317338881}"/>
                </a:ext>
              </a:extLst>
            </p:cNvPr>
            <p:cNvSpPr txBox="1"/>
            <p:nvPr/>
          </p:nvSpPr>
          <p:spPr>
            <a:xfrm>
              <a:off x="806583" y="2311212"/>
              <a:ext cx="1591635" cy="461665"/>
            </a:xfrm>
            <a:prstGeom prst="rect">
              <a:avLst/>
            </a:prstGeom>
            <a:solidFill>
              <a:schemeClr val="tx1"/>
            </a:solidFill>
          </p:spPr>
          <p:txBody>
            <a:bodyPr wrap="square" rtlCol="0">
              <a:spAutoFit/>
            </a:bodyPr>
            <a:lstStyle/>
            <a:p>
              <a:r>
                <a:rPr lang="en-US" sz="2400" b="1" dirty="0">
                  <a:solidFill>
                    <a:srgbClr val="D6C688"/>
                  </a:solidFill>
                </a:rPr>
                <a:t>Ben: 26</a:t>
              </a:r>
            </a:p>
          </p:txBody>
        </p:sp>
        <p:sp>
          <p:nvSpPr>
            <p:cNvPr id="33" name="TextBox 32">
              <a:extLst>
                <a:ext uri="{FF2B5EF4-FFF2-40B4-BE49-F238E27FC236}">
                  <a16:creationId xmlns:a16="http://schemas.microsoft.com/office/drawing/2014/main" id="{1F1FEB8F-6BD2-4CF1-A3A3-EE1083B7C4E8}"/>
                </a:ext>
              </a:extLst>
            </p:cNvPr>
            <p:cNvSpPr txBox="1"/>
            <p:nvPr/>
          </p:nvSpPr>
          <p:spPr>
            <a:xfrm>
              <a:off x="806583" y="3037874"/>
              <a:ext cx="1591635" cy="461665"/>
            </a:xfrm>
            <a:prstGeom prst="rect">
              <a:avLst/>
            </a:prstGeom>
            <a:solidFill>
              <a:schemeClr val="tx1"/>
            </a:solidFill>
          </p:spPr>
          <p:txBody>
            <a:bodyPr wrap="square" rtlCol="0">
              <a:spAutoFit/>
            </a:bodyPr>
            <a:lstStyle/>
            <a:p>
              <a:r>
                <a:rPr lang="en-US" sz="2400" b="1" dirty="0">
                  <a:solidFill>
                    <a:srgbClr val="B26A42"/>
                  </a:solidFill>
                </a:rPr>
                <a:t>Matt: 18</a:t>
              </a:r>
            </a:p>
          </p:txBody>
        </p:sp>
        <p:sp>
          <p:nvSpPr>
            <p:cNvPr id="35" name="TextBox 34">
              <a:extLst>
                <a:ext uri="{FF2B5EF4-FFF2-40B4-BE49-F238E27FC236}">
                  <a16:creationId xmlns:a16="http://schemas.microsoft.com/office/drawing/2014/main" id="{D852391A-8C4E-4368-8038-B8F5DD753809}"/>
                </a:ext>
              </a:extLst>
            </p:cNvPr>
            <p:cNvSpPr txBox="1"/>
            <p:nvPr/>
          </p:nvSpPr>
          <p:spPr>
            <a:xfrm>
              <a:off x="806583" y="3731653"/>
              <a:ext cx="1483805" cy="461665"/>
            </a:xfrm>
            <a:prstGeom prst="rect">
              <a:avLst/>
            </a:prstGeom>
            <a:solidFill>
              <a:schemeClr val="tx1"/>
            </a:solidFill>
          </p:spPr>
          <p:txBody>
            <a:bodyPr wrap="square" rtlCol="0">
              <a:spAutoFit/>
            </a:bodyPr>
            <a:lstStyle/>
            <a:p>
              <a:r>
                <a:rPr lang="en-US" sz="2400" b="1" dirty="0">
                  <a:solidFill>
                    <a:srgbClr val="7DCEA0"/>
                  </a:solidFill>
                </a:rPr>
                <a:t>Amy: 18</a:t>
              </a:r>
            </a:p>
          </p:txBody>
        </p:sp>
      </p:grpSp>
      <p:sp>
        <p:nvSpPr>
          <p:cNvPr id="6" name="Rectangle 5">
            <a:extLst>
              <a:ext uri="{FF2B5EF4-FFF2-40B4-BE49-F238E27FC236}">
                <a16:creationId xmlns:a16="http://schemas.microsoft.com/office/drawing/2014/main" id="{A060F4C3-72B4-4547-ADEF-938EFAEE4913}"/>
              </a:ext>
            </a:extLst>
          </p:cNvPr>
          <p:cNvSpPr/>
          <p:nvPr/>
        </p:nvSpPr>
        <p:spPr>
          <a:xfrm>
            <a:off x="7351776" y="4788692"/>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6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video game&#10;&#10;Description automatically generated">
            <a:extLst>
              <a:ext uri="{FF2B5EF4-FFF2-40B4-BE49-F238E27FC236}">
                <a16:creationId xmlns:a16="http://schemas.microsoft.com/office/drawing/2014/main" id="{4D0E9563-08B5-45C5-9A8F-5DB73846050D}"/>
              </a:ext>
            </a:extLst>
          </p:cNvPr>
          <p:cNvPicPr>
            <a:picLocks noChangeAspect="1"/>
          </p:cNvPicPr>
          <p:nvPr/>
        </p:nvPicPr>
        <p:blipFill>
          <a:blip r:embed="rId2"/>
          <a:stretch>
            <a:fillRect/>
          </a:stretch>
        </p:blipFill>
        <p:spPr>
          <a:xfrm>
            <a:off x="3601329" y="591892"/>
            <a:ext cx="6077243" cy="5754251"/>
          </a:xfrm>
          <a:prstGeom prst="rect">
            <a:avLst/>
          </a:prstGeom>
        </p:spPr>
      </p:pic>
      <p:sp>
        <p:nvSpPr>
          <p:cNvPr id="5" name="TextBox 4">
            <a:extLst>
              <a:ext uri="{FF2B5EF4-FFF2-40B4-BE49-F238E27FC236}">
                <a16:creationId xmlns:a16="http://schemas.microsoft.com/office/drawing/2014/main" id="{5627B980-87BA-429E-BF6F-BDA1CE6F0DE8}"/>
              </a:ext>
            </a:extLst>
          </p:cNvPr>
          <p:cNvSpPr txBox="1"/>
          <p:nvPr/>
        </p:nvSpPr>
        <p:spPr>
          <a:xfrm>
            <a:off x="7610619" y="2509405"/>
            <a:ext cx="1824111" cy="369332"/>
          </a:xfrm>
          <a:prstGeom prst="rect">
            <a:avLst/>
          </a:prstGeom>
          <a:solidFill>
            <a:schemeClr val="bg1"/>
          </a:solidFill>
        </p:spPr>
        <p:txBody>
          <a:bodyPr wrap="square" rtlCol="0">
            <a:spAutoFit/>
          </a:bodyPr>
          <a:lstStyle/>
          <a:p>
            <a:r>
              <a:rPr lang="en-US" b="1" dirty="0"/>
              <a:t>Test Query State</a:t>
            </a:r>
          </a:p>
        </p:txBody>
      </p:sp>
      <p:sp>
        <p:nvSpPr>
          <p:cNvPr id="6" name="TextBox 5">
            <a:extLst>
              <a:ext uri="{FF2B5EF4-FFF2-40B4-BE49-F238E27FC236}">
                <a16:creationId xmlns:a16="http://schemas.microsoft.com/office/drawing/2014/main" id="{CB8A08BC-E81D-4774-A054-8440B8D92698}"/>
              </a:ext>
            </a:extLst>
          </p:cNvPr>
          <p:cNvSpPr txBox="1"/>
          <p:nvPr/>
        </p:nvSpPr>
        <p:spPr>
          <a:xfrm>
            <a:off x="7624685" y="5840504"/>
            <a:ext cx="1920240" cy="369332"/>
          </a:xfrm>
          <a:prstGeom prst="rect">
            <a:avLst/>
          </a:prstGeom>
          <a:solidFill>
            <a:schemeClr val="bg1"/>
          </a:solidFill>
        </p:spPr>
        <p:txBody>
          <a:bodyPr wrap="square" rtlCol="0">
            <a:spAutoFit/>
          </a:bodyPr>
          <a:lstStyle/>
          <a:p>
            <a:r>
              <a:rPr lang="en-US" b="1" dirty="0"/>
              <a:t>Predicted Target</a:t>
            </a:r>
          </a:p>
        </p:txBody>
      </p:sp>
      <p:sp>
        <p:nvSpPr>
          <p:cNvPr id="11" name="TextBox 10">
            <a:extLst>
              <a:ext uri="{FF2B5EF4-FFF2-40B4-BE49-F238E27FC236}">
                <a16:creationId xmlns:a16="http://schemas.microsoft.com/office/drawing/2014/main" id="{93BF224F-00B5-4960-92B4-4B8B147F0DA9}"/>
              </a:ext>
            </a:extLst>
          </p:cNvPr>
          <p:cNvSpPr txBox="1"/>
          <p:nvPr/>
        </p:nvSpPr>
        <p:spPr>
          <a:xfrm>
            <a:off x="6698563" y="271346"/>
            <a:ext cx="2980009" cy="461665"/>
          </a:xfrm>
          <a:prstGeom prst="rect">
            <a:avLst/>
          </a:prstGeom>
          <a:solidFill>
            <a:schemeClr val="bg1"/>
          </a:solidFill>
        </p:spPr>
        <p:txBody>
          <a:bodyPr wrap="square" rtlCol="0">
            <a:spAutoFit/>
          </a:bodyPr>
          <a:lstStyle/>
          <a:p>
            <a:r>
              <a:rPr lang="en-US" sz="2400" b="1" dirty="0"/>
              <a:t>Preference Prediction</a:t>
            </a:r>
          </a:p>
        </p:txBody>
      </p:sp>
      <p:sp>
        <p:nvSpPr>
          <p:cNvPr id="12" name="TextBox 11">
            <a:extLst>
              <a:ext uri="{FF2B5EF4-FFF2-40B4-BE49-F238E27FC236}">
                <a16:creationId xmlns:a16="http://schemas.microsoft.com/office/drawing/2014/main" id="{E165FDF6-63F8-4F69-9ABB-68428333AE49}"/>
              </a:ext>
            </a:extLst>
          </p:cNvPr>
          <p:cNvSpPr txBox="1"/>
          <p:nvPr/>
        </p:nvSpPr>
        <p:spPr>
          <a:xfrm>
            <a:off x="3120680" y="271345"/>
            <a:ext cx="2980009" cy="461665"/>
          </a:xfrm>
          <a:prstGeom prst="rect">
            <a:avLst/>
          </a:prstGeom>
          <a:solidFill>
            <a:schemeClr val="bg1"/>
          </a:solidFill>
        </p:spPr>
        <p:txBody>
          <a:bodyPr wrap="square" rtlCol="0">
            <a:spAutoFit/>
          </a:bodyPr>
          <a:lstStyle/>
          <a:p>
            <a:pPr algn="ctr"/>
            <a:r>
              <a:rPr lang="en-US" sz="2400" b="1" dirty="0"/>
              <a:t>Model Training</a:t>
            </a:r>
          </a:p>
        </p:txBody>
      </p:sp>
    </p:spTree>
    <p:extLst>
      <p:ext uri="{BB962C8B-B14F-4D97-AF65-F5344CB8AC3E}">
        <p14:creationId xmlns:p14="http://schemas.microsoft.com/office/powerpoint/2010/main" val="427183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740330" y="765270"/>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288452"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309538" y="4190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989870" y="397744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663585" y="469845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B97458FE-7EA1-488D-9B4B-A4D560A41302}"/>
                  </a:ext>
                </a:extLst>
              </p:cNvPr>
              <p:cNvSpPr/>
              <p:nvPr/>
            </p:nvSpPr>
            <p:spPr>
              <a:xfrm>
                <a:off x="2352790" y="47147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352790" y="4714787"/>
                <a:ext cx="274320" cy="215004"/>
              </a:xfrm>
              <a:prstGeom prst="rect">
                <a:avLst/>
              </a:prstGeom>
              <a:blipFill>
                <a:blip r:embed="rId2"/>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CC29EA4-71D4-46FD-BBFF-A7335BDE7496}"/>
                  </a:ext>
                </a:extLst>
              </p:cNvPr>
              <p:cNvSpPr/>
              <p:nvPr/>
            </p:nvSpPr>
            <p:spPr>
              <a:xfrm>
                <a:off x="3118874" y="48652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3118874" y="4865277"/>
                <a:ext cx="274320" cy="215004"/>
              </a:xfrm>
              <a:prstGeom prst="rect">
                <a:avLst/>
              </a:prstGeom>
              <a:blipFill>
                <a:blip r:embed="rId3"/>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4CA9F955-8DC6-49C2-BE5F-A3EDFC7F4911}"/>
                  </a:ext>
                </a:extLst>
              </p:cNvPr>
              <p:cNvSpPr/>
              <p:nvPr/>
            </p:nvSpPr>
            <p:spPr>
              <a:xfrm>
                <a:off x="2663585"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663585" y="3823086"/>
                <a:ext cx="274320" cy="215004"/>
              </a:xfrm>
              <a:prstGeom prst="rect">
                <a:avLst/>
              </a:prstGeom>
              <a:blipFill>
                <a:blip r:embed="rId4"/>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253950" y="1680831"/>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370579" y="2634182"/>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947395" y="2162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629083" y="264353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08CE4C1-342C-41DC-8CEC-7714DD7A5D00}"/>
                  </a:ext>
                </a:extLst>
              </p:cNvPr>
              <p:cNvSpPr/>
              <p:nvPr/>
            </p:nvSpPr>
            <p:spPr>
              <a:xfrm>
                <a:off x="2318288" y="262215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318288" y="2622156"/>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5647500F-79BC-4838-B654-29766B061F38}"/>
                  </a:ext>
                </a:extLst>
              </p:cNvPr>
              <p:cNvSpPr/>
              <p:nvPr/>
            </p:nvSpPr>
            <p:spPr>
              <a:xfrm>
                <a:off x="3084372" y="277264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3084372" y="2772646"/>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F56B02F0-5962-4600-93BD-17B5376C42AF}"/>
                  </a:ext>
                </a:extLst>
              </p:cNvPr>
              <p:cNvSpPr/>
              <p:nvPr/>
            </p:nvSpPr>
            <p:spPr>
              <a:xfrm>
                <a:off x="2692080" y="170721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692080" y="1707214"/>
                <a:ext cx="274320" cy="215004"/>
              </a:xfrm>
              <a:prstGeom prst="rect">
                <a:avLst/>
              </a:prstGeom>
              <a:blipFill>
                <a:blip r:embed="rId7"/>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275049" y="210955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275049" y="2109559"/>
                <a:ext cx="294652" cy="294652"/>
              </a:xfrm>
              <a:prstGeom prst="ellipse">
                <a:avLst/>
              </a:prstGeom>
              <a:blipFill>
                <a:blip r:embed="rId8"/>
                <a:stretch>
                  <a:fillRect l="-204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42C2CA78-AACE-4AF7-B169-9E234184226D}"/>
                  </a:ext>
                </a:extLst>
              </p:cNvPr>
              <p:cNvSpPr/>
              <p:nvPr/>
            </p:nvSpPr>
            <p:spPr>
              <a:xfrm>
                <a:off x="3351140" y="2080379"/>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351140" y="2080379"/>
                <a:ext cx="274320" cy="215004"/>
              </a:xfrm>
              <a:prstGeom prst="rect">
                <a:avLst/>
              </a:prstGeom>
              <a:blipFill>
                <a:blip r:embed="rId9"/>
                <a:stretch>
                  <a:fillRect l="-40000" r="-8889" b="-444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288608" y="429190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288608" y="4291900"/>
                <a:ext cx="294652" cy="294652"/>
              </a:xfrm>
              <a:prstGeom prst="ellipse">
                <a:avLst/>
              </a:prstGeom>
              <a:blipFill>
                <a:blip r:embed="rId10"/>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578504" y="21873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666052" y="232920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740330" y="246231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958719" y="247331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184959" y="247331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326363" y="23507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B884DACB-A14A-4CB4-99BB-576811CF6EEE}"/>
                  </a:ext>
                </a:extLst>
              </p:cNvPr>
              <p:cNvSpPr/>
              <p:nvPr/>
            </p:nvSpPr>
            <p:spPr>
              <a:xfrm>
                <a:off x="1102837" y="3259927"/>
                <a:ext cx="1662122" cy="830997"/>
              </a:xfrm>
              <a:prstGeom prst="rect">
                <a:avLst/>
              </a:prstGeom>
            </p:spPr>
            <p:txBody>
              <a:bodyPr wrap="none">
                <a:spAutoFit/>
              </a:bodyPr>
              <a:lstStyle/>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xmlns="">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1102837" y="3259927"/>
                <a:ext cx="1662122" cy="830997"/>
              </a:xfrm>
              <a:prstGeom prst="rect">
                <a:avLst/>
              </a:prstGeom>
              <a:blipFill>
                <a:blip r:embed="rId11"/>
                <a:stretch>
                  <a:fillRect l="-5861" t="-5882" r="-4396" b="-5147"/>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48CBBC58-F5C4-426A-A986-3AA0E8DA14CD}"/>
              </a:ext>
            </a:extLst>
          </p:cNvPr>
          <p:cNvSpPr/>
          <p:nvPr/>
        </p:nvSpPr>
        <p:spPr>
          <a:xfrm>
            <a:off x="4322371" y="395885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322371" y="1707214"/>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883972" y="206787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492624" y="2710074"/>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D5C76867-18E7-4400-AD27-4EE0134EA981}"/>
                  </a:ext>
                </a:extLst>
              </p:cNvPr>
              <p:cNvSpPr/>
              <p:nvPr/>
            </p:nvSpPr>
            <p:spPr>
              <a:xfrm>
                <a:off x="4171357" y="297969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171357" y="2979693"/>
                <a:ext cx="1032732" cy="483181"/>
              </a:xfrm>
              <a:prstGeom prst="ellipse">
                <a:avLst/>
              </a:prstGeom>
              <a:blipFill>
                <a:blip r:embed="rId12"/>
                <a:stretch>
                  <a:fillRect l="-588"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492624" y="371820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883972" y="426806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A14C8C92-3444-462A-9A84-599E2B28D0BB}"/>
                  </a:ext>
                </a:extLst>
              </p:cNvPr>
              <p:cNvSpPr/>
              <p:nvPr/>
            </p:nvSpPr>
            <p:spPr>
              <a:xfrm>
                <a:off x="5190458" y="2017901"/>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xmlns="">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190458" y="2017901"/>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256373" y="4281484"/>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5017675" y="388907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137423" y="765270"/>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958DE180-F1FF-4A38-B8FF-1A549C2FDD3E}"/>
                  </a:ext>
                </a:extLst>
              </p:cNvPr>
              <p:cNvSpPr/>
              <p:nvPr/>
            </p:nvSpPr>
            <p:spPr>
              <a:xfrm>
                <a:off x="610740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smtClean="0">
                              <a:latin typeface="Cambria Math" panose="02040503050406030204" pitchFamily="18" charset="0"/>
                            </a:rPr>
                            <m:t>𝒋</m:t>
                          </m:r>
                          <m:r>
                            <a:rPr lang="en-US" sz="2400" b="1" i="1" smtClean="0">
                              <a:latin typeface="Cambria Math" panose="02040503050406030204" pitchFamily="18" charset="0"/>
                            </a:rPr>
                            <m:t>+</m:t>
                          </m:r>
                        </m:sub>
                      </m:sSub>
                    </m:oMath>
                  </m:oMathPara>
                </a14:m>
                <a:endParaRPr lang="en-US" sz="2400" b="1" dirty="0"/>
              </a:p>
            </p:txBody>
          </p:sp>
        </mc:Choice>
        <mc:Fallback xmlns="">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107402" y="1218814"/>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217503"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61B1BE87-2305-4C86-A50F-1C11258AB1C1}"/>
                  </a:ext>
                </a:extLst>
              </p:cNvPr>
              <p:cNvSpPr/>
              <p:nvPr/>
            </p:nvSpPr>
            <p:spPr>
              <a:xfrm>
                <a:off x="7301058" y="48641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301058" y="4864110"/>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B129AC96-87FF-4990-A8CB-11CDAED0CE6A}"/>
                  </a:ext>
                </a:extLst>
              </p:cNvPr>
              <p:cNvSpPr/>
              <p:nvPr/>
            </p:nvSpPr>
            <p:spPr>
              <a:xfrm>
                <a:off x="8328274" y="486734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328274" y="4867340"/>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54587C4C-8AEE-431C-ADA2-67DB0D113165}"/>
                  </a:ext>
                </a:extLst>
              </p:cNvPr>
              <p:cNvSpPr/>
              <p:nvPr/>
            </p:nvSpPr>
            <p:spPr>
              <a:xfrm>
                <a:off x="7301058"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301058" y="3823086"/>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217503" y="17011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334132" y="2654513"/>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910948" y="21830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592636" y="266386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08C26D39-1CCF-4D86-B09E-DDA6B6F81BC9}"/>
                  </a:ext>
                </a:extLst>
              </p:cNvPr>
              <p:cNvSpPr/>
              <p:nvPr/>
            </p:nvSpPr>
            <p:spPr>
              <a:xfrm>
                <a:off x="7281841" y="26424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281841" y="2642487"/>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a:extLst>
                  <a:ext uri="{FF2B5EF4-FFF2-40B4-BE49-F238E27FC236}">
                    <a16:creationId xmlns:a16="http://schemas.microsoft.com/office/drawing/2014/main" id="{BD65DE65-3DE8-4B25-BA81-4FD37C53E169}"/>
                  </a:ext>
                </a:extLst>
              </p:cNvPr>
              <p:cNvSpPr/>
              <p:nvPr/>
            </p:nvSpPr>
            <p:spPr>
              <a:xfrm>
                <a:off x="8047925" y="27929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8047925" y="2792977"/>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6A9F77EA-5A9D-4B94-B3BE-56A5E5881F50}"/>
                  </a:ext>
                </a:extLst>
              </p:cNvPr>
              <p:cNvSpPr/>
              <p:nvPr/>
            </p:nvSpPr>
            <p:spPr>
              <a:xfrm>
                <a:off x="7655633" y="172754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655633" y="1727545"/>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260118" y="212989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260118" y="2129890"/>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838FACF2-F97B-4A96-8D2B-CBE3358F720E}"/>
                  </a:ext>
                </a:extLst>
              </p:cNvPr>
              <p:cNvSpPr/>
              <p:nvPr/>
            </p:nvSpPr>
            <p:spPr>
              <a:xfrm>
                <a:off x="8314693" y="21007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314693" y="2100710"/>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807555" y="4326101"/>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807555" y="4326101"/>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542057" y="22077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629605" y="234953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703883" y="248265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922272" y="249364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148512" y="249364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289916" y="23711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36DA0F3B-0C27-45FE-8DD7-ED612139E0CB}"/>
                  </a:ext>
                </a:extLst>
              </p:cNvPr>
              <p:cNvSpPr/>
              <p:nvPr/>
            </p:nvSpPr>
            <p:spPr>
              <a:xfrm>
                <a:off x="6011867" y="3008933"/>
                <a:ext cx="1693541" cy="1200329"/>
              </a:xfrm>
              <a:prstGeom prst="rect">
                <a:avLst/>
              </a:prstGeom>
            </p:spPr>
            <p:txBody>
              <a:bodyPr wrap="none">
                <a:spAutoFit/>
              </a:bodyPr>
              <a:lstStyle/>
              <a:p>
                <a:r>
                  <a:rPr lang="en-US" sz="2400" dirty="0"/>
                  <a:t>Inference </a:t>
                </a:r>
              </a:p>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xmlns="">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6011867" y="3008933"/>
                <a:ext cx="1693541" cy="1200329"/>
              </a:xfrm>
              <a:prstGeom prst="rect">
                <a:avLst/>
              </a:prstGeom>
              <a:blipFill>
                <a:blip r:embed="rId24"/>
                <a:stretch>
                  <a:fillRect l="-5396" t="-4082" r="-2878" b="-3571"/>
                </a:stretch>
              </a:blipFill>
            </p:spPr>
            <p:txBody>
              <a:bodyPr/>
              <a:lstStyle/>
              <a:p>
                <a:r>
                  <a:rPr lang="en-US">
                    <a:noFill/>
                  </a:rPr>
                  <a:t> </a:t>
                </a:r>
              </a:p>
            </p:txBody>
          </p:sp>
        </mc:Fallback>
      </mc:AlternateContent>
      <p:sp>
        <p:nvSpPr>
          <p:cNvPr id="150" name="Rectangle 149">
            <a:extLst>
              <a:ext uri="{FF2B5EF4-FFF2-40B4-BE49-F238E27FC236}">
                <a16:creationId xmlns:a16="http://schemas.microsoft.com/office/drawing/2014/main" id="{B46CF904-D48E-4A74-850C-726854EBD141}"/>
              </a:ext>
            </a:extLst>
          </p:cNvPr>
          <p:cNvSpPr/>
          <p:nvPr/>
        </p:nvSpPr>
        <p:spPr>
          <a:xfrm>
            <a:off x="9189772" y="3972368"/>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51" name="Rectangle 150">
            <a:extLst>
              <a:ext uri="{FF2B5EF4-FFF2-40B4-BE49-F238E27FC236}">
                <a16:creationId xmlns:a16="http://schemas.microsoft.com/office/drawing/2014/main" id="{A71E4A5D-E371-489E-B881-8398A63A72D3}"/>
              </a:ext>
            </a:extLst>
          </p:cNvPr>
          <p:cNvSpPr/>
          <p:nvPr/>
        </p:nvSpPr>
        <p:spPr>
          <a:xfrm>
            <a:off x="9189772" y="1720727"/>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52" name="Straight Arrow Connector 151">
            <a:extLst>
              <a:ext uri="{FF2B5EF4-FFF2-40B4-BE49-F238E27FC236}">
                <a16:creationId xmlns:a16="http://schemas.microsoft.com/office/drawing/2014/main" id="{67ED340D-62E4-426A-ABAE-24C96E997AA2}"/>
              </a:ext>
            </a:extLst>
          </p:cNvPr>
          <p:cNvCxnSpPr>
            <a:cxnSpLocks/>
          </p:cNvCxnSpPr>
          <p:nvPr/>
        </p:nvCxnSpPr>
        <p:spPr>
          <a:xfrm>
            <a:off x="8762134" y="208138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E15E18A1-9C6F-49C0-A9E7-DCD845ADA97E}"/>
              </a:ext>
            </a:extLst>
          </p:cNvPr>
          <p:cNvCxnSpPr>
            <a:cxnSpLocks/>
          </p:cNvCxnSpPr>
          <p:nvPr/>
        </p:nvCxnSpPr>
        <p:spPr>
          <a:xfrm rot="5400000">
            <a:off x="9360025" y="272358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4" name="Oval 153">
                <a:extLst>
                  <a:ext uri="{FF2B5EF4-FFF2-40B4-BE49-F238E27FC236}">
                    <a16:creationId xmlns:a16="http://schemas.microsoft.com/office/drawing/2014/main" id="{1A581A50-47B7-4293-A088-1F19CF88C20E}"/>
                  </a:ext>
                </a:extLst>
              </p:cNvPr>
              <p:cNvSpPr/>
              <p:nvPr/>
            </p:nvSpPr>
            <p:spPr>
              <a:xfrm>
                <a:off x="9124822" y="2993206"/>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54" name="Oval 153">
                <a:extLst>
                  <a:ext uri="{FF2B5EF4-FFF2-40B4-BE49-F238E27FC236}">
                    <a16:creationId xmlns:a16="http://schemas.microsoft.com/office/drawing/2014/main" id="{1A581A50-47B7-4293-A088-1F19CF88C20E}"/>
                  </a:ext>
                </a:extLst>
              </p:cNvPr>
              <p:cNvSpPr>
                <a:spLocks noRot="1" noChangeAspect="1" noMove="1" noResize="1" noEditPoints="1" noAdjustHandles="1" noChangeArrowheads="1" noChangeShapeType="1" noTextEdit="1"/>
              </p:cNvSpPr>
              <p:nvPr/>
            </p:nvSpPr>
            <p:spPr>
              <a:xfrm>
                <a:off x="9124822" y="2993206"/>
                <a:ext cx="1032732" cy="483181"/>
              </a:xfrm>
              <a:prstGeom prst="ellipse">
                <a:avLst/>
              </a:prstGeom>
              <a:blipFill>
                <a:blip r:embed="rId25"/>
                <a:stretch>
                  <a:fillRect l="-592" b="-12658"/>
                </a:stretch>
              </a:blipFill>
              <a:ln>
                <a:noFill/>
              </a:ln>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40DDCAB9-DA58-463A-A792-292357B8B4B9}"/>
              </a:ext>
            </a:extLst>
          </p:cNvPr>
          <p:cNvCxnSpPr>
            <a:cxnSpLocks/>
          </p:cNvCxnSpPr>
          <p:nvPr/>
        </p:nvCxnSpPr>
        <p:spPr>
          <a:xfrm rot="5400000">
            <a:off x="9360025" y="373172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B01BB643-B0FF-4810-BC36-37D75D42BEA2}"/>
              </a:ext>
            </a:extLst>
          </p:cNvPr>
          <p:cNvCxnSpPr>
            <a:cxnSpLocks/>
          </p:cNvCxnSpPr>
          <p:nvPr/>
        </p:nvCxnSpPr>
        <p:spPr>
          <a:xfrm>
            <a:off x="8762134" y="428157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188322" y="4294997"/>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10119586" y="3899647"/>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6" name="Rectangle 165">
                <a:extLst>
                  <a:ext uri="{FF2B5EF4-FFF2-40B4-BE49-F238E27FC236}">
                    <a16:creationId xmlns:a16="http://schemas.microsoft.com/office/drawing/2014/main" id="{D747B05B-40DE-4FF4-9F13-11F25917E361}"/>
                  </a:ext>
                </a:extLst>
              </p:cNvPr>
              <p:cNvSpPr/>
              <p:nvPr/>
            </p:nvSpPr>
            <p:spPr>
              <a:xfrm>
                <a:off x="8328274"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328274" y="3823086"/>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a:extLst>
                  <a:ext uri="{FF2B5EF4-FFF2-40B4-BE49-F238E27FC236}">
                    <a16:creationId xmlns:a16="http://schemas.microsoft.com/office/drawing/2014/main" id="{230E758B-5228-4973-B523-FCA4BD24891B}"/>
                  </a:ext>
                </a:extLst>
              </p:cNvPr>
              <p:cNvSpPr/>
              <p:nvPr/>
            </p:nvSpPr>
            <p:spPr>
              <a:xfrm>
                <a:off x="5247320" y="2941256"/>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247320" y="2941256"/>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291995" y="2755794"/>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Rectangle 168">
                <a:extLst>
                  <a:ext uri="{FF2B5EF4-FFF2-40B4-BE49-F238E27FC236}">
                    <a16:creationId xmlns:a16="http://schemas.microsoft.com/office/drawing/2014/main" id="{1C52E3BE-6729-45D4-B38D-EB4A217389BA}"/>
                  </a:ext>
                </a:extLst>
              </p:cNvPr>
              <p:cNvSpPr/>
              <p:nvPr/>
            </p:nvSpPr>
            <p:spPr>
              <a:xfrm>
                <a:off x="10256746" y="296147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256746" y="2961474"/>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385312" y="2739177"/>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3" name="Rectangle 172">
                <a:extLst>
                  <a:ext uri="{FF2B5EF4-FFF2-40B4-BE49-F238E27FC236}">
                    <a16:creationId xmlns:a16="http://schemas.microsoft.com/office/drawing/2014/main" id="{4A4A1D11-C468-47DB-AD28-F4E4003F0358}"/>
                  </a:ext>
                </a:extLst>
              </p:cNvPr>
              <p:cNvSpPr/>
              <p:nvPr/>
            </p:nvSpPr>
            <p:spPr>
              <a:xfrm>
                <a:off x="10094035" y="2163898"/>
                <a:ext cx="1016337" cy="41735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𝒑𝒓𝒆𝒇</m:t>
                          </m:r>
                        </m:e>
                      </m:acc>
                    </m:oMath>
                  </m:oMathPara>
                </a14:m>
                <a:endParaRPr lang="en-US" sz="2000" b="1" dirty="0"/>
              </a:p>
            </p:txBody>
          </p:sp>
        </mc:Choice>
        <mc:Fallback xmlns="">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10094035" y="2163898"/>
                <a:ext cx="1016337" cy="417358"/>
              </a:xfrm>
              <a:prstGeom prst="rect">
                <a:avLst/>
              </a:prstGeom>
              <a:blipFill>
                <a:blip r:embed="rId29"/>
                <a:stretch>
                  <a:fillRect t="-8824" r="-15569"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Rectangle 173">
                <a:extLst>
                  <a:ext uri="{FF2B5EF4-FFF2-40B4-BE49-F238E27FC236}">
                    <a16:creationId xmlns:a16="http://schemas.microsoft.com/office/drawing/2014/main" id="{50F8388D-3641-46EA-8F31-2D3E72223BB6}"/>
                  </a:ext>
                </a:extLst>
              </p:cNvPr>
              <p:cNvSpPr/>
              <p:nvPr/>
            </p:nvSpPr>
            <p:spPr>
              <a:xfrm>
                <a:off x="116319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163192" y="1218814"/>
                <a:ext cx="1463734" cy="866006"/>
              </a:xfrm>
              <a:prstGeom prst="rect">
                <a:avLst/>
              </a:prstGeom>
              <a:blipFill>
                <a:blip r:embed="rId30"/>
                <a:stretch>
                  <a:fillRect l="-6667" t="-5634" r="-2917" b="-5634"/>
                </a:stretch>
              </a:blipFill>
            </p:spPr>
            <p:txBody>
              <a:bodyPr/>
              <a:lstStyle/>
              <a:p>
                <a:r>
                  <a:rPr lang="en-US">
                    <a:noFill/>
                  </a:rPr>
                  <a:t> </a:t>
                </a:r>
              </a:p>
            </p:txBody>
          </p:sp>
        </mc:Fallback>
      </mc:AlternateContent>
    </p:spTree>
    <p:extLst>
      <p:ext uri="{BB962C8B-B14F-4D97-AF65-F5344CB8AC3E}">
        <p14:creationId xmlns:p14="http://schemas.microsoft.com/office/powerpoint/2010/main" val="262970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931FA9-8C88-4806-AE62-2021B0221996}"/>
              </a:ext>
            </a:extLst>
          </p:cNvPr>
          <p:cNvPicPr>
            <a:picLocks noChangeAspect="1"/>
          </p:cNvPicPr>
          <p:nvPr/>
        </p:nvPicPr>
        <p:blipFill>
          <a:blip r:embed="rId2"/>
          <a:stretch>
            <a:fillRect/>
          </a:stretch>
        </p:blipFill>
        <p:spPr>
          <a:xfrm>
            <a:off x="962723" y="1173284"/>
            <a:ext cx="10266554" cy="4511431"/>
          </a:xfrm>
          <a:prstGeom prst="rect">
            <a:avLst/>
          </a:prstGeom>
        </p:spPr>
      </p:pic>
    </p:spTree>
    <p:extLst>
      <p:ext uri="{BB962C8B-B14F-4D97-AF65-F5344CB8AC3E}">
        <p14:creationId xmlns:p14="http://schemas.microsoft.com/office/powerpoint/2010/main" val="233902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740330" y="765270"/>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288452"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309538" y="4190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989870" y="397744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663585" y="469845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B97458FE-7EA1-488D-9B4B-A4D560A41302}"/>
                  </a:ext>
                </a:extLst>
              </p:cNvPr>
              <p:cNvSpPr/>
              <p:nvPr/>
            </p:nvSpPr>
            <p:spPr>
              <a:xfrm>
                <a:off x="2352790" y="47147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352790" y="4714787"/>
                <a:ext cx="274320" cy="215004"/>
              </a:xfrm>
              <a:prstGeom prst="rect">
                <a:avLst/>
              </a:prstGeom>
              <a:blipFill>
                <a:blip r:embed="rId3"/>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CC29EA4-71D4-46FD-BBFF-A7335BDE7496}"/>
                  </a:ext>
                </a:extLst>
              </p:cNvPr>
              <p:cNvSpPr/>
              <p:nvPr/>
            </p:nvSpPr>
            <p:spPr>
              <a:xfrm>
                <a:off x="3118874" y="48652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3118874" y="4865277"/>
                <a:ext cx="274320" cy="215004"/>
              </a:xfrm>
              <a:prstGeom prst="rect">
                <a:avLst/>
              </a:prstGeom>
              <a:blipFill>
                <a:blip r:embed="rId4"/>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4CA9F955-8DC6-49C2-BE5F-A3EDFC7F4911}"/>
                  </a:ext>
                </a:extLst>
              </p:cNvPr>
              <p:cNvSpPr/>
              <p:nvPr/>
            </p:nvSpPr>
            <p:spPr>
              <a:xfrm>
                <a:off x="2663585"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663585" y="3823086"/>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253950" y="1680831"/>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370579" y="2634182"/>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947395" y="2162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629083" y="264353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08CE4C1-342C-41DC-8CEC-7714DD7A5D00}"/>
                  </a:ext>
                </a:extLst>
              </p:cNvPr>
              <p:cNvSpPr/>
              <p:nvPr/>
            </p:nvSpPr>
            <p:spPr>
              <a:xfrm>
                <a:off x="2318288" y="262215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318288" y="2622156"/>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5647500F-79BC-4838-B654-29766B061F38}"/>
                  </a:ext>
                </a:extLst>
              </p:cNvPr>
              <p:cNvSpPr/>
              <p:nvPr/>
            </p:nvSpPr>
            <p:spPr>
              <a:xfrm>
                <a:off x="3084372" y="277264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3084372" y="2772646"/>
                <a:ext cx="274320" cy="215004"/>
              </a:xfrm>
              <a:prstGeom prst="rect">
                <a:avLst/>
              </a:prstGeom>
              <a:blipFill>
                <a:blip r:embed="rId7"/>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F56B02F0-5962-4600-93BD-17B5376C42AF}"/>
                  </a:ext>
                </a:extLst>
              </p:cNvPr>
              <p:cNvSpPr/>
              <p:nvPr/>
            </p:nvSpPr>
            <p:spPr>
              <a:xfrm>
                <a:off x="2692080" y="170721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692080" y="1707214"/>
                <a:ext cx="274320" cy="215004"/>
              </a:xfrm>
              <a:prstGeom prst="rect">
                <a:avLst/>
              </a:prstGeom>
              <a:blipFill>
                <a:blip r:embed="rId8"/>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275049" y="210955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275049" y="2109559"/>
                <a:ext cx="294652" cy="294652"/>
              </a:xfrm>
              <a:prstGeom prst="ellipse">
                <a:avLst/>
              </a:prstGeom>
              <a:blipFill>
                <a:blip r:embed="rId9"/>
                <a:stretch>
                  <a:fillRect l="-204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42C2CA78-AACE-4AF7-B169-9E234184226D}"/>
                  </a:ext>
                </a:extLst>
              </p:cNvPr>
              <p:cNvSpPr/>
              <p:nvPr/>
            </p:nvSpPr>
            <p:spPr>
              <a:xfrm>
                <a:off x="3351140" y="2080379"/>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351140" y="2080379"/>
                <a:ext cx="274320" cy="215004"/>
              </a:xfrm>
              <a:prstGeom prst="rect">
                <a:avLst/>
              </a:prstGeom>
              <a:blipFill>
                <a:blip r:embed="rId10"/>
                <a:stretch>
                  <a:fillRect l="-40000" r="-8889" b="-444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288608" y="429190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288608" y="4291900"/>
                <a:ext cx="294652" cy="294652"/>
              </a:xfrm>
              <a:prstGeom prst="ellipse">
                <a:avLst/>
              </a:prstGeom>
              <a:blipFill>
                <a:blip r:embed="rId11"/>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578504" y="21873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666052" y="232920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740330" y="246231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958719" y="247331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184959" y="247331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326363" y="23507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B884DACB-A14A-4CB4-99BB-576811CF6EEE}"/>
                  </a:ext>
                </a:extLst>
              </p:cNvPr>
              <p:cNvSpPr/>
              <p:nvPr/>
            </p:nvSpPr>
            <p:spPr>
              <a:xfrm>
                <a:off x="1102837" y="3259927"/>
                <a:ext cx="1662122" cy="830997"/>
              </a:xfrm>
              <a:prstGeom prst="rect">
                <a:avLst/>
              </a:prstGeom>
            </p:spPr>
            <p:txBody>
              <a:bodyPr wrap="none">
                <a:spAutoFit/>
              </a:bodyPr>
              <a:lstStyle/>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xmlns="">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1102837" y="3259927"/>
                <a:ext cx="1662122" cy="830997"/>
              </a:xfrm>
              <a:prstGeom prst="rect">
                <a:avLst/>
              </a:prstGeom>
              <a:blipFill>
                <a:blip r:embed="rId12"/>
                <a:stretch>
                  <a:fillRect l="-5861" t="-5882" r="-4396" b="-51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A14C8C92-3444-462A-9A84-599E2B28D0BB}"/>
                  </a:ext>
                </a:extLst>
              </p:cNvPr>
              <p:cNvSpPr/>
              <p:nvPr/>
            </p:nvSpPr>
            <p:spPr>
              <a:xfrm>
                <a:off x="5190458" y="2017901"/>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xmlns="">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190458" y="2017901"/>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256373" y="4281484"/>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5017675" y="388907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137423" y="765270"/>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958DE180-F1FF-4A38-B8FF-1A549C2FDD3E}"/>
                  </a:ext>
                </a:extLst>
              </p:cNvPr>
              <p:cNvSpPr/>
              <p:nvPr/>
            </p:nvSpPr>
            <p:spPr>
              <a:xfrm>
                <a:off x="610740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smtClean="0">
                              <a:latin typeface="Cambria Math" panose="02040503050406030204" pitchFamily="18" charset="0"/>
                            </a:rPr>
                            <m:t>𝒋</m:t>
                          </m:r>
                          <m:r>
                            <a:rPr lang="en-US" sz="2400" b="1" i="1" smtClean="0">
                              <a:latin typeface="Cambria Math" panose="02040503050406030204" pitchFamily="18" charset="0"/>
                            </a:rPr>
                            <m:t>+</m:t>
                          </m:r>
                        </m:sub>
                      </m:sSub>
                    </m:oMath>
                  </m:oMathPara>
                </a14:m>
                <a:endParaRPr lang="en-US" sz="2400" b="1" dirty="0"/>
              </a:p>
            </p:txBody>
          </p:sp>
        </mc:Choice>
        <mc:Fallback xmlns="">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107402" y="1218814"/>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217503"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61B1BE87-2305-4C86-A50F-1C11258AB1C1}"/>
                  </a:ext>
                </a:extLst>
              </p:cNvPr>
              <p:cNvSpPr/>
              <p:nvPr/>
            </p:nvSpPr>
            <p:spPr>
              <a:xfrm>
                <a:off x="7301058" y="48641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301058" y="4864110"/>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B129AC96-87FF-4990-A8CB-11CDAED0CE6A}"/>
                  </a:ext>
                </a:extLst>
              </p:cNvPr>
              <p:cNvSpPr/>
              <p:nvPr/>
            </p:nvSpPr>
            <p:spPr>
              <a:xfrm>
                <a:off x="8328274" y="486734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328274" y="4867340"/>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54587C4C-8AEE-431C-ADA2-67DB0D113165}"/>
                  </a:ext>
                </a:extLst>
              </p:cNvPr>
              <p:cNvSpPr/>
              <p:nvPr/>
            </p:nvSpPr>
            <p:spPr>
              <a:xfrm>
                <a:off x="7301058"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301058" y="3823086"/>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217503" y="17011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334132" y="2654513"/>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910948" y="21830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592636" y="266386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08C26D39-1CCF-4D86-B09E-DDA6B6F81BC9}"/>
                  </a:ext>
                </a:extLst>
              </p:cNvPr>
              <p:cNvSpPr/>
              <p:nvPr/>
            </p:nvSpPr>
            <p:spPr>
              <a:xfrm>
                <a:off x="7281841" y="26424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281841" y="2642487"/>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a:extLst>
                  <a:ext uri="{FF2B5EF4-FFF2-40B4-BE49-F238E27FC236}">
                    <a16:creationId xmlns:a16="http://schemas.microsoft.com/office/drawing/2014/main" id="{BD65DE65-3DE8-4B25-BA81-4FD37C53E169}"/>
                  </a:ext>
                </a:extLst>
              </p:cNvPr>
              <p:cNvSpPr/>
              <p:nvPr/>
            </p:nvSpPr>
            <p:spPr>
              <a:xfrm>
                <a:off x="8047925" y="27929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8047925" y="2792977"/>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6A9F77EA-5A9D-4B94-B3BE-56A5E5881F50}"/>
                  </a:ext>
                </a:extLst>
              </p:cNvPr>
              <p:cNvSpPr/>
              <p:nvPr/>
            </p:nvSpPr>
            <p:spPr>
              <a:xfrm>
                <a:off x="7655633" y="172754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655633" y="1727545"/>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260118" y="212989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260118" y="2129890"/>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838FACF2-F97B-4A96-8D2B-CBE3358F720E}"/>
                  </a:ext>
                </a:extLst>
              </p:cNvPr>
              <p:cNvSpPr/>
              <p:nvPr/>
            </p:nvSpPr>
            <p:spPr>
              <a:xfrm>
                <a:off x="8314693" y="21007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314693" y="2100710"/>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807555" y="4326101"/>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807555" y="4326101"/>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542057" y="22077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629605" y="234953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703883" y="248265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922272" y="249364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148512" y="249364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289916" y="23711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36DA0F3B-0C27-45FE-8DD7-ED612139E0CB}"/>
                  </a:ext>
                </a:extLst>
              </p:cNvPr>
              <p:cNvSpPr/>
              <p:nvPr/>
            </p:nvSpPr>
            <p:spPr>
              <a:xfrm>
                <a:off x="6011867" y="3008933"/>
                <a:ext cx="1693541" cy="1200329"/>
              </a:xfrm>
              <a:prstGeom prst="rect">
                <a:avLst/>
              </a:prstGeom>
            </p:spPr>
            <p:txBody>
              <a:bodyPr wrap="none">
                <a:spAutoFit/>
              </a:bodyPr>
              <a:lstStyle/>
              <a:p>
                <a:r>
                  <a:rPr lang="en-US" sz="2400" dirty="0"/>
                  <a:t>Inference </a:t>
                </a:r>
              </a:p>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xmlns="">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6011867" y="3008933"/>
                <a:ext cx="1693541" cy="1200329"/>
              </a:xfrm>
              <a:prstGeom prst="rect">
                <a:avLst/>
              </a:prstGeom>
              <a:blipFill>
                <a:blip r:embed="rId24"/>
                <a:stretch>
                  <a:fillRect l="-5396" t="-4082" r="-2878" b="-3571"/>
                </a:stretch>
              </a:blipFill>
            </p:spPr>
            <p:txBody>
              <a:bodyPr/>
              <a:lstStyle/>
              <a:p>
                <a:r>
                  <a:rPr lang="en-US">
                    <a:noFill/>
                  </a:rPr>
                  <a:t> </a:t>
                </a:r>
              </a:p>
            </p:txBody>
          </p:sp>
        </mc:Fallback>
      </mc:AlternateContent>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188322" y="4294997"/>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10119586" y="3899647"/>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6" name="Rectangle 165">
                <a:extLst>
                  <a:ext uri="{FF2B5EF4-FFF2-40B4-BE49-F238E27FC236}">
                    <a16:creationId xmlns:a16="http://schemas.microsoft.com/office/drawing/2014/main" id="{D747B05B-40DE-4FF4-9F13-11F25917E361}"/>
                  </a:ext>
                </a:extLst>
              </p:cNvPr>
              <p:cNvSpPr/>
              <p:nvPr/>
            </p:nvSpPr>
            <p:spPr>
              <a:xfrm>
                <a:off x="8328274"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328274" y="3823086"/>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a:extLst>
                  <a:ext uri="{FF2B5EF4-FFF2-40B4-BE49-F238E27FC236}">
                    <a16:creationId xmlns:a16="http://schemas.microsoft.com/office/drawing/2014/main" id="{230E758B-5228-4973-B523-FCA4BD24891B}"/>
                  </a:ext>
                </a:extLst>
              </p:cNvPr>
              <p:cNvSpPr/>
              <p:nvPr/>
            </p:nvSpPr>
            <p:spPr>
              <a:xfrm>
                <a:off x="5247320" y="2941256"/>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247320" y="2941256"/>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291995" y="2755794"/>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Rectangle 168">
                <a:extLst>
                  <a:ext uri="{FF2B5EF4-FFF2-40B4-BE49-F238E27FC236}">
                    <a16:creationId xmlns:a16="http://schemas.microsoft.com/office/drawing/2014/main" id="{1C52E3BE-6729-45D4-B38D-EB4A217389BA}"/>
                  </a:ext>
                </a:extLst>
              </p:cNvPr>
              <p:cNvSpPr/>
              <p:nvPr/>
            </p:nvSpPr>
            <p:spPr>
              <a:xfrm>
                <a:off x="10256746" y="296147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256746" y="2961474"/>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385312" y="2739177"/>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3" name="Rectangle 172">
                <a:extLst>
                  <a:ext uri="{FF2B5EF4-FFF2-40B4-BE49-F238E27FC236}">
                    <a16:creationId xmlns:a16="http://schemas.microsoft.com/office/drawing/2014/main" id="{4A4A1D11-C468-47DB-AD28-F4E4003F0358}"/>
                  </a:ext>
                </a:extLst>
              </p:cNvPr>
              <p:cNvSpPr/>
              <p:nvPr/>
            </p:nvSpPr>
            <p:spPr>
              <a:xfrm>
                <a:off x="10094035" y="2163898"/>
                <a:ext cx="1016337" cy="41735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𝒑𝒓𝒆𝒇</m:t>
                          </m:r>
                        </m:e>
                      </m:acc>
                    </m:oMath>
                  </m:oMathPara>
                </a14:m>
                <a:endParaRPr lang="en-US" sz="2000" b="1" dirty="0"/>
              </a:p>
            </p:txBody>
          </p:sp>
        </mc:Choice>
        <mc:Fallback xmlns="">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10094035" y="2163898"/>
                <a:ext cx="1016337" cy="417358"/>
              </a:xfrm>
              <a:prstGeom prst="rect">
                <a:avLst/>
              </a:prstGeom>
              <a:blipFill>
                <a:blip r:embed="rId29"/>
                <a:stretch>
                  <a:fillRect t="-8824" r="-15569"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Rectangle 173">
                <a:extLst>
                  <a:ext uri="{FF2B5EF4-FFF2-40B4-BE49-F238E27FC236}">
                    <a16:creationId xmlns:a16="http://schemas.microsoft.com/office/drawing/2014/main" id="{50F8388D-3641-46EA-8F31-2D3E72223BB6}"/>
                  </a:ext>
                </a:extLst>
              </p:cNvPr>
              <p:cNvSpPr/>
              <p:nvPr/>
            </p:nvSpPr>
            <p:spPr>
              <a:xfrm>
                <a:off x="116319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163192" y="1218814"/>
                <a:ext cx="1463734" cy="866006"/>
              </a:xfrm>
              <a:prstGeom prst="rect">
                <a:avLst/>
              </a:prstGeom>
              <a:blipFill>
                <a:blip r:embed="rId30"/>
                <a:stretch>
                  <a:fillRect l="-6667" t="-5634" r="-2917" b="-5634"/>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E45F222-03F2-45C9-941C-C29F222627FB}"/>
              </a:ext>
            </a:extLst>
          </p:cNvPr>
          <p:cNvGrpSpPr/>
          <p:nvPr/>
        </p:nvGrpSpPr>
        <p:grpSpPr>
          <a:xfrm>
            <a:off x="3740136" y="1582221"/>
            <a:ext cx="1459826" cy="3205536"/>
            <a:chOff x="3740136" y="1582221"/>
            <a:chExt cx="1459826" cy="3205536"/>
          </a:xfrm>
        </p:grpSpPr>
        <p:sp>
          <p:nvSpPr>
            <p:cNvPr id="112" name="Rectangle 111">
              <a:extLst>
                <a:ext uri="{FF2B5EF4-FFF2-40B4-BE49-F238E27FC236}">
                  <a16:creationId xmlns:a16="http://schemas.microsoft.com/office/drawing/2014/main" id="{48CBBC58-F5C4-426A-A986-3AA0E8DA14CD}"/>
                </a:ext>
              </a:extLst>
            </p:cNvPr>
            <p:cNvSpPr/>
            <p:nvPr/>
          </p:nvSpPr>
          <p:spPr>
            <a:xfrm>
              <a:off x="4229905" y="395885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229905" y="1707214"/>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740136" y="206787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451528" y="2710074"/>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D5C76867-18E7-4400-AD27-4EE0134EA981}"/>
                    </a:ext>
                  </a:extLst>
                </p:cNvPr>
                <p:cNvSpPr/>
                <p:nvPr/>
              </p:nvSpPr>
              <p:spPr>
                <a:xfrm>
                  <a:off x="4130261" y="297969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130261" y="2979693"/>
                  <a:ext cx="1032732" cy="483181"/>
                </a:xfrm>
                <a:prstGeom prst="ellipse">
                  <a:avLst/>
                </a:prstGeom>
                <a:blipFill>
                  <a:blip r:embed="rId31"/>
                  <a:stretch>
                    <a:fillRect l="-1183"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451528" y="371820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740136" y="426806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2DD6B52E-2C2E-41F5-A6C1-918462B21EFC}"/>
                </a:ext>
              </a:extLst>
            </p:cNvPr>
            <p:cNvSpPr/>
            <p:nvPr/>
          </p:nvSpPr>
          <p:spPr>
            <a:xfrm>
              <a:off x="4102682" y="1582221"/>
              <a:ext cx="1097280" cy="320553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50E03F57-A16E-4247-BCCD-32978B734154}"/>
              </a:ext>
            </a:extLst>
          </p:cNvPr>
          <p:cNvGrpSpPr/>
          <p:nvPr/>
        </p:nvGrpSpPr>
        <p:grpSpPr>
          <a:xfrm>
            <a:off x="8684678" y="1582221"/>
            <a:ext cx="1459826" cy="3205536"/>
            <a:chOff x="3740136" y="1582221"/>
            <a:chExt cx="1459826" cy="3205536"/>
          </a:xfrm>
        </p:grpSpPr>
        <p:sp>
          <p:nvSpPr>
            <p:cNvPr id="123" name="Rectangle 122">
              <a:extLst>
                <a:ext uri="{FF2B5EF4-FFF2-40B4-BE49-F238E27FC236}">
                  <a16:creationId xmlns:a16="http://schemas.microsoft.com/office/drawing/2014/main" id="{A6F4AD75-84F2-4BE4-9E21-8A3994BEC09F}"/>
                </a:ext>
              </a:extLst>
            </p:cNvPr>
            <p:cNvSpPr/>
            <p:nvPr/>
          </p:nvSpPr>
          <p:spPr>
            <a:xfrm>
              <a:off x="4229905" y="395885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27" name="Rectangle 126">
              <a:extLst>
                <a:ext uri="{FF2B5EF4-FFF2-40B4-BE49-F238E27FC236}">
                  <a16:creationId xmlns:a16="http://schemas.microsoft.com/office/drawing/2014/main" id="{1F9FAC7F-C340-4B0F-96F8-9497AA044E12}"/>
                </a:ext>
              </a:extLst>
            </p:cNvPr>
            <p:cNvSpPr/>
            <p:nvPr/>
          </p:nvSpPr>
          <p:spPr>
            <a:xfrm>
              <a:off x="4229905" y="1707214"/>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28" name="Straight Arrow Connector 127">
              <a:extLst>
                <a:ext uri="{FF2B5EF4-FFF2-40B4-BE49-F238E27FC236}">
                  <a16:creationId xmlns:a16="http://schemas.microsoft.com/office/drawing/2014/main" id="{D7D641F6-CB22-4360-9DBB-053F4559C101}"/>
                </a:ext>
              </a:extLst>
            </p:cNvPr>
            <p:cNvCxnSpPr/>
            <p:nvPr/>
          </p:nvCxnSpPr>
          <p:spPr>
            <a:xfrm>
              <a:off x="3740136" y="206787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02D4F411-332C-4856-8D6A-474D4609098C}"/>
                </a:ext>
              </a:extLst>
            </p:cNvPr>
            <p:cNvCxnSpPr>
              <a:cxnSpLocks/>
            </p:cNvCxnSpPr>
            <p:nvPr/>
          </p:nvCxnSpPr>
          <p:spPr>
            <a:xfrm rot="5400000">
              <a:off x="4451528" y="2710074"/>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49190C74-11BA-4239-9CFA-CEDE18BFA04E}"/>
                    </a:ext>
                  </a:extLst>
                </p:cNvPr>
                <p:cNvSpPr/>
                <p:nvPr/>
              </p:nvSpPr>
              <p:spPr>
                <a:xfrm>
                  <a:off x="4130261" y="297969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57" name="Oval 156">
                  <a:extLst>
                    <a:ext uri="{FF2B5EF4-FFF2-40B4-BE49-F238E27FC236}">
                      <a16:creationId xmlns:a16="http://schemas.microsoft.com/office/drawing/2014/main" id="{49190C74-11BA-4239-9CFA-CEDE18BFA04E}"/>
                    </a:ext>
                  </a:extLst>
                </p:cNvPr>
                <p:cNvSpPr>
                  <a:spLocks noRot="1" noChangeAspect="1" noMove="1" noResize="1" noEditPoints="1" noAdjustHandles="1" noChangeArrowheads="1" noChangeShapeType="1" noTextEdit="1"/>
                </p:cNvSpPr>
                <p:nvPr/>
              </p:nvSpPr>
              <p:spPr>
                <a:xfrm>
                  <a:off x="4130261" y="2979693"/>
                  <a:ext cx="1032732" cy="483181"/>
                </a:xfrm>
                <a:prstGeom prst="ellipse">
                  <a:avLst/>
                </a:prstGeom>
                <a:blipFill>
                  <a:blip r:embed="rId32"/>
                  <a:stretch>
                    <a:fillRect l="-1183" b="-12658"/>
                  </a:stretch>
                </a:blipFill>
                <a:ln>
                  <a:noFill/>
                </a:ln>
              </p:spPr>
              <p:txBody>
                <a:bodyPr/>
                <a:lstStyle/>
                <a:p>
                  <a:r>
                    <a:rPr lang="en-US">
                      <a:noFill/>
                    </a:rPr>
                    <a:t> </a:t>
                  </a:r>
                </a:p>
              </p:txBody>
            </p:sp>
          </mc:Fallback>
        </mc:AlternateContent>
        <p:cxnSp>
          <p:nvCxnSpPr>
            <p:cNvPr id="160" name="Straight Arrow Connector 159">
              <a:extLst>
                <a:ext uri="{FF2B5EF4-FFF2-40B4-BE49-F238E27FC236}">
                  <a16:creationId xmlns:a16="http://schemas.microsoft.com/office/drawing/2014/main" id="{3C4A7CDA-B2EE-4BA1-8A78-5916A369615A}"/>
                </a:ext>
              </a:extLst>
            </p:cNvPr>
            <p:cNvCxnSpPr>
              <a:cxnSpLocks/>
            </p:cNvCxnSpPr>
            <p:nvPr/>
          </p:nvCxnSpPr>
          <p:spPr>
            <a:xfrm rot="5400000">
              <a:off x="4451528" y="371820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6F5EBBCB-7DA5-4BB0-832A-C8DEA2C0243E}"/>
                </a:ext>
              </a:extLst>
            </p:cNvPr>
            <p:cNvCxnSpPr/>
            <p:nvPr/>
          </p:nvCxnSpPr>
          <p:spPr>
            <a:xfrm>
              <a:off x="3740136" y="426806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2" name="Rectangle 161">
              <a:extLst>
                <a:ext uri="{FF2B5EF4-FFF2-40B4-BE49-F238E27FC236}">
                  <a16:creationId xmlns:a16="http://schemas.microsoft.com/office/drawing/2014/main" id="{A9294060-B36E-42E4-8F60-1766F8F0EED8}"/>
                </a:ext>
              </a:extLst>
            </p:cNvPr>
            <p:cNvSpPr/>
            <p:nvPr/>
          </p:nvSpPr>
          <p:spPr>
            <a:xfrm>
              <a:off x="4102682" y="1582221"/>
              <a:ext cx="1097280" cy="320553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Rectangle 162">
            <a:extLst>
              <a:ext uri="{FF2B5EF4-FFF2-40B4-BE49-F238E27FC236}">
                <a16:creationId xmlns:a16="http://schemas.microsoft.com/office/drawing/2014/main" id="{637781F8-FB52-4FCC-A113-4648F941DF19}"/>
              </a:ext>
            </a:extLst>
          </p:cNvPr>
          <p:cNvSpPr/>
          <p:nvPr/>
        </p:nvSpPr>
        <p:spPr>
          <a:xfrm>
            <a:off x="4030764" y="4814114"/>
            <a:ext cx="1303370" cy="461665"/>
          </a:xfrm>
          <a:prstGeom prst="rect">
            <a:avLst/>
          </a:prstGeom>
        </p:spPr>
        <p:txBody>
          <a:bodyPr wrap="none">
            <a:spAutoFit/>
          </a:bodyPr>
          <a:lstStyle/>
          <a:p>
            <a:r>
              <a:rPr lang="en-US" sz="2400" dirty="0" err="1">
                <a:solidFill>
                  <a:schemeClr val="accent1"/>
                </a:solidFill>
              </a:rPr>
              <a:t>ToMnet</a:t>
            </a:r>
            <a:r>
              <a:rPr lang="en-US" sz="2400" dirty="0">
                <a:solidFill>
                  <a:schemeClr val="accent1"/>
                </a:solidFill>
              </a:rPr>
              <a:t>+</a:t>
            </a:r>
            <a:endParaRPr lang="en-US" sz="2400" b="1" dirty="0">
              <a:solidFill>
                <a:schemeClr val="accent1"/>
              </a:solidFill>
            </a:endParaRPr>
          </a:p>
        </p:txBody>
      </p:sp>
      <p:sp>
        <p:nvSpPr>
          <p:cNvPr id="164" name="Rectangle 163">
            <a:extLst>
              <a:ext uri="{FF2B5EF4-FFF2-40B4-BE49-F238E27FC236}">
                <a16:creationId xmlns:a16="http://schemas.microsoft.com/office/drawing/2014/main" id="{56BA27D9-506D-4F13-887B-BE3B45EA312C}"/>
              </a:ext>
            </a:extLst>
          </p:cNvPr>
          <p:cNvSpPr/>
          <p:nvPr/>
        </p:nvSpPr>
        <p:spPr>
          <a:xfrm>
            <a:off x="8968044" y="4814114"/>
            <a:ext cx="1303370" cy="461665"/>
          </a:xfrm>
          <a:prstGeom prst="rect">
            <a:avLst/>
          </a:prstGeom>
        </p:spPr>
        <p:txBody>
          <a:bodyPr wrap="none">
            <a:spAutoFit/>
          </a:bodyPr>
          <a:lstStyle/>
          <a:p>
            <a:r>
              <a:rPr lang="en-US" sz="2400" dirty="0" err="1">
                <a:solidFill>
                  <a:schemeClr val="accent1"/>
                </a:solidFill>
              </a:rPr>
              <a:t>ToMnet</a:t>
            </a:r>
            <a:r>
              <a:rPr lang="en-US" sz="2400" dirty="0">
                <a:solidFill>
                  <a:schemeClr val="accent1"/>
                </a:solidFill>
              </a:rPr>
              <a:t>+</a:t>
            </a:r>
            <a:endParaRPr lang="en-US" sz="2400" b="1" dirty="0">
              <a:solidFill>
                <a:schemeClr val="accent1"/>
              </a:solidFill>
            </a:endParaRPr>
          </a:p>
        </p:txBody>
      </p:sp>
    </p:spTree>
    <p:extLst>
      <p:ext uri="{BB962C8B-B14F-4D97-AF65-F5344CB8AC3E}">
        <p14:creationId xmlns:p14="http://schemas.microsoft.com/office/powerpoint/2010/main" val="3272762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983</TotalTime>
  <Words>1440</Words>
  <Application>Microsoft Office PowerPoint</Application>
  <PresentationFormat>Widescreen</PresentationFormat>
  <Paragraphs>313</Paragraphs>
  <Slides>24</Slides>
  <Notes>12</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Yun-Shiuan Chuang</cp:lastModifiedBy>
  <cp:revision>80</cp:revision>
  <dcterms:created xsi:type="dcterms:W3CDTF">2020-03-07T22:41:56Z</dcterms:created>
  <dcterms:modified xsi:type="dcterms:W3CDTF">2020-04-08T21:43:51Z</dcterms:modified>
</cp:coreProperties>
</file>