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0" r:id="rId2"/>
    <p:sldId id="271" r:id="rId3"/>
    <p:sldId id="272" r:id="rId4"/>
    <p:sldId id="263" r:id="rId5"/>
    <p:sldId id="264" r:id="rId6"/>
    <p:sldId id="265" r:id="rId7"/>
    <p:sldId id="266" r:id="rId8"/>
    <p:sldId id="268" r:id="rId9"/>
    <p:sldId id="259" r:id="rId10"/>
    <p:sldId id="258" r:id="rId11"/>
    <p:sldId id="262" r:id="rId12"/>
    <p:sldId id="256" r:id="rId13"/>
    <p:sldId id="257" r:id="rId14"/>
    <p:sldId id="261" r:id="rId15"/>
    <p:sldId id="267" r:id="rId16"/>
    <p:sldId id="269" r:id="rId17"/>
    <p:sldId id="275" r:id="rId18"/>
    <p:sldId id="276"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3D04F"/>
    <a:srgbClr val="06AD45"/>
    <a:srgbClr val="10E9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8" autoAdjust="0"/>
  </p:normalViewPr>
  <p:slideViewPr>
    <p:cSldViewPr snapToGrid="0" showGuides="1">
      <p:cViewPr>
        <p:scale>
          <a:sx n="50" d="100"/>
          <a:sy n="50" d="100"/>
        </p:scale>
        <p:origin x="492" y="208"/>
      </p:cViewPr>
      <p:guideLst>
        <p:guide pos="3840"/>
        <p:guide orient="horz" pos="218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89A295-6F9E-4D51-AE54-61E02A4CE380}" type="datetimeFigureOut">
              <a:rPr lang="en-US" smtClean="0"/>
              <a:t>4/1/2020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463AA-A683-4C2A-8632-07FD5D698543}" type="slidenum">
              <a:rPr lang="en-US" smtClean="0"/>
              <a:t>‹#›</a:t>
            </a:fld>
            <a:endParaRPr lang="en-US"/>
          </a:p>
        </p:txBody>
      </p:sp>
    </p:spTree>
    <p:extLst>
      <p:ext uri="{BB962C8B-B14F-4D97-AF65-F5344CB8AC3E}">
        <p14:creationId xmlns:p14="http://schemas.microsoft.com/office/powerpoint/2010/main" val="1110348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Simulation-accuracy. </a:t>
            </a:r>
            <a:r>
              <a:rPr lang="en-US" sz="1200" b="0" i="0" kern="1200" dirty="0">
                <a:solidFill>
                  <a:schemeClr val="tx1"/>
                </a:solidFill>
                <a:effectLst/>
                <a:latin typeface="+mn-lt"/>
                <a:ea typeface="+mn-ea"/>
                <a:cs typeface="+mn-cs"/>
              </a:rPr>
              <a:t>Accuracy in the test set as a function of the standard deviation (SD) of social support values across 4 targets in the training set for simulated data. Each red round dot is the average model test accuracy in test set (averaged across all the simulated data with the same SD). The blue triangle is the average random rate which should be the baseline to compared with. Random rate for each model is derived for each subject by dividing 100% by the average number of targets in the trajectories. The error bars represent the standard errors.</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9</a:t>
            </a:fld>
            <a:endParaRPr lang="en-US"/>
          </a:p>
        </p:txBody>
      </p:sp>
    </p:spTree>
    <p:extLst>
      <p:ext uri="{BB962C8B-B14F-4D97-AF65-F5344CB8AC3E}">
        <p14:creationId xmlns:p14="http://schemas.microsoft.com/office/powerpoint/2010/main" val="557976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a:t>
            </a:r>
            <a:r>
              <a:rPr lang="en-US" sz="1200" dirty="0" err="1"/>
              <a:t>ToMNET</a:t>
            </a:r>
            <a:r>
              <a:rPr lang="en-US" sz="1200" dirty="0"/>
              <a:t>+. The value in parenthesis below each subject ID is the standard deviation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10</a:t>
            </a:fld>
            <a:endParaRPr lang="en-US"/>
          </a:p>
        </p:txBody>
      </p:sp>
    </p:spTree>
    <p:extLst>
      <p:ext uri="{BB962C8B-B14F-4D97-AF65-F5344CB8AC3E}">
        <p14:creationId xmlns:p14="http://schemas.microsoft.com/office/powerpoint/2010/main" val="273556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11</a:t>
            </a:fld>
            <a:endParaRPr lang="en-US"/>
          </a:p>
        </p:txBody>
      </p:sp>
    </p:spTree>
    <p:extLst>
      <p:ext uri="{BB962C8B-B14F-4D97-AF65-F5344CB8AC3E}">
        <p14:creationId xmlns:p14="http://schemas.microsoft.com/office/powerpoint/2010/main" val="117914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Human-accuracy. </a:t>
            </a:r>
            <a:r>
              <a:rPr lang="en-US" sz="1200" b="0" i="0" kern="1200" dirty="0">
                <a:solidFill>
                  <a:schemeClr val="tx1"/>
                </a:solidFill>
                <a:effectLst/>
                <a:latin typeface="+mn-lt"/>
                <a:ea typeface="+mn-ea"/>
                <a:cs typeface="+mn-cs"/>
              </a:rPr>
              <a:t>Accuracy in the test set as a function of the number of trajectories in the training set for human data set. Each red round dot is the model accuracy in test set for each human subject. The blue triangle is the random rate, which should be the baseline to compared with. Random rates are derived for each subject by dividing 100% by the average number of targets in the trajectories. The x-axis is log-transformed for clearer illustration. Each grid along the x-axis represents 100 trajectories. The label besides each red dot is the subject </a:t>
            </a:r>
            <a:r>
              <a:rPr lang="en-US" altLang="zh-TW" sz="1200" b="0" i="0" kern="1200" dirty="0">
                <a:solidFill>
                  <a:schemeClr val="tx1"/>
                </a:solidFill>
                <a:effectLst/>
                <a:latin typeface="+mn-lt"/>
                <a:ea typeface="+mn-ea"/>
                <a:cs typeface="+mn-cs"/>
              </a:rPr>
              <a:t>ID.</a:t>
            </a:r>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12</a:t>
            </a:fld>
            <a:endParaRPr lang="en-US"/>
          </a:p>
        </p:txBody>
      </p:sp>
    </p:spTree>
    <p:extLst>
      <p:ext uri="{BB962C8B-B14F-4D97-AF65-F5344CB8AC3E}">
        <p14:creationId xmlns:p14="http://schemas.microsoft.com/office/powerpoint/2010/main" val="3122999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Figure Human-preference-matrix. The ground-truth preference matrix and the reconstructed preference matrix for human data. Each row is a subject and each column is a target that the subject interacts with. The color of the </a:t>
            </a:r>
            <a:r>
              <a:rPr lang="en-US" sz="1400" dirty="0" err="1"/>
              <a:t>cell_ij</a:t>
            </a:r>
            <a:r>
              <a:rPr lang="en-US" sz="1400" dirty="0"/>
              <a:t> encodes the </a:t>
            </a:r>
            <a:r>
              <a:rPr lang="en-US" sz="1400" dirty="0" err="1"/>
              <a:t>subject_i’s</a:t>
            </a:r>
            <a:r>
              <a:rPr lang="en-US" sz="1400" dirty="0"/>
              <a:t> ranked preference (1-4; 1 being the favorite target and 4 being the less favorite one)  for </a:t>
            </a:r>
            <a:r>
              <a:rPr lang="en-US" sz="1400" dirty="0" err="1"/>
              <a:t>target_j</a:t>
            </a:r>
            <a:r>
              <a:rPr lang="en-US" sz="14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score value of each of the four targets that human sees on the screen, which is decided by the social support questionnaire. The reconstructed preference matrix is constructed by the rank-transformed predicted preference score inferred by ToMnet+. The value in parenthesis below each subject ID is the standard deviation of the ground-truth preference scores (before rank-transformation) between the 4 targets.</a:t>
            </a:r>
          </a:p>
        </p:txBody>
      </p:sp>
      <p:sp>
        <p:nvSpPr>
          <p:cNvPr id="4" name="Slide Number Placeholder 3"/>
          <p:cNvSpPr>
            <a:spLocks noGrp="1"/>
          </p:cNvSpPr>
          <p:nvPr>
            <p:ph type="sldNum" sz="quarter" idx="5"/>
          </p:nvPr>
        </p:nvSpPr>
        <p:spPr/>
        <p:txBody>
          <a:bodyPr/>
          <a:lstStyle/>
          <a:p>
            <a:fld id="{DA1463AA-A683-4C2A-8632-07FD5D698543}" type="slidenum">
              <a:rPr lang="en-US" smtClean="0"/>
              <a:t>13</a:t>
            </a:fld>
            <a:endParaRPr lang="en-US"/>
          </a:p>
        </p:txBody>
      </p:sp>
    </p:spTree>
    <p:extLst>
      <p:ext uri="{BB962C8B-B14F-4D97-AF65-F5344CB8AC3E}">
        <p14:creationId xmlns:p14="http://schemas.microsoft.com/office/powerpoint/2010/main" val="627237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Figure Simulation-preference-matrix. The ground-truth preference matrix and the reconstructed preference matrix for simulated data. Each row is a subject and each column is a target that the subject interacts with. The color of the </a:t>
            </a:r>
            <a:r>
              <a:rPr lang="en-US" sz="1200" dirty="0" err="1"/>
              <a:t>cell_ij</a:t>
            </a:r>
            <a:r>
              <a:rPr lang="en-US" sz="1200" dirty="0"/>
              <a:t> encodes the </a:t>
            </a:r>
            <a:r>
              <a:rPr lang="en-US" sz="1200" dirty="0" err="1"/>
              <a:t>subject_i’s</a:t>
            </a:r>
            <a:r>
              <a:rPr lang="en-US" sz="1200" dirty="0"/>
              <a:t> ranked preference (1-4; 1 being the favorite target and 4 being the less favorite one)  for </a:t>
            </a:r>
            <a:r>
              <a:rPr lang="en-US" sz="1200" dirty="0" err="1"/>
              <a:t>target_j</a:t>
            </a:r>
            <a:r>
              <a:rPr lang="en-US" sz="1200" dirty="0"/>
              <a:t>. If there are tie(s) in the preference rank among targets (e.g., two or more targets share the same preference score), the targets with ties are assigned the average rank value (two targets share the second place in the preference score will have the rank value of 2.5). The ground-truth preference matrix is constructed by the rank-transformed simulated social support value of each target. The reconstructed preference matrix is constructed by the rank-transformed  predicted preference score inferred by ToMnet+. The labels on the left are the standard deviations of the ground-truth preference scores (before rank-transformation) between the 4 targets.</a:t>
            </a:r>
          </a:p>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14</a:t>
            </a:fld>
            <a:endParaRPr lang="en-US"/>
          </a:p>
        </p:txBody>
      </p:sp>
    </p:spTree>
    <p:extLst>
      <p:ext uri="{BB962C8B-B14F-4D97-AF65-F5344CB8AC3E}">
        <p14:creationId xmlns:p14="http://schemas.microsoft.com/office/powerpoint/2010/main" val="3102631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15</a:t>
            </a:fld>
            <a:endParaRPr lang="en-US"/>
          </a:p>
        </p:txBody>
      </p:sp>
    </p:spTree>
    <p:extLst>
      <p:ext uri="{BB962C8B-B14F-4D97-AF65-F5344CB8AC3E}">
        <p14:creationId xmlns:p14="http://schemas.microsoft.com/office/powerpoint/2010/main" val="3350396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17</a:t>
            </a:fld>
            <a:endParaRPr lang="en-US"/>
          </a:p>
        </p:txBody>
      </p:sp>
    </p:spTree>
    <p:extLst>
      <p:ext uri="{BB962C8B-B14F-4D97-AF65-F5344CB8AC3E}">
        <p14:creationId xmlns:p14="http://schemas.microsoft.com/office/powerpoint/2010/main" val="1705935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1463AA-A683-4C2A-8632-07FD5D698543}" type="slidenum">
              <a:rPr lang="en-US" smtClean="0"/>
              <a:t>19</a:t>
            </a:fld>
            <a:endParaRPr lang="en-US"/>
          </a:p>
        </p:txBody>
      </p:sp>
    </p:spTree>
    <p:extLst>
      <p:ext uri="{BB962C8B-B14F-4D97-AF65-F5344CB8AC3E}">
        <p14:creationId xmlns:p14="http://schemas.microsoft.com/office/powerpoint/2010/main" val="3264843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75D9-DBEA-4114-9992-3BF5F167F0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8E4D7D-DF5F-4F54-8757-E659677F4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250BB7-77D8-4601-AB7B-FF04555E380E}"/>
              </a:ext>
            </a:extLst>
          </p:cNvPr>
          <p:cNvSpPr>
            <a:spLocks noGrp="1"/>
          </p:cNvSpPr>
          <p:nvPr>
            <p:ph type="dt" sz="half" idx="10"/>
          </p:nvPr>
        </p:nvSpPr>
        <p:spPr/>
        <p:txBody>
          <a:bodyPr/>
          <a:lstStyle/>
          <a:p>
            <a:fld id="{F4E53FB3-0E6D-400E-94D0-294D549E0F65}" type="datetimeFigureOut">
              <a:rPr lang="en-US" smtClean="0"/>
              <a:t>4/1/2020</a:t>
            </a:fld>
            <a:endParaRPr lang="en-US"/>
          </a:p>
        </p:txBody>
      </p:sp>
      <p:sp>
        <p:nvSpPr>
          <p:cNvPr id="5" name="Footer Placeholder 4">
            <a:extLst>
              <a:ext uri="{FF2B5EF4-FFF2-40B4-BE49-F238E27FC236}">
                <a16:creationId xmlns:a16="http://schemas.microsoft.com/office/drawing/2014/main" id="{F826FF26-4332-4CD4-8011-2C22E9A8E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B4F6F-84B4-4D39-ABFC-F7A8416553E9}"/>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012717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11B6-7D6E-4FEF-9D9C-A4414E3AE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D67EA0-5AD1-4886-9A6A-8F0343FFD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706BC-3ECB-4440-98D2-0448525270C2}"/>
              </a:ext>
            </a:extLst>
          </p:cNvPr>
          <p:cNvSpPr>
            <a:spLocks noGrp="1"/>
          </p:cNvSpPr>
          <p:nvPr>
            <p:ph type="dt" sz="half" idx="10"/>
          </p:nvPr>
        </p:nvSpPr>
        <p:spPr/>
        <p:txBody>
          <a:bodyPr/>
          <a:lstStyle/>
          <a:p>
            <a:fld id="{F4E53FB3-0E6D-400E-94D0-294D549E0F65}" type="datetimeFigureOut">
              <a:rPr lang="en-US" smtClean="0"/>
              <a:t>4/1/2020</a:t>
            </a:fld>
            <a:endParaRPr lang="en-US"/>
          </a:p>
        </p:txBody>
      </p:sp>
      <p:sp>
        <p:nvSpPr>
          <p:cNvPr id="5" name="Footer Placeholder 4">
            <a:extLst>
              <a:ext uri="{FF2B5EF4-FFF2-40B4-BE49-F238E27FC236}">
                <a16:creationId xmlns:a16="http://schemas.microsoft.com/office/drawing/2014/main" id="{00E7481B-F759-4933-9302-ABD378F81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B4A1B-82A1-4DB6-B268-641C43CA139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740923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5CB35-DA67-4B3F-98BC-1352FA42B8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048A4-38FB-4F51-997B-FF3F441EE6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C406F0-B288-4940-A2D7-7FECA0BDD86D}"/>
              </a:ext>
            </a:extLst>
          </p:cNvPr>
          <p:cNvSpPr>
            <a:spLocks noGrp="1"/>
          </p:cNvSpPr>
          <p:nvPr>
            <p:ph type="dt" sz="half" idx="10"/>
          </p:nvPr>
        </p:nvSpPr>
        <p:spPr/>
        <p:txBody>
          <a:bodyPr/>
          <a:lstStyle/>
          <a:p>
            <a:fld id="{F4E53FB3-0E6D-400E-94D0-294D549E0F65}" type="datetimeFigureOut">
              <a:rPr lang="en-US" smtClean="0"/>
              <a:t>4/1/2020</a:t>
            </a:fld>
            <a:endParaRPr lang="en-US"/>
          </a:p>
        </p:txBody>
      </p:sp>
      <p:sp>
        <p:nvSpPr>
          <p:cNvPr id="5" name="Footer Placeholder 4">
            <a:extLst>
              <a:ext uri="{FF2B5EF4-FFF2-40B4-BE49-F238E27FC236}">
                <a16:creationId xmlns:a16="http://schemas.microsoft.com/office/drawing/2014/main" id="{F5887AA2-60E9-417A-A110-AFB0BE44FF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D6A11D-536E-4ED9-9D2B-0E7E58BF15B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57536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2842-6158-42CD-B2B5-931FAD9675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FF1D3-7082-456A-BD7D-F7622A83DE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3C4A0E-7037-4282-A317-2885F730B20E}"/>
              </a:ext>
            </a:extLst>
          </p:cNvPr>
          <p:cNvSpPr>
            <a:spLocks noGrp="1"/>
          </p:cNvSpPr>
          <p:nvPr>
            <p:ph type="dt" sz="half" idx="10"/>
          </p:nvPr>
        </p:nvSpPr>
        <p:spPr/>
        <p:txBody>
          <a:bodyPr/>
          <a:lstStyle/>
          <a:p>
            <a:fld id="{F4E53FB3-0E6D-400E-94D0-294D549E0F65}" type="datetimeFigureOut">
              <a:rPr lang="en-US" smtClean="0"/>
              <a:t>4/1/2020</a:t>
            </a:fld>
            <a:endParaRPr lang="en-US"/>
          </a:p>
        </p:txBody>
      </p:sp>
      <p:sp>
        <p:nvSpPr>
          <p:cNvPr id="5" name="Footer Placeholder 4">
            <a:extLst>
              <a:ext uri="{FF2B5EF4-FFF2-40B4-BE49-F238E27FC236}">
                <a16:creationId xmlns:a16="http://schemas.microsoft.com/office/drawing/2014/main" id="{EB6B7303-7890-401C-8CE7-87663B2DAC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93F3CE-A97C-44CC-99F0-96F113DD6524}"/>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391781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C10D-063B-419B-934A-353ADA0EB571}"/>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397B486-DA05-4003-A970-CD9C480F2E0B}"/>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2B545-1C81-4EB2-8254-F2B0AD9CC694}"/>
              </a:ext>
            </a:extLst>
          </p:cNvPr>
          <p:cNvSpPr>
            <a:spLocks noGrp="1"/>
          </p:cNvSpPr>
          <p:nvPr>
            <p:ph type="dt" sz="half" idx="10"/>
          </p:nvPr>
        </p:nvSpPr>
        <p:spPr/>
        <p:txBody>
          <a:bodyPr/>
          <a:lstStyle/>
          <a:p>
            <a:fld id="{F4E53FB3-0E6D-400E-94D0-294D549E0F65}" type="datetimeFigureOut">
              <a:rPr lang="en-US" smtClean="0"/>
              <a:t>4/1/2020</a:t>
            </a:fld>
            <a:endParaRPr lang="en-US"/>
          </a:p>
        </p:txBody>
      </p:sp>
      <p:sp>
        <p:nvSpPr>
          <p:cNvPr id="5" name="Footer Placeholder 4">
            <a:extLst>
              <a:ext uri="{FF2B5EF4-FFF2-40B4-BE49-F238E27FC236}">
                <a16:creationId xmlns:a16="http://schemas.microsoft.com/office/drawing/2014/main" id="{3E05149B-CD6A-4942-A1A1-C115A0F89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51617-5F91-4DEA-A2DE-CCBB2023C1D1}"/>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8459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0164-A2DA-46AE-961F-2F06077AF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90F1D-601B-4049-B524-1B5037A6F57C}"/>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7FE5DE-6AF4-4F8D-8F3A-BC12E4DADC9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4DDE41D-E2DD-459C-A27B-9C73AC83EA0F}"/>
              </a:ext>
            </a:extLst>
          </p:cNvPr>
          <p:cNvSpPr>
            <a:spLocks noGrp="1"/>
          </p:cNvSpPr>
          <p:nvPr>
            <p:ph type="dt" sz="half" idx="10"/>
          </p:nvPr>
        </p:nvSpPr>
        <p:spPr/>
        <p:txBody>
          <a:bodyPr/>
          <a:lstStyle/>
          <a:p>
            <a:fld id="{F4E53FB3-0E6D-400E-94D0-294D549E0F65}" type="datetimeFigureOut">
              <a:rPr lang="en-US" smtClean="0"/>
              <a:t>4/1/2020</a:t>
            </a:fld>
            <a:endParaRPr lang="en-US"/>
          </a:p>
        </p:txBody>
      </p:sp>
      <p:sp>
        <p:nvSpPr>
          <p:cNvPr id="6" name="Footer Placeholder 5">
            <a:extLst>
              <a:ext uri="{FF2B5EF4-FFF2-40B4-BE49-F238E27FC236}">
                <a16:creationId xmlns:a16="http://schemas.microsoft.com/office/drawing/2014/main" id="{EA7D17B9-BBFA-46EE-A3B8-551F93F78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434BDD-1F14-4B34-983B-7C466CFB838A}"/>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67682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0A09-ECF5-4F2E-807E-901AF324F2BF}"/>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3E74F0-746F-4321-8C4A-ED0C76D927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FE223E-4271-4E7F-AA58-DDB69BC765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12436C-90EC-4118-9920-D1489FEF61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1D6FEF-40A6-4E0F-8D22-691FADDA73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040132-5E2D-4D88-B659-764D4639B714}"/>
              </a:ext>
            </a:extLst>
          </p:cNvPr>
          <p:cNvSpPr>
            <a:spLocks noGrp="1"/>
          </p:cNvSpPr>
          <p:nvPr>
            <p:ph type="dt" sz="half" idx="10"/>
          </p:nvPr>
        </p:nvSpPr>
        <p:spPr/>
        <p:txBody>
          <a:bodyPr/>
          <a:lstStyle/>
          <a:p>
            <a:fld id="{F4E53FB3-0E6D-400E-94D0-294D549E0F65}" type="datetimeFigureOut">
              <a:rPr lang="en-US" smtClean="0"/>
              <a:t>4/1/2020</a:t>
            </a:fld>
            <a:endParaRPr lang="en-US"/>
          </a:p>
        </p:txBody>
      </p:sp>
      <p:sp>
        <p:nvSpPr>
          <p:cNvPr id="8" name="Footer Placeholder 7">
            <a:extLst>
              <a:ext uri="{FF2B5EF4-FFF2-40B4-BE49-F238E27FC236}">
                <a16:creationId xmlns:a16="http://schemas.microsoft.com/office/drawing/2014/main" id="{5000D552-7CCA-4790-A44A-8FC8096FDD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6EF31-8E56-4E00-B2CC-53570F15F2AB}"/>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736562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447C-A217-4ECC-88DF-2F51858C9F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3B3063-EDD4-4A6B-80A3-6560D714860D}"/>
              </a:ext>
            </a:extLst>
          </p:cNvPr>
          <p:cNvSpPr>
            <a:spLocks noGrp="1"/>
          </p:cNvSpPr>
          <p:nvPr>
            <p:ph type="dt" sz="half" idx="10"/>
          </p:nvPr>
        </p:nvSpPr>
        <p:spPr/>
        <p:txBody>
          <a:bodyPr/>
          <a:lstStyle/>
          <a:p>
            <a:fld id="{F4E53FB3-0E6D-400E-94D0-294D549E0F65}" type="datetimeFigureOut">
              <a:rPr lang="en-US" smtClean="0"/>
              <a:t>4/1/2020</a:t>
            </a:fld>
            <a:endParaRPr lang="en-US"/>
          </a:p>
        </p:txBody>
      </p:sp>
      <p:sp>
        <p:nvSpPr>
          <p:cNvPr id="4" name="Footer Placeholder 3">
            <a:extLst>
              <a:ext uri="{FF2B5EF4-FFF2-40B4-BE49-F238E27FC236}">
                <a16:creationId xmlns:a16="http://schemas.microsoft.com/office/drawing/2014/main" id="{7BD2EDEF-2A70-4960-B02F-F9F9715600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E32756-067B-4545-96AD-562E3AFE47A7}"/>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3904810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D0689A-8AEA-4264-A921-525909E9C216}"/>
              </a:ext>
            </a:extLst>
          </p:cNvPr>
          <p:cNvSpPr>
            <a:spLocks noGrp="1"/>
          </p:cNvSpPr>
          <p:nvPr>
            <p:ph type="dt" sz="half" idx="10"/>
          </p:nvPr>
        </p:nvSpPr>
        <p:spPr/>
        <p:txBody>
          <a:bodyPr/>
          <a:lstStyle/>
          <a:p>
            <a:fld id="{F4E53FB3-0E6D-400E-94D0-294D549E0F65}" type="datetimeFigureOut">
              <a:rPr lang="en-US" smtClean="0"/>
              <a:t>4/1/2020</a:t>
            </a:fld>
            <a:endParaRPr lang="en-US"/>
          </a:p>
        </p:txBody>
      </p:sp>
      <p:sp>
        <p:nvSpPr>
          <p:cNvPr id="3" name="Footer Placeholder 2">
            <a:extLst>
              <a:ext uri="{FF2B5EF4-FFF2-40B4-BE49-F238E27FC236}">
                <a16:creationId xmlns:a16="http://schemas.microsoft.com/office/drawing/2014/main" id="{16AFEB4C-5B58-4F14-B5CC-F4094927A61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D18547-B9E9-42DC-9B8D-F98BE7B0544D}"/>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632485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8DDD-22A9-4A79-865A-783773F07982}"/>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EE712-35BD-4518-B1A0-17E11F42288F}"/>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D3963F-AB74-491E-AADE-9708D008C213}"/>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A55E3-6A45-4F1C-BE6C-D7AADB3C5621}"/>
              </a:ext>
            </a:extLst>
          </p:cNvPr>
          <p:cNvSpPr>
            <a:spLocks noGrp="1"/>
          </p:cNvSpPr>
          <p:nvPr>
            <p:ph type="dt" sz="half" idx="10"/>
          </p:nvPr>
        </p:nvSpPr>
        <p:spPr/>
        <p:txBody>
          <a:bodyPr/>
          <a:lstStyle/>
          <a:p>
            <a:fld id="{F4E53FB3-0E6D-400E-94D0-294D549E0F65}" type="datetimeFigureOut">
              <a:rPr lang="en-US" smtClean="0"/>
              <a:t>4/1/2020</a:t>
            </a:fld>
            <a:endParaRPr lang="en-US"/>
          </a:p>
        </p:txBody>
      </p:sp>
      <p:sp>
        <p:nvSpPr>
          <p:cNvPr id="6" name="Footer Placeholder 5">
            <a:extLst>
              <a:ext uri="{FF2B5EF4-FFF2-40B4-BE49-F238E27FC236}">
                <a16:creationId xmlns:a16="http://schemas.microsoft.com/office/drawing/2014/main" id="{1AE8B188-E0E0-4FA7-9A9B-2CDE365129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917AB-D639-45EA-9065-2E1F53C10975}"/>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118492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83A8-EF3B-48DF-AA0D-D03852457DDB}"/>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7B4CD1-334A-4EAD-9503-9DFCCECB30B9}"/>
              </a:ext>
            </a:extLst>
          </p:cNvPr>
          <p:cNvSpPr>
            <a:spLocks noGrp="1"/>
          </p:cNvSpPr>
          <p:nvPr>
            <p:ph type="pic" idx="1"/>
          </p:nvPr>
        </p:nvSpPr>
        <p:spPr>
          <a:xfrm>
            <a:off x="5183188" y="987427"/>
            <a:ext cx="617220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B63406-44DC-4FD7-839B-404464BFD5C4}"/>
              </a:ext>
            </a:extLst>
          </p:cNvPr>
          <p:cNvSpPr>
            <a:spLocks noGrp="1"/>
          </p:cNvSpPr>
          <p:nvPr>
            <p:ph type="body" sz="half" idx="2"/>
          </p:nvPr>
        </p:nvSpPr>
        <p:spPr>
          <a:xfrm>
            <a:off x="839789" y="2057400"/>
            <a:ext cx="39322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538C87-F817-4479-AE91-0EDD90DFE9AF}"/>
              </a:ext>
            </a:extLst>
          </p:cNvPr>
          <p:cNvSpPr>
            <a:spLocks noGrp="1"/>
          </p:cNvSpPr>
          <p:nvPr>
            <p:ph type="dt" sz="half" idx="10"/>
          </p:nvPr>
        </p:nvSpPr>
        <p:spPr/>
        <p:txBody>
          <a:bodyPr/>
          <a:lstStyle/>
          <a:p>
            <a:fld id="{F4E53FB3-0E6D-400E-94D0-294D549E0F65}" type="datetimeFigureOut">
              <a:rPr lang="en-US" smtClean="0"/>
              <a:t>4/1/2020</a:t>
            </a:fld>
            <a:endParaRPr lang="en-US"/>
          </a:p>
        </p:txBody>
      </p:sp>
      <p:sp>
        <p:nvSpPr>
          <p:cNvPr id="6" name="Footer Placeholder 5">
            <a:extLst>
              <a:ext uri="{FF2B5EF4-FFF2-40B4-BE49-F238E27FC236}">
                <a16:creationId xmlns:a16="http://schemas.microsoft.com/office/drawing/2014/main" id="{595BFC4B-00EB-459D-A590-EF5A36FD8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02B90-5F7F-46B6-B3DE-BE1E72DED240}"/>
              </a:ext>
            </a:extLst>
          </p:cNvPr>
          <p:cNvSpPr>
            <a:spLocks noGrp="1"/>
          </p:cNvSpPr>
          <p:nvPr>
            <p:ph type="sldNum" sz="quarter" idx="12"/>
          </p:nvPr>
        </p:nvSpPr>
        <p:spPr/>
        <p:txBody>
          <a:bodyPr/>
          <a:lstStyle/>
          <a:p>
            <a:fld id="{505A1931-9E73-4275-90BB-9FBDA5F264FC}" type="slidenum">
              <a:rPr lang="en-US" smtClean="0"/>
              <a:t>‹#›</a:t>
            </a:fld>
            <a:endParaRPr lang="en-US"/>
          </a:p>
        </p:txBody>
      </p:sp>
    </p:spTree>
    <p:extLst>
      <p:ext uri="{BB962C8B-B14F-4D97-AF65-F5344CB8AC3E}">
        <p14:creationId xmlns:p14="http://schemas.microsoft.com/office/powerpoint/2010/main" val="216881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2E154E-EB4E-4F81-8E02-A213DE4BF24D}"/>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429B-2108-4C1E-8105-A5027FD31E3A}"/>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F0FADA-E545-42AE-A4EE-388C93981F2D}"/>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E53FB3-0E6D-400E-94D0-294D549E0F65}" type="datetimeFigureOut">
              <a:rPr lang="en-US" smtClean="0"/>
              <a:t>4/1/2020</a:t>
            </a:fld>
            <a:endParaRPr lang="en-US"/>
          </a:p>
        </p:txBody>
      </p:sp>
      <p:sp>
        <p:nvSpPr>
          <p:cNvPr id="5" name="Footer Placeholder 4">
            <a:extLst>
              <a:ext uri="{FF2B5EF4-FFF2-40B4-BE49-F238E27FC236}">
                <a16:creationId xmlns:a16="http://schemas.microsoft.com/office/drawing/2014/main" id="{5F209D67-55D2-4FA8-A0A5-A15446E49997}"/>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9F71ED-40E1-4ACA-9E2B-38402D91DF37}"/>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5A1931-9E73-4275-90BB-9FBDA5F264FC}" type="slidenum">
              <a:rPr lang="en-US" smtClean="0"/>
              <a:t>‹#›</a:t>
            </a:fld>
            <a:endParaRPr lang="en-US"/>
          </a:p>
        </p:txBody>
      </p:sp>
    </p:spTree>
    <p:extLst>
      <p:ext uri="{BB962C8B-B14F-4D97-AF65-F5344CB8AC3E}">
        <p14:creationId xmlns:p14="http://schemas.microsoft.com/office/powerpoint/2010/main" val="215764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51.png"/></Relationships>
</file>

<file path=ppt/slides/_rels/slide1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2.png"/><Relationship Id="rId4" Type="http://schemas.openxmlformats.org/officeDocument/2006/relationships/image" Target="../media/image55.png"/></Relationships>
</file>

<file path=ppt/slides/_rels/slide1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51.png"/><Relationship Id="rId4" Type="http://schemas.openxmlformats.org/officeDocument/2006/relationships/image" Target="../media/image55.png"/></Relationships>
</file>

<file path=ppt/slides/_rels/slide1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2.png"/><Relationship Id="rId4"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18" Type="http://schemas.openxmlformats.org/officeDocument/2006/relationships/image" Target="../media/image35.png"/><Relationship Id="rId26" Type="http://schemas.openxmlformats.org/officeDocument/2006/relationships/image" Target="../media/image43.png"/><Relationship Id="rId3" Type="http://schemas.openxmlformats.org/officeDocument/2006/relationships/image" Target="../media/image20.png"/><Relationship Id="rId21" Type="http://schemas.openxmlformats.org/officeDocument/2006/relationships/image" Target="../media/image38.png"/><Relationship Id="rId7" Type="http://schemas.openxmlformats.org/officeDocument/2006/relationships/image" Target="../media/image24.png"/><Relationship Id="rId12" Type="http://schemas.openxmlformats.org/officeDocument/2006/relationships/image" Target="../media/image29.png"/><Relationship Id="rId17" Type="http://schemas.openxmlformats.org/officeDocument/2006/relationships/image" Target="../media/image34.png"/><Relationship Id="rId25" Type="http://schemas.openxmlformats.org/officeDocument/2006/relationships/image" Target="../media/image42.png"/><Relationship Id="rId2" Type="http://schemas.openxmlformats.org/officeDocument/2006/relationships/image" Target="../media/image19.png"/><Relationship Id="rId16" Type="http://schemas.openxmlformats.org/officeDocument/2006/relationships/image" Target="../media/image33.png"/><Relationship Id="rId20" Type="http://schemas.openxmlformats.org/officeDocument/2006/relationships/image" Target="../media/image37.png"/><Relationship Id="rId29"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24" Type="http://schemas.openxmlformats.org/officeDocument/2006/relationships/image" Target="../media/image41.png"/><Relationship Id="rId5" Type="http://schemas.openxmlformats.org/officeDocument/2006/relationships/image" Target="../media/image22.png"/><Relationship Id="rId15" Type="http://schemas.openxmlformats.org/officeDocument/2006/relationships/image" Target="../media/image32.png"/><Relationship Id="rId23" Type="http://schemas.openxmlformats.org/officeDocument/2006/relationships/image" Target="../media/image40.png"/><Relationship Id="rId28" Type="http://schemas.openxmlformats.org/officeDocument/2006/relationships/image" Target="../media/image45.png"/><Relationship Id="rId10" Type="http://schemas.openxmlformats.org/officeDocument/2006/relationships/image" Target="../media/image27.png"/><Relationship Id="rId19"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 Id="rId22" Type="http://schemas.openxmlformats.org/officeDocument/2006/relationships/image" Target="../media/image39.png"/><Relationship Id="rId27" Type="http://schemas.openxmlformats.org/officeDocument/2006/relationships/image" Target="../media/image44.png"/><Relationship Id="rId30" Type="http://schemas.openxmlformats.org/officeDocument/2006/relationships/image" Target="../media/image47.png"/></Relationships>
</file>

<file path=ppt/slides/_rels/slide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60AC05-B709-477A-92BD-90A345A62C7B}"/>
              </a:ext>
            </a:extLst>
          </p:cNvPr>
          <p:cNvPicPr/>
          <p:nvPr/>
        </p:nvPicPr>
        <p:blipFill>
          <a:blip r:embed="rId2"/>
          <a:stretch>
            <a:fillRect/>
          </a:stretch>
        </p:blipFill>
        <p:spPr>
          <a:xfrm>
            <a:off x="2365248" y="890016"/>
            <a:ext cx="6815327" cy="4425696"/>
          </a:xfrm>
          <a:prstGeom prst="rect">
            <a:avLst/>
          </a:prstGeom>
        </p:spPr>
      </p:pic>
    </p:spTree>
    <p:extLst>
      <p:ext uri="{BB962C8B-B14F-4D97-AF65-F5344CB8AC3E}">
        <p14:creationId xmlns:p14="http://schemas.microsoft.com/office/powerpoint/2010/main" val="2016709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B01FF39-776C-4784-B547-5082A73DFB57}"/>
              </a:ext>
            </a:extLst>
          </p:cNvPr>
          <p:cNvGrpSpPr/>
          <p:nvPr/>
        </p:nvGrpSpPr>
        <p:grpSpPr>
          <a:xfrm>
            <a:off x="1323215" y="0"/>
            <a:ext cx="9179809" cy="6858000"/>
            <a:chOff x="1323215" y="0"/>
            <a:chExt cx="9179809" cy="6858000"/>
          </a:xfrm>
        </p:grpSpPr>
        <p:pic>
          <p:nvPicPr>
            <p:cNvPr id="4" name="Picture 3" descr="A screenshot of a cell phone&#10;&#10;Description automatically generated">
              <a:extLst>
                <a:ext uri="{FF2B5EF4-FFF2-40B4-BE49-F238E27FC236}">
                  <a16:creationId xmlns:a16="http://schemas.microsoft.com/office/drawing/2014/main" id="{2A9A48B9-2921-409D-8186-55DA405F9E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3215" y="0"/>
              <a:ext cx="4987637" cy="6858000"/>
            </a:xfrm>
            <a:prstGeom prst="rect">
              <a:avLst/>
            </a:prstGeom>
          </p:spPr>
        </p:pic>
        <p:pic>
          <p:nvPicPr>
            <p:cNvPr id="6" name="Picture 5" descr="A close up of a logo&#10;&#10;Description automatically generated">
              <a:extLst>
                <a:ext uri="{FF2B5EF4-FFF2-40B4-BE49-F238E27FC236}">
                  <a16:creationId xmlns:a16="http://schemas.microsoft.com/office/drawing/2014/main" id="{A750D2B8-2475-4371-8DED-CF14279BDA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387" y="0"/>
              <a:ext cx="4987637" cy="6858000"/>
            </a:xfrm>
            <a:prstGeom prst="rect">
              <a:avLst/>
            </a:prstGeom>
          </p:spPr>
        </p:pic>
      </p:grpSp>
    </p:spTree>
    <p:extLst>
      <p:ext uri="{BB962C8B-B14F-4D97-AF65-F5344CB8AC3E}">
        <p14:creationId xmlns:p14="http://schemas.microsoft.com/office/powerpoint/2010/main" val="1936547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3">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739337" y="17138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242420" y="171384"/>
            <a:ext cx="2106526" cy="461665"/>
          </a:xfrm>
          <a:prstGeom prst="rect">
            <a:avLst/>
          </a:prstGeom>
          <a:noFill/>
        </p:spPr>
        <p:txBody>
          <a:bodyPr wrap="square" rtlCol="0">
            <a:spAutoFit/>
          </a:bodyPr>
          <a:lstStyle/>
          <a:p>
            <a:r>
              <a:rPr lang="en-US" sz="2400" dirty="0"/>
              <a:t>Reconstructed</a:t>
            </a:r>
          </a:p>
        </p:txBody>
      </p:sp>
      <p:cxnSp>
        <p:nvCxnSpPr>
          <p:cNvPr id="15" name="Straight Connector 14">
            <a:extLst>
              <a:ext uri="{FF2B5EF4-FFF2-40B4-BE49-F238E27FC236}">
                <a16:creationId xmlns:a16="http://schemas.microsoft.com/office/drawing/2014/main" id="{4F99AD08-4462-47CE-B2EF-881C2A06E75B}"/>
              </a:ext>
            </a:extLst>
          </p:cNvPr>
          <p:cNvCxnSpPr>
            <a:cxnSpLocks/>
          </p:cNvCxnSpPr>
          <p:nvPr/>
        </p:nvCxnSpPr>
        <p:spPr>
          <a:xfrm>
            <a:off x="4238765" y="789804"/>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456AEC6-A38A-47D8-82E1-235B469E53AD}"/>
              </a:ext>
            </a:extLst>
          </p:cNvPr>
          <p:cNvCxnSpPr>
            <a:cxnSpLocks/>
          </p:cNvCxnSpPr>
          <p:nvPr/>
        </p:nvCxnSpPr>
        <p:spPr>
          <a:xfrm>
            <a:off x="4238765" y="313675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C460043-689E-4E67-8884-90956338B727}"/>
              </a:ext>
            </a:extLst>
          </p:cNvPr>
          <p:cNvCxnSpPr>
            <a:cxnSpLocks/>
          </p:cNvCxnSpPr>
          <p:nvPr/>
        </p:nvCxnSpPr>
        <p:spPr>
          <a:xfrm>
            <a:off x="4238765" y="5385243"/>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037C4291-51A8-41CC-97E7-9BB3251F2965}"/>
              </a:ext>
            </a:extLst>
          </p:cNvPr>
          <p:cNvSpPr txBox="1"/>
          <p:nvPr/>
        </p:nvSpPr>
        <p:spPr>
          <a:xfrm rot="16200000">
            <a:off x="3243438" y="1494469"/>
            <a:ext cx="1375948" cy="461665"/>
          </a:xfrm>
          <a:prstGeom prst="rect">
            <a:avLst/>
          </a:prstGeom>
          <a:noFill/>
        </p:spPr>
        <p:txBody>
          <a:bodyPr wrap="square" rtlCol="0">
            <a:spAutoFit/>
          </a:bodyPr>
          <a:lstStyle/>
          <a:p>
            <a:r>
              <a:rPr lang="en-US" sz="2400" i="1" dirty="0"/>
              <a:t>SD = 2.1</a:t>
            </a:r>
          </a:p>
        </p:txBody>
      </p:sp>
      <p:sp>
        <p:nvSpPr>
          <p:cNvPr id="19" name="TextBox 18">
            <a:extLst>
              <a:ext uri="{FF2B5EF4-FFF2-40B4-BE49-F238E27FC236}">
                <a16:creationId xmlns:a16="http://schemas.microsoft.com/office/drawing/2014/main" id="{1666F773-3CB2-4F8B-AC5C-B3AB32AD72C7}"/>
              </a:ext>
            </a:extLst>
          </p:cNvPr>
          <p:cNvSpPr txBox="1"/>
          <p:nvPr/>
        </p:nvSpPr>
        <p:spPr>
          <a:xfrm rot="16200000">
            <a:off x="3243437" y="3921689"/>
            <a:ext cx="1375948" cy="461665"/>
          </a:xfrm>
          <a:prstGeom prst="rect">
            <a:avLst/>
          </a:prstGeom>
          <a:noFill/>
        </p:spPr>
        <p:txBody>
          <a:bodyPr wrap="square" rtlCol="0">
            <a:spAutoFit/>
          </a:bodyPr>
          <a:lstStyle/>
          <a:p>
            <a:r>
              <a:rPr lang="en-US" sz="2400" i="1" dirty="0"/>
              <a:t>SD = 1.1</a:t>
            </a:r>
          </a:p>
        </p:txBody>
      </p:sp>
      <p:sp>
        <p:nvSpPr>
          <p:cNvPr id="20" name="TextBox 19">
            <a:extLst>
              <a:ext uri="{FF2B5EF4-FFF2-40B4-BE49-F238E27FC236}">
                <a16:creationId xmlns:a16="http://schemas.microsoft.com/office/drawing/2014/main" id="{AAD9AC1F-3425-4970-8FF3-4199291F45D1}"/>
              </a:ext>
            </a:extLst>
          </p:cNvPr>
          <p:cNvSpPr txBox="1"/>
          <p:nvPr/>
        </p:nvSpPr>
        <p:spPr>
          <a:xfrm rot="16200000">
            <a:off x="3247935" y="5660934"/>
            <a:ext cx="1375948" cy="461665"/>
          </a:xfrm>
          <a:prstGeom prst="rect">
            <a:avLst/>
          </a:prstGeom>
          <a:noFill/>
        </p:spPr>
        <p:txBody>
          <a:bodyPr wrap="square" rtlCol="0">
            <a:spAutoFit/>
          </a:bodyPr>
          <a:lstStyle/>
          <a:p>
            <a:r>
              <a:rPr lang="en-US" sz="2400" i="1" dirty="0"/>
              <a:t>SD = 0.1</a:t>
            </a:r>
          </a:p>
        </p:txBody>
      </p:sp>
      <p:cxnSp>
        <p:nvCxnSpPr>
          <p:cNvPr id="21" name="Straight Connector 20">
            <a:extLst>
              <a:ext uri="{FF2B5EF4-FFF2-40B4-BE49-F238E27FC236}">
                <a16:creationId xmlns:a16="http://schemas.microsoft.com/office/drawing/2014/main" id="{BBC46255-8A99-490A-9A9D-C5FEDF7B6223}"/>
              </a:ext>
            </a:extLst>
          </p:cNvPr>
          <p:cNvCxnSpPr>
            <a:cxnSpLocks/>
          </p:cNvCxnSpPr>
          <p:nvPr/>
        </p:nvCxnSpPr>
        <p:spPr>
          <a:xfrm>
            <a:off x="4135899" y="304063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F46BEA2-5756-490F-ACDA-85763B6BA204}"/>
              </a:ext>
            </a:extLst>
          </p:cNvPr>
          <p:cNvCxnSpPr>
            <a:cxnSpLocks/>
          </p:cNvCxnSpPr>
          <p:nvPr/>
        </p:nvCxnSpPr>
        <p:spPr>
          <a:xfrm>
            <a:off x="4062269" y="5479030"/>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23" name="Picture 22" descr="A close up of a logo&#10;&#10;Description automatically generated">
            <a:extLst>
              <a:ext uri="{FF2B5EF4-FFF2-40B4-BE49-F238E27FC236}">
                <a16:creationId xmlns:a16="http://schemas.microsoft.com/office/drawing/2014/main" id="{B57390E1-164D-4064-95D4-45531DA48A67}"/>
              </a:ext>
            </a:extLst>
          </p:cNvPr>
          <p:cNvPicPr>
            <a:picLocks noChangeAspect="1"/>
          </p:cNvPicPr>
          <p:nvPr/>
        </p:nvPicPr>
        <p:blipFill rotWithShape="1">
          <a:blip r:embed="rId4">
            <a:extLst>
              <a:ext uri="{28A0092B-C50C-407E-A947-70E740481C1C}">
                <a14:useLocalDpi xmlns:a14="http://schemas.microsoft.com/office/drawing/2010/main" val="0"/>
              </a:ext>
            </a:extLst>
          </a:blip>
          <a:srcRect l="12111" t="1003" r="30632" b="-109"/>
          <a:stretch/>
        </p:blipFill>
        <p:spPr>
          <a:xfrm>
            <a:off x="7023581" y="581648"/>
            <a:ext cx="2614711" cy="6222944"/>
          </a:xfrm>
          <a:prstGeom prst="rect">
            <a:avLst/>
          </a:prstGeom>
        </p:spPr>
      </p:pic>
      <p:pic>
        <p:nvPicPr>
          <p:cNvPr id="26" name="Picture 25" descr="A screenshot of a cell phone&#10;&#10;Description automatically generated">
            <a:extLst>
              <a:ext uri="{FF2B5EF4-FFF2-40B4-BE49-F238E27FC236}">
                <a16:creationId xmlns:a16="http://schemas.microsoft.com/office/drawing/2014/main" id="{A9CFAF1F-B529-4ACA-9E95-3BA644CA7899}"/>
              </a:ext>
            </a:extLst>
          </p:cNvPr>
          <p:cNvPicPr>
            <a:picLocks noChangeAspect="1"/>
          </p:cNvPicPr>
          <p:nvPr/>
        </p:nvPicPr>
        <p:blipFill rotWithShape="1">
          <a:blip r:embed="rId5">
            <a:extLst>
              <a:ext uri="{28A0092B-C50C-407E-A947-70E740481C1C}">
                <a14:useLocalDpi xmlns:a14="http://schemas.microsoft.com/office/drawing/2010/main" val="0"/>
              </a:ext>
            </a:extLst>
          </a:blip>
          <a:srcRect l="11487" t="448" r="34299" b="448"/>
          <a:stretch/>
        </p:blipFill>
        <p:spPr>
          <a:xfrm>
            <a:off x="4440486" y="581648"/>
            <a:ext cx="2542510" cy="6205644"/>
          </a:xfrm>
          <a:prstGeom prst="rect">
            <a:avLst/>
          </a:prstGeom>
        </p:spPr>
      </p:pic>
      <p:cxnSp>
        <p:nvCxnSpPr>
          <p:cNvPr id="28" name="Straight Connector 27">
            <a:extLst>
              <a:ext uri="{FF2B5EF4-FFF2-40B4-BE49-F238E27FC236}">
                <a16:creationId xmlns:a16="http://schemas.microsoft.com/office/drawing/2014/main" id="{0C5DEA84-BE39-4138-8C9D-BCD9B9BD3863}"/>
              </a:ext>
            </a:extLst>
          </p:cNvPr>
          <p:cNvCxnSpPr>
            <a:cxnSpLocks/>
          </p:cNvCxnSpPr>
          <p:nvPr/>
        </p:nvCxnSpPr>
        <p:spPr>
          <a:xfrm>
            <a:off x="4281909" y="2955891"/>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8F50E44C-3843-49AD-972D-644428CC9E97}"/>
              </a:ext>
            </a:extLst>
          </p:cNvPr>
          <p:cNvCxnSpPr>
            <a:cxnSpLocks/>
          </p:cNvCxnSpPr>
          <p:nvPr/>
        </p:nvCxnSpPr>
        <p:spPr>
          <a:xfrm>
            <a:off x="4243332" y="531021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948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automatically generated">
            <a:extLst>
              <a:ext uri="{FF2B5EF4-FFF2-40B4-BE49-F238E27FC236}">
                <a16:creationId xmlns:a16="http://schemas.microsoft.com/office/drawing/2014/main" id="{CC308418-DFE0-484F-AC14-57F9DB6E43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1964" y="845820"/>
            <a:ext cx="6888480" cy="5166360"/>
          </a:xfrm>
          <a:prstGeom prst="rect">
            <a:avLst/>
          </a:prstGeom>
        </p:spPr>
      </p:pic>
    </p:spTree>
    <p:extLst>
      <p:ext uri="{BB962C8B-B14F-4D97-AF65-F5344CB8AC3E}">
        <p14:creationId xmlns:p14="http://schemas.microsoft.com/office/powerpoint/2010/main" val="61046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descr="A picture containing clock&#10;&#10;Description automatically generated">
            <a:extLst>
              <a:ext uri="{FF2B5EF4-FFF2-40B4-BE49-F238E27FC236}">
                <a16:creationId xmlns:a16="http://schemas.microsoft.com/office/drawing/2014/main" id="{2EEF6A07-44CD-4B42-9611-F30614CF30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1989" y="0"/>
            <a:ext cx="4987637" cy="6858000"/>
          </a:xfrm>
          <a:prstGeom prst="rect">
            <a:avLst/>
          </a:prstGeom>
        </p:spPr>
      </p:pic>
      <p:pic>
        <p:nvPicPr>
          <p:cNvPr id="10" name="Picture 9">
            <a:extLst>
              <a:ext uri="{FF2B5EF4-FFF2-40B4-BE49-F238E27FC236}">
                <a16:creationId xmlns:a16="http://schemas.microsoft.com/office/drawing/2014/main" id="{7CC4C345-0600-47D5-9156-92C6F94F7A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9626" y="0"/>
            <a:ext cx="4987637" cy="6858000"/>
          </a:xfrm>
          <a:prstGeom prst="rect">
            <a:avLst/>
          </a:prstGeom>
        </p:spPr>
      </p:pic>
    </p:spTree>
    <p:extLst>
      <p:ext uri="{BB962C8B-B14F-4D97-AF65-F5344CB8AC3E}">
        <p14:creationId xmlns:p14="http://schemas.microsoft.com/office/powerpoint/2010/main" val="3469296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70451F5-9FD8-462F-8F65-BC40D54559CF}"/>
              </a:ext>
            </a:extLst>
          </p:cNvPr>
          <p:cNvGrpSpPr/>
          <p:nvPr/>
        </p:nvGrpSpPr>
        <p:grpSpPr>
          <a:xfrm>
            <a:off x="3456507" y="30704"/>
            <a:ext cx="8937132" cy="6848396"/>
            <a:chOff x="3456507" y="30704"/>
            <a:chExt cx="8937132" cy="6848396"/>
          </a:xfrm>
        </p:grpSpPr>
        <p:pic>
          <p:nvPicPr>
            <p:cNvPr id="23" name="Picture 22" descr="A picture containing clock&#10;&#10;Description automatically generated">
              <a:extLst>
                <a:ext uri="{FF2B5EF4-FFF2-40B4-BE49-F238E27FC236}">
                  <a16:creationId xmlns:a16="http://schemas.microsoft.com/office/drawing/2014/main" id="{EE184879-A543-4803-9680-DAFA8E6BB1FD}"/>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4041697" y="478300"/>
              <a:ext cx="2625969" cy="6400800"/>
            </a:xfrm>
            <a:prstGeom prst="rect">
              <a:avLst/>
            </a:prstGeom>
          </p:spPr>
        </p:pic>
        <p:pic>
          <p:nvPicPr>
            <p:cNvPr id="26" name="Picture 25">
              <a:extLst>
                <a:ext uri="{FF2B5EF4-FFF2-40B4-BE49-F238E27FC236}">
                  <a16:creationId xmlns:a16="http://schemas.microsoft.com/office/drawing/2014/main" id="{FB9E297C-0B80-48C8-B398-30046B505A2B}"/>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6753352" y="492369"/>
              <a:ext cx="2784651" cy="6365631"/>
            </a:xfrm>
            <a:prstGeom prst="rect">
              <a:avLst/>
            </a:prstGeom>
          </p:spPr>
        </p:pic>
        <p:sp>
          <p:nvSpPr>
            <p:cNvPr id="4" name="TextBox 3">
              <a:extLst>
                <a:ext uri="{FF2B5EF4-FFF2-40B4-BE49-F238E27FC236}">
                  <a16:creationId xmlns:a16="http://schemas.microsoft.com/office/drawing/2014/main" id="{84701484-AC52-4013-A26D-C932C1EF0C35}"/>
                </a:ext>
              </a:extLst>
            </p:cNvPr>
            <p:cNvSpPr txBox="1"/>
            <p:nvPr/>
          </p:nvSpPr>
          <p:spPr>
            <a:xfrm>
              <a:off x="9829911" y="1869999"/>
              <a:ext cx="2563728" cy="830997"/>
            </a:xfrm>
            <a:prstGeom prst="rect">
              <a:avLst/>
            </a:prstGeom>
            <a:noFill/>
          </p:spPr>
          <p:txBody>
            <a:bodyPr wrap="square" rtlCol="0">
              <a:spAutoFit/>
            </a:bodyPr>
            <a:lstStyle/>
            <a:p>
              <a:r>
                <a:rPr lang="en-US" sz="2400" dirty="0"/>
                <a:t>Rank by</a:t>
              </a:r>
            </a:p>
            <a:p>
              <a:r>
                <a:rPr lang="en-US" sz="2400" dirty="0"/>
                <a:t>Preference</a:t>
              </a:r>
            </a:p>
          </p:txBody>
        </p:sp>
        <p:pic>
          <p:nvPicPr>
            <p:cNvPr id="5" name="Picture 4" descr="A close up of a logo&#10;&#10;Description automatically generated">
              <a:extLst>
                <a:ext uri="{FF2B5EF4-FFF2-40B4-BE49-F238E27FC236}">
                  <a16:creationId xmlns:a16="http://schemas.microsoft.com/office/drawing/2014/main" id="{9D32934A-3112-49B1-A9F0-E13A7327878D}"/>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9676869" y="2700996"/>
              <a:ext cx="1281864" cy="2903050"/>
            </a:xfrm>
            <a:prstGeom prst="rect">
              <a:avLst/>
            </a:prstGeom>
          </p:spPr>
        </p:pic>
        <p:sp>
          <p:nvSpPr>
            <p:cNvPr id="8" name="TextBox 7">
              <a:extLst>
                <a:ext uri="{FF2B5EF4-FFF2-40B4-BE49-F238E27FC236}">
                  <a16:creationId xmlns:a16="http://schemas.microsoft.com/office/drawing/2014/main" id="{2C7F735B-B575-44A3-9447-25DB41E4994B}"/>
                </a:ext>
              </a:extLst>
            </p:cNvPr>
            <p:cNvSpPr txBox="1"/>
            <p:nvPr/>
          </p:nvSpPr>
          <p:spPr>
            <a:xfrm>
              <a:off x="4486113" y="30704"/>
              <a:ext cx="2106526" cy="461665"/>
            </a:xfrm>
            <a:prstGeom prst="rect">
              <a:avLst/>
            </a:prstGeom>
            <a:noFill/>
          </p:spPr>
          <p:txBody>
            <a:bodyPr wrap="square" rtlCol="0">
              <a:spAutoFit/>
            </a:bodyPr>
            <a:lstStyle/>
            <a:p>
              <a:r>
                <a:rPr lang="en-US" sz="2400" dirty="0"/>
                <a:t>Ground-Truth</a:t>
              </a:r>
            </a:p>
          </p:txBody>
        </p:sp>
        <p:sp>
          <p:nvSpPr>
            <p:cNvPr id="9" name="TextBox 8">
              <a:extLst>
                <a:ext uri="{FF2B5EF4-FFF2-40B4-BE49-F238E27FC236}">
                  <a16:creationId xmlns:a16="http://schemas.microsoft.com/office/drawing/2014/main" id="{2152F5F1-08CE-4CF2-ABC0-476F5618666B}"/>
                </a:ext>
              </a:extLst>
            </p:cNvPr>
            <p:cNvSpPr txBox="1"/>
            <p:nvPr/>
          </p:nvSpPr>
          <p:spPr>
            <a:xfrm>
              <a:off x="7158012" y="30704"/>
              <a:ext cx="2106526" cy="461665"/>
            </a:xfrm>
            <a:prstGeom prst="rect">
              <a:avLst/>
            </a:prstGeom>
            <a:noFill/>
          </p:spPr>
          <p:txBody>
            <a:bodyPr wrap="square" rtlCol="0">
              <a:spAutoFit/>
            </a:bodyPr>
            <a:lstStyle/>
            <a:p>
              <a:r>
                <a:rPr lang="en-US" sz="2400" dirty="0"/>
                <a:t>Reconstructed</a:t>
              </a:r>
            </a:p>
          </p:txBody>
        </p:sp>
        <p:sp>
          <p:nvSpPr>
            <p:cNvPr id="2" name="TextBox 1">
              <a:extLst>
                <a:ext uri="{FF2B5EF4-FFF2-40B4-BE49-F238E27FC236}">
                  <a16:creationId xmlns:a16="http://schemas.microsoft.com/office/drawing/2014/main" id="{93881ACD-F384-40F5-8ACB-47CA109B5208}"/>
                </a:ext>
              </a:extLst>
            </p:cNvPr>
            <p:cNvSpPr txBox="1"/>
            <p:nvPr/>
          </p:nvSpPr>
          <p:spPr>
            <a:xfrm>
              <a:off x="3456507" y="596721"/>
              <a:ext cx="1237957" cy="369332"/>
            </a:xfrm>
            <a:prstGeom prst="rect">
              <a:avLst/>
            </a:prstGeom>
            <a:noFill/>
          </p:spPr>
          <p:txBody>
            <a:bodyPr wrap="square" rtlCol="0">
              <a:spAutoFit/>
            </a:bodyPr>
            <a:lstStyle/>
            <a:p>
              <a:r>
                <a:rPr lang="en-US" i="1" dirty="0"/>
                <a:t>7.07</a:t>
              </a:r>
            </a:p>
          </p:txBody>
        </p:sp>
        <p:sp>
          <p:nvSpPr>
            <p:cNvPr id="29" name="TextBox 28">
              <a:extLst>
                <a:ext uri="{FF2B5EF4-FFF2-40B4-BE49-F238E27FC236}">
                  <a16:creationId xmlns:a16="http://schemas.microsoft.com/office/drawing/2014/main" id="{D9429D11-2D72-4011-8904-B1540DF41FED}"/>
                </a:ext>
              </a:extLst>
            </p:cNvPr>
            <p:cNvSpPr txBox="1"/>
            <p:nvPr/>
          </p:nvSpPr>
          <p:spPr>
            <a:xfrm>
              <a:off x="3456507" y="1055995"/>
              <a:ext cx="1237957" cy="369332"/>
            </a:xfrm>
            <a:prstGeom prst="rect">
              <a:avLst/>
            </a:prstGeom>
            <a:noFill/>
          </p:spPr>
          <p:txBody>
            <a:bodyPr wrap="square" rtlCol="0">
              <a:spAutoFit/>
            </a:bodyPr>
            <a:lstStyle/>
            <a:p>
              <a:r>
                <a:rPr lang="en-US" i="1" dirty="0"/>
                <a:t>6.66</a:t>
              </a:r>
            </a:p>
          </p:txBody>
        </p:sp>
        <p:sp>
          <p:nvSpPr>
            <p:cNvPr id="30" name="TextBox 29">
              <a:extLst>
                <a:ext uri="{FF2B5EF4-FFF2-40B4-BE49-F238E27FC236}">
                  <a16:creationId xmlns:a16="http://schemas.microsoft.com/office/drawing/2014/main" id="{CE592049-B336-476C-B081-774D22575FF0}"/>
                </a:ext>
              </a:extLst>
            </p:cNvPr>
            <p:cNvSpPr txBox="1"/>
            <p:nvPr/>
          </p:nvSpPr>
          <p:spPr>
            <a:xfrm>
              <a:off x="3456507" y="1515269"/>
              <a:ext cx="1237957" cy="369332"/>
            </a:xfrm>
            <a:prstGeom prst="rect">
              <a:avLst/>
            </a:prstGeom>
            <a:noFill/>
          </p:spPr>
          <p:txBody>
            <a:bodyPr wrap="square" rtlCol="0">
              <a:spAutoFit/>
            </a:bodyPr>
            <a:lstStyle/>
            <a:p>
              <a:r>
                <a:rPr lang="en-US" i="1" dirty="0"/>
                <a:t>6.29</a:t>
              </a:r>
            </a:p>
          </p:txBody>
        </p:sp>
        <p:sp>
          <p:nvSpPr>
            <p:cNvPr id="31" name="TextBox 30">
              <a:extLst>
                <a:ext uri="{FF2B5EF4-FFF2-40B4-BE49-F238E27FC236}">
                  <a16:creationId xmlns:a16="http://schemas.microsoft.com/office/drawing/2014/main" id="{49C936E8-B041-414D-899C-B9C6F7A106E5}"/>
                </a:ext>
              </a:extLst>
            </p:cNvPr>
            <p:cNvSpPr txBox="1"/>
            <p:nvPr/>
          </p:nvSpPr>
          <p:spPr>
            <a:xfrm>
              <a:off x="3456507" y="1974543"/>
              <a:ext cx="1237957" cy="369332"/>
            </a:xfrm>
            <a:prstGeom prst="rect">
              <a:avLst/>
            </a:prstGeom>
            <a:noFill/>
          </p:spPr>
          <p:txBody>
            <a:bodyPr wrap="square" rtlCol="0">
              <a:spAutoFit/>
            </a:bodyPr>
            <a:lstStyle/>
            <a:p>
              <a:r>
                <a:rPr lang="en-US" i="1" dirty="0"/>
                <a:t>3.77</a:t>
              </a:r>
            </a:p>
          </p:txBody>
        </p:sp>
        <p:sp>
          <p:nvSpPr>
            <p:cNvPr id="32" name="TextBox 31">
              <a:extLst>
                <a:ext uri="{FF2B5EF4-FFF2-40B4-BE49-F238E27FC236}">
                  <a16:creationId xmlns:a16="http://schemas.microsoft.com/office/drawing/2014/main" id="{DF7F83BA-47D5-4F5D-BC96-61A919864080}"/>
                </a:ext>
              </a:extLst>
            </p:cNvPr>
            <p:cNvSpPr txBox="1"/>
            <p:nvPr/>
          </p:nvSpPr>
          <p:spPr>
            <a:xfrm>
              <a:off x="3456507" y="2433817"/>
              <a:ext cx="1237957" cy="369332"/>
            </a:xfrm>
            <a:prstGeom prst="rect">
              <a:avLst/>
            </a:prstGeom>
            <a:noFill/>
          </p:spPr>
          <p:txBody>
            <a:bodyPr wrap="square" rtlCol="0">
              <a:spAutoFit/>
            </a:bodyPr>
            <a:lstStyle/>
            <a:p>
              <a:r>
                <a:rPr lang="en-US" i="1" dirty="0"/>
                <a:t>3.37</a:t>
              </a:r>
            </a:p>
          </p:txBody>
        </p:sp>
        <p:sp>
          <p:nvSpPr>
            <p:cNvPr id="33" name="TextBox 32">
              <a:extLst>
                <a:ext uri="{FF2B5EF4-FFF2-40B4-BE49-F238E27FC236}">
                  <a16:creationId xmlns:a16="http://schemas.microsoft.com/office/drawing/2014/main" id="{9257865C-0BEE-4BB3-80E1-93B3BB99AA04}"/>
                </a:ext>
              </a:extLst>
            </p:cNvPr>
            <p:cNvSpPr txBox="1"/>
            <p:nvPr/>
          </p:nvSpPr>
          <p:spPr>
            <a:xfrm>
              <a:off x="3456507" y="2893091"/>
              <a:ext cx="1237957" cy="369332"/>
            </a:xfrm>
            <a:prstGeom prst="rect">
              <a:avLst/>
            </a:prstGeom>
            <a:noFill/>
          </p:spPr>
          <p:txBody>
            <a:bodyPr wrap="square" rtlCol="0">
              <a:spAutoFit/>
            </a:bodyPr>
            <a:lstStyle/>
            <a:p>
              <a:r>
                <a:rPr lang="en-US" i="1" dirty="0"/>
                <a:t>3.32</a:t>
              </a:r>
            </a:p>
          </p:txBody>
        </p:sp>
        <p:sp>
          <p:nvSpPr>
            <p:cNvPr id="34" name="TextBox 33">
              <a:extLst>
                <a:ext uri="{FF2B5EF4-FFF2-40B4-BE49-F238E27FC236}">
                  <a16:creationId xmlns:a16="http://schemas.microsoft.com/office/drawing/2014/main" id="{1E4793CE-A257-49B6-964E-CC496CC1B540}"/>
                </a:ext>
              </a:extLst>
            </p:cNvPr>
            <p:cNvSpPr txBox="1"/>
            <p:nvPr/>
          </p:nvSpPr>
          <p:spPr>
            <a:xfrm>
              <a:off x="3456507" y="3352365"/>
              <a:ext cx="1237957" cy="369332"/>
            </a:xfrm>
            <a:prstGeom prst="rect">
              <a:avLst/>
            </a:prstGeom>
            <a:noFill/>
          </p:spPr>
          <p:txBody>
            <a:bodyPr wrap="square" rtlCol="0">
              <a:spAutoFit/>
            </a:bodyPr>
            <a:lstStyle/>
            <a:p>
              <a:r>
                <a:rPr lang="en-US" i="1" dirty="0"/>
                <a:t>2.87</a:t>
              </a:r>
            </a:p>
          </p:txBody>
        </p:sp>
        <p:sp>
          <p:nvSpPr>
            <p:cNvPr id="35" name="TextBox 34">
              <a:extLst>
                <a:ext uri="{FF2B5EF4-FFF2-40B4-BE49-F238E27FC236}">
                  <a16:creationId xmlns:a16="http://schemas.microsoft.com/office/drawing/2014/main" id="{C2036315-D479-46E9-9F87-E42E4215BF87}"/>
                </a:ext>
              </a:extLst>
            </p:cNvPr>
            <p:cNvSpPr txBox="1"/>
            <p:nvPr/>
          </p:nvSpPr>
          <p:spPr>
            <a:xfrm>
              <a:off x="3456507" y="3811639"/>
              <a:ext cx="1237957" cy="369332"/>
            </a:xfrm>
            <a:prstGeom prst="rect">
              <a:avLst/>
            </a:prstGeom>
            <a:noFill/>
          </p:spPr>
          <p:txBody>
            <a:bodyPr wrap="square" rtlCol="0">
              <a:spAutoFit/>
            </a:bodyPr>
            <a:lstStyle/>
            <a:p>
              <a:r>
                <a:rPr lang="en-US" i="1" dirty="0"/>
                <a:t>2.45</a:t>
              </a:r>
            </a:p>
          </p:txBody>
        </p:sp>
        <p:sp>
          <p:nvSpPr>
            <p:cNvPr id="36" name="TextBox 35">
              <a:extLst>
                <a:ext uri="{FF2B5EF4-FFF2-40B4-BE49-F238E27FC236}">
                  <a16:creationId xmlns:a16="http://schemas.microsoft.com/office/drawing/2014/main" id="{892CBBF0-1BFF-4EA7-B194-BC6A5035A348}"/>
                </a:ext>
              </a:extLst>
            </p:cNvPr>
            <p:cNvSpPr txBox="1"/>
            <p:nvPr/>
          </p:nvSpPr>
          <p:spPr>
            <a:xfrm>
              <a:off x="3456507" y="4270913"/>
              <a:ext cx="1237957" cy="369332"/>
            </a:xfrm>
            <a:prstGeom prst="rect">
              <a:avLst/>
            </a:prstGeom>
            <a:noFill/>
          </p:spPr>
          <p:txBody>
            <a:bodyPr wrap="square" rtlCol="0">
              <a:spAutoFit/>
            </a:bodyPr>
            <a:lstStyle/>
            <a:p>
              <a:r>
                <a:rPr lang="en-US" i="1" dirty="0"/>
                <a:t>2.36</a:t>
              </a:r>
            </a:p>
          </p:txBody>
        </p:sp>
        <p:sp>
          <p:nvSpPr>
            <p:cNvPr id="37" name="TextBox 36">
              <a:extLst>
                <a:ext uri="{FF2B5EF4-FFF2-40B4-BE49-F238E27FC236}">
                  <a16:creationId xmlns:a16="http://schemas.microsoft.com/office/drawing/2014/main" id="{998C8DB4-6393-4493-B4D0-9C1AA85263D4}"/>
                </a:ext>
              </a:extLst>
            </p:cNvPr>
            <p:cNvSpPr txBox="1"/>
            <p:nvPr/>
          </p:nvSpPr>
          <p:spPr>
            <a:xfrm>
              <a:off x="3456507" y="4730187"/>
              <a:ext cx="1237957" cy="369332"/>
            </a:xfrm>
            <a:prstGeom prst="rect">
              <a:avLst/>
            </a:prstGeom>
            <a:noFill/>
          </p:spPr>
          <p:txBody>
            <a:bodyPr wrap="square" rtlCol="0">
              <a:spAutoFit/>
            </a:bodyPr>
            <a:lstStyle/>
            <a:p>
              <a:r>
                <a:rPr lang="en-US" i="1" dirty="0"/>
                <a:t>2.06</a:t>
              </a:r>
            </a:p>
          </p:txBody>
        </p:sp>
        <p:sp>
          <p:nvSpPr>
            <p:cNvPr id="38" name="TextBox 37">
              <a:extLst>
                <a:ext uri="{FF2B5EF4-FFF2-40B4-BE49-F238E27FC236}">
                  <a16:creationId xmlns:a16="http://schemas.microsoft.com/office/drawing/2014/main" id="{B645D6E2-FC2A-41C1-90C2-4C9650896033}"/>
                </a:ext>
              </a:extLst>
            </p:cNvPr>
            <p:cNvSpPr txBox="1"/>
            <p:nvPr/>
          </p:nvSpPr>
          <p:spPr>
            <a:xfrm>
              <a:off x="3456507" y="5189461"/>
              <a:ext cx="1237957" cy="369332"/>
            </a:xfrm>
            <a:prstGeom prst="rect">
              <a:avLst/>
            </a:prstGeom>
            <a:noFill/>
          </p:spPr>
          <p:txBody>
            <a:bodyPr wrap="square" rtlCol="0">
              <a:spAutoFit/>
            </a:bodyPr>
            <a:lstStyle/>
            <a:p>
              <a:r>
                <a:rPr lang="en-US" i="1" dirty="0"/>
                <a:t>1.73</a:t>
              </a:r>
            </a:p>
          </p:txBody>
        </p:sp>
        <p:sp>
          <p:nvSpPr>
            <p:cNvPr id="39" name="TextBox 38">
              <a:extLst>
                <a:ext uri="{FF2B5EF4-FFF2-40B4-BE49-F238E27FC236}">
                  <a16:creationId xmlns:a16="http://schemas.microsoft.com/office/drawing/2014/main" id="{D659BF83-9EBA-416E-8AA3-4C93E199399F}"/>
                </a:ext>
              </a:extLst>
            </p:cNvPr>
            <p:cNvSpPr txBox="1"/>
            <p:nvPr/>
          </p:nvSpPr>
          <p:spPr>
            <a:xfrm>
              <a:off x="3456507" y="5648735"/>
              <a:ext cx="1237957" cy="369332"/>
            </a:xfrm>
            <a:prstGeom prst="rect">
              <a:avLst/>
            </a:prstGeom>
            <a:noFill/>
          </p:spPr>
          <p:txBody>
            <a:bodyPr wrap="square" rtlCol="0">
              <a:spAutoFit/>
            </a:bodyPr>
            <a:lstStyle/>
            <a:p>
              <a:r>
                <a:rPr lang="en-US" i="1" dirty="0"/>
                <a:t>1.00</a:t>
              </a:r>
            </a:p>
          </p:txBody>
        </p:sp>
        <p:sp>
          <p:nvSpPr>
            <p:cNvPr id="40" name="TextBox 39">
              <a:extLst>
                <a:ext uri="{FF2B5EF4-FFF2-40B4-BE49-F238E27FC236}">
                  <a16:creationId xmlns:a16="http://schemas.microsoft.com/office/drawing/2014/main" id="{A1955DF9-0A34-4132-BB80-0A4B02A0C186}"/>
                </a:ext>
              </a:extLst>
            </p:cNvPr>
            <p:cNvSpPr txBox="1"/>
            <p:nvPr/>
          </p:nvSpPr>
          <p:spPr>
            <a:xfrm>
              <a:off x="3456507" y="6108011"/>
              <a:ext cx="1237957" cy="369332"/>
            </a:xfrm>
            <a:prstGeom prst="rect">
              <a:avLst/>
            </a:prstGeom>
            <a:noFill/>
          </p:spPr>
          <p:txBody>
            <a:bodyPr wrap="square" rtlCol="0">
              <a:spAutoFit/>
            </a:bodyPr>
            <a:lstStyle/>
            <a:p>
              <a:r>
                <a:rPr lang="en-US" i="1" dirty="0"/>
                <a:t>1.00</a:t>
              </a:r>
            </a:p>
          </p:txBody>
        </p:sp>
      </p:grpSp>
    </p:spTree>
    <p:extLst>
      <p:ext uri="{BB962C8B-B14F-4D97-AF65-F5344CB8AC3E}">
        <p14:creationId xmlns:p14="http://schemas.microsoft.com/office/powerpoint/2010/main" val="1773979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a:stretch/>
        </p:blipFill>
        <p:spPr>
          <a:xfrm>
            <a:off x="6471372" y="397825"/>
            <a:ext cx="2625969" cy="6264695"/>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a:stretch/>
        </p:blipFill>
        <p:spPr>
          <a:xfrm>
            <a:off x="9183027" y="411895"/>
            <a:ext cx="2784651" cy="6230274"/>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12149858" y="1789524"/>
            <a:ext cx="1578334" cy="830997"/>
          </a:xfrm>
          <a:prstGeom prst="rect">
            <a:avLst/>
          </a:prstGeom>
          <a:noFill/>
        </p:spPr>
        <p:txBody>
          <a:bodyPr wrap="square" rtlCol="0">
            <a:spAutoFit/>
          </a:bodyPr>
          <a:lstStyle/>
          <a:p>
            <a:r>
              <a:rPr lang="en-US" sz="2400" dirty="0"/>
              <a:t>Rank by</a:t>
            </a:r>
          </a:p>
          <a:p>
            <a:r>
              <a:rPr lang="en-US" sz="2400" dirty="0"/>
              <a:t>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17406" b="41504"/>
          <a:stretch/>
        </p:blipFill>
        <p:spPr>
          <a:xfrm>
            <a:off x="12106544" y="2620521"/>
            <a:ext cx="1281864"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33626"/>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351006"/>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768386"/>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185766"/>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60314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020526"/>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437906"/>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3855286"/>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690046"/>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10742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524806"/>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425099" y="439581"/>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054283" y="439581"/>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566559" y="6470082"/>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010556" y="6470082"/>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7288520" y="6470082"/>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10190140" y="6470082"/>
            <a:ext cx="1231314" cy="400110"/>
          </a:xfrm>
          <a:prstGeom prst="rect">
            <a:avLst/>
          </a:prstGeom>
          <a:solidFill>
            <a:schemeClr val="bg1"/>
          </a:solidFill>
        </p:spPr>
        <p:txBody>
          <a:bodyPr wrap="square" rtlCol="0">
            <a:spAutoFit/>
          </a:bodyPr>
          <a:lstStyle/>
          <a:p>
            <a:r>
              <a:rPr lang="en-US" sz="2000" dirty="0"/>
              <a:t>Target ID</a:t>
            </a:r>
          </a:p>
        </p:txBody>
      </p:sp>
      <p:sp>
        <p:nvSpPr>
          <p:cNvPr id="65" name="TextBox 64">
            <a:extLst>
              <a:ext uri="{FF2B5EF4-FFF2-40B4-BE49-F238E27FC236}">
                <a16:creationId xmlns:a16="http://schemas.microsoft.com/office/drawing/2014/main" id="{E6DBA21B-5E90-42AF-9115-9D63E39C3114}"/>
              </a:ext>
            </a:extLst>
          </p:cNvPr>
          <p:cNvSpPr txBox="1"/>
          <p:nvPr/>
        </p:nvSpPr>
        <p:spPr>
          <a:xfrm>
            <a:off x="5886182" y="4272666"/>
            <a:ext cx="731520" cy="369332"/>
          </a:xfrm>
          <a:prstGeom prst="rect">
            <a:avLst/>
          </a:prstGeom>
          <a:noFill/>
        </p:spPr>
        <p:txBody>
          <a:bodyPr wrap="square" rtlCol="0">
            <a:spAutoFit/>
          </a:bodyPr>
          <a:lstStyle/>
          <a:p>
            <a:r>
              <a:rPr lang="en-US" i="1" dirty="0"/>
              <a:t>2.06</a:t>
            </a:r>
          </a:p>
        </p:txBody>
      </p:sp>
    </p:spTree>
    <p:extLst>
      <p:ext uri="{BB962C8B-B14F-4D97-AF65-F5344CB8AC3E}">
        <p14:creationId xmlns:p14="http://schemas.microsoft.com/office/powerpoint/2010/main" val="299593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373A20-DE69-4C43-8E12-94A26CC305EA}"/>
              </a:ext>
            </a:extLst>
          </p:cNvPr>
          <p:cNvPicPr>
            <a:picLocks noChangeAspect="1"/>
          </p:cNvPicPr>
          <p:nvPr/>
        </p:nvPicPr>
        <p:blipFill>
          <a:blip r:embed="rId2"/>
          <a:stretch>
            <a:fillRect/>
          </a:stretch>
        </p:blipFill>
        <p:spPr>
          <a:xfrm>
            <a:off x="0" y="209981"/>
            <a:ext cx="12192000" cy="6438038"/>
          </a:xfrm>
          <a:prstGeom prst="rect">
            <a:avLst/>
          </a:prstGeom>
        </p:spPr>
      </p:pic>
    </p:spTree>
    <p:extLst>
      <p:ext uri="{BB962C8B-B14F-4D97-AF65-F5344CB8AC3E}">
        <p14:creationId xmlns:p14="http://schemas.microsoft.com/office/powerpoint/2010/main" val="77888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2776" b="4221"/>
          <a:stretch/>
        </p:blipFill>
        <p:spPr>
          <a:xfrm>
            <a:off x="6471372" y="397825"/>
            <a:ext cx="2625969" cy="6000251"/>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0162" r="29688" b="4266"/>
          <a:stretch/>
        </p:blipFill>
        <p:spPr>
          <a:xfrm>
            <a:off x="9183027" y="411895"/>
            <a:ext cx="2784651" cy="5964508"/>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6915788" y="50733"/>
            <a:ext cx="2106526" cy="461665"/>
          </a:xfrm>
          <a:prstGeom prst="rect">
            <a:avLst/>
          </a:prstGeom>
          <a:noFill/>
        </p:spPr>
        <p:txBody>
          <a:bodyPr wrap="square" rtlCol="0">
            <a:spAutoFit/>
          </a:bodyPr>
          <a:lstStyle/>
          <a:p>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9587687" y="5073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5886182" y="516246"/>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5886182" y="933626"/>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5886182" y="1351006"/>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5886182" y="1768386"/>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5886182" y="2185766"/>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5886182" y="2603146"/>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5886182" y="3020526"/>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5886182" y="3437906"/>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5886182" y="3855286"/>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5886182" y="4690046"/>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5886182" y="5107426"/>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5886182" y="5524806"/>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5886182" y="5942192"/>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100439" y="50733"/>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384066" y="50733"/>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880283" y="647737"/>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880283" y="2994691"/>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880283" y="5243176"/>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15044" y="1352402"/>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15045" y="3779622"/>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10547" y="5518867"/>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497001" y="2898565"/>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423371" y="5336963"/>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5">
            <a:extLst>
              <a:ext uri="{28A0092B-C50C-407E-A947-70E740481C1C}">
                <a14:useLocalDpi xmlns:a14="http://schemas.microsoft.com/office/drawing/2010/main" val="0"/>
              </a:ext>
            </a:extLst>
          </a:blip>
          <a:srcRect l="12111" t="1003" r="30632" b="4448"/>
          <a:stretch/>
        </p:blipFill>
        <p:spPr>
          <a:xfrm>
            <a:off x="3425099" y="439581"/>
            <a:ext cx="2354839" cy="5936822"/>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6">
            <a:extLst>
              <a:ext uri="{28A0092B-C50C-407E-A947-70E740481C1C}">
                <a14:useLocalDpi xmlns:a14="http://schemas.microsoft.com/office/drawing/2010/main" val="0"/>
              </a:ext>
            </a:extLst>
          </a:blip>
          <a:srcRect l="11487" t="448" r="34299" b="4395"/>
          <a:stretch/>
        </p:blipFill>
        <p:spPr>
          <a:xfrm>
            <a:off x="1054283" y="439580"/>
            <a:ext cx="2289814" cy="5958493"/>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28138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81593978-7F8C-4489-AE66-9315A0CC1D6C}"/>
              </a:ext>
            </a:extLst>
          </p:cNvPr>
          <p:cNvCxnSpPr>
            <a:cxnSpLocks/>
          </p:cNvCxnSpPr>
          <p:nvPr/>
        </p:nvCxnSpPr>
        <p:spPr>
          <a:xfrm>
            <a:off x="604434" y="5168147"/>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6134430" y="-82827"/>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688249" y="-82827"/>
            <a:ext cx="568590" cy="523220"/>
          </a:xfrm>
          <a:prstGeom prst="rect">
            <a:avLst/>
          </a:prstGeom>
          <a:noFill/>
        </p:spPr>
        <p:txBody>
          <a:bodyPr wrap="square" rtlCol="0">
            <a:spAutoFit/>
          </a:bodyPr>
          <a:lstStyle/>
          <a:p>
            <a:r>
              <a:rPr lang="en-US" sz="2800" b="1" dirty="0"/>
              <a:t>A</a:t>
            </a:r>
          </a:p>
        </p:txBody>
      </p:sp>
      <p:sp>
        <p:nvSpPr>
          <p:cNvPr id="65" name="TextBox 64">
            <a:extLst>
              <a:ext uri="{FF2B5EF4-FFF2-40B4-BE49-F238E27FC236}">
                <a16:creationId xmlns:a16="http://schemas.microsoft.com/office/drawing/2014/main" id="{E6DBA21B-5E90-42AF-9115-9D63E39C3114}"/>
              </a:ext>
            </a:extLst>
          </p:cNvPr>
          <p:cNvSpPr txBox="1"/>
          <p:nvPr/>
        </p:nvSpPr>
        <p:spPr>
          <a:xfrm>
            <a:off x="5886182" y="4272666"/>
            <a:ext cx="731520" cy="369332"/>
          </a:xfrm>
          <a:prstGeom prst="rect">
            <a:avLst/>
          </a:prstGeom>
          <a:noFill/>
        </p:spPr>
        <p:txBody>
          <a:bodyPr wrap="square" rtlCol="0">
            <a:spAutoFit/>
          </a:bodyPr>
          <a:lstStyle/>
          <a:p>
            <a:r>
              <a:rPr lang="en-US" i="1" dirty="0"/>
              <a:t>2.06</a:t>
            </a:r>
          </a:p>
        </p:txBody>
      </p:sp>
      <p:sp>
        <p:nvSpPr>
          <p:cNvPr id="73" name="TextBox 72">
            <a:extLst>
              <a:ext uri="{FF2B5EF4-FFF2-40B4-BE49-F238E27FC236}">
                <a16:creationId xmlns:a16="http://schemas.microsoft.com/office/drawing/2014/main" id="{BF9819C7-0063-4AAF-B780-69838C04DC43}"/>
              </a:ext>
            </a:extLst>
          </p:cNvPr>
          <p:cNvSpPr txBox="1"/>
          <p:nvPr/>
        </p:nvSpPr>
        <p:spPr>
          <a:xfrm>
            <a:off x="4644475" y="6876310"/>
            <a:ext cx="2903050" cy="461665"/>
          </a:xfrm>
          <a:prstGeom prst="rect">
            <a:avLst/>
          </a:prstGeom>
          <a:noFill/>
        </p:spPr>
        <p:txBody>
          <a:bodyPr wrap="square" rtlCol="0">
            <a:spAutoFit/>
          </a:bodyPr>
          <a:lstStyle/>
          <a:p>
            <a:pPr algn="ctr"/>
            <a:r>
              <a:rPr lang="en-US" sz="2400" dirty="0"/>
              <a:t>Rank by Preference</a:t>
            </a:r>
          </a:p>
        </p:txBody>
      </p:sp>
      <p:pic>
        <p:nvPicPr>
          <p:cNvPr id="74" name="Picture 73" descr="A close up of a logo&#10;&#10;Description automatically generated">
            <a:extLst>
              <a:ext uri="{FF2B5EF4-FFF2-40B4-BE49-F238E27FC236}">
                <a16:creationId xmlns:a16="http://schemas.microsoft.com/office/drawing/2014/main" id="{C5160F9B-B67C-4E08-BC74-2C080DDB7A98}"/>
              </a:ext>
            </a:extLst>
          </p:cNvPr>
          <p:cNvPicPr>
            <a:picLocks noChangeAspect="1"/>
          </p:cNvPicPr>
          <p:nvPr/>
        </p:nvPicPr>
        <p:blipFill rotWithShape="1">
          <a:blip r:embed="rId7">
            <a:extLst>
              <a:ext uri="{28A0092B-C50C-407E-A947-70E740481C1C}">
                <a14:useLocalDpi xmlns:a14="http://schemas.microsoft.com/office/drawing/2010/main" val="0"/>
              </a:ext>
            </a:extLst>
          </a:blip>
          <a:srcRect l="73004" t="42701" r="20094" b="41504"/>
          <a:stretch/>
        </p:blipFill>
        <p:spPr>
          <a:xfrm rot="16200000">
            <a:off x="5634745" y="6440924"/>
            <a:ext cx="922510" cy="2903050"/>
          </a:xfrm>
          <a:prstGeom prst="rect">
            <a:avLst/>
          </a:prstGeom>
        </p:spPr>
      </p:pic>
      <p:sp>
        <p:nvSpPr>
          <p:cNvPr id="75" name="TextBox 74">
            <a:extLst>
              <a:ext uri="{FF2B5EF4-FFF2-40B4-BE49-F238E27FC236}">
                <a16:creationId xmlns:a16="http://schemas.microsoft.com/office/drawing/2014/main" id="{A1950CCB-82DA-4735-9B10-2BBFA9941C5C}"/>
              </a:ext>
            </a:extLst>
          </p:cNvPr>
          <p:cNvSpPr txBox="1"/>
          <p:nvPr/>
        </p:nvSpPr>
        <p:spPr>
          <a:xfrm>
            <a:off x="4582566" y="7206333"/>
            <a:ext cx="459178" cy="461665"/>
          </a:xfrm>
          <a:prstGeom prst="rect">
            <a:avLst/>
          </a:prstGeom>
          <a:noFill/>
        </p:spPr>
        <p:txBody>
          <a:bodyPr wrap="square" rtlCol="0">
            <a:spAutoFit/>
          </a:bodyPr>
          <a:lstStyle/>
          <a:p>
            <a:r>
              <a:rPr lang="en-US" sz="2400" dirty="0"/>
              <a:t>1</a:t>
            </a:r>
          </a:p>
        </p:txBody>
      </p:sp>
      <p:sp>
        <p:nvSpPr>
          <p:cNvPr id="76" name="TextBox 75">
            <a:extLst>
              <a:ext uri="{FF2B5EF4-FFF2-40B4-BE49-F238E27FC236}">
                <a16:creationId xmlns:a16="http://schemas.microsoft.com/office/drawing/2014/main" id="{25251724-93E3-4C69-A673-F828DE8CDF53}"/>
              </a:ext>
            </a:extLst>
          </p:cNvPr>
          <p:cNvSpPr txBox="1"/>
          <p:nvPr/>
        </p:nvSpPr>
        <p:spPr>
          <a:xfrm>
            <a:off x="7088347" y="7206333"/>
            <a:ext cx="459178" cy="461665"/>
          </a:xfrm>
          <a:prstGeom prst="rect">
            <a:avLst/>
          </a:prstGeom>
          <a:noFill/>
        </p:spPr>
        <p:txBody>
          <a:bodyPr wrap="square" rtlCol="0">
            <a:spAutoFit/>
          </a:bodyPr>
          <a:lstStyle/>
          <a:p>
            <a:r>
              <a:rPr lang="en-US" sz="2400" dirty="0"/>
              <a:t>4</a:t>
            </a:r>
          </a:p>
        </p:txBody>
      </p:sp>
      <p:sp>
        <p:nvSpPr>
          <p:cNvPr id="77" name="TextBox 76">
            <a:extLst>
              <a:ext uri="{FF2B5EF4-FFF2-40B4-BE49-F238E27FC236}">
                <a16:creationId xmlns:a16="http://schemas.microsoft.com/office/drawing/2014/main" id="{9D04661D-BAB3-49C0-9449-24301248BE9B}"/>
              </a:ext>
            </a:extLst>
          </p:cNvPr>
          <p:cNvSpPr txBox="1"/>
          <p:nvPr/>
        </p:nvSpPr>
        <p:spPr>
          <a:xfrm>
            <a:off x="5417826" y="7206333"/>
            <a:ext cx="459178" cy="461665"/>
          </a:xfrm>
          <a:prstGeom prst="rect">
            <a:avLst/>
          </a:prstGeom>
          <a:noFill/>
        </p:spPr>
        <p:txBody>
          <a:bodyPr wrap="square" rtlCol="0">
            <a:spAutoFit/>
          </a:bodyPr>
          <a:lstStyle/>
          <a:p>
            <a:r>
              <a:rPr lang="en-US" sz="2400" dirty="0"/>
              <a:t>2</a:t>
            </a:r>
          </a:p>
        </p:txBody>
      </p:sp>
      <p:sp>
        <p:nvSpPr>
          <p:cNvPr id="78" name="TextBox 77">
            <a:extLst>
              <a:ext uri="{FF2B5EF4-FFF2-40B4-BE49-F238E27FC236}">
                <a16:creationId xmlns:a16="http://schemas.microsoft.com/office/drawing/2014/main" id="{79F7BF3D-1C42-49EA-8910-0B6B190BDB49}"/>
              </a:ext>
            </a:extLst>
          </p:cNvPr>
          <p:cNvSpPr txBox="1"/>
          <p:nvPr/>
        </p:nvSpPr>
        <p:spPr>
          <a:xfrm>
            <a:off x="6253086" y="7206333"/>
            <a:ext cx="459178" cy="461665"/>
          </a:xfrm>
          <a:prstGeom prst="rect">
            <a:avLst/>
          </a:prstGeom>
          <a:noFill/>
        </p:spPr>
        <p:txBody>
          <a:bodyPr wrap="square" rtlCol="0">
            <a:spAutoFit/>
          </a:bodyPr>
          <a:lstStyle/>
          <a:p>
            <a:r>
              <a:rPr lang="en-US" sz="2400" dirty="0"/>
              <a:t>3</a:t>
            </a:r>
          </a:p>
        </p:txBody>
      </p:sp>
      <p:sp>
        <p:nvSpPr>
          <p:cNvPr id="79" name="TextBox 78">
            <a:extLst>
              <a:ext uri="{FF2B5EF4-FFF2-40B4-BE49-F238E27FC236}">
                <a16:creationId xmlns:a16="http://schemas.microsoft.com/office/drawing/2014/main" id="{FFD4A7D0-1603-4F50-8851-7D9829D7B86E}"/>
              </a:ext>
            </a:extLst>
          </p:cNvPr>
          <p:cNvSpPr txBox="1"/>
          <p:nvPr/>
        </p:nvSpPr>
        <p:spPr>
          <a:xfrm>
            <a:off x="1190522" y="6362335"/>
            <a:ext cx="459178" cy="400110"/>
          </a:xfrm>
          <a:prstGeom prst="rect">
            <a:avLst/>
          </a:prstGeom>
          <a:solidFill>
            <a:schemeClr val="bg1"/>
          </a:solidFill>
        </p:spPr>
        <p:txBody>
          <a:bodyPr wrap="square" rtlCol="0">
            <a:spAutoFit/>
          </a:bodyPr>
          <a:lstStyle/>
          <a:p>
            <a:r>
              <a:rPr lang="en-US" sz="2000" dirty="0"/>
              <a:t>1</a:t>
            </a:r>
          </a:p>
        </p:txBody>
      </p:sp>
      <p:sp>
        <p:nvSpPr>
          <p:cNvPr id="81" name="TextBox 80">
            <a:extLst>
              <a:ext uri="{FF2B5EF4-FFF2-40B4-BE49-F238E27FC236}">
                <a16:creationId xmlns:a16="http://schemas.microsoft.com/office/drawing/2014/main" id="{6BF1D4E8-7026-49D7-89F1-4F433080CE33}"/>
              </a:ext>
            </a:extLst>
          </p:cNvPr>
          <p:cNvSpPr txBox="1"/>
          <p:nvPr/>
        </p:nvSpPr>
        <p:spPr>
          <a:xfrm>
            <a:off x="1725992" y="6362335"/>
            <a:ext cx="459178" cy="400110"/>
          </a:xfrm>
          <a:prstGeom prst="rect">
            <a:avLst/>
          </a:prstGeom>
          <a:solidFill>
            <a:schemeClr val="bg1"/>
          </a:solidFill>
        </p:spPr>
        <p:txBody>
          <a:bodyPr wrap="square" rtlCol="0">
            <a:spAutoFit/>
          </a:bodyPr>
          <a:lstStyle/>
          <a:p>
            <a:r>
              <a:rPr lang="en-US" sz="2000" dirty="0"/>
              <a:t>2</a:t>
            </a:r>
          </a:p>
        </p:txBody>
      </p:sp>
      <p:sp>
        <p:nvSpPr>
          <p:cNvPr id="82" name="TextBox 81">
            <a:extLst>
              <a:ext uri="{FF2B5EF4-FFF2-40B4-BE49-F238E27FC236}">
                <a16:creationId xmlns:a16="http://schemas.microsoft.com/office/drawing/2014/main" id="{044FDA24-13E3-485B-AC0D-CECD3733A758}"/>
              </a:ext>
            </a:extLst>
          </p:cNvPr>
          <p:cNvSpPr txBox="1"/>
          <p:nvPr/>
        </p:nvSpPr>
        <p:spPr>
          <a:xfrm>
            <a:off x="2261462" y="6362335"/>
            <a:ext cx="488568" cy="400110"/>
          </a:xfrm>
          <a:prstGeom prst="rect">
            <a:avLst/>
          </a:prstGeom>
          <a:solidFill>
            <a:schemeClr val="bg1"/>
          </a:solidFill>
        </p:spPr>
        <p:txBody>
          <a:bodyPr wrap="square" rtlCol="0">
            <a:spAutoFit/>
          </a:bodyPr>
          <a:lstStyle/>
          <a:p>
            <a:r>
              <a:rPr lang="en-US" sz="2000" dirty="0"/>
              <a:t>3</a:t>
            </a:r>
          </a:p>
        </p:txBody>
      </p:sp>
      <p:sp>
        <p:nvSpPr>
          <p:cNvPr id="83" name="TextBox 82">
            <a:extLst>
              <a:ext uri="{FF2B5EF4-FFF2-40B4-BE49-F238E27FC236}">
                <a16:creationId xmlns:a16="http://schemas.microsoft.com/office/drawing/2014/main" id="{6D71A311-9FA2-43B2-BADF-8EA0DA1F9BFB}"/>
              </a:ext>
            </a:extLst>
          </p:cNvPr>
          <p:cNvSpPr txBox="1"/>
          <p:nvPr/>
        </p:nvSpPr>
        <p:spPr>
          <a:xfrm>
            <a:off x="2826323" y="6362335"/>
            <a:ext cx="488568" cy="400110"/>
          </a:xfrm>
          <a:prstGeom prst="rect">
            <a:avLst/>
          </a:prstGeom>
          <a:solidFill>
            <a:schemeClr val="bg1"/>
          </a:solidFill>
        </p:spPr>
        <p:txBody>
          <a:bodyPr wrap="square" rtlCol="0">
            <a:spAutoFit/>
          </a:bodyPr>
          <a:lstStyle/>
          <a:p>
            <a:r>
              <a:rPr lang="en-US" sz="2000" dirty="0"/>
              <a:t>4</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666134" y="6614619"/>
            <a:ext cx="1231314" cy="400110"/>
          </a:xfrm>
          <a:prstGeom prst="rect">
            <a:avLst/>
          </a:prstGeom>
          <a:noFill/>
        </p:spPr>
        <p:txBody>
          <a:bodyPr wrap="square" rtlCol="0">
            <a:spAutoFit/>
          </a:bodyPr>
          <a:lstStyle/>
          <a:p>
            <a:r>
              <a:rPr lang="en-US" sz="2000" dirty="0"/>
              <a:t>Target ID</a:t>
            </a:r>
          </a:p>
        </p:txBody>
      </p:sp>
      <p:sp>
        <p:nvSpPr>
          <p:cNvPr id="84" name="TextBox 83">
            <a:extLst>
              <a:ext uri="{FF2B5EF4-FFF2-40B4-BE49-F238E27FC236}">
                <a16:creationId xmlns:a16="http://schemas.microsoft.com/office/drawing/2014/main" id="{7D299AE4-9D18-4729-9737-D6FDB8FCD392}"/>
              </a:ext>
            </a:extLst>
          </p:cNvPr>
          <p:cNvSpPr txBox="1"/>
          <p:nvPr/>
        </p:nvSpPr>
        <p:spPr>
          <a:xfrm>
            <a:off x="3575478" y="6362335"/>
            <a:ext cx="459178" cy="400110"/>
          </a:xfrm>
          <a:prstGeom prst="rect">
            <a:avLst/>
          </a:prstGeom>
          <a:solidFill>
            <a:schemeClr val="bg1"/>
          </a:solidFill>
        </p:spPr>
        <p:txBody>
          <a:bodyPr wrap="square" rtlCol="0">
            <a:spAutoFit/>
          </a:bodyPr>
          <a:lstStyle/>
          <a:p>
            <a:r>
              <a:rPr lang="en-US" sz="2000" dirty="0"/>
              <a:t>1</a:t>
            </a:r>
          </a:p>
        </p:txBody>
      </p:sp>
      <p:sp>
        <p:nvSpPr>
          <p:cNvPr id="85" name="TextBox 84">
            <a:extLst>
              <a:ext uri="{FF2B5EF4-FFF2-40B4-BE49-F238E27FC236}">
                <a16:creationId xmlns:a16="http://schemas.microsoft.com/office/drawing/2014/main" id="{B572D3F6-D370-4DF8-AF8A-40679932189F}"/>
              </a:ext>
            </a:extLst>
          </p:cNvPr>
          <p:cNvSpPr txBox="1"/>
          <p:nvPr/>
        </p:nvSpPr>
        <p:spPr>
          <a:xfrm>
            <a:off x="4110948" y="6362335"/>
            <a:ext cx="459178" cy="400110"/>
          </a:xfrm>
          <a:prstGeom prst="rect">
            <a:avLst/>
          </a:prstGeom>
          <a:solidFill>
            <a:schemeClr val="bg1"/>
          </a:solidFill>
        </p:spPr>
        <p:txBody>
          <a:bodyPr wrap="square" rtlCol="0">
            <a:spAutoFit/>
          </a:bodyPr>
          <a:lstStyle/>
          <a:p>
            <a:r>
              <a:rPr lang="en-US" sz="2000" dirty="0"/>
              <a:t>2</a:t>
            </a:r>
          </a:p>
        </p:txBody>
      </p:sp>
      <p:sp>
        <p:nvSpPr>
          <p:cNvPr id="86" name="TextBox 85">
            <a:extLst>
              <a:ext uri="{FF2B5EF4-FFF2-40B4-BE49-F238E27FC236}">
                <a16:creationId xmlns:a16="http://schemas.microsoft.com/office/drawing/2014/main" id="{B16C2B48-E11D-4BE3-87F1-C06F7EE7C1CB}"/>
              </a:ext>
            </a:extLst>
          </p:cNvPr>
          <p:cNvSpPr txBox="1"/>
          <p:nvPr/>
        </p:nvSpPr>
        <p:spPr>
          <a:xfrm>
            <a:off x="4646418" y="6362335"/>
            <a:ext cx="488568" cy="400110"/>
          </a:xfrm>
          <a:prstGeom prst="rect">
            <a:avLst/>
          </a:prstGeom>
          <a:solidFill>
            <a:schemeClr val="bg1"/>
          </a:solidFill>
        </p:spPr>
        <p:txBody>
          <a:bodyPr wrap="square" rtlCol="0">
            <a:spAutoFit/>
          </a:bodyPr>
          <a:lstStyle/>
          <a:p>
            <a:r>
              <a:rPr lang="en-US" sz="2000" dirty="0"/>
              <a:t>3</a:t>
            </a:r>
          </a:p>
        </p:txBody>
      </p:sp>
      <p:sp>
        <p:nvSpPr>
          <p:cNvPr id="87" name="TextBox 86">
            <a:extLst>
              <a:ext uri="{FF2B5EF4-FFF2-40B4-BE49-F238E27FC236}">
                <a16:creationId xmlns:a16="http://schemas.microsoft.com/office/drawing/2014/main" id="{EB2E057C-3BE5-4920-A4C3-92DDF3969DEB}"/>
              </a:ext>
            </a:extLst>
          </p:cNvPr>
          <p:cNvSpPr txBox="1"/>
          <p:nvPr/>
        </p:nvSpPr>
        <p:spPr>
          <a:xfrm>
            <a:off x="5211279" y="6362335"/>
            <a:ext cx="488568" cy="400110"/>
          </a:xfrm>
          <a:prstGeom prst="rect">
            <a:avLst/>
          </a:prstGeom>
          <a:solidFill>
            <a:schemeClr val="bg1"/>
          </a:solidFill>
        </p:spPr>
        <p:txBody>
          <a:bodyPr wrap="square" rtlCol="0">
            <a:spAutoFit/>
          </a:bodyPr>
          <a:lstStyle/>
          <a:p>
            <a:r>
              <a:rPr lang="en-US" sz="2000" dirty="0"/>
              <a:t>4</a:t>
            </a:r>
          </a:p>
        </p:txBody>
      </p:sp>
      <p:sp>
        <p:nvSpPr>
          <p:cNvPr id="88" name="TextBox 87">
            <a:extLst>
              <a:ext uri="{FF2B5EF4-FFF2-40B4-BE49-F238E27FC236}">
                <a16:creationId xmlns:a16="http://schemas.microsoft.com/office/drawing/2014/main" id="{6626FE0F-C4FB-4D24-AF9A-67FF98EE9520}"/>
              </a:ext>
            </a:extLst>
          </p:cNvPr>
          <p:cNvSpPr txBox="1"/>
          <p:nvPr/>
        </p:nvSpPr>
        <p:spPr>
          <a:xfrm>
            <a:off x="4051090" y="6614619"/>
            <a:ext cx="1231314" cy="400110"/>
          </a:xfrm>
          <a:prstGeom prst="rect">
            <a:avLst/>
          </a:prstGeom>
          <a:noFill/>
        </p:spPr>
        <p:txBody>
          <a:bodyPr wrap="square" rtlCol="0">
            <a:spAutoFit/>
          </a:bodyPr>
          <a:lstStyle/>
          <a:p>
            <a:r>
              <a:rPr lang="en-US" sz="2000" dirty="0"/>
              <a:t>Target ID</a:t>
            </a:r>
          </a:p>
        </p:txBody>
      </p:sp>
      <p:sp>
        <p:nvSpPr>
          <p:cNvPr id="89" name="TextBox 88">
            <a:extLst>
              <a:ext uri="{FF2B5EF4-FFF2-40B4-BE49-F238E27FC236}">
                <a16:creationId xmlns:a16="http://schemas.microsoft.com/office/drawing/2014/main" id="{270B046B-DD59-4C2E-8EF3-26F6F8F795B4}"/>
              </a:ext>
            </a:extLst>
          </p:cNvPr>
          <p:cNvSpPr txBox="1"/>
          <p:nvPr/>
        </p:nvSpPr>
        <p:spPr>
          <a:xfrm>
            <a:off x="6710305" y="6362335"/>
            <a:ext cx="459178" cy="400110"/>
          </a:xfrm>
          <a:prstGeom prst="rect">
            <a:avLst/>
          </a:prstGeom>
          <a:solidFill>
            <a:schemeClr val="bg1"/>
          </a:solidFill>
        </p:spPr>
        <p:txBody>
          <a:bodyPr wrap="square" rtlCol="0">
            <a:spAutoFit/>
          </a:bodyPr>
          <a:lstStyle/>
          <a:p>
            <a:r>
              <a:rPr lang="en-US" sz="2000" dirty="0"/>
              <a:t>1</a:t>
            </a:r>
          </a:p>
        </p:txBody>
      </p:sp>
      <p:sp>
        <p:nvSpPr>
          <p:cNvPr id="90" name="TextBox 89">
            <a:extLst>
              <a:ext uri="{FF2B5EF4-FFF2-40B4-BE49-F238E27FC236}">
                <a16:creationId xmlns:a16="http://schemas.microsoft.com/office/drawing/2014/main" id="{2276C889-EB3B-4E8B-940A-5477C0A57DB3}"/>
              </a:ext>
            </a:extLst>
          </p:cNvPr>
          <p:cNvSpPr txBox="1"/>
          <p:nvPr/>
        </p:nvSpPr>
        <p:spPr>
          <a:xfrm>
            <a:off x="7297358" y="6362335"/>
            <a:ext cx="459178" cy="400110"/>
          </a:xfrm>
          <a:prstGeom prst="rect">
            <a:avLst/>
          </a:prstGeom>
          <a:solidFill>
            <a:schemeClr val="bg1"/>
          </a:solidFill>
        </p:spPr>
        <p:txBody>
          <a:bodyPr wrap="square" rtlCol="0">
            <a:spAutoFit/>
          </a:bodyPr>
          <a:lstStyle/>
          <a:p>
            <a:r>
              <a:rPr lang="en-US" sz="2000" dirty="0"/>
              <a:t>2</a:t>
            </a:r>
          </a:p>
        </p:txBody>
      </p:sp>
      <p:sp>
        <p:nvSpPr>
          <p:cNvPr id="91" name="TextBox 90">
            <a:extLst>
              <a:ext uri="{FF2B5EF4-FFF2-40B4-BE49-F238E27FC236}">
                <a16:creationId xmlns:a16="http://schemas.microsoft.com/office/drawing/2014/main" id="{E0A253BB-9F42-4A2B-8857-866ED5478E8A}"/>
              </a:ext>
            </a:extLst>
          </p:cNvPr>
          <p:cNvSpPr txBox="1"/>
          <p:nvPr/>
        </p:nvSpPr>
        <p:spPr>
          <a:xfrm>
            <a:off x="7884411" y="6362335"/>
            <a:ext cx="488568" cy="400110"/>
          </a:xfrm>
          <a:prstGeom prst="rect">
            <a:avLst/>
          </a:prstGeom>
          <a:solidFill>
            <a:schemeClr val="bg1"/>
          </a:solidFill>
        </p:spPr>
        <p:txBody>
          <a:bodyPr wrap="square" rtlCol="0">
            <a:spAutoFit/>
          </a:bodyPr>
          <a:lstStyle/>
          <a:p>
            <a:r>
              <a:rPr lang="en-US" sz="2000" dirty="0"/>
              <a:t>3</a:t>
            </a:r>
          </a:p>
        </p:txBody>
      </p:sp>
      <p:sp>
        <p:nvSpPr>
          <p:cNvPr id="92" name="TextBox 91">
            <a:extLst>
              <a:ext uri="{FF2B5EF4-FFF2-40B4-BE49-F238E27FC236}">
                <a16:creationId xmlns:a16="http://schemas.microsoft.com/office/drawing/2014/main" id="{203C07AB-DCB6-4D91-ACB2-67CBE39FAAD9}"/>
              </a:ext>
            </a:extLst>
          </p:cNvPr>
          <p:cNvSpPr txBox="1"/>
          <p:nvPr/>
        </p:nvSpPr>
        <p:spPr>
          <a:xfrm>
            <a:off x="8500854" y="6362335"/>
            <a:ext cx="488568" cy="400110"/>
          </a:xfrm>
          <a:prstGeom prst="rect">
            <a:avLst/>
          </a:prstGeom>
          <a:solidFill>
            <a:schemeClr val="bg1"/>
          </a:solidFill>
        </p:spPr>
        <p:txBody>
          <a:bodyPr wrap="square" rtlCol="0">
            <a:spAutoFit/>
          </a:bodyPr>
          <a:lstStyle/>
          <a:p>
            <a:r>
              <a:rPr lang="en-US" sz="2000" dirty="0"/>
              <a:t>4</a:t>
            </a:r>
          </a:p>
        </p:txBody>
      </p:sp>
      <p:sp>
        <p:nvSpPr>
          <p:cNvPr id="93" name="TextBox 92">
            <a:extLst>
              <a:ext uri="{FF2B5EF4-FFF2-40B4-BE49-F238E27FC236}">
                <a16:creationId xmlns:a16="http://schemas.microsoft.com/office/drawing/2014/main" id="{3266985D-FAAB-4930-95B2-17971AE8F963}"/>
              </a:ext>
            </a:extLst>
          </p:cNvPr>
          <p:cNvSpPr txBox="1"/>
          <p:nvPr/>
        </p:nvSpPr>
        <p:spPr>
          <a:xfrm>
            <a:off x="7242189" y="6614619"/>
            <a:ext cx="1231314" cy="400110"/>
          </a:xfrm>
          <a:prstGeom prst="rect">
            <a:avLst/>
          </a:prstGeom>
          <a:noFill/>
        </p:spPr>
        <p:txBody>
          <a:bodyPr wrap="square" rtlCol="0">
            <a:spAutoFit/>
          </a:bodyPr>
          <a:lstStyle/>
          <a:p>
            <a:r>
              <a:rPr lang="en-US" sz="2000" dirty="0"/>
              <a:t>Target ID</a:t>
            </a:r>
          </a:p>
        </p:txBody>
      </p:sp>
      <p:sp>
        <p:nvSpPr>
          <p:cNvPr id="94" name="TextBox 93">
            <a:extLst>
              <a:ext uri="{FF2B5EF4-FFF2-40B4-BE49-F238E27FC236}">
                <a16:creationId xmlns:a16="http://schemas.microsoft.com/office/drawing/2014/main" id="{9DFA2C41-EFD1-4108-939A-C5DBCE9726C2}"/>
              </a:ext>
            </a:extLst>
          </p:cNvPr>
          <p:cNvSpPr txBox="1"/>
          <p:nvPr/>
        </p:nvSpPr>
        <p:spPr>
          <a:xfrm>
            <a:off x="9445644" y="6362335"/>
            <a:ext cx="459178" cy="400110"/>
          </a:xfrm>
          <a:prstGeom prst="rect">
            <a:avLst/>
          </a:prstGeom>
          <a:solidFill>
            <a:schemeClr val="bg1"/>
          </a:solidFill>
        </p:spPr>
        <p:txBody>
          <a:bodyPr wrap="square" rtlCol="0">
            <a:spAutoFit/>
          </a:bodyPr>
          <a:lstStyle/>
          <a:p>
            <a:r>
              <a:rPr lang="en-US" sz="2000" dirty="0"/>
              <a:t>1</a:t>
            </a:r>
          </a:p>
        </p:txBody>
      </p:sp>
      <p:sp>
        <p:nvSpPr>
          <p:cNvPr id="95" name="TextBox 94">
            <a:extLst>
              <a:ext uri="{FF2B5EF4-FFF2-40B4-BE49-F238E27FC236}">
                <a16:creationId xmlns:a16="http://schemas.microsoft.com/office/drawing/2014/main" id="{B6749048-6CFE-4CFE-9A3C-FFA34C00DA51}"/>
              </a:ext>
            </a:extLst>
          </p:cNvPr>
          <p:cNvSpPr txBox="1"/>
          <p:nvPr/>
        </p:nvSpPr>
        <p:spPr>
          <a:xfrm>
            <a:off x="10088967" y="6362335"/>
            <a:ext cx="459178" cy="400110"/>
          </a:xfrm>
          <a:prstGeom prst="rect">
            <a:avLst/>
          </a:prstGeom>
          <a:solidFill>
            <a:schemeClr val="bg1"/>
          </a:solidFill>
        </p:spPr>
        <p:txBody>
          <a:bodyPr wrap="square" rtlCol="0">
            <a:spAutoFit/>
          </a:bodyPr>
          <a:lstStyle/>
          <a:p>
            <a:r>
              <a:rPr lang="en-US" sz="2000" dirty="0"/>
              <a:t>2</a:t>
            </a:r>
          </a:p>
        </p:txBody>
      </p:sp>
      <p:sp>
        <p:nvSpPr>
          <p:cNvPr id="96" name="TextBox 95">
            <a:extLst>
              <a:ext uri="{FF2B5EF4-FFF2-40B4-BE49-F238E27FC236}">
                <a16:creationId xmlns:a16="http://schemas.microsoft.com/office/drawing/2014/main" id="{A61B1B76-C01A-4895-B030-64779A95EB5A}"/>
              </a:ext>
            </a:extLst>
          </p:cNvPr>
          <p:cNvSpPr txBox="1"/>
          <p:nvPr/>
        </p:nvSpPr>
        <p:spPr>
          <a:xfrm>
            <a:off x="10732290" y="6362335"/>
            <a:ext cx="488568" cy="400110"/>
          </a:xfrm>
          <a:prstGeom prst="rect">
            <a:avLst/>
          </a:prstGeom>
          <a:solidFill>
            <a:schemeClr val="bg1"/>
          </a:solidFill>
        </p:spPr>
        <p:txBody>
          <a:bodyPr wrap="square" rtlCol="0">
            <a:spAutoFit/>
          </a:bodyPr>
          <a:lstStyle/>
          <a:p>
            <a:r>
              <a:rPr lang="en-US" sz="2000" dirty="0"/>
              <a:t>3</a:t>
            </a:r>
          </a:p>
        </p:txBody>
      </p:sp>
      <p:sp>
        <p:nvSpPr>
          <p:cNvPr id="97" name="TextBox 96">
            <a:extLst>
              <a:ext uri="{FF2B5EF4-FFF2-40B4-BE49-F238E27FC236}">
                <a16:creationId xmlns:a16="http://schemas.microsoft.com/office/drawing/2014/main" id="{369445FF-6A7B-41A6-8450-346C2BB94850}"/>
              </a:ext>
            </a:extLst>
          </p:cNvPr>
          <p:cNvSpPr txBox="1"/>
          <p:nvPr/>
        </p:nvSpPr>
        <p:spPr>
          <a:xfrm>
            <a:off x="11405004" y="6362335"/>
            <a:ext cx="488568" cy="400110"/>
          </a:xfrm>
          <a:prstGeom prst="rect">
            <a:avLst/>
          </a:prstGeom>
          <a:solidFill>
            <a:schemeClr val="bg1"/>
          </a:solidFill>
        </p:spPr>
        <p:txBody>
          <a:bodyPr wrap="square" rtlCol="0">
            <a:spAutoFit/>
          </a:bodyPr>
          <a:lstStyle/>
          <a:p>
            <a:r>
              <a:rPr lang="en-US" sz="2000" dirty="0"/>
              <a:t>4</a:t>
            </a:r>
          </a:p>
        </p:txBody>
      </p:sp>
      <p:sp>
        <p:nvSpPr>
          <p:cNvPr id="98" name="TextBox 97">
            <a:extLst>
              <a:ext uri="{FF2B5EF4-FFF2-40B4-BE49-F238E27FC236}">
                <a16:creationId xmlns:a16="http://schemas.microsoft.com/office/drawing/2014/main" id="{815F64C9-541C-4B42-A854-DDDC311BDFA4}"/>
              </a:ext>
            </a:extLst>
          </p:cNvPr>
          <p:cNvSpPr txBox="1"/>
          <p:nvPr/>
        </p:nvSpPr>
        <p:spPr>
          <a:xfrm>
            <a:off x="9977528" y="6614619"/>
            <a:ext cx="1231314" cy="400110"/>
          </a:xfrm>
          <a:prstGeom prst="rect">
            <a:avLst/>
          </a:prstGeom>
          <a:noFill/>
        </p:spPr>
        <p:txBody>
          <a:bodyPr wrap="square" rtlCol="0">
            <a:spAutoFit/>
          </a:bodyPr>
          <a:lstStyle/>
          <a:p>
            <a:r>
              <a:rPr lang="en-US" sz="2000" dirty="0"/>
              <a:t>Target ID</a:t>
            </a:r>
          </a:p>
        </p:txBody>
      </p:sp>
    </p:spTree>
    <p:extLst>
      <p:ext uri="{BB962C8B-B14F-4D97-AF65-F5344CB8AC3E}">
        <p14:creationId xmlns:p14="http://schemas.microsoft.com/office/powerpoint/2010/main" val="760264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F39386-EE84-4769-A939-A889A5E4DCF4}"/>
              </a:ext>
            </a:extLst>
          </p:cNvPr>
          <p:cNvPicPr>
            <a:picLocks noChangeAspect="1"/>
          </p:cNvPicPr>
          <p:nvPr/>
        </p:nvPicPr>
        <p:blipFill>
          <a:blip r:embed="rId2"/>
          <a:stretch>
            <a:fillRect/>
          </a:stretch>
        </p:blipFill>
        <p:spPr>
          <a:xfrm>
            <a:off x="1382048" y="0"/>
            <a:ext cx="9427904" cy="6858000"/>
          </a:xfrm>
          <a:prstGeom prst="rect">
            <a:avLst/>
          </a:prstGeom>
        </p:spPr>
      </p:pic>
    </p:spTree>
    <p:extLst>
      <p:ext uri="{BB962C8B-B14F-4D97-AF65-F5344CB8AC3E}">
        <p14:creationId xmlns:p14="http://schemas.microsoft.com/office/powerpoint/2010/main" val="913027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clock&#10;&#10;Description automatically generated">
            <a:extLst>
              <a:ext uri="{FF2B5EF4-FFF2-40B4-BE49-F238E27FC236}">
                <a16:creationId xmlns:a16="http://schemas.microsoft.com/office/drawing/2014/main" id="{BB0887E7-AC55-48C2-AFD1-88BCDFE7FFF7}"/>
              </a:ext>
            </a:extLst>
          </p:cNvPr>
          <p:cNvPicPr>
            <a:picLocks noChangeAspect="1"/>
          </p:cNvPicPr>
          <p:nvPr/>
        </p:nvPicPr>
        <p:blipFill rotWithShape="1">
          <a:blip r:embed="rId3">
            <a:extLst>
              <a:ext uri="{28A0092B-C50C-407E-A947-70E740481C1C}">
                <a14:useLocalDpi xmlns:a14="http://schemas.microsoft.com/office/drawing/2010/main" val="0"/>
              </a:ext>
            </a:extLst>
          </a:blip>
          <a:srcRect l="10814" r="34049"/>
          <a:stretch/>
        </p:blipFill>
        <p:spPr>
          <a:xfrm>
            <a:off x="1278239" y="2250150"/>
            <a:ext cx="2411522" cy="5453640"/>
          </a:xfrm>
          <a:prstGeom prst="rect">
            <a:avLst/>
          </a:prstGeom>
        </p:spPr>
      </p:pic>
      <p:pic>
        <p:nvPicPr>
          <p:cNvPr id="27" name="Picture 26">
            <a:extLst>
              <a:ext uri="{FF2B5EF4-FFF2-40B4-BE49-F238E27FC236}">
                <a16:creationId xmlns:a16="http://schemas.microsoft.com/office/drawing/2014/main" id="{37A0300A-6DF9-4707-B77C-C5D4AADF8D0A}"/>
              </a:ext>
            </a:extLst>
          </p:cNvPr>
          <p:cNvPicPr>
            <a:picLocks noChangeAspect="1"/>
          </p:cNvPicPr>
          <p:nvPr/>
        </p:nvPicPr>
        <p:blipFill rotWithShape="1">
          <a:blip r:embed="rId4">
            <a:extLst>
              <a:ext uri="{28A0092B-C50C-407E-A947-70E740481C1C}">
                <a14:useLocalDpi xmlns:a14="http://schemas.microsoft.com/office/drawing/2010/main" val="0"/>
              </a:ext>
            </a:extLst>
          </a:blip>
          <a:srcRect l="12204" r="29688"/>
          <a:stretch/>
        </p:blipFill>
        <p:spPr>
          <a:xfrm>
            <a:off x="3727393" y="2257184"/>
            <a:ext cx="2411522" cy="5488179"/>
          </a:xfrm>
          <a:prstGeom prst="rect">
            <a:avLst/>
          </a:prstGeom>
        </p:spPr>
      </p:pic>
      <p:sp>
        <p:nvSpPr>
          <p:cNvPr id="28" name="TextBox 27">
            <a:extLst>
              <a:ext uri="{FF2B5EF4-FFF2-40B4-BE49-F238E27FC236}">
                <a16:creationId xmlns:a16="http://schemas.microsoft.com/office/drawing/2014/main" id="{99F4C3E1-8EE8-40DD-80AB-07CBF96E7EAE}"/>
              </a:ext>
            </a:extLst>
          </p:cNvPr>
          <p:cNvSpPr txBox="1"/>
          <p:nvPr/>
        </p:nvSpPr>
        <p:spPr>
          <a:xfrm>
            <a:off x="2275868" y="7940053"/>
            <a:ext cx="2903050" cy="461665"/>
          </a:xfrm>
          <a:prstGeom prst="rect">
            <a:avLst/>
          </a:prstGeom>
          <a:noFill/>
        </p:spPr>
        <p:txBody>
          <a:bodyPr wrap="square" rtlCol="0">
            <a:spAutoFit/>
          </a:bodyPr>
          <a:lstStyle/>
          <a:p>
            <a:pPr algn="ctr"/>
            <a:r>
              <a:rPr lang="en-US" sz="2400" dirty="0"/>
              <a:t>Rank by Preference</a:t>
            </a:r>
          </a:p>
        </p:txBody>
      </p:sp>
      <p:pic>
        <p:nvPicPr>
          <p:cNvPr id="29" name="Picture 28" descr="A close up of a logo&#10;&#10;Description automatically generated">
            <a:extLst>
              <a:ext uri="{FF2B5EF4-FFF2-40B4-BE49-F238E27FC236}">
                <a16:creationId xmlns:a16="http://schemas.microsoft.com/office/drawing/2014/main" id="{667236C7-89C5-4E78-B054-26C6863E0A41}"/>
              </a:ext>
            </a:extLst>
          </p:cNvPr>
          <p:cNvPicPr>
            <a:picLocks noChangeAspect="1"/>
          </p:cNvPicPr>
          <p:nvPr/>
        </p:nvPicPr>
        <p:blipFill rotWithShape="1">
          <a:blip r:embed="rId5">
            <a:extLst>
              <a:ext uri="{28A0092B-C50C-407E-A947-70E740481C1C}">
                <a14:useLocalDpi xmlns:a14="http://schemas.microsoft.com/office/drawing/2010/main" val="0"/>
              </a:ext>
            </a:extLst>
          </a:blip>
          <a:srcRect l="73004" t="42701" r="20094" b="41504"/>
          <a:stretch/>
        </p:blipFill>
        <p:spPr>
          <a:xfrm rot="16200000">
            <a:off x="3266138" y="7589075"/>
            <a:ext cx="922510" cy="2903050"/>
          </a:xfrm>
          <a:prstGeom prst="rect">
            <a:avLst/>
          </a:prstGeom>
        </p:spPr>
      </p:pic>
      <p:sp>
        <p:nvSpPr>
          <p:cNvPr id="30" name="TextBox 29">
            <a:extLst>
              <a:ext uri="{FF2B5EF4-FFF2-40B4-BE49-F238E27FC236}">
                <a16:creationId xmlns:a16="http://schemas.microsoft.com/office/drawing/2014/main" id="{27CA8C75-75FF-44A4-9987-6BBBA81944EE}"/>
              </a:ext>
            </a:extLst>
          </p:cNvPr>
          <p:cNvSpPr txBox="1"/>
          <p:nvPr/>
        </p:nvSpPr>
        <p:spPr>
          <a:xfrm>
            <a:off x="1580302" y="1926803"/>
            <a:ext cx="2106526" cy="461665"/>
          </a:xfrm>
          <a:prstGeom prst="rect">
            <a:avLst/>
          </a:prstGeom>
          <a:noFill/>
        </p:spPr>
        <p:txBody>
          <a:bodyPr wrap="square" rtlCol="0">
            <a:spAutoFit/>
          </a:bodyPr>
          <a:lstStyle/>
          <a:p>
            <a:pPr>
              <a:tabLst>
                <a:tab pos="1023938" algn="l"/>
              </a:tabLst>
            </a:pPr>
            <a:r>
              <a:rPr lang="en-US" sz="2400" dirty="0"/>
              <a:t>Ground-Truth</a:t>
            </a:r>
          </a:p>
        </p:txBody>
      </p:sp>
      <p:sp>
        <p:nvSpPr>
          <p:cNvPr id="31" name="TextBox 30">
            <a:extLst>
              <a:ext uri="{FF2B5EF4-FFF2-40B4-BE49-F238E27FC236}">
                <a16:creationId xmlns:a16="http://schemas.microsoft.com/office/drawing/2014/main" id="{8ED676C3-E5EB-449B-8007-860B0CA3EE1A}"/>
              </a:ext>
            </a:extLst>
          </p:cNvPr>
          <p:cNvSpPr txBox="1"/>
          <p:nvPr/>
        </p:nvSpPr>
        <p:spPr>
          <a:xfrm>
            <a:off x="3994557" y="1926803"/>
            <a:ext cx="2106526" cy="461665"/>
          </a:xfrm>
          <a:prstGeom prst="rect">
            <a:avLst/>
          </a:prstGeom>
          <a:noFill/>
        </p:spPr>
        <p:txBody>
          <a:bodyPr wrap="square" rtlCol="0">
            <a:spAutoFit/>
          </a:bodyPr>
          <a:lstStyle/>
          <a:p>
            <a:r>
              <a:rPr lang="en-US" sz="2400" dirty="0"/>
              <a:t>Reconstructed</a:t>
            </a:r>
          </a:p>
        </p:txBody>
      </p:sp>
      <p:sp>
        <p:nvSpPr>
          <p:cNvPr id="32" name="TextBox 31">
            <a:extLst>
              <a:ext uri="{FF2B5EF4-FFF2-40B4-BE49-F238E27FC236}">
                <a16:creationId xmlns:a16="http://schemas.microsoft.com/office/drawing/2014/main" id="{77CD2619-B77C-4AD3-8539-78A4516566DF}"/>
              </a:ext>
            </a:extLst>
          </p:cNvPr>
          <p:cNvSpPr txBox="1"/>
          <p:nvPr/>
        </p:nvSpPr>
        <p:spPr>
          <a:xfrm>
            <a:off x="673603" y="2281841"/>
            <a:ext cx="731520" cy="369332"/>
          </a:xfrm>
          <a:prstGeom prst="rect">
            <a:avLst/>
          </a:prstGeom>
          <a:noFill/>
        </p:spPr>
        <p:txBody>
          <a:bodyPr wrap="square" rtlCol="0">
            <a:spAutoFit/>
          </a:bodyPr>
          <a:lstStyle/>
          <a:p>
            <a:r>
              <a:rPr lang="en-US" i="1" dirty="0"/>
              <a:t>7.07</a:t>
            </a:r>
          </a:p>
        </p:txBody>
      </p:sp>
      <p:sp>
        <p:nvSpPr>
          <p:cNvPr id="33" name="TextBox 32">
            <a:extLst>
              <a:ext uri="{FF2B5EF4-FFF2-40B4-BE49-F238E27FC236}">
                <a16:creationId xmlns:a16="http://schemas.microsoft.com/office/drawing/2014/main" id="{6370E5E1-3FEE-4315-B3AA-4A379A03C4AB}"/>
              </a:ext>
            </a:extLst>
          </p:cNvPr>
          <p:cNvSpPr txBox="1"/>
          <p:nvPr/>
        </p:nvSpPr>
        <p:spPr>
          <a:xfrm>
            <a:off x="673603" y="2649353"/>
            <a:ext cx="731520" cy="369332"/>
          </a:xfrm>
          <a:prstGeom prst="rect">
            <a:avLst/>
          </a:prstGeom>
          <a:noFill/>
        </p:spPr>
        <p:txBody>
          <a:bodyPr wrap="square" rtlCol="0">
            <a:spAutoFit/>
          </a:bodyPr>
          <a:lstStyle/>
          <a:p>
            <a:r>
              <a:rPr lang="en-US" i="1" dirty="0"/>
              <a:t>6.66</a:t>
            </a:r>
          </a:p>
        </p:txBody>
      </p:sp>
      <p:sp>
        <p:nvSpPr>
          <p:cNvPr id="34" name="TextBox 33">
            <a:extLst>
              <a:ext uri="{FF2B5EF4-FFF2-40B4-BE49-F238E27FC236}">
                <a16:creationId xmlns:a16="http://schemas.microsoft.com/office/drawing/2014/main" id="{03BF971E-7EC9-43A7-BCC6-A64D737914B0}"/>
              </a:ext>
            </a:extLst>
          </p:cNvPr>
          <p:cNvSpPr txBox="1"/>
          <p:nvPr/>
        </p:nvSpPr>
        <p:spPr>
          <a:xfrm>
            <a:off x="673603" y="3016865"/>
            <a:ext cx="731520" cy="369332"/>
          </a:xfrm>
          <a:prstGeom prst="rect">
            <a:avLst/>
          </a:prstGeom>
          <a:noFill/>
        </p:spPr>
        <p:txBody>
          <a:bodyPr wrap="square" rtlCol="0">
            <a:spAutoFit/>
          </a:bodyPr>
          <a:lstStyle/>
          <a:p>
            <a:r>
              <a:rPr lang="en-US" i="1" dirty="0"/>
              <a:t>6.29</a:t>
            </a:r>
          </a:p>
        </p:txBody>
      </p:sp>
      <p:sp>
        <p:nvSpPr>
          <p:cNvPr id="35" name="TextBox 34">
            <a:extLst>
              <a:ext uri="{FF2B5EF4-FFF2-40B4-BE49-F238E27FC236}">
                <a16:creationId xmlns:a16="http://schemas.microsoft.com/office/drawing/2014/main" id="{DF516545-7CFF-4C15-BE2E-1ABD1A866638}"/>
              </a:ext>
            </a:extLst>
          </p:cNvPr>
          <p:cNvSpPr txBox="1"/>
          <p:nvPr/>
        </p:nvSpPr>
        <p:spPr>
          <a:xfrm>
            <a:off x="673603" y="3384377"/>
            <a:ext cx="731520" cy="369332"/>
          </a:xfrm>
          <a:prstGeom prst="rect">
            <a:avLst/>
          </a:prstGeom>
          <a:noFill/>
        </p:spPr>
        <p:txBody>
          <a:bodyPr wrap="square" rtlCol="0">
            <a:spAutoFit/>
          </a:bodyPr>
          <a:lstStyle/>
          <a:p>
            <a:r>
              <a:rPr lang="en-US" i="1" dirty="0"/>
              <a:t>3.77</a:t>
            </a:r>
          </a:p>
        </p:txBody>
      </p:sp>
      <p:sp>
        <p:nvSpPr>
          <p:cNvPr id="36" name="TextBox 35">
            <a:extLst>
              <a:ext uri="{FF2B5EF4-FFF2-40B4-BE49-F238E27FC236}">
                <a16:creationId xmlns:a16="http://schemas.microsoft.com/office/drawing/2014/main" id="{0F1BB2F4-13A0-47EC-AA3C-A2AD2C6A1EF2}"/>
              </a:ext>
            </a:extLst>
          </p:cNvPr>
          <p:cNvSpPr txBox="1"/>
          <p:nvPr/>
        </p:nvSpPr>
        <p:spPr>
          <a:xfrm>
            <a:off x="673603" y="3751889"/>
            <a:ext cx="731520" cy="369332"/>
          </a:xfrm>
          <a:prstGeom prst="rect">
            <a:avLst/>
          </a:prstGeom>
          <a:noFill/>
        </p:spPr>
        <p:txBody>
          <a:bodyPr wrap="square" rtlCol="0">
            <a:spAutoFit/>
          </a:bodyPr>
          <a:lstStyle/>
          <a:p>
            <a:r>
              <a:rPr lang="en-US" i="1" dirty="0"/>
              <a:t>3.37</a:t>
            </a:r>
          </a:p>
        </p:txBody>
      </p:sp>
      <p:sp>
        <p:nvSpPr>
          <p:cNvPr id="37" name="TextBox 36">
            <a:extLst>
              <a:ext uri="{FF2B5EF4-FFF2-40B4-BE49-F238E27FC236}">
                <a16:creationId xmlns:a16="http://schemas.microsoft.com/office/drawing/2014/main" id="{DD14178E-D2A7-49CF-90C9-2BE1C70630D1}"/>
              </a:ext>
            </a:extLst>
          </p:cNvPr>
          <p:cNvSpPr txBox="1"/>
          <p:nvPr/>
        </p:nvSpPr>
        <p:spPr>
          <a:xfrm>
            <a:off x="673603" y="4119401"/>
            <a:ext cx="731520" cy="369332"/>
          </a:xfrm>
          <a:prstGeom prst="rect">
            <a:avLst/>
          </a:prstGeom>
          <a:noFill/>
        </p:spPr>
        <p:txBody>
          <a:bodyPr wrap="square" rtlCol="0">
            <a:spAutoFit/>
          </a:bodyPr>
          <a:lstStyle/>
          <a:p>
            <a:r>
              <a:rPr lang="en-US" i="1" dirty="0"/>
              <a:t>3.32</a:t>
            </a:r>
          </a:p>
        </p:txBody>
      </p:sp>
      <p:sp>
        <p:nvSpPr>
          <p:cNvPr id="38" name="TextBox 37">
            <a:extLst>
              <a:ext uri="{FF2B5EF4-FFF2-40B4-BE49-F238E27FC236}">
                <a16:creationId xmlns:a16="http://schemas.microsoft.com/office/drawing/2014/main" id="{25C383A5-C951-47E3-846C-65DF32898169}"/>
              </a:ext>
            </a:extLst>
          </p:cNvPr>
          <p:cNvSpPr txBox="1"/>
          <p:nvPr/>
        </p:nvSpPr>
        <p:spPr>
          <a:xfrm>
            <a:off x="673603" y="4486913"/>
            <a:ext cx="731520" cy="369332"/>
          </a:xfrm>
          <a:prstGeom prst="rect">
            <a:avLst/>
          </a:prstGeom>
          <a:noFill/>
        </p:spPr>
        <p:txBody>
          <a:bodyPr wrap="square" rtlCol="0">
            <a:spAutoFit/>
          </a:bodyPr>
          <a:lstStyle/>
          <a:p>
            <a:r>
              <a:rPr lang="en-US" i="1" dirty="0"/>
              <a:t>2.87</a:t>
            </a:r>
          </a:p>
        </p:txBody>
      </p:sp>
      <p:sp>
        <p:nvSpPr>
          <p:cNvPr id="39" name="TextBox 38">
            <a:extLst>
              <a:ext uri="{FF2B5EF4-FFF2-40B4-BE49-F238E27FC236}">
                <a16:creationId xmlns:a16="http://schemas.microsoft.com/office/drawing/2014/main" id="{16917911-87C7-4DF5-959E-9E8BED8FBD6D}"/>
              </a:ext>
            </a:extLst>
          </p:cNvPr>
          <p:cNvSpPr txBox="1"/>
          <p:nvPr/>
        </p:nvSpPr>
        <p:spPr>
          <a:xfrm>
            <a:off x="673603" y="4854425"/>
            <a:ext cx="731520" cy="369332"/>
          </a:xfrm>
          <a:prstGeom prst="rect">
            <a:avLst/>
          </a:prstGeom>
          <a:noFill/>
        </p:spPr>
        <p:txBody>
          <a:bodyPr wrap="square" rtlCol="0">
            <a:spAutoFit/>
          </a:bodyPr>
          <a:lstStyle/>
          <a:p>
            <a:r>
              <a:rPr lang="en-US" i="1" dirty="0"/>
              <a:t>2.45</a:t>
            </a:r>
          </a:p>
        </p:txBody>
      </p:sp>
      <p:sp>
        <p:nvSpPr>
          <p:cNvPr id="40" name="TextBox 39">
            <a:extLst>
              <a:ext uri="{FF2B5EF4-FFF2-40B4-BE49-F238E27FC236}">
                <a16:creationId xmlns:a16="http://schemas.microsoft.com/office/drawing/2014/main" id="{2C44C6AC-061F-4589-A4F4-7E3B77A3D860}"/>
              </a:ext>
            </a:extLst>
          </p:cNvPr>
          <p:cNvSpPr txBox="1"/>
          <p:nvPr/>
        </p:nvSpPr>
        <p:spPr>
          <a:xfrm>
            <a:off x="673603" y="5221937"/>
            <a:ext cx="731520" cy="369332"/>
          </a:xfrm>
          <a:prstGeom prst="rect">
            <a:avLst/>
          </a:prstGeom>
          <a:noFill/>
        </p:spPr>
        <p:txBody>
          <a:bodyPr wrap="square" rtlCol="0">
            <a:spAutoFit/>
          </a:bodyPr>
          <a:lstStyle/>
          <a:p>
            <a:r>
              <a:rPr lang="en-US" i="1" dirty="0"/>
              <a:t>2.36</a:t>
            </a:r>
          </a:p>
        </p:txBody>
      </p:sp>
      <p:sp>
        <p:nvSpPr>
          <p:cNvPr id="41" name="TextBox 40">
            <a:extLst>
              <a:ext uri="{FF2B5EF4-FFF2-40B4-BE49-F238E27FC236}">
                <a16:creationId xmlns:a16="http://schemas.microsoft.com/office/drawing/2014/main" id="{63F0F759-FEFB-45E5-96E8-BF542FF32506}"/>
              </a:ext>
            </a:extLst>
          </p:cNvPr>
          <p:cNvSpPr txBox="1"/>
          <p:nvPr/>
        </p:nvSpPr>
        <p:spPr>
          <a:xfrm>
            <a:off x="673603" y="5956961"/>
            <a:ext cx="731520" cy="369332"/>
          </a:xfrm>
          <a:prstGeom prst="rect">
            <a:avLst/>
          </a:prstGeom>
          <a:noFill/>
        </p:spPr>
        <p:txBody>
          <a:bodyPr wrap="square" rtlCol="0">
            <a:spAutoFit/>
          </a:bodyPr>
          <a:lstStyle/>
          <a:p>
            <a:r>
              <a:rPr lang="en-US" i="1" dirty="0"/>
              <a:t>2.06</a:t>
            </a:r>
          </a:p>
        </p:txBody>
      </p:sp>
      <p:sp>
        <p:nvSpPr>
          <p:cNvPr id="42" name="TextBox 41">
            <a:extLst>
              <a:ext uri="{FF2B5EF4-FFF2-40B4-BE49-F238E27FC236}">
                <a16:creationId xmlns:a16="http://schemas.microsoft.com/office/drawing/2014/main" id="{F31D36E4-3ACF-42C6-A90E-7FDC1B6AE96B}"/>
              </a:ext>
            </a:extLst>
          </p:cNvPr>
          <p:cNvSpPr txBox="1"/>
          <p:nvPr/>
        </p:nvSpPr>
        <p:spPr>
          <a:xfrm>
            <a:off x="673603" y="6324473"/>
            <a:ext cx="731520" cy="369332"/>
          </a:xfrm>
          <a:prstGeom prst="rect">
            <a:avLst/>
          </a:prstGeom>
          <a:noFill/>
        </p:spPr>
        <p:txBody>
          <a:bodyPr wrap="square" rtlCol="0">
            <a:spAutoFit/>
          </a:bodyPr>
          <a:lstStyle/>
          <a:p>
            <a:r>
              <a:rPr lang="en-US" i="1" dirty="0"/>
              <a:t>1.73</a:t>
            </a:r>
          </a:p>
        </p:txBody>
      </p:sp>
      <p:sp>
        <p:nvSpPr>
          <p:cNvPr id="43" name="TextBox 42">
            <a:extLst>
              <a:ext uri="{FF2B5EF4-FFF2-40B4-BE49-F238E27FC236}">
                <a16:creationId xmlns:a16="http://schemas.microsoft.com/office/drawing/2014/main" id="{8709CAB3-5AC7-4615-96F9-B40B2F948D3B}"/>
              </a:ext>
            </a:extLst>
          </p:cNvPr>
          <p:cNvSpPr txBox="1"/>
          <p:nvPr/>
        </p:nvSpPr>
        <p:spPr>
          <a:xfrm>
            <a:off x="673603" y="7059500"/>
            <a:ext cx="731520" cy="369332"/>
          </a:xfrm>
          <a:prstGeom prst="rect">
            <a:avLst/>
          </a:prstGeom>
          <a:noFill/>
        </p:spPr>
        <p:txBody>
          <a:bodyPr wrap="square" rtlCol="0">
            <a:spAutoFit/>
          </a:bodyPr>
          <a:lstStyle/>
          <a:p>
            <a:r>
              <a:rPr lang="en-US" i="1" dirty="0"/>
              <a:t>1.00</a:t>
            </a:r>
          </a:p>
        </p:txBody>
      </p:sp>
      <p:sp>
        <p:nvSpPr>
          <p:cNvPr id="44" name="TextBox 43">
            <a:extLst>
              <a:ext uri="{FF2B5EF4-FFF2-40B4-BE49-F238E27FC236}">
                <a16:creationId xmlns:a16="http://schemas.microsoft.com/office/drawing/2014/main" id="{E58CBCEE-8AFC-4F71-917B-1D37760F0D3C}"/>
              </a:ext>
            </a:extLst>
          </p:cNvPr>
          <p:cNvSpPr txBox="1"/>
          <p:nvPr/>
        </p:nvSpPr>
        <p:spPr>
          <a:xfrm>
            <a:off x="673603" y="6691985"/>
            <a:ext cx="731520" cy="369332"/>
          </a:xfrm>
          <a:prstGeom prst="rect">
            <a:avLst/>
          </a:prstGeom>
          <a:noFill/>
        </p:spPr>
        <p:txBody>
          <a:bodyPr wrap="square" rtlCol="0">
            <a:spAutoFit/>
          </a:bodyPr>
          <a:lstStyle/>
          <a:p>
            <a:r>
              <a:rPr lang="en-US" i="1" dirty="0"/>
              <a:t>1.00</a:t>
            </a:r>
          </a:p>
        </p:txBody>
      </p:sp>
      <p:sp>
        <p:nvSpPr>
          <p:cNvPr id="47" name="TextBox 46">
            <a:extLst>
              <a:ext uri="{FF2B5EF4-FFF2-40B4-BE49-F238E27FC236}">
                <a16:creationId xmlns:a16="http://schemas.microsoft.com/office/drawing/2014/main" id="{A8CB7327-4B7C-4CFF-BF8F-1EC69FFBE0D4}"/>
              </a:ext>
            </a:extLst>
          </p:cNvPr>
          <p:cNvSpPr txBox="1"/>
          <p:nvPr/>
        </p:nvSpPr>
        <p:spPr>
          <a:xfrm>
            <a:off x="1580302" y="-4860356"/>
            <a:ext cx="2106526" cy="461665"/>
          </a:xfrm>
          <a:prstGeom prst="rect">
            <a:avLst/>
          </a:prstGeom>
          <a:noFill/>
        </p:spPr>
        <p:txBody>
          <a:bodyPr wrap="square" rtlCol="0">
            <a:spAutoFit/>
          </a:bodyPr>
          <a:lstStyle/>
          <a:p>
            <a:r>
              <a:rPr lang="en-US" sz="2400" dirty="0"/>
              <a:t>Ground-Truth</a:t>
            </a:r>
          </a:p>
        </p:txBody>
      </p:sp>
      <p:sp>
        <p:nvSpPr>
          <p:cNvPr id="48" name="TextBox 47">
            <a:extLst>
              <a:ext uri="{FF2B5EF4-FFF2-40B4-BE49-F238E27FC236}">
                <a16:creationId xmlns:a16="http://schemas.microsoft.com/office/drawing/2014/main" id="{A2D8AA5B-2C88-4914-B375-A438676E4637}"/>
              </a:ext>
            </a:extLst>
          </p:cNvPr>
          <p:cNvSpPr txBox="1"/>
          <p:nvPr/>
        </p:nvSpPr>
        <p:spPr>
          <a:xfrm>
            <a:off x="3994557" y="-4860356"/>
            <a:ext cx="2106526" cy="461665"/>
          </a:xfrm>
          <a:prstGeom prst="rect">
            <a:avLst/>
          </a:prstGeom>
          <a:noFill/>
        </p:spPr>
        <p:txBody>
          <a:bodyPr wrap="square" rtlCol="0">
            <a:spAutoFit/>
          </a:bodyPr>
          <a:lstStyle/>
          <a:p>
            <a:r>
              <a:rPr lang="en-US" sz="2400" dirty="0"/>
              <a:t>Reconstructed</a:t>
            </a:r>
          </a:p>
        </p:txBody>
      </p:sp>
      <p:cxnSp>
        <p:nvCxnSpPr>
          <p:cNvPr id="49" name="Straight Connector 48">
            <a:extLst>
              <a:ext uri="{FF2B5EF4-FFF2-40B4-BE49-F238E27FC236}">
                <a16:creationId xmlns:a16="http://schemas.microsoft.com/office/drawing/2014/main" id="{64FAC628-AEE1-4473-9B9F-CF78BBB43CB4}"/>
              </a:ext>
            </a:extLst>
          </p:cNvPr>
          <p:cNvCxnSpPr>
            <a:cxnSpLocks/>
          </p:cNvCxnSpPr>
          <p:nvPr/>
        </p:nvCxnSpPr>
        <p:spPr>
          <a:xfrm>
            <a:off x="1185978" y="-4263352"/>
            <a:ext cx="0" cy="2103120"/>
          </a:xfrm>
          <a:prstGeom prst="line">
            <a:avLst/>
          </a:prstGeom>
          <a:ln w="28575"/>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5EF20A3-3698-40CA-92B5-6536DC0559ED}"/>
              </a:ext>
            </a:extLst>
          </p:cNvPr>
          <p:cNvCxnSpPr>
            <a:cxnSpLocks/>
          </p:cNvCxnSpPr>
          <p:nvPr/>
        </p:nvCxnSpPr>
        <p:spPr>
          <a:xfrm>
            <a:off x="1185978" y="-1916398"/>
            <a:ext cx="0" cy="201168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07126E32-7588-472B-B7C2-8E79B69E2D6A}"/>
              </a:ext>
            </a:extLst>
          </p:cNvPr>
          <p:cNvCxnSpPr>
            <a:cxnSpLocks/>
          </p:cNvCxnSpPr>
          <p:nvPr/>
        </p:nvCxnSpPr>
        <p:spPr>
          <a:xfrm>
            <a:off x="1185978" y="332087"/>
            <a:ext cx="0" cy="1097280"/>
          </a:xfrm>
          <a:prstGeom prst="line">
            <a:avLst/>
          </a:prstGeom>
          <a:ln w="28575"/>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9A278843-17F6-4EB6-B61D-47143CF04B00}"/>
              </a:ext>
            </a:extLst>
          </p:cNvPr>
          <p:cNvSpPr txBox="1"/>
          <p:nvPr/>
        </p:nvSpPr>
        <p:spPr>
          <a:xfrm rot="16200000">
            <a:off x="190651" y="-3558687"/>
            <a:ext cx="1375948" cy="461665"/>
          </a:xfrm>
          <a:prstGeom prst="rect">
            <a:avLst/>
          </a:prstGeom>
          <a:noFill/>
        </p:spPr>
        <p:txBody>
          <a:bodyPr wrap="square" rtlCol="0">
            <a:spAutoFit/>
          </a:bodyPr>
          <a:lstStyle/>
          <a:p>
            <a:r>
              <a:rPr lang="en-US" sz="2400" i="1" dirty="0"/>
              <a:t>SD = 2.1</a:t>
            </a:r>
          </a:p>
        </p:txBody>
      </p:sp>
      <p:sp>
        <p:nvSpPr>
          <p:cNvPr id="53" name="TextBox 52">
            <a:extLst>
              <a:ext uri="{FF2B5EF4-FFF2-40B4-BE49-F238E27FC236}">
                <a16:creationId xmlns:a16="http://schemas.microsoft.com/office/drawing/2014/main" id="{41E90634-0A6F-4934-A748-F65921C873A0}"/>
              </a:ext>
            </a:extLst>
          </p:cNvPr>
          <p:cNvSpPr txBox="1"/>
          <p:nvPr/>
        </p:nvSpPr>
        <p:spPr>
          <a:xfrm rot="16200000">
            <a:off x="190650" y="-1131467"/>
            <a:ext cx="1375948" cy="461665"/>
          </a:xfrm>
          <a:prstGeom prst="rect">
            <a:avLst/>
          </a:prstGeom>
          <a:noFill/>
        </p:spPr>
        <p:txBody>
          <a:bodyPr wrap="square" rtlCol="0">
            <a:spAutoFit/>
          </a:bodyPr>
          <a:lstStyle/>
          <a:p>
            <a:r>
              <a:rPr lang="en-US" sz="2400" i="1" dirty="0"/>
              <a:t>SD = 1.1</a:t>
            </a:r>
          </a:p>
        </p:txBody>
      </p:sp>
      <p:sp>
        <p:nvSpPr>
          <p:cNvPr id="54" name="TextBox 53">
            <a:extLst>
              <a:ext uri="{FF2B5EF4-FFF2-40B4-BE49-F238E27FC236}">
                <a16:creationId xmlns:a16="http://schemas.microsoft.com/office/drawing/2014/main" id="{73414921-1F21-4432-B55D-F52557A71192}"/>
              </a:ext>
            </a:extLst>
          </p:cNvPr>
          <p:cNvSpPr txBox="1"/>
          <p:nvPr/>
        </p:nvSpPr>
        <p:spPr>
          <a:xfrm rot="16200000">
            <a:off x="195148" y="607778"/>
            <a:ext cx="1375948" cy="461665"/>
          </a:xfrm>
          <a:prstGeom prst="rect">
            <a:avLst/>
          </a:prstGeom>
          <a:noFill/>
        </p:spPr>
        <p:txBody>
          <a:bodyPr wrap="square" rtlCol="0">
            <a:spAutoFit/>
          </a:bodyPr>
          <a:lstStyle/>
          <a:p>
            <a:r>
              <a:rPr lang="en-US" sz="2400" i="1" dirty="0"/>
              <a:t>SD = 0.1</a:t>
            </a:r>
          </a:p>
        </p:txBody>
      </p:sp>
      <p:cxnSp>
        <p:nvCxnSpPr>
          <p:cNvPr id="55" name="Straight Connector 54">
            <a:extLst>
              <a:ext uri="{FF2B5EF4-FFF2-40B4-BE49-F238E27FC236}">
                <a16:creationId xmlns:a16="http://schemas.microsoft.com/office/drawing/2014/main" id="{4B2DA128-8902-4CAA-873F-556D1FA1DEF6}"/>
              </a:ext>
            </a:extLst>
          </p:cNvPr>
          <p:cNvCxnSpPr>
            <a:cxnSpLocks/>
          </p:cNvCxnSpPr>
          <p:nvPr/>
        </p:nvCxnSpPr>
        <p:spPr>
          <a:xfrm>
            <a:off x="802696" y="-201252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4DB1ED83-D280-4C4D-91AA-53C981FBED1C}"/>
              </a:ext>
            </a:extLst>
          </p:cNvPr>
          <p:cNvCxnSpPr>
            <a:cxnSpLocks/>
          </p:cNvCxnSpPr>
          <p:nvPr/>
        </p:nvCxnSpPr>
        <p:spPr>
          <a:xfrm>
            <a:off x="729066" y="425874"/>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pic>
        <p:nvPicPr>
          <p:cNvPr id="57" name="Picture 56" descr="A close up of a logo&#10;&#10;Description automatically generated">
            <a:extLst>
              <a:ext uri="{FF2B5EF4-FFF2-40B4-BE49-F238E27FC236}">
                <a16:creationId xmlns:a16="http://schemas.microsoft.com/office/drawing/2014/main" id="{9506BAD9-B9B6-4C77-9D4F-0A14DA68271F}"/>
              </a:ext>
            </a:extLst>
          </p:cNvPr>
          <p:cNvPicPr>
            <a:picLocks noChangeAspect="1"/>
          </p:cNvPicPr>
          <p:nvPr/>
        </p:nvPicPr>
        <p:blipFill rotWithShape="1">
          <a:blip r:embed="rId6">
            <a:extLst>
              <a:ext uri="{28A0092B-C50C-407E-A947-70E740481C1C}">
                <a14:useLocalDpi xmlns:a14="http://schemas.microsoft.com/office/drawing/2010/main" val="0"/>
              </a:ext>
            </a:extLst>
          </a:blip>
          <a:srcRect l="12111" t="1003" r="30632" b="-109"/>
          <a:stretch/>
        </p:blipFill>
        <p:spPr>
          <a:xfrm>
            <a:off x="3730794" y="-4471508"/>
            <a:ext cx="2354839" cy="6222944"/>
          </a:xfrm>
          <a:prstGeom prst="rect">
            <a:avLst/>
          </a:prstGeom>
        </p:spPr>
      </p:pic>
      <p:pic>
        <p:nvPicPr>
          <p:cNvPr id="58" name="Picture 57" descr="A screenshot of a cell phone&#10;&#10;Description automatically generated">
            <a:extLst>
              <a:ext uri="{FF2B5EF4-FFF2-40B4-BE49-F238E27FC236}">
                <a16:creationId xmlns:a16="http://schemas.microsoft.com/office/drawing/2014/main" id="{B2AC8455-2284-44AA-A50A-791A8A381519}"/>
              </a:ext>
            </a:extLst>
          </p:cNvPr>
          <p:cNvPicPr>
            <a:picLocks noChangeAspect="1"/>
          </p:cNvPicPr>
          <p:nvPr/>
        </p:nvPicPr>
        <p:blipFill rotWithShape="1">
          <a:blip r:embed="rId7">
            <a:extLst>
              <a:ext uri="{28A0092B-C50C-407E-A947-70E740481C1C}">
                <a14:useLocalDpi xmlns:a14="http://schemas.microsoft.com/office/drawing/2010/main" val="0"/>
              </a:ext>
            </a:extLst>
          </a:blip>
          <a:srcRect l="11487" t="448" r="34299" b="448"/>
          <a:stretch/>
        </p:blipFill>
        <p:spPr>
          <a:xfrm>
            <a:off x="1359978" y="-4471508"/>
            <a:ext cx="2289814" cy="6205644"/>
          </a:xfrm>
          <a:prstGeom prst="rect">
            <a:avLst/>
          </a:prstGeom>
        </p:spPr>
      </p:pic>
      <p:cxnSp>
        <p:nvCxnSpPr>
          <p:cNvPr id="59" name="Straight Connector 58">
            <a:extLst>
              <a:ext uri="{FF2B5EF4-FFF2-40B4-BE49-F238E27FC236}">
                <a16:creationId xmlns:a16="http://schemas.microsoft.com/office/drawing/2014/main" id="{71504BDE-DD04-42BB-816D-AB254520B5CE}"/>
              </a:ext>
            </a:extLst>
          </p:cNvPr>
          <p:cNvCxnSpPr>
            <a:cxnSpLocks/>
          </p:cNvCxnSpPr>
          <p:nvPr/>
        </p:nvCxnSpPr>
        <p:spPr>
          <a:xfrm>
            <a:off x="643011" y="832622"/>
            <a:ext cx="5394960" cy="0"/>
          </a:xfrm>
          <a:prstGeom prst="line">
            <a:avLst/>
          </a:prstGeom>
          <a:ln w="28575">
            <a:solidFill>
              <a:schemeClr val="bg1"/>
            </a:solidFill>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0C53B937-2AB9-49C1-A1BE-82C31ECBE918}"/>
              </a:ext>
            </a:extLst>
          </p:cNvPr>
          <p:cNvSpPr txBox="1"/>
          <p:nvPr/>
        </p:nvSpPr>
        <p:spPr>
          <a:xfrm>
            <a:off x="900626" y="1793243"/>
            <a:ext cx="568590" cy="523220"/>
          </a:xfrm>
          <a:prstGeom prst="rect">
            <a:avLst/>
          </a:prstGeom>
          <a:noFill/>
        </p:spPr>
        <p:txBody>
          <a:bodyPr wrap="square" rtlCol="0">
            <a:spAutoFit/>
          </a:bodyPr>
          <a:lstStyle>
            <a:defPPr>
              <a:defRPr lang="en-US"/>
            </a:defPPr>
            <a:lvl1pPr>
              <a:defRPr sz="2800" b="1"/>
            </a:lvl1pPr>
          </a:lstStyle>
          <a:p>
            <a:r>
              <a:rPr lang="en-US" dirty="0"/>
              <a:t>B</a:t>
            </a:r>
          </a:p>
        </p:txBody>
      </p:sp>
      <p:sp>
        <p:nvSpPr>
          <p:cNvPr id="62" name="TextBox 61">
            <a:extLst>
              <a:ext uri="{FF2B5EF4-FFF2-40B4-BE49-F238E27FC236}">
                <a16:creationId xmlns:a16="http://schemas.microsoft.com/office/drawing/2014/main" id="{9C1C1A92-57F0-4FD9-ABB3-89A1B1619DCB}"/>
              </a:ext>
            </a:extLst>
          </p:cNvPr>
          <p:cNvSpPr txBox="1"/>
          <p:nvPr/>
        </p:nvSpPr>
        <p:spPr>
          <a:xfrm>
            <a:off x="993944" y="-4993916"/>
            <a:ext cx="568590" cy="523220"/>
          </a:xfrm>
          <a:prstGeom prst="rect">
            <a:avLst/>
          </a:prstGeom>
          <a:noFill/>
        </p:spPr>
        <p:txBody>
          <a:bodyPr wrap="square" rtlCol="0">
            <a:spAutoFit/>
          </a:bodyPr>
          <a:lstStyle/>
          <a:p>
            <a:r>
              <a:rPr lang="en-US" sz="2800" b="1" dirty="0"/>
              <a:t>A</a:t>
            </a:r>
          </a:p>
        </p:txBody>
      </p:sp>
      <p:sp>
        <p:nvSpPr>
          <p:cNvPr id="45" name="TextBox 44">
            <a:extLst>
              <a:ext uri="{FF2B5EF4-FFF2-40B4-BE49-F238E27FC236}">
                <a16:creationId xmlns:a16="http://schemas.microsoft.com/office/drawing/2014/main" id="{5B097C8F-188D-49B0-B975-731EFCADB2CD}"/>
              </a:ext>
            </a:extLst>
          </p:cNvPr>
          <p:cNvSpPr txBox="1"/>
          <p:nvPr/>
        </p:nvSpPr>
        <p:spPr>
          <a:xfrm>
            <a:off x="1872254" y="1593829"/>
            <a:ext cx="1231314" cy="400110"/>
          </a:xfrm>
          <a:prstGeom prst="rect">
            <a:avLst/>
          </a:prstGeom>
          <a:solidFill>
            <a:schemeClr val="bg1"/>
          </a:solidFill>
        </p:spPr>
        <p:txBody>
          <a:bodyPr wrap="square" rtlCol="0">
            <a:spAutoFit/>
          </a:bodyPr>
          <a:lstStyle/>
          <a:p>
            <a:r>
              <a:rPr lang="en-US" sz="2000" dirty="0"/>
              <a:t>Target ID</a:t>
            </a:r>
          </a:p>
        </p:txBody>
      </p:sp>
      <p:sp>
        <p:nvSpPr>
          <p:cNvPr id="46" name="TextBox 45">
            <a:extLst>
              <a:ext uri="{FF2B5EF4-FFF2-40B4-BE49-F238E27FC236}">
                <a16:creationId xmlns:a16="http://schemas.microsoft.com/office/drawing/2014/main" id="{EB65CB1A-CCBC-4A58-88D3-2C8E1DC6E33C}"/>
              </a:ext>
            </a:extLst>
          </p:cNvPr>
          <p:cNvSpPr txBox="1"/>
          <p:nvPr/>
        </p:nvSpPr>
        <p:spPr>
          <a:xfrm>
            <a:off x="4316251" y="1593829"/>
            <a:ext cx="1231314" cy="400110"/>
          </a:xfrm>
          <a:prstGeom prst="rect">
            <a:avLst/>
          </a:prstGeom>
          <a:solidFill>
            <a:schemeClr val="bg1"/>
          </a:solidFill>
        </p:spPr>
        <p:txBody>
          <a:bodyPr wrap="square" rtlCol="0">
            <a:spAutoFit/>
          </a:bodyPr>
          <a:lstStyle/>
          <a:p>
            <a:r>
              <a:rPr lang="en-US" sz="2000" dirty="0"/>
              <a:t>Target ID</a:t>
            </a:r>
          </a:p>
        </p:txBody>
      </p:sp>
      <p:sp>
        <p:nvSpPr>
          <p:cNvPr id="63" name="TextBox 62">
            <a:extLst>
              <a:ext uri="{FF2B5EF4-FFF2-40B4-BE49-F238E27FC236}">
                <a16:creationId xmlns:a16="http://schemas.microsoft.com/office/drawing/2014/main" id="{A93DEDC6-6DC5-44EA-A12D-9441CE5D163D}"/>
              </a:ext>
            </a:extLst>
          </p:cNvPr>
          <p:cNvSpPr txBox="1"/>
          <p:nvPr/>
        </p:nvSpPr>
        <p:spPr>
          <a:xfrm>
            <a:off x="1872254" y="7560347"/>
            <a:ext cx="1231314" cy="400110"/>
          </a:xfrm>
          <a:prstGeom prst="rect">
            <a:avLst/>
          </a:prstGeom>
          <a:solidFill>
            <a:schemeClr val="bg1"/>
          </a:solidFill>
        </p:spPr>
        <p:txBody>
          <a:bodyPr wrap="square" rtlCol="0">
            <a:spAutoFit/>
          </a:bodyPr>
          <a:lstStyle/>
          <a:p>
            <a:r>
              <a:rPr lang="en-US" sz="2000" dirty="0"/>
              <a:t>Target ID</a:t>
            </a:r>
          </a:p>
        </p:txBody>
      </p:sp>
      <p:sp>
        <p:nvSpPr>
          <p:cNvPr id="64" name="TextBox 63">
            <a:extLst>
              <a:ext uri="{FF2B5EF4-FFF2-40B4-BE49-F238E27FC236}">
                <a16:creationId xmlns:a16="http://schemas.microsoft.com/office/drawing/2014/main" id="{1FABE4CF-BC81-4D4F-B33F-052005AEC6A2}"/>
              </a:ext>
            </a:extLst>
          </p:cNvPr>
          <p:cNvSpPr txBox="1"/>
          <p:nvPr/>
        </p:nvSpPr>
        <p:spPr>
          <a:xfrm>
            <a:off x="4316251" y="7572539"/>
            <a:ext cx="1231314" cy="400110"/>
          </a:xfrm>
          <a:prstGeom prst="rect">
            <a:avLst/>
          </a:prstGeom>
          <a:solidFill>
            <a:schemeClr val="bg1"/>
          </a:solidFill>
        </p:spPr>
        <p:txBody>
          <a:bodyPr wrap="square" rtlCol="0">
            <a:spAutoFit/>
          </a:bodyPr>
          <a:lstStyle/>
          <a:p>
            <a:r>
              <a:rPr lang="en-US" sz="2000" dirty="0"/>
              <a:t>Target ID</a:t>
            </a:r>
          </a:p>
        </p:txBody>
      </p:sp>
      <p:sp>
        <p:nvSpPr>
          <p:cNvPr id="65" name="TextBox 64">
            <a:extLst>
              <a:ext uri="{FF2B5EF4-FFF2-40B4-BE49-F238E27FC236}">
                <a16:creationId xmlns:a16="http://schemas.microsoft.com/office/drawing/2014/main" id="{E6DBA21B-5E90-42AF-9115-9D63E39C3114}"/>
              </a:ext>
            </a:extLst>
          </p:cNvPr>
          <p:cNvSpPr txBox="1"/>
          <p:nvPr/>
        </p:nvSpPr>
        <p:spPr>
          <a:xfrm>
            <a:off x="673603" y="5589449"/>
            <a:ext cx="731520" cy="369332"/>
          </a:xfrm>
          <a:prstGeom prst="rect">
            <a:avLst/>
          </a:prstGeom>
          <a:noFill/>
        </p:spPr>
        <p:txBody>
          <a:bodyPr wrap="square" rtlCol="0">
            <a:spAutoFit/>
          </a:bodyPr>
          <a:lstStyle/>
          <a:p>
            <a:r>
              <a:rPr lang="en-US" i="1" dirty="0"/>
              <a:t>2.06</a:t>
            </a:r>
          </a:p>
        </p:txBody>
      </p:sp>
      <p:sp>
        <p:nvSpPr>
          <p:cNvPr id="66" name="TextBox 65">
            <a:extLst>
              <a:ext uri="{FF2B5EF4-FFF2-40B4-BE49-F238E27FC236}">
                <a16:creationId xmlns:a16="http://schemas.microsoft.com/office/drawing/2014/main" id="{C3EE04C9-D6A0-4206-96CE-F657212AC3FB}"/>
              </a:ext>
            </a:extLst>
          </p:cNvPr>
          <p:cNvSpPr txBox="1"/>
          <p:nvPr/>
        </p:nvSpPr>
        <p:spPr>
          <a:xfrm>
            <a:off x="2213959" y="8270076"/>
            <a:ext cx="459178" cy="461665"/>
          </a:xfrm>
          <a:prstGeom prst="rect">
            <a:avLst/>
          </a:prstGeom>
          <a:noFill/>
        </p:spPr>
        <p:txBody>
          <a:bodyPr wrap="square" rtlCol="0">
            <a:spAutoFit/>
          </a:bodyPr>
          <a:lstStyle/>
          <a:p>
            <a:r>
              <a:rPr lang="en-US" sz="2400" dirty="0"/>
              <a:t>1</a:t>
            </a:r>
          </a:p>
        </p:txBody>
      </p:sp>
      <p:sp>
        <p:nvSpPr>
          <p:cNvPr id="67" name="TextBox 66">
            <a:extLst>
              <a:ext uri="{FF2B5EF4-FFF2-40B4-BE49-F238E27FC236}">
                <a16:creationId xmlns:a16="http://schemas.microsoft.com/office/drawing/2014/main" id="{AA4A4135-AFBA-4B72-B4F5-852173D96C5E}"/>
              </a:ext>
            </a:extLst>
          </p:cNvPr>
          <p:cNvSpPr txBox="1"/>
          <p:nvPr/>
        </p:nvSpPr>
        <p:spPr>
          <a:xfrm>
            <a:off x="4719740" y="8270076"/>
            <a:ext cx="459178" cy="461665"/>
          </a:xfrm>
          <a:prstGeom prst="rect">
            <a:avLst/>
          </a:prstGeom>
          <a:noFill/>
        </p:spPr>
        <p:txBody>
          <a:bodyPr wrap="square" rtlCol="0">
            <a:spAutoFit/>
          </a:bodyPr>
          <a:lstStyle/>
          <a:p>
            <a:r>
              <a:rPr lang="en-US" sz="2400" dirty="0"/>
              <a:t>4</a:t>
            </a:r>
          </a:p>
        </p:txBody>
      </p:sp>
      <p:sp>
        <p:nvSpPr>
          <p:cNvPr id="68" name="TextBox 67">
            <a:extLst>
              <a:ext uri="{FF2B5EF4-FFF2-40B4-BE49-F238E27FC236}">
                <a16:creationId xmlns:a16="http://schemas.microsoft.com/office/drawing/2014/main" id="{7A343937-3A38-47F3-BFC6-65C8A4C9337E}"/>
              </a:ext>
            </a:extLst>
          </p:cNvPr>
          <p:cNvSpPr txBox="1"/>
          <p:nvPr/>
        </p:nvSpPr>
        <p:spPr>
          <a:xfrm>
            <a:off x="3049219" y="8270076"/>
            <a:ext cx="459178" cy="461665"/>
          </a:xfrm>
          <a:prstGeom prst="rect">
            <a:avLst/>
          </a:prstGeom>
          <a:noFill/>
        </p:spPr>
        <p:txBody>
          <a:bodyPr wrap="square" rtlCol="0">
            <a:spAutoFit/>
          </a:bodyPr>
          <a:lstStyle/>
          <a:p>
            <a:r>
              <a:rPr lang="en-US" sz="2400" dirty="0"/>
              <a:t>2</a:t>
            </a:r>
          </a:p>
        </p:txBody>
      </p:sp>
      <p:sp>
        <p:nvSpPr>
          <p:cNvPr id="69" name="TextBox 68">
            <a:extLst>
              <a:ext uri="{FF2B5EF4-FFF2-40B4-BE49-F238E27FC236}">
                <a16:creationId xmlns:a16="http://schemas.microsoft.com/office/drawing/2014/main" id="{52AC55AD-B6EF-4196-9DE3-FE675F774FF4}"/>
              </a:ext>
            </a:extLst>
          </p:cNvPr>
          <p:cNvSpPr txBox="1"/>
          <p:nvPr/>
        </p:nvSpPr>
        <p:spPr>
          <a:xfrm>
            <a:off x="3884479" y="8270076"/>
            <a:ext cx="459178" cy="461665"/>
          </a:xfrm>
          <a:prstGeom prst="rect">
            <a:avLst/>
          </a:prstGeom>
          <a:noFill/>
        </p:spPr>
        <p:txBody>
          <a:bodyPr wrap="square" rtlCol="0">
            <a:spAutoFit/>
          </a:bodyPr>
          <a:lstStyle/>
          <a:p>
            <a:r>
              <a:rPr lang="en-US" sz="2400" dirty="0"/>
              <a:t>3</a:t>
            </a:r>
          </a:p>
        </p:txBody>
      </p:sp>
    </p:spTree>
    <p:extLst>
      <p:ext uri="{BB962C8B-B14F-4D97-AF65-F5344CB8AC3E}">
        <p14:creationId xmlns:p14="http://schemas.microsoft.com/office/powerpoint/2010/main" val="63459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C9C0F25-5033-4E35-A7FF-D755010946A4}"/>
              </a:ext>
            </a:extLst>
          </p:cNvPr>
          <p:cNvCxnSpPr/>
          <p:nvPr/>
        </p:nvCxnSpPr>
        <p:spPr>
          <a:xfrm>
            <a:off x="1849375" y="3313176"/>
            <a:ext cx="1645920" cy="0"/>
          </a:xfrm>
          <a:prstGeom prst="line">
            <a:avLst/>
          </a:prstGeom>
          <a:ln w="127000"/>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7E47266C-D393-4F44-AD96-B82A299DAC7E}"/>
              </a:ext>
            </a:extLst>
          </p:cNvPr>
          <p:cNvCxnSpPr/>
          <p:nvPr/>
        </p:nvCxnSpPr>
        <p:spPr>
          <a:xfrm>
            <a:off x="3838957" y="3313176"/>
            <a:ext cx="1645920" cy="0"/>
          </a:xfrm>
          <a:prstGeom prst="line">
            <a:avLst/>
          </a:prstGeom>
          <a:ln w="889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BCBFD49-0755-43B2-B5D8-2DBE103D411A}"/>
              </a:ext>
            </a:extLst>
          </p:cNvPr>
          <p:cNvCxnSpPr>
            <a:cxnSpLocks/>
          </p:cNvCxnSpPr>
          <p:nvPr/>
        </p:nvCxnSpPr>
        <p:spPr>
          <a:xfrm rot="5400000">
            <a:off x="2734061" y="4098036"/>
            <a:ext cx="1645920" cy="0"/>
          </a:xfrm>
          <a:prstGeom prst="line">
            <a:avLst/>
          </a:prstGeom>
          <a:ln w="215900"/>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058401F0-DB81-4A75-926F-B2FE6247C578}"/>
              </a:ext>
            </a:extLst>
          </p:cNvPr>
          <p:cNvCxnSpPr>
            <a:cxnSpLocks/>
          </p:cNvCxnSpPr>
          <p:nvPr/>
        </p:nvCxnSpPr>
        <p:spPr>
          <a:xfrm rot="5400000">
            <a:off x="2734061" y="2798064"/>
            <a:ext cx="1645920" cy="0"/>
          </a:xfrm>
          <a:prstGeom prst="line">
            <a:avLst/>
          </a:prstGeom>
          <a:ln w="2667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F52CBA-F498-4E26-85C0-45464C081BF8}"/>
                  </a:ext>
                </a:extLst>
              </p:cNvPr>
              <p:cNvSpPr/>
              <p:nvPr/>
            </p:nvSpPr>
            <p:spPr>
              <a:xfrm>
                <a:off x="3078481" y="2886456"/>
                <a:ext cx="9144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0" bIns="91440" rtlCol="0" anchor="ctr"/>
              <a:lstStyle/>
              <a:p>
                <a:pPr algn="ctr"/>
                <a14:m>
                  <m:oMathPara xmlns:m="http://schemas.openxmlformats.org/officeDocument/2006/math">
                    <m:oMathParaPr>
                      <m:jc m:val="center"/>
                    </m:oMathParaPr>
                    <m:oMath xmlns:m="http://schemas.openxmlformats.org/officeDocument/2006/math">
                      <m:r>
                        <a:rPr lang="en-US" sz="4400" b="0" i="1" dirty="0" smtClean="0">
                          <a:latin typeface="Cambria Math" panose="02040503050406030204" pitchFamily="18" charset="0"/>
                        </a:rPr>
                        <m:t> </m:t>
                      </m:r>
                      <m:sSub>
                        <m:sSubPr>
                          <m:ctrlPr>
                            <a:rPr lang="en-US" sz="4400" i="1" dirty="0" smtClean="0">
                              <a:latin typeface="Cambria Math" panose="02040503050406030204" pitchFamily="18" charset="0"/>
                            </a:rPr>
                          </m:ctrlPr>
                        </m:sSubPr>
                        <m:e>
                          <m:r>
                            <a:rPr lang="en-US" sz="4400" b="0" i="1" dirty="0" smtClean="0">
                              <a:latin typeface="Cambria Math" panose="02040503050406030204" pitchFamily="18" charset="0"/>
                            </a:rPr>
                            <m:t>𝑎</m:t>
                          </m:r>
                        </m:e>
                        <m:sub>
                          <m:r>
                            <a:rPr lang="en-US" sz="4400" b="0" i="1" dirty="0" smtClean="0">
                              <a:latin typeface="Cambria Math" panose="02040503050406030204" pitchFamily="18" charset="0"/>
                            </a:rPr>
                            <m:t>𝑖</m:t>
                          </m:r>
                        </m:sub>
                      </m:sSub>
                    </m:oMath>
                  </m:oMathPara>
                </a14:m>
                <a:endParaRPr lang="en-US" sz="4400" dirty="0"/>
              </a:p>
            </p:txBody>
          </p:sp>
        </mc:Choice>
        <mc:Fallback xmlns="">
          <p:sp>
            <p:nvSpPr>
              <p:cNvPr id="2" name="Rectangle 1">
                <a:extLst>
                  <a:ext uri="{FF2B5EF4-FFF2-40B4-BE49-F238E27FC236}">
                    <a16:creationId xmlns:a16="http://schemas.microsoft.com/office/drawing/2014/main" id="{8DF52CBA-F498-4E26-85C0-45464C081BF8}"/>
                  </a:ext>
                </a:extLst>
              </p:cNvPr>
              <p:cNvSpPr>
                <a:spLocks noRot="1" noChangeAspect="1" noMove="1" noResize="1" noEditPoints="1" noAdjustHandles="1" noChangeArrowheads="1" noChangeShapeType="1" noTextEdit="1"/>
              </p:cNvSpPr>
              <p:nvPr/>
            </p:nvSpPr>
            <p:spPr>
              <a:xfrm>
                <a:off x="3078481" y="2886456"/>
                <a:ext cx="914400" cy="914400"/>
              </a:xfrm>
              <a:prstGeom prst="rect">
                <a:avLst/>
              </a:prstGeom>
              <a:blipFill>
                <a:blip r:embed="rId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val 2">
                <a:extLst>
                  <a:ext uri="{FF2B5EF4-FFF2-40B4-BE49-F238E27FC236}">
                    <a16:creationId xmlns:a16="http://schemas.microsoft.com/office/drawing/2014/main" id="{5E772087-4E78-4258-A408-835BCC0D723C}"/>
                  </a:ext>
                </a:extLst>
              </p:cNvPr>
              <p:cNvSpPr/>
              <p:nvPr/>
            </p:nvSpPr>
            <p:spPr>
              <a:xfrm>
                <a:off x="3090673" y="1313688"/>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1</m:t>
                          </m:r>
                        </m:sub>
                      </m:sSub>
                    </m:oMath>
                  </m:oMathPara>
                </a14:m>
                <a:endParaRPr lang="en-US" sz="4400" i="1" dirty="0">
                  <a:solidFill>
                    <a:prstClr val="white"/>
                  </a:solidFill>
                </a:endParaRPr>
              </a:p>
            </p:txBody>
          </p:sp>
        </mc:Choice>
        <mc:Fallback xmlns="">
          <p:sp>
            <p:nvSpPr>
              <p:cNvPr id="3" name="Oval 2">
                <a:extLst>
                  <a:ext uri="{FF2B5EF4-FFF2-40B4-BE49-F238E27FC236}">
                    <a16:creationId xmlns:a16="http://schemas.microsoft.com/office/drawing/2014/main" id="{5E772087-4E78-4258-A408-835BCC0D723C}"/>
                  </a:ext>
                </a:extLst>
              </p:cNvPr>
              <p:cNvSpPr>
                <a:spLocks noRot="1" noChangeAspect="1" noMove="1" noResize="1" noEditPoints="1" noAdjustHandles="1" noChangeArrowheads="1" noChangeShapeType="1" noTextEdit="1"/>
              </p:cNvSpPr>
              <p:nvPr/>
            </p:nvSpPr>
            <p:spPr>
              <a:xfrm>
                <a:off x="3090673" y="1313688"/>
                <a:ext cx="914400" cy="914400"/>
              </a:xfrm>
              <a:prstGeom prst="ellipse">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EABAC050-7710-4476-AFD0-11DD73E1A43D}"/>
                  </a:ext>
                </a:extLst>
              </p:cNvPr>
              <p:cNvSpPr/>
              <p:nvPr/>
            </p:nvSpPr>
            <p:spPr>
              <a:xfrm>
                <a:off x="3090673" y="439521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2</m:t>
                          </m:r>
                        </m:sub>
                      </m:sSub>
                    </m:oMath>
                  </m:oMathPara>
                </a14:m>
                <a:endParaRPr lang="en-US" sz="4400" i="1" dirty="0">
                  <a:solidFill>
                    <a:prstClr val="white"/>
                  </a:solidFill>
                </a:endParaRPr>
              </a:p>
            </p:txBody>
          </p:sp>
        </mc:Choice>
        <mc:Fallback xmlns="">
          <p:sp>
            <p:nvSpPr>
              <p:cNvPr id="5" name="Oval 4">
                <a:extLst>
                  <a:ext uri="{FF2B5EF4-FFF2-40B4-BE49-F238E27FC236}">
                    <a16:creationId xmlns:a16="http://schemas.microsoft.com/office/drawing/2014/main" id="{EABAC050-7710-4476-AFD0-11DD73E1A43D}"/>
                  </a:ext>
                </a:extLst>
              </p:cNvPr>
              <p:cNvSpPr>
                <a:spLocks noRot="1" noChangeAspect="1" noMove="1" noResize="1" noEditPoints="1" noAdjustHandles="1" noChangeArrowheads="1" noChangeShapeType="1" noTextEdit="1"/>
              </p:cNvSpPr>
              <p:nvPr/>
            </p:nvSpPr>
            <p:spPr>
              <a:xfrm>
                <a:off x="3090673" y="4395216"/>
                <a:ext cx="914400" cy="914400"/>
              </a:xfrm>
              <a:prstGeom prst="ellipse">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65BEA72C-CB78-459E-BC64-A1A9A730D7C4}"/>
                  </a:ext>
                </a:extLst>
              </p:cNvPr>
              <p:cNvSpPr/>
              <p:nvPr/>
            </p:nvSpPr>
            <p:spPr>
              <a:xfrm>
                <a:off x="1392175"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3</m:t>
                          </m:r>
                        </m:sub>
                      </m:sSub>
                    </m:oMath>
                  </m:oMathPara>
                </a14:m>
                <a:endParaRPr lang="en-US" sz="4400" i="1" dirty="0">
                  <a:solidFill>
                    <a:prstClr val="white"/>
                  </a:solidFill>
                </a:endParaRPr>
              </a:p>
            </p:txBody>
          </p:sp>
        </mc:Choice>
        <mc:Fallback xmlns="">
          <p:sp>
            <p:nvSpPr>
              <p:cNvPr id="6" name="Oval 5">
                <a:extLst>
                  <a:ext uri="{FF2B5EF4-FFF2-40B4-BE49-F238E27FC236}">
                    <a16:creationId xmlns:a16="http://schemas.microsoft.com/office/drawing/2014/main" id="{65BEA72C-CB78-459E-BC64-A1A9A730D7C4}"/>
                  </a:ext>
                </a:extLst>
              </p:cNvPr>
              <p:cNvSpPr>
                <a:spLocks noRot="1" noChangeAspect="1" noMove="1" noResize="1" noEditPoints="1" noAdjustHandles="1" noChangeArrowheads="1" noChangeShapeType="1" noTextEdit="1"/>
              </p:cNvSpPr>
              <p:nvPr/>
            </p:nvSpPr>
            <p:spPr>
              <a:xfrm>
                <a:off x="1392175" y="2886456"/>
                <a:ext cx="914400" cy="914400"/>
              </a:xfrm>
              <a:prstGeom prst="ellipse">
                <a:avLst/>
              </a:prstGeom>
              <a:blipFill>
                <a:blip r:embed="rId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B36FD3ED-4E2D-4EB2-AA11-EE9EBCDC5F95}"/>
                  </a:ext>
                </a:extLst>
              </p:cNvPr>
              <p:cNvSpPr/>
              <p:nvPr/>
            </p:nvSpPr>
            <p:spPr>
              <a:xfrm>
                <a:off x="4661917" y="2886456"/>
                <a:ext cx="914400" cy="914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182880" rtlCol="0" anchor="ctr"/>
              <a:lstStyle/>
              <a:p>
                <a:pPr lvl="0" algn="ctr"/>
                <a14:m>
                  <m:oMathPara xmlns:m="http://schemas.openxmlformats.org/officeDocument/2006/math">
                    <m:oMathParaPr>
                      <m:jc m:val="center"/>
                    </m:oMathParaPr>
                    <m:oMath xmlns:m="http://schemas.openxmlformats.org/officeDocument/2006/math">
                      <m:r>
                        <a:rPr lang="en-US" sz="4400" i="1" dirty="0" smtClean="0">
                          <a:solidFill>
                            <a:prstClr val="white"/>
                          </a:solidFill>
                          <a:latin typeface="Cambria Math" panose="02040503050406030204" pitchFamily="18" charset="0"/>
                        </a:rPr>
                        <m:t> </m:t>
                      </m:r>
                      <m:sSub>
                        <m:sSubPr>
                          <m:ctrlPr>
                            <a:rPr lang="en-US" sz="4400" i="1" dirty="0">
                              <a:solidFill>
                                <a:prstClr val="white"/>
                              </a:solidFill>
                              <a:latin typeface="Cambria Math" panose="02040503050406030204" pitchFamily="18" charset="0"/>
                            </a:rPr>
                          </m:ctrlPr>
                        </m:sSubPr>
                        <m:e>
                          <m:r>
                            <a:rPr lang="en-US" sz="4400" b="0" i="1" dirty="0" smtClean="0">
                              <a:solidFill>
                                <a:prstClr val="white"/>
                              </a:solidFill>
                              <a:latin typeface="Cambria Math" panose="02040503050406030204" pitchFamily="18" charset="0"/>
                            </a:rPr>
                            <m:t>𝑔</m:t>
                          </m:r>
                        </m:e>
                        <m:sub>
                          <m:r>
                            <a:rPr lang="en-US" sz="4400" b="0" i="1" dirty="0" smtClean="0">
                              <a:solidFill>
                                <a:prstClr val="white"/>
                              </a:solidFill>
                              <a:latin typeface="Cambria Math" panose="02040503050406030204" pitchFamily="18" charset="0"/>
                            </a:rPr>
                            <m:t>4</m:t>
                          </m:r>
                        </m:sub>
                      </m:sSub>
                    </m:oMath>
                  </m:oMathPara>
                </a14:m>
                <a:endParaRPr lang="en-US" sz="4400" i="1" dirty="0">
                  <a:solidFill>
                    <a:prstClr val="white"/>
                  </a:solidFill>
                </a:endParaRPr>
              </a:p>
            </p:txBody>
          </p:sp>
        </mc:Choice>
        <mc:Fallback xmlns="">
          <p:sp>
            <p:nvSpPr>
              <p:cNvPr id="7" name="Oval 6">
                <a:extLst>
                  <a:ext uri="{FF2B5EF4-FFF2-40B4-BE49-F238E27FC236}">
                    <a16:creationId xmlns:a16="http://schemas.microsoft.com/office/drawing/2014/main" id="{B36FD3ED-4E2D-4EB2-AA11-EE9EBCDC5F95}"/>
                  </a:ext>
                </a:extLst>
              </p:cNvPr>
              <p:cNvSpPr>
                <a:spLocks noRot="1" noChangeAspect="1" noMove="1" noResize="1" noEditPoints="1" noAdjustHandles="1" noChangeArrowheads="1" noChangeShapeType="1" noTextEdit="1"/>
              </p:cNvSpPr>
              <p:nvPr/>
            </p:nvSpPr>
            <p:spPr>
              <a:xfrm>
                <a:off x="4661917" y="2886456"/>
                <a:ext cx="914400" cy="914400"/>
              </a:xfrm>
              <a:prstGeom prst="ellipse">
                <a:avLst/>
              </a:prstGeom>
              <a:blipFill>
                <a:blip r:embed="rId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0">
                    <a:tc>
                      <a:txBody>
                        <a:bodyPr/>
                        <a:lstStyle/>
                        <a:p>
                          <a:pPr algn="ctr"/>
                          <a:r>
                            <a:rPr lang="en-US" sz="2800" b="0" dirty="0">
                              <a:solidFill>
                                <a:schemeClr val="tx1"/>
                              </a:solidFill>
                            </a:rPr>
                            <a:t>Target</a:t>
                          </a:r>
                        </a:p>
                        <a:p>
                          <a:pPr algn="ctr"/>
                          <a:r>
                            <a:rPr lang="en-US" sz="2800" b="0" dirty="0">
                              <a:solidFill>
                                <a:schemeClr val="tx1"/>
                              </a:solidFill>
                            </a:rPr>
                            <a:t>(</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0" dirty="0">
                              <a:solidFill>
                                <a:schemeClr val="tx1"/>
                              </a:solidFill>
                            </a:rPr>
                            <a:t>Social Support</a:t>
                          </a:r>
                        </a:p>
                        <a:p>
                          <a:pPr algn="ctr"/>
                          <a:r>
                            <a:rPr lang="en-US" sz="2800" b="0" dirty="0">
                              <a:solidFill>
                                <a:schemeClr val="tx1"/>
                              </a:solidFill>
                            </a:rPr>
                            <a:t>Score (</a:t>
                          </a:r>
                          <a14:m>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𝑢</m:t>
                                  </m:r>
                                </m:e>
                                <m:sub>
                                  <m:r>
                                    <a:rPr lang="en-US" sz="2800" b="0" i="1" smtClean="0">
                                      <a:solidFill>
                                        <a:schemeClr val="tx1"/>
                                      </a:solidFill>
                                      <a:latin typeface="Cambria Math" panose="02040503050406030204" pitchFamily="18" charset="0"/>
                                    </a:rPr>
                                    <m:t>𝑠</m:t>
                                  </m:r>
                                </m:sub>
                              </m:sSub>
                            </m:oMath>
                          </a14:m>
                          <a:r>
                            <a:rPr lang="en-US" sz="28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5555954"/>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1</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2</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3</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180340">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𝑔</m:t>
                                    </m:r>
                                  </m:e>
                                  <m:sub>
                                    <m:r>
                                      <a:rPr lang="en-US" sz="2800" b="0" i="1" smtClean="0">
                                        <a:solidFill>
                                          <a:schemeClr val="tx1"/>
                                        </a:solidFill>
                                        <a:latin typeface="Cambria Math" panose="02040503050406030204" pitchFamily="18" charset="0"/>
                                      </a:rPr>
                                      <m:t>4</m:t>
                                    </m:r>
                                  </m:sub>
                                </m:sSub>
                              </m:oMath>
                            </m:oMathPara>
                          </a14:m>
                          <a:endParaRPr lang="en-US" sz="28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Choice>
        <mc:Fallback xmlns="">
          <p:graphicFrame>
            <p:nvGraphicFramePr>
              <p:cNvPr id="14" name="Table 14">
                <a:extLst>
                  <a:ext uri="{FF2B5EF4-FFF2-40B4-BE49-F238E27FC236}">
                    <a16:creationId xmlns:a16="http://schemas.microsoft.com/office/drawing/2014/main" id="{B1606356-B2AB-46B7-B003-696801B42E99}"/>
                  </a:ext>
                </a:extLst>
              </p:cNvPr>
              <p:cNvGraphicFramePr>
                <a:graphicFrameLocks noGrp="1"/>
              </p:cNvGraphicFramePr>
              <p:nvPr>
                <p:extLst>
                  <p:ext uri="{D42A27DB-BD31-4B8C-83A1-F6EECF244321}">
                    <p14:modId xmlns:p14="http://schemas.microsoft.com/office/powerpoint/2010/main" val="2660670129"/>
                  </p:ext>
                </p:extLst>
              </p:nvPr>
            </p:nvGraphicFramePr>
            <p:xfrm>
              <a:off x="5965947" y="1949196"/>
              <a:ext cx="3580387" cy="3017520"/>
            </p:xfrm>
            <a:graphic>
              <a:graphicData uri="http://schemas.openxmlformats.org/drawingml/2006/table">
                <a:tbl>
                  <a:tblPr firstRow="1" bandRow="1">
                    <a:tableStyleId>{5C22544A-7EE6-4342-B048-85BDC9FD1C3A}</a:tableStyleId>
                  </a:tblPr>
                  <a:tblGrid>
                    <a:gridCol w="1112451">
                      <a:extLst>
                        <a:ext uri="{9D8B030D-6E8A-4147-A177-3AD203B41FA5}">
                          <a16:colId xmlns:a16="http://schemas.microsoft.com/office/drawing/2014/main" val="2141986177"/>
                        </a:ext>
                      </a:extLst>
                    </a:gridCol>
                    <a:gridCol w="2467936">
                      <a:extLst>
                        <a:ext uri="{9D8B030D-6E8A-4147-A177-3AD203B41FA5}">
                          <a16:colId xmlns:a16="http://schemas.microsoft.com/office/drawing/2014/main" val="3522591318"/>
                        </a:ext>
                      </a:extLst>
                    </a:gridCol>
                  </a:tblGrid>
                  <a:tr h="9448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5806" r="-222951" b="-2387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45432" t="-5806" r="-741" b="-238710"/>
                          </a:stretch>
                        </a:blipFill>
                      </a:tcPr>
                    </a:tc>
                    <a:extLst>
                      <a:ext uri="{0D108BD9-81ED-4DB2-BD59-A6C34878D82A}">
                        <a16:rowId xmlns:a16="http://schemas.microsoft.com/office/drawing/2014/main" val="815555954"/>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192941" r="-222951" b="-335294"/>
                          </a:stretch>
                        </a:blipFill>
                      </a:tcPr>
                    </a:tc>
                    <a:tc>
                      <a:txBody>
                        <a:bodyPr/>
                        <a:lstStyle/>
                        <a:p>
                          <a:pPr algn="ctr"/>
                          <a:r>
                            <a:rPr lang="en-US" sz="2800" dirty="0">
                              <a:solidFill>
                                <a:schemeClr val="tx1"/>
                              </a:solidFill>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4953746"/>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289535" r="-222951" b="-231395"/>
                          </a:stretch>
                        </a:blipFill>
                      </a:tcPr>
                    </a:tc>
                    <a:tc>
                      <a:txBody>
                        <a:bodyPr/>
                        <a:lstStyle/>
                        <a:p>
                          <a:pPr algn="ctr"/>
                          <a:r>
                            <a:rPr lang="en-US" sz="280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518073"/>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394118" r="-222951" b="-134118"/>
                          </a:stretch>
                        </a:blipFill>
                      </a:tcPr>
                    </a:tc>
                    <a:tc>
                      <a:txBody>
                        <a:bodyPr/>
                        <a:lstStyle/>
                        <a:p>
                          <a:pPr algn="ctr"/>
                          <a:r>
                            <a:rPr lang="en-US" sz="28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0542588"/>
                      </a:ext>
                    </a:extLst>
                  </a:tr>
                  <a:tr h="5181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546" t="-494118" r="-222951" b="-34118"/>
                          </a:stretch>
                        </a:blipFill>
                      </a:tcPr>
                    </a:tc>
                    <a:tc>
                      <a:txBody>
                        <a:bodyPr/>
                        <a:lstStyle/>
                        <a:p>
                          <a:pPr algn="ctr"/>
                          <a:r>
                            <a:rPr lang="en-US" sz="2800"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9049536"/>
                      </a:ext>
                    </a:extLst>
                  </a:tr>
                </a:tbl>
              </a:graphicData>
            </a:graphic>
          </p:graphicFrame>
        </mc:Fallback>
      </mc:AlternateContent>
    </p:spTree>
    <p:extLst>
      <p:ext uri="{BB962C8B-B14F-4D97-AF65-F5344CB8AC3E}">
        <p14:creationId xmlns:p14="http://schemas.microsoft.com/office/powerpoint/2010/main" val="3821043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E3A8BF-DC9E-44A0-9EC9-14B5268E0CE1}"/>
              </a:ext>
            </a:extLst>
          </p:cNvPr>
          <p:cNvPicPr>
            <a:picLocks noChangeAspect="1"/>
          </p:cNvPicPr>
          <p:nvPr/>
        </p:nvPicPr>
        <p:blipFill>
          <a:blip r:embed="rId2"/>
          <a:stretch>
            <a:fillRect/>
          </a:stretch>
        </p:blipFill>
        <p:spPr>
          <a:xfrm>
            <a:off x="4772073" y="0"/>
            <a:ext cx="2647854" cy="6858000"/>
          </a:xfrm>
          <a:prstGeom prst="rect">
            <a:avLst/>
          </a:prstGeom>
        </p:spPr>
      </p:pic>
    </p:spTree>
    <p:extLst>
      <p:ext uri="{BB962C8B-B14F-4D97-AF65-F5344CB8AC3E}">
        <p14:creationId xmlns:p14="http://schemas.microsoft.com/office/powerpoint/2010/main" val="335949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6B1F91-FC51-4EF4-9643-D1FB11D9A6D3}"/>
              </a:ext>
            </a:extLst>
          </p:cNvPr>
          <p:cNvPicPr>
            <a:picLocks noChangeAspect="1"/>
          </p:cNvPicPr>
          <p:nvPr/>
        </p:nvPicPr>
        <p:blipFill>
          <a:blip r:embed="rId2"/>
          <a:stretch>
            <a:fillRect/>
          </a:stretch>
        </p:blipFill>
        <p:spPr>
          <a:xfrm>
            <a:off x="2008277" y="1432387"/>
            <a:ext cx="8175445" cy="3993226"/>
          </a:xfrm>
          <a:prstGeom prst="rect">
            <a:avLst/>
          </a:prstGeom>
        </p:spPr>
      </p:pic>
    </p:spTree>
    <p:extLst>
      <p:ext uri="{BB962C8B-B14F-4D97-AF65-F5344CB8AC3E}">
        <p14:creationId xmlns:p14="http://schemas.microsoft.com/office/powerpoint/2010/main" val="2520630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98916" y="1360713"/>
            <a:ext cx="7053941" cy="5203371"/>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21" name="群組 20">
                <a:extLst>
                  <a:ext uri="{FF2B5EF4-FFF2-40B4-BE49-F238E27FC236}">
                    <a16:creationId xmlns:a16="http://schemas.microsoft.com/office/drawing/2014/main" id="{070EB3C3-0A24-D04D-BDD9-099D3B40FD00}"/>
                  </a:ext>
                </a:extLst>
              </p:cNvPr>
              <p:cNvGrpSpPr/>
              <p:nvPr/>
            </p:nvGrpSpPr>
            <p:grpSpPr>
              <a:xfrm>
                <a:off x="3145971" y="859971"/>
                <a:ext cx="7239000" cy="5159827"/>
                <a:chOff x="3557429" y="1262741"/>
                <a:chExt cx="6581843" cy="4615543"/>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557429" y="1262741"/>
                  <a:ext cx="6581843" cy="4615543"/>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6" name="文字方塊 15">
                    <a:extLst>
                      <a:ext uri="{FF2B5EF4-FFF2-40B4-BE49-F238E27FC236}">
                        <a16:creationId xmlns:a16="http://schemas.microsoft.com/office/drawing/2014/main" id="{C239229E-71E6-8144-B932-8991C2C8A58C}"/>
                      </a:ext>
                    </a:extLst>
                  </p:cNvPr>
                  <p:cNvSpPr txBox="1"/>
                  <p:nvPr/>
                </p:nvSpPr>
                <p:spPr>
                  <a:xfrm>
                    <a:off x="3969276" y="3670851"/>
                    <a:ext cx="12776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4">
                            <a:lumMod val="60000"/>
                            <a:lumOff val="40000"/>
                          </a:schemeClr>
                        </a:solidFill>
                      </a:rPr>
                      <a:t>小美</a:t>
                    </a:r>
                    <a:r>
                      <a:rPr kumimoji="1" lang="en-US" altLang="zh-CN" sz="2200" dirty="0">
                        <a:solidFill>
                          <a:schemeClr val="accent4">
                            <a:lumMod val="60000"/>
                            <a:lumOff val="40000"/>
                          </a:schemeClr>
                        </a:solidFill>
                      </a:rPr>
                      <a:t>: 26</a:t>
                    </a:r>
                    <a:endParaRPr kumimoji="1" lang="zh-TW" altLang="en-US" sz="2200" dirty="0">
                      <a:solidFill>
                        <a:schemeClr val="accent4">
                          <a:lumMod val="60000"/>
                          <a:lumOff val="40000"/>
                        </a:schemeClr>
                      </a:solidFill>
                    </a:endParaRPr>
                  </a:p>
                </p:txBody>
              </p:sp>
              <p:sp>
                <p:nvSpPr>
                  <p:cNvPr id="17" name="文字方塊 16">
                    <a:extLst>
                      <a:ext uri="{FF2B5EF4-FFF2-40B4-BE49-F238E27FC236}">
                        <a16:creationId xmlns:a16="http://schemas.microsoft.com/office/drawing/2014/main" id="{CA2D3485-F9C7-924F-B171-8CDE7714A838}"/>
                      </a:ext>
                    </a:extLst>
                  </p:cNvPr>
                  <p:cNvSpPr txBox="1"/>
                  <p:nvPr/>
                </p:nvSpPr>
                <p:spPr>
                  <a:xfrm>
                    <a:off x="3980162" y="4165996"/>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2">
                            <a:lumMod val="75000"/>
                          </a:schemeClr>
                        </a:solidFill>
                      </a:rPr>
                      <a:t>小熊</a:t>
                    </a:r>
                    <a:r>
                      <a:rPr kumimoji="1" lang="en-US" altLang="zh-CN" sz="2200" dirty="0">
                        <a:solidFill>
                          <a:schemeClr val="accent2">
                            <a:lumMod val="75000"/>
                          </a:schemeClr>
                        </a:solidFill>
                      </a:rPr>
                      <a:t>: 18</a:t>
                    </a:r>
                    <a:endParaRPr kumimoji="1" lang="zh-TW" altLang="en-US" sz="2200" dirty="0">
                      <a:solidFill>
                        <a:schemeClr val="accent2">
                          <a:lumMod val="75000"/>
                        </a:schemeClr>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0" name="圖片 19">
                  <a:extLst>
                    <a:ext uri="{FF2B5EF4-FFF2-40B4-BE49-F238E27FC236}">
                      <a16:creationId xmlns:a16="http://schemas.microsoft.com/office/drawing/2014/main" id="{60611A94-7022-E548-A93C-6A24CF621C43}"/>
                    </a:ext>
                  </a:extLst>
                </p:cNvPr>
                <p:cNvPicPr>
                  <a:picLocks noChangeAspect="1"/>
                </p:cNvPicPr>
                <p:nvPr/>
              </p:nvPicPr>
              <p:blipFill>
                <a:blip r:embed="rId3"/>
                <a:stretch>
                  <a:fillRect/>
                </a:stretch>
              </p:blipFill>
              <p:spPr>
                <a:xfrm>
                  <a:off x="5203371" y="1445545"/>
                  <a:ext cx="4333145" cy="4343245"/>
                </a:xfrm>
                <a:prstGeom prst="rect">
                  <a:avLst/>
                </a:prstGeom>
              </p:spPr>
            </p:pic>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4"/>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5"/>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5"/>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5"/>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p:cNvPicPr>
              <p:nvPr/>
            </p:nvPicPr>
            <p:blipFill>
              <a:blip r:embed="rId5"/>
              <a:stretch>
                <a:fillRect/>
              </a:stretch>
            </p:blipFill>
            <p:spPr>
              <a:xfrm>
                <a:off x="8958538" y="4538286"/>
                <a:ext cx="347204" cy="335497"/>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6"/>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7"/>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8"/>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9"/>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407450" cy="95410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Current Score: 0</a:t>
              </a:r>
              <a:endParaRPr kumimoji="1" lang="zh-TW" altLang="en-US" sz="2800" dirty="0">
                <a:solidFill>
                  <a:srgbClr val="00B0F0"/>
                </a:solidFill>
              </a:endParaRPr>
            </a:p>
          </p:txBody>
        </p:sp>
      </p:grpSp>
      <p:sp>
        <p:nvSpPr>
          <p:cNvPr id="55" name="文字方塊 54">
            <a:extLst>
              <a:ext uri="{FF2B5EF4-FFF2-40B4-BE49-F238E27FC236}">
                <a16:creationId xmlns:a16="http://schemas.microsoft.com/office/drawing/2014/main" id="{B7975875-8E22-8546-A86B-2C511259894F}"/>
              </a:ext>
            </a:extLst>
          </p:cNvPr>
          <p:cNvSpPr txBox="1"/>
          <p:nvPr/>
        </p:nvSpPr>
        <p:spPr>
          <a:xfrm>
            <a:off x="2137976" y="36168"/>
            <a:ext cx="7801153" cy="1323439"/>
          </a:xfrm>
          <a:prstGeom prst="rect">
            <a:avLst/>
          </a:prstGeom>
          <a:noFill/>
        </p:spPr>
        <p:txBody>
          <a:bodyPr wrap="square" rtlCol="0">
            <a:spAutoFit/>
          </a:bodyPr>
          <a:lstStyle/>
          <a:p>
            <a:r>
              <a:rPr kumimoji="1" lang="en-US" altLang="zh-TW" sz="4000" dirty="0"/>
              <a:t>“Each step costs 1 point, </a:t>
            </a:r>
          </a:p>
          <a:p>
            <a:r>
              <a:rPr kumimoji="1" lang="en-US" altLang="zh-TW" sz="4000" dirty="0"/>
              <a:t>which target do you want to reach?”</a:t>
            </a:r>
            <a:endParaRPr kumimoji="1" lang="zh-TW" altLang="en-US" sz="4000" dirty="0"/>
          </a:p>
        </p:txBody>
      </p:sp>
    </p:spTree>
    <p:extLst>
      <p:ext uri="{BB962C8B-B14F-4D97-AF65-F5344CB8AC3E}">
        <p14:creationId xmlns:p14="http://schemas.microsoft.com/office/powerpoint/2010/main" val="25971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969FE1E-2130-4271-A77F-CAE75C8A6664}"/>
              </a:ext>
            </a:extLst>
          </p:cNvPr>
          <p:cNvGrpSpPr/>
          <p:nvPr/>
        </p:nvGrpSpPr>
        <p:grpSpPr>
          <a:xfrm>
            <a:off x="217716" y="250371"/>
            <a:ext cx="8719456" cy="6400800"/>
            <a:chOff x="217716" y="250371"/>
            <a:chExt cx="8719456" cy="6400800"/>
          </a:xfrm>
        </p:grpSpPr>
        <p:grpSp>
          <p:nvGrpSpPr>
            <p:cNvPr id="44" name="群組 43">
              <a:extLst>
                <a:ext uri="{FF2B5EF4-FFF2-40B4-BE49-F238E27FC236}">
                  <a16:creationId xmlns:a16="http://schemas.microsoft.com/office/drawing/2014/main" id="{8B56271E-0134-DD43-9BA3-88C48F40C473}"/>
                </a:ext>
              </a:extLst>
            </p:cNvPr>
            <p:cNvGrpSpPr/>
            <p:nvPr/>
          </p:nvGrpSpPr>
          <p:grpSpPr>
            <a:xfrm>
              <a:off x="217716" y="250371"/>
              <a:ext cx="8719456" cy="6400800"/>
              <a:chOff x="3145971" y="859971"/>
              <a:chExt cx="7239000" cy="5159827"/>
            </a:xfrm>
          </p:grpSpPr>
          <p:grpSp>
            <p:nvGrpSpPr>
              <p:cNvPr id="41" name="群組 40">
                <a:extLst>
                  <a:ext uri="{FF2B5EF4-FFF2-40B4-BE49-F238E27FC236}">
                    <a16:creationId xmlns:a16="http://schemas.microsoft.com/office/drawing/2014/main" id="{7CD27707-320D-CF49-9C63-82D1937F501D}"/>
                  </a:ext>
                </a:extLst>
              </p:cNvPr>
              <p:cNvGrpSpPr/>
              <p:nvPr/>
            </p:nvGrpSpPr>
            <p:grpSpPr>
              <a:xfrm>
                <a:off x="3145971" y="859971"/>
                <a:ext cx="7239000" cy="5159827"/>
                <a:chOff x="3145971" y="859971"/>
                <a:chExt cx="7239000" cy="5159827"/>
              </a:xfrm>
            </p:grpSpPr>
            <p:grpSp>
              <p:nvGrpSpPr>
                <p:cNvPr id="7" name="群組 6">
                  <a:extLst>
                    <a:ext uri="{FF2B5EF4-FFF2-40B4-BE49-F238E27FC236}">
                      <a16:creationId xmlns:a16="http://schemas.microsoft.com/office/drawing/2014/main" id="{46E0B445-8B20-5B41-A740-8289361E0A07}"/>
                    </a:ext>
                  </a:extLst>
                </p:cNvPr>
                <p:cNvGrpSpPr/>
                <p:nvPr/>
              </p:nvGrpSpPr>
              <p:grpSpPr>
                <a:xfrm>
                  <a:off x="3145971" y="859971"/>
                  <a:ext cx="7239000" cy="5159827"/>
                  <a:chOff x="3524772" y="2242456"/>
                  <a:chExt cx="6581843" cy="4615543"/>
                </a:xfrm>
              </p:grpSpPr>
              <p:pic>
                <p:nvPicPr>
                  <p:cNvPr id="5" name="圖片 4">
                    <a:extLst>
                      <a:ext uri="{FF2B5EF4-FFF2-40B4-BE49-F238E27FC236}">
                        <a16:creationId xmlns:a16="http://schemas.microsoft.com/office/drawing/2014/main" id="{BCCFB49B-2662-9646-AB86-3AE10AA454C7}"/>
                      </a:ext>
                    </a:extLst>
                  </p:cNvPr>
                  <p:cNvPicPr>
                    <a:picLocks noChangeAspect="1"/>
                  </p:cNvPicPr>
                  <p:nvPr/>
                </p:nvPicPr>
                <p:blipFill rotWithShape="1">
                  <a:blip r:embed="rId2"/>
                  <a:srcRect l="17945" t="32698"/>
                  <a:stretch/>
                </p:blipFill>
                <p:spPr>
                  <a:xfrm>
                    <a:off x="3524772" y="2242456"/>
                    <a:ext cx="6581843" cy="4615543"/>
                  </a:xfrm>
                  <a:prstGeom prst="rect">
                    <a:avLst/>
                  </a:prstGeom>
                </p:spPr>
              </p:pic>
              <p:sp>
                <p:nvSpPr>
                  <p:cNvPr id="14" name="文字方塊 13">
                    <a:extLst>
                      <a:ext uri="{FF2B5EF4-FFF2-40B4-BE49-F238E27FC236}">
                        <a16:creationId xmlns:a16="http://schemas.microsoft.com/office/drawing/2014/main" id="{7C498FC1-7579-7F48-AB47-F68D7B45CDA2}"/>
                      </a:ext>
                    </a:extLst>
                  </p:cNvPr>
                  <p:cNvSpPr txBox="1"/>
                  <p:nvPr/>
                </p:nvSpPr>
                <p:spPr>
                  <a:xfrm>
                    <a:off x="3980162" y="3189162"/>
                    <a:ext cx="1190552" cy="430887"/>
                  </a:xfrm>
                  <a:prstGeom prst="rect">
                    <a:avLst/>
                  </a:prstGeom>
                  <a:solidFill>
                    <a:schemeClr val="tx1"/>
                  </a:solidFill>
                </p:spPr>
                <p:txBody>
                  <a:bodyPr wrap="square" rtlCol="0">
                    <a:spAutoFit/>
                  </a:bodyPr>
                  <a:lstStyle/>
                  <a:p>
                    <a:pPr>
                      <a:tabLst>
                        <a:tab pos="487363" algn="l"/>
                      </a:tabLst>
                    </a:pPr>
                    <a:r>
                      <a:rPr kumimoji="1" lang="zh-CN" altLang="en-US" sz="2200" dirty="0">
                        <a:solidFill>
                          <a:srgbClr val="FF3AA6"/>
                        </a:solidFill>
                      </a:rPr>
                      <a:t>小明</a:t>
                    </a:r>
                    <a:r>
                      <a:rPr kumimoji="1" lang="en-US" altLang="zh-CN" sz="2200" dirty="0">
                        <a:solidFill>
                          <a:srgbClr val="FF3AA6"/>
                        </a:solidFill>
                      </a:rPr>
                      <a:t>: 23</a:t>
                    </a:r>
                    <a:endParaRPr kumimoji="1" lang="zh-TW" altLang="en-US" sz="2200" dirty="0">
                      <a:solidFill>
                        <a:srgbClr val="FF3AA6"/>
                      </a:solidFill>
                    </a:endParaRPr>
                  </a:p>
                </p:txBody>
              </p:sp>
              <p:sp>
                <p:nvSpPr>
                  <p:cNvPr id="18" name="文字方塊 17">
                    <a:extLst>
                      <a:ext uri="{FF2B5EF4-FFF2-40B4-BE49-F238E27FC236}">
                        <a16:creationId xmlns:a16="http://schemas.microsoft.com/office/drawing/2014/main" id="{EFF2BBB2-2E5B-2844-B10A-6388B73A70B4}"/>
                      </a:ext>
                    </a:extLst>
                  </p:cNvPr>
                  <p:cNvSpPr txBox="1"/>
                  <p:nvPr/>
                </p:nvSpPr>
                <p:spPr>
                  <a:xfrm>
                    <a:off x="3969276" y="4723648"/>
                    <a:ext cx="1201438" cy="430887"/>
                  </a:xfrm>
                  <a:prstGeom prst="rect">
                    <a:avLst/>
                  </a:prstGeom>
                  <a:solidFill>
                    <a:schemeClr val="tx1"/>
                  </a:solidFill>
                </p:spPr>
                <p:txBody>
                  <a:bodyPr wrap="square" rtlCol="0">
                    <a:spAutoFit/>
                  </a:bodyPr>
                  <a:lstStyle/>
                  <a:p>
                    <a:pPr>
                      <a:tabLst>
                        <a:tab pos="487363" algn="l"/>
                      </a:tabLst>
                    </a:pPr>
                    <a:r>
                      <a:rPr kumimoji="1" lang="zh-CN" altLang="en-US" sz="2200" dirty="0">
                        <a:solidFill>
                          <a:schemeClr val="accent6">
                            <a:lumMod val="60000"/>
                            <a:lumOff val="40000"/>
                          </a:schemeClr>
                        </a:solidFill>
                      </a:rPr>
                      <a:t>小樹</a:t>
                    </a:r>
                    <a:r>
                      <a:rPr kumimoji="1" lang="en-US" altLang="zh-CN" sz="2200" dirty="0">
                        <a:solidFill>
                          <a:schemeClr val="accent6">
                            <a:lumMod val="60000"/>
                            <a:lumOff val="40000"/>
                          </a:schemeClr>
                        </a:solidFill>
                      </a:rPr>
                      <a:t>: 18</a:t>
                    </a:r>
                    <a:endParaRPr kumimoji="1" lang="zh-TW" altLang="en-US" sz="2200" dirty="0">
                      <a:solidFill>
                        <a:schemeClr val="accent6">
                          <a:lumMod val="60000"/>
                          <a:lumOff val="40000"/>
                        </a:schemeClr>
                      </a:solidFill>
                    </a:endParaRPr>
                  </a:p>
                </p:txBody>
              </p:sp>
            </p:grpSp>
            <p:pic>
              <p:nvPicPr>
                <p:cNvPr id="23" name="圖片 22">
                  <a:extLst>
                    <a:ext uri="{FF2B5EF4-FFF2-40B4-BE49-F238E27FC236}">
                      <a16:creationId xmlns:a16="http://schemas.microsoft.com/office/drawing/2014/main" id="{E8B12BD8-0C54-C245-B299-FD94AFDA6C82}"/>
                    </a:ext>
                  </a:extLst>
                </p:cNvPr>
                <p:cNvPicPr>
                  <a:picLocks noChangeAspect="1"/>
                </p:cNvPicPr>
                <p:nvPr/>
              </p:nvPicPr>
              <p:blipFill>
                <a:blip r:embed="rId3"/>
                <a:stretch>
                  <a:fillRect/>
                </a:stretch>
              </p:blipFill>
              <p:spPr>
                <a:xfrm>
                  <a:off x="7317368" y="3191179"/>
                  <a:ext cx="324000" cy="334125"/>
                </a:xfrm>
                <a:prstGeom prst="rect">
                  <a:avLst/>
                </a:prstGeom>
              </p:spPr>
            </p:pic>
            <p:pic>
              <p:nvPicPr>
                <p:cNvPr id="25" name="圖片 24">
                  <a:extLst>
                    <a:ext uri="{FF2B5EF4-FFF2-40B4-BE49-F238E27FC236}">
                      <a16:creationId xmlns:a16="http://schemas.microsoft.com/office/drawing/2014/main" id="{F7D7B318-DCEF-A243-BC24-E838A56F3734}"/>
                    </a:ext>
                  </a:extLst>
                </p:cNvPr>
                <p:cNvPicPr>
                  <a:picLocks noChangeAspect="1"/>
                </p:cNvPicPr>
                <p:nvPr/>
              </p:nvPicPr>
              <p:blipFill>
                <a:blip r:embed="rId4"/>
                <a:stretch>
                  <a:fillRect/>
                </a:stretch>
              </p:blipFill>
              <p:spPr>
                <a:xfrm>
                  <a:off x="7641368" y="1490438"/>
                  <a:ext cx="324000" cy="313875"/>
                </a:xfrm>
                <a:prstGeom prst="rect">
                  <a:avLst/>
                </a:prstGeom>
              </p:spPr>
            </p:pic>
            <p:pic>
              <p:nvPicPr>
                <p:cNvPr id="30" name="圖片 29">
                  <a:extLst>
                    <a:ext uri="{FF2B5EF4-FFF2-40B4-BE49-F238E27FC236}">
                      <a16:creationId xmlns:a16="http://schemas.microsoft.com/office/drawing/2014/main" id="{A430F302-6FA0-844A-BC79-37B258E1E00D}"/>
                    </a:ext>
                  </a:extLst>
                </p:cNvPr>
                <p:cNvPicPr>
                  <a:picLocks noChangeAspect="1"/>
                </p:cNvPicPr>
                <p:nvPr/>
              </p:nvPicPr>
              <p:blipFill>
                <a:blip r:embed="rId4"/>
                <a:stretch>
                  <a:fillRect/>
                </a:stretch>
              </p:blipFill>
              <p:spPr>
                <a:xfrm>
                  <a:off x="5649920" y="2853405"/>
                  <a:ext cx="324000" cy="313875"/>
                </a:xfrm>
                <a:prstGeom prst="rect">
                  <a:avLst/>
                </a:prstGeom>
              </p:spPr>
            </p:pic>
            <p:pic>
              <p:nvPicPr>
                <p:cNvPr id="31" name="圖片 30">
                  <a:extLst>
                    <a:ext uri="{FF2B5EF4-FFF2-40B4-BE49-F238E27FC236}">
                      <a16:creationId xmlns:a16="http://schemas.microsoft.com/office/drawing/2014/main" id="{13F00B00-370D-B844-A19E-12D6EC08025B}"/>
                    </a:ext>
                  </a:extLst>
                </p:cNvPr>
                <p:cNvPicPr>
                  <a:picLocks noChangeAspect="1"/>
                </p:cNvPicPr>
                <p:nvPr/>
              </p:nvPicPr>
              <p:blipFill>
                <a:blip r:embed="rId4"/>
                <a:stretch>
                  <a:fillRect/>
                </a:stretch>
              </p:blipFill>
              <p:spPr>
                <a:xfrm>
                  <a:off x="6984330" y="3874603"/>
                  <a:ext cx="328764" cy="318491"/>
                </a:xfrm>
                <a:prstGeom prst="rect">
                  <a:avLst/>
                </a:prstGeom>
              </p:spPr>
            </p:pic>
            <p:pic>
              <p:nvPicPr>
                <p:cNvPr id="32" name="圖片 31">
                  <a:extLst>
                    <a:ext uri="{FF2B5EF4-FFF2-40B4-BE49-F238E27FC236}">
                      <a16:creationId xmlns:a16="http://schemas.microsoft.com/office/drawing/2014/main" id="{907C7036-CE69-9340-8000-E979659AF9A8}"/>
                    </a:ext>
                  </a:extLst>
                </p:cNvPr>
                <p:cNvPicPr>
                  <a:picLocks noChangeAspect="1"/>
                </p:cNvPicPr>
                <p:nvPr/>
              </p:nvPicPr>
              <p:blipFill>
                <a:blip r:embed="rId4"/>
                <a:stretch>
                  <a:fillRect/>
                </a:stretch>
              </p:blipFill>
              <p:spPr>
                <a:xfrm>
                  <a:off x="8958539" y="4549324"/>
                  <a:ext cx="324000" cy="313875"/>
                </a:xfrm>
                <a:prstGeom prst="rect">
                  <a:avLst/>
                </a:prstGeom>
              </p:spPr>
            </p:pic>
            <p:pic>
              <p:nvPicPr>
                <p:cNvPr id="34" name="圖片 33">
                  <a:extLst>
                    <a:ext uri="{FF2B5EF4-FFF2-40B4-BE49-F238E27FC236}">
                      <a16:creationId xmlns:a16="http://schemas.microsoft.com/office/drawing/2014/main" id="{71EF10EA-A172-284F-B239-2DC66ACCA9F2}"/>
                    </a:ext>
                  </a:extLst>
                </p:cNvPr>
                <p:cNvPicPr>
                  <a:picLocks noChangeAspect="1"/>
                </p:cNvPicPr>
                <p:nvPr/>
              </p:nvPicPr>
              <p:blipFill>
                <a:blip r:embed="rId5"/>
                <a:stretch>
                  <a:fillRect/>
                </a:stretch>
              </p:blipFill>
              <p:spPr>
                <a:xfrm>
                  <a:off x="8338744" y="2543164"/>
                  <a:ext cx="288000" cy="258207"/>
                </a:xfrm>
                <a:prstGeom prst="rect">
                  <a:avLst/>
                </a:prstGeom>
              </p:spPr>
            </p:pic>
            <p:pic>
              <p:nvPicPr>
                <p:cNvPr id="36" name="圖片 35">
                  <a:extLst>
                    <a:ext uri="{FF2B5EF4-FFF2-40B4-BE49-F238E27FC236}">
                      <a16:creationId xmlns:a16="http://schemas.microsoft.com/office/drawing/2014/main" id="{89505CE0-EF87-1B45-ACD7-1E2047C86AE2}"/>
                    </a:ext>
                  </a:extLst>
                </p:cNvPr>
                <p:cNvPicPr>
                  <a:picLocks noChangeAspect="1"/>
                </p:cNvPicPr>
                <p:nvPr/>
              </p:nvPicPr>
              <p:blipFill>
                <a:blip r:embed="rId6"/>
                <a:stretch>
                  <a:fillRect/>
                </a:stretch>
              </p:blipFill>
              <p:spPr>
                <a:xfrm>
                  <a:off x="7353368" y="4901284"/>
                  <a:ext cx="288000" cy="309334"/>
                </a:xfrm>
                <a:prstGeom prst="rect">
                  <a:avLst/>
                </a:prstGeom>
              </p:spPr>
            </p:pic>
            <p:pic>
              <p:nvPicPr>
                <p:cNvPr id="38" name="圖片 37">
                  <a:extLst>
                    <a:ext uri="{FF2B5EF4-FFF2-40B4-BE49-F238E27FC236}">
                      <a16:creationId xmlns:a16="http://schemas.microsoft.com/office/drawing/2014/main" id="{78AE461E-B02A-454B-ACA6-EA3627BCA358}"/>
                    </a:ext>
                  </a:extLst>
                </p:cNvPr>
                <p:cNvPicPr>
                  <a:picLocks noChangeAspect="1"/>
                </p:cNvPicPr>
                <p:nvPr/>
              </p:nvPicPr>
              <p:blipFill>
                <a:blip r:embed="rId7"/>
                <a:stretch>
                  <a:fillRect/>
                </a:stretch>
              </p:blipFill>
              <p:spPr>
                <a:xfrm>
                  <a:off x="7019828" y="3201755"/>
                  <a:ext cx="267428" cy="288000"/>
                </a:xfrm>
                <a:prstGeom prst="rect">
                  <a:avLst/>
                </a:prstGeom>
              </p:spPr>
            </p:pic>
            <p:pic>
              <p:nvPicPr>
                <p:cNvPr id="40" name="圖片 39">
                  <a:extLst>
                    <a:ext uri="{FF2B5EF4-FFF2-40B4-BE49-F238E27FC236}">
                      <a16:creationId xmlns:a16="http://schemas.microsoft.com/office/drawing/2014/main" id="{B4B382F4-913E-DF47-9C9B-BC54B517B429}"/>
                    </a:ext>
                  </a:extLst>
                </p:cNvPr>
                <p:cNvPicPr>
                  <a:picLocks noChangeAspect="1"/>
                </p:cNvPicPr>
                <p:nvPr/>
              </p:nvPicPr>
              <p:blipFill>
                <a:blip r:embed="rId8"/>
                <a:stretch>
                  <a:fillRect/>
                </a:stretch>
              </p:blipFill>
              <p:spPr>
                <a:xfrm>
                  <a:off x="8014801" y="3537858"/>
                  <a:ext cx="252000" cy="308000"/>
                </a:xfrm>
                <a:prstGeom prst="rect">
                  <a:avLst/>
                </a:prstGeom>
              </p:spPr>
            </p:pic>
          </p:grpSp>
          <p:sp>
            <p:nvSpPr>
              <p:cNvPr id="42" name="文字方塊 41">
                <a:extLst>
                  <a:ext uri="{FF2B5EF4-FFF2-40B4-BE49-F238E27FC236}">
                    <a16:creationId xmlns:a16="http://schemas.microsoft.com/office/drawing/2014/main" id="{007CFB22-E161-0C4A-BBF4-1B07C78C1873}"/>
                  </a:ext>
                </a:extLst>
              </p:cNvPr>
              <p:cNvSpPr txBox="1"/>
              <p:nvPr/>
            </p:nvSpPr>
            <p:spPr>
              <a:xfrm>
                <a:off x="3298372" y="974700"/>
                <a:ext cx="1741686" cy="769127"/>
              </a:xfrm>
              <a:prstGeom prst="rect">
                <a:avLst/>
              </a:prstGeom>
              <a:solidFill>
                <a:schemeClr val="tx1"/>
              </a:solidFill>
            </p:spPr>
            <p:txBody>
              <a:bodyPr wrap="square" rtlCol="0">
                <a:spAutoFit/>
              </a:bodyPr>
              <a:lstStyle/>
              <a:p>
                <a:pPr algn="ctr">
                  <a:tabLst>
                    <a:tab pos="487363" algn="l"/>
                  </a:tabLst>
                </a:pPr>
                <a:r>
                  <a:rPr kumimoji="1" lang="en-US" altLang="zh-CN" sz="2800" dirty="0">
                    <a:solidFill>
                      <a:srgbClr val="00B0F0"/>
                    </a:solidFill>
                  </a:rPr>
                  <a:t>Final Score: 26-7=19</a:t>
                </a:r>
                <a:endParaRPr kumimoji="1" lang="zh-TW" altLang="en-US" sz="2800" dirty="0">
                  <a:solidFill>
                    <a:srgbClr val="00B0F0"/>
                  </a:solidFill>
                </a:endParaRPr>
              </a:p>
            </p:txBody>
          </p:sp>
        </p:grpSp>
        <p:pic>
          <p:nvPicPr>
            <p:cNvPr id="3" name="圖片 2">
              <a:extLst>
                <a:ext uri="{FF2B5EF4-FFF2-40B4-BE49-F238E27FC236}">
                  <a16:creationId xmlns:a16="http://schemas.microsoft.com/office/drawing/2014/main" id="{CD0221BF-DC57-8541-9893-316C67EB39EB}"/>
                </a:ext>
              </a:extLst>
            </p:cNvPr>
            <p:cNvPicPr>
              <a:picLocks noChangeAspect="1"/>
            </p:cNvPicPr>
            <p:nvPr/>
          </p:nvPicPr>
          <p:blipFill>
            <a:blip r:embed="rId9"/>
            <a:stretch>
              <a:fillRect/>
            </a:stretch>
          </p:blipFill>
          <p:spPr>
            <a:xfrm>
              <a:off x="2398216" y="400776"/>
              <a:ext cx="5844635" cy="6142662"/>
            </a:xfrm>
            <a:prstGeom prst="rect">
              <a:avLst/>
            </a:prstGeom>
          </p:spPr>
        </p:pic>
        <p:sp>
          <p:nvSpPr>
            <p:cNvPr id="45" name="向右箭號 44">
              <a:extLst>
                <a:ext uri="{FF2B5EF4-FFF2-40B4-BE49-F238E27FC236}">
                  <a16:creationId xmlns:a16="http://schemas.microsoft.com/office/drawing/2014/main" id="{7BE80E27-A79C-6C48-9C4A-1040610D761F}"/>
                </a:ext>
              </a:extLst>
            </p:cNvPr>
            <p:cNvSpPr/>
            <p:nvPr/>
          </p:nvSpPr>
          <p:spPr>
            <a:xfrm>
              <a:off x="5573484" y="3222171"/>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7" name="向右箭號 46">
              <a:extLst>
                <a:ext uri="{FF2B5EF4-FFF2-40B4-BE49-F238E27FC236}">
                  <a16:creationId xmlns:a16="http://schemas.microsoft.com/office/drawing/2014/main" id="{C6B9CC99-B83C-E045-89A6-CFD381A309A2}"/>
                </a:ext>
              </a:extLst>
            </p:cNvPr>
            <p:cNvSpPr/>
            <p:nvPr/>
          </p:nvSpPr>
          <p:spPr>
            <a:xfrm rot="5400000">
              <a:off x="5693226" y="3494316"/>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49" name="向右箭號 48">
              <a:extLst>
                <a:ext uri="{FF2B5EF4-FFF2-40B4-BE49-F238E27FC236}">
                  <a16:creationId xmlns:a16="http://schemas.microsoft.com/office/drawing/2014/main" id="{82DB7F11-4ACD-D647-9A76-6EE7CEC583FF}"/>
                </a:ext>
              </a:extLst>
            </p:cNvPr>
            <p:cNvSpPr/>
            <p:nvPr/>
          </p:nvSpPr>
          <p:spPr>
            <a:xfrm rot="5400000">
              <a:off x="5693223" y="3886203"/>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0" name="向右箭號 49">
              <a:extLst>
                <a:ext uri="{FF2B5EF4-FFF2-40B4-BE49-F238E27FC236}">
                  <a16:creationId xmlns:a16="http://schemas.microsoft.com/office/drawing/2014/main" id="{898B2944-8A51-1646-B7DF-C816765383D2}"/>
                </a:ext>
              </a:extLst>
            </p:cNvPr>
            <p:cNvSpPr/>
            <p:nvPr/>
          </p:nvSpPr>
          <p:spPr>
            <a:xfrm rot="5400000">
              <a:off x="5693228" y="4317038"/>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1" name="向右箭號 50">
              <a:extLst>
                <a:ext uri="{FF2B5EF4-FFF2-40B4-BE49-F238E27FC236}">
                  <a16:creationId xmlns:a16="http://schemas.microsoft.com/office/drawing/2014/main" id="{94F88719-0951-514B-AD34-98AF65CFB451}"/>
                </a:ext>
              </a:extLst>
            </p:cNvPr>
            <p:cNvSpPr/>
            <p:nvPr/>
          </p:nvSpPr>
          <p:spPr>
            <a:xfrm rot="5400000">
              <a:off x="5704111" y="4730697"/>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2" name="向右箭號 51">
              <a:extLst>
                <a:ext uri="{FF2B5EF4-FFF2-40B4-BE49-F238E27FC236}">
                  <a16:creationId xmlns:a16="http://schemas.microsoft.com/office/drawing/2014/main" id="{5AC73B4B-5899-F049-995D-0D8F601BF022}"/>
                </a:ext>
              </a:extLst>
            </p:cNvPr>
            <p:cNvSpPr/>
            <p:nvPr/>
          </p:nvSpPr>
          <p:spPr>
            <a:xfrm rot="5400000">
              <a:off x="5714994" y="514435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53" name="向右箭號 52">
              <a:extLst>
                <a:ext uri="{FF2B5EF4-FFF2-40B4-BE49-F238E27FC236}">
                  <a16:creationId xmlns:a16="http://schemas.microsoft.com/office/drawing/2014/main" id="{62661258-7B93-384F-9492-25B6A1F0980C}"/>
                </a:ext>
              </a:extLst>
            </p:cNvPr>
            <p:cNvSpPr/>
            <p:nvPr/>
          </p:nvSpPr>
          <p:spPr>
            <a:xfrm rot="10800000">
              <a:off x="5551712" y="5301344"/>
              <a:ext cx="304800" cy="338469"/>
            </a:xfrm>
            <a:prstGeom prst="rightArrow">
              <a:avLst/>
            </a:prstGeom>
            <a:solidFill>
              <a:srgbClr val="10E9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TW" altLang="en-US"/>
            </a:p>
          </p:txBody>
        </p:sp>
        <p:sp>
          <p:nvSpPr>
            <p:cNvPr id="2" name="TextBox 1">
              <a:extLst>
                <a:ext uri="{FF2B5EF4-FFF2-40B4-BE49-F238E27FC236}">
                  <a16:creationId xmlns:a16="http://schemas.microsoft.com/office/drawing/2014/main" id="{E753BACE-D93F-4B7F-A744-134FD10230EF}"/>
                </a:ext>
              </a:extLst>
            </p:cNvPr>
            <p:cNvSpPr txBox="1"/>
            <p:nvPr/>
          </p:nvSpPr>
          <p:spPr>
            <a:xfrm>
              <a:off x="806583" y="1589048"/>
              <a:ext cx="1483805" cy="461665"/>
            </a:xfrm>
            <a:prstGeom prst="rect">
              <a:avLst/>
            </a:prstGeom>
            <a:solidFill>
              <a:schemeClr val="tx1"/>
            </a:solidFill>
          </p:spPr>
          <p:txBody>
            <a:bodyPr wrap="square" rtlCol="0">
              <a:spAutoFit/>
            </a:bodyPr>
            <a:lstStyle/>
            <a:p>
              <a:r>
                <a:rPr lang="en-US" sz="2400" b="1" dirty="0">
                  <a:solidFill>
                    <a:srgbClr val="F84576"/>
                  </a:solidFill>
                </a:rPr>
                <a:t>Anne: 23</a:t>
              </a:r>
            </a:p>
          </p:txBody>
        </p:sp>
        <p:sp>
          <p:nvSpPr>
            <p:cNvPr id="29" name="TextBox 28">
              <a:extLst>
                <a:ext uri="{FF2B5EF4-FFF2-40B4-BE49-F238E27FC236}">
                  <a16:creationId xmlns:a16="http://schemas.microsoft.com/office/drawing/2014/main" id="{276DEE2E-CC16-4423-8272-7FA317338881}"/>
                </a:ext>
              </a:extLst>
            </p:cNvPr>
            <p:cNvSpPr txBox="1"/>
            <p:nvPr/>
          </p:nvSpPr>
          <p:spPr>
            <a:xfrm>
              <a:off x="806583" y="2311212"/>
              <a:ext cx="1591635" cy="461665"/>
            </a:xfrm>
            <a:prstGeom prst="rect">
              <a:avLst/>
            </a:prstGeom>
            <a:solidFill>
              <a:schemeClr val="tx1"/>
            </a:solidFill>
          </p:spPr>
          <p:txBody>
            <a:bodyPr wrap="square" rtlCol="0">
              <a:spAutoFit/>
            </a:bodyPr>
            <a:lstStyle/>
            <a:p>
              <a:r>
                <a:rPr lang="en-US" sz="2400" b="1" dirty="0">
                  <a:solidFill>
                    <a:srgbClr val="D6C688"/>
                  </a:solidFill>
                </a:rPr>
                <a:t>Ben: 26</a:t>
              </a:r>
            </a:p>
          </p:txBody>
        </p:sp>
        <p:sp>
          <p:nvSpPr>
            <p:cNvPr id="33" name="TextBox 32">
              <a:extLst>
                <a:ext uri="{FF2B5EF4-FFF2-40B4-BE49-F238E27FC236}">
                  <a16:creationId xmlns:a16="http://schemas.microsoft.com/office/drawing/2014/main" id="{1F1FEB8F-6BD2-4CF1-A3A3-EE1083B7C4E8}"/>
                </a:ext>
              </a:extLst>
            </p:cNvPr>
            <p:cNvSpPr txBox="1"/>
            <p:nvPr/>
          </p:nvSpPr>
          <p:spPr>
            <a:xfrm>
              <a:off x="806583" y="3037874"/>
              <a:ext cx="1591635" cy="461665"/>
            </a:xfrm>
            <a:prstGeom prst="rect">
              <a:avLst/>
            </a:prstGeom>
            <a:solidFill>
              <a:schemeClr val="tx1"/>
            </a:solidFill>
          </p:spPr>
          <p:txBody>
            <a:bodyPr wrap="square" rtlCol="0">
              <a:spAutoFit/>
            </a:bodyPr>
            <a:lstStyle/>
            <a:p>
              <a:r>
                <a:rPr lang="en-US" sz="2400" b="1" dirty="0">
                  <a:solidFill>
                    <a:srgbClr val="B26A42"/>
                  </a:solidFill>
                </a:rPr>
                <a:t>Matt: 18</a:t>
              </a:r>
            </a:p>
          </p:txBody>
        </p:sp>
        <p:sp>
          <p:nvSpPr>
            <p:cNvPr id="35" name="TextBox 34">
              <a:extLst>
                <a:ext uri="{FF2B5EF4-FFF2-40B4-BE49-F238E27FC236}">
                  <a16:creationId xmlns:a16="http://schemas.microsoft.com/office/drawing/2014/main" id="{D852391A-8C4E-4368-8038-B8F5DD753809}"/>
                </a:ext>
              </a:extLst>
            </p:cNvPr>
            <p:cNvSpPr txBox="1"/>
            <p:nvPr/>
          </p:nvSpPr>
          <p:spPr>
            <a:xfrm>
              <a:off x="806583" y="3731653"/>
              <a:ext cx="1483805" cy="461665"/>
            </a:xfrm>
            <a:prstGeom prst="rect">
              <a:avLst/>
            </a:prstGeom>
            <a:solidFill>
              <a:schemeClr val="tx1"/>
            </a:solidFill>
          </p:spPr>
          <p:txBody>
            <a:bodyPr wrap="square" rtlCol="0">
              <a:spAutoFit/>
            </a:bodyPr>
            <a:lstStyle/>
            <a:p>
              <a:r>
                <a:rPr lang="en-US" sz="2400" b="1" dirty="0">
                  <a:solidFill>
                    <a:srgbClr val="7DCEA0"/>
                  </a:solidFill>
                </a:rPr>
                <a:t>Amy: 18</a:t>
              </a:r>
            </a:p>
          </p:txBody>
        </p:sp>
      </p:grpSp>
      <p:sp>
        <p:nvSpPr>
          <p:cNvPr id="6" name="Rectangle 5">
            <a:extLst>
              <a:ext uri="{FF2B5EF4-FFF2-40B4-BE49-F238E27FC236}">
                <a16:creationId xmlns:a16="http://schemas.microsoft.com/office/drawing/2014/main" id="{A060F4C3-72B4-4547-ADEF-938EFAEE4913}"/>
              </a:ext>
            </a:extLst>
          </p:cNvPr>
          <p:cNvSpPr/>
          <p:nvPr/>
        </p:nvSpPr>
        <p:spPr>
          <a:xfrm>
            <a:off x="7351776" y="4788692"/>
            <a:ext cx="365760" cy="365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6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screenshot of a video game&#10;&#10;Description automatically generated">
            <a:extLst>
              <a:ext uri="{FF2B5EF4-FFF2-40B4-BE49-F238E27FC236}">
                <a16:creationId xmlns:a16="http://schemas.microsoft.com/office/drawing/2014/main" id="{4D0E9563-08B5-45C5-9A8F-5DB73846050D}"/>
              </a:ext>
            </a:extLst>
          </p:cNvPr>
          <p:cNvPicPr>
            <a:picLocks noChangeAspect="1"/>
          </p:cNvPicPr>
          <p:nvPr/>
        </p:nvPicPr>
        <p:blipFill>
          <a:blip r:embed="rId2"/>
          <a:stretch>
            <a:fillRect/>
          </a:stretch>
        </p:blipFill>
        <p:spPr>
          <a:xfrm>
            <a:off x="3601329" y="591892"/>
            <a:ext cx="6077243" cy="5754251"/>
          </a:xfrm>
          <a:prstGeom prst="rect">
            <a:avLst/>
          </a:prstGeom>
        </p:spPr>
      </p:pic>
      <p:sp>
        <p:nvSpPr>
          <p:cNvPr id="5" name="TextBox 4">
            <a:extLst>
              <a:ext uri="{FF2B5EF4-FFF2-40B4-BE49-F238E27FC236}">
                <a16:creationId xmlns:a16="http://schemas.microsoft.com/office/drawing/2014/main" id="{5627B980-87BA-429E-BF6F-BDA1CE6F0DE8}"/>
              </a:ext>
            </a:extLst>
          </p:cNvPr>
          <p:cNvSpPr txBox="1"/>
          <p:nvPr/>
        </p:nvSpPr>
        <p:spPr>
          <a:xfrm>
            <a:off x="7610619" y="2509405"/>
            <a:ext cx="1824111" cy="369332"/>
          </a:xfrm>
          <a:prstGeom prst="rect">
            <a:avLst/>
          </a:prstGeom>
          <a:solidFill>
            <a:schemeClr val="bg1"/>
          </a:solidFill>
        </p:spPr>
        <p:txBody>
          <a:bodyPr wrap="square" rtlCol="0">
            <a:spAutoFit/>
          </a:bodyPr>
          <a:lstStyle/>
          <a:p>
            <a:r>
              <a:rPr lang="en-US" b="1" dirty="0"/>
              <a:t>Test Query State</a:t>
            </a:r>
          </a:p>
        </p:txBody>
      </p:sp>
      <p:sp>
        <p:nvSpPr>
          <p:cNvPr id="6" name="TextBox 5">
            <a:extLst>
              <a:ext uri="{FF2B5EF4-FFF2-40B4-BE49-F238E27FC236}">
                <a16:creationId xmlns:a16="http://schemas.microsoft.com/office/drawing/2014/main" id="{CB8A08BC-E81D-4774-A054-8440B8D92698}"/>
              </a:ext>
            </a:extLst>
          </p:cNvPr>
          <p:cNvSpPr txBox="1"/>
          <p:nvPr/>
        </p:nvSpPr>
        <p:spPr>
          <a:xfrm>
            <a:off x="7624685" y="5840504"/>
            <a:ext cx="1920240" cy="369332"/>
          </a:xfrm>
          <a:prstGeom prst="rect">
            <a:avLst/>
          </a:prstGeom>
          <a:solidFill>
            <a:schemeClr val="bg1"/>
          </a:solidFill>
        </p:spPr>
        <p:txBody>
          <a:bodyPr wrap="square" rtlCol="0">
            <a:spAutoFit/>
          </a:bodyPr>
          <a:lstStyle/>
          <a:p>
            <a:r>
              <a:rPr lang="en-US" b="1" dirty="0"/>
              <a:t>Predicted Target</a:t>
            </a:r>
          </a:p>
        </p:txBody>
      </p:sp>
      <p:sp>
        <p:nvSpPr>
          <p:cNvPr id="11" name="TextBox 10">
            <a:extLst>
              <a:ext uri="{FF2B5EF4-FFF2-40B4-BE49-F238E27FC236}">
                <a16:creationId xmlns:a16="http://schemas.microsoft.com/office/drawing/2014/main" id="{93BF224F-00B5-4960-92B4-4B8B147F0DA9}"/>
              </a:ext>
            </a:extLst>
          </p:cNvPr>
          <p:cNvSpPr txBox="1"/>
          <p:nvPr/>
        </p:nvSpPr>
        <p:spPr>
          <a:xfrm>
            <a:off x="6698563" y="271346"/>
            <a:ext cx="2980009" cy="461665"/>
          </a:xfrm>
          <a:prstGeom prst="rect">
            <a:avLst/>
          </a:prstGeom>
          <a:solidFill>
            <a:schemeClr val="bg1"/>
          </a:solidFill>
        </p:spPr>
        <p:txBody>
          <a:bodyPr wrap="square" rtlCol="0">
            <a:spAutoFit/>
          </a:bodyPr>
          <a:lstStyle/>
          <a:p>
            <a:r>
              <a:rPr lang="en-US" sz="2400" b="1" dirty="0"/>
              <a:t>Preference Prediction</a:t>
            </a:r>
          </a:p>
        </p:txBody>
      </p:sp>
      <p:sp>
        <p:nvSpPr>
          <p:cNvPr id="12" name="TextBox 11">
            <a:extLst>
              <a:ext uri="{FF2B5EF4-FFF2-40B4-BE49-F238E27FC236}">
                <a16:creationId xmlns:a16="http://schemas.microsoft.com/office/drawing/2014/main" id="{E165FDF6-63F8-4F69-9ABB-68428333AE49}"/>
              </a:ext>
            </a:extLst>
          </p:cNvPr>
          <p:cNvSpPr txBox="1"/>
          <p:nvPr/>
        </p:nvSpPr>
        <p:spPr>
          <a:xfrm>
            <a:off x="3120680" y="271345"/>
            <a:ext cx="2980009" cy="461665"/>
          </a:xfrm>
          <a:prstGeom prst="rect">
            <a:avLst/>
          </a:prstGeom>
          <a:solidFill>
            <a:schemeClr val="bg1"/>
          </a:solidFill>
        </p:spPr>
        <p:txBody>
          <a:bodyPr wrap="square" rtlCol="0">
            <a:spAutoFit/>
          </a:bodyPr>
          <a:lstStyle/>
          <a:p>
            <a:pPr algn="ctr"/>
            <a:r>
              <a:rPr lang="en-US" sz="2400" b="1" dirty="0"/>
              <a:t>Model Training</a:t>
            </a:r>
          </a:p>
        </p:txBody>
      </p:sp>
    </p:spTree>
    <p:extLst>
      <p:ext uri="{BB962C8B-B14F-4D97-AF65-F5344CB8AC3E}">
        <p14:creationId xmlns:p14="http://schemas.microsoft.com/office/powerpoint/2010/main" val="4271837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65FDF6-63F8-4F69-9ABB-68428333AE49}"/>
              </a:ext>
            </a:extLst>
          </p:cNvPr>
          <p:cNvSpPr txBox="1"/>
          <p:nvPr/>
        </p:nvSpPr>
        <p:spPr>
          <a:xfrm>
            <a:off x="2740330" y="765270"/>
            <a:ext cx="2980009" cy="584775"/>
          </a:xfrm>
          <a:prstGeom prst="rect">
            <a:avLst/>
          </a:prstGeom>
          <a:solidFill>
            <a:schemeClr val="bg1"/>
          </a:solidFill>
        </p:spPr>
        <p:txBody>
          <a:bodyPr wrap="square" rtlCol="0">
            <a:spAutoFit/>
          </a:bodyPr>
          <a:lstStyle/>
          <a:p>
            <a:pPr algn="ctr"/>
            <a:r>
              <a:rPr lang="en-US" sz="3200" b="1" dirty="0"/>
              <a:t>Model Training</a:t>
            </a:r>
          </a:p>
        </p:txBody>
      </p:sp>
      <p:sp>
        <p:nvSpPr>
          <p:cNvPr id="58" name="Rectangle 57">
            <a:extLst>
              <a:ext uri="{FF2B5EF4-FFF2-40B4-BE49-F238E27FC236}">
                <a16:creationId xmlns:a16="http://schemas.microsoft.com/office/drawing/2014/main" id="{96D288B8-60AE-4A16-B081-328BE6F43A9D}"/>
              </a:ext>
            </a:extLst>
          </p:cNvPr>
          <p:cNvSpPr/>
          <p:nvPr/>
        </p:nvSpPr>
        <p:spPr>
          <a:xfrm>
            <a:off x="2288452"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46C1476A-1394-411D-B611-A1C49BBA1A4C}"/>
              </a:ext>
            </a:extLst>
          </p:cNvPr>
          <p:cNvSpPr/>
          <p:nvPr/>
        </p:nvSpPr>
        <p:spPr>
          <a:xfrm>
            <a:off x="2309538" y="4190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5D7D30E-94A9-4249-9DF9-A6D7281F3235}"/>
              </a:ext>
            </a:extLst>
          </p:cNvPr>
          <p:cNvSpPr/>
          <p:nvPr/>
        </p:nvSpPr>
        <p:spPr>
          <a:xfrm>
            <a:off x="2989870" y="397744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C3DF1CD-C8F8-4951-8E40-54DE3153E827}"/>
              </a:ext>
            </a:extLst>
          </p:cNvPr>
          <p:cNvSpPr/>
          <p:nvPr/>
        </p:nvSpPr>
        <p:spPr>
          <a:xfrm>
            <a:off x="2663585" y="469845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2" name="Rectangle 71">
                <a:extLst>
                  <a:ext uri="{FF2B5EF4-FFF2-40B4-BE49-F238E27FC236}">
                    <a16:creationId xmlns:a16="http://schemas.microsoft.com/office/drawing/2014/main" id="{B97458FE-7EA1-488D-9B4B-A4D560A41302}"/>
                  </a:ext>
                </a:extLst>
              </p:cNvPr>
              <p:cNvSpPr/>
              <p:nvPr/>
            </p:nvSpPr>
            <p:spPr>
              <a:xfrm>
                <a:off x="2352790" y="47147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p:sp>
            <p:nvSpPr>
              <p:cNvPr id="72" name="Rectangle 71">
                <a:extLst>
                  <a:ext uri="{FF2B5EF4-FFF2-40B4-BE49-F238E27FC236}">
                    <a16:creationId xmlns:a16="http://schemas.microsoft.com/office/drawing/2014/main" id="{B97458FE-7EA1-488D-9B4B-A4D560A41302}"/>
                  </a:ext>
                </a:extLst>
              </p:cNvPr>
              <p:cNvSpPr>
                <a:spLocks noRot="1" noChangeAspect="1" noMove="1" noResize="1" noEditPoints="1" noAdjustHandles="1" noChangeArrowheads="1" noChangeShapeType="1" noTextEdit="1"/>
              </p:cNvSpPr>
              <p:nvPr/>
            </p:nvSpPr>
            <p:spPr>
              <a:xfrm>
                <a:off x="2352790" y="4714787"/>
                <a:ext cx="274320" cy="215004"/>
              </a:xfrm>
              <a:prstGeom prst="rect">
                <a:avLst/>
              </a:prstGeom>
              <a:blipFill>
                <a:blip r:embed="rId2"/>
                <a:stretch>
                  <a:fillRect l="-37778" r="-11111" b="-4722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3" name="Rectangle 72">
                <a:extLst>
                  <a:ext uri="{FF2B5EF4-FFF2-40B4-BE49-F238E27FC236}">
                    <a16:creationId xmlns:a16="http://schemas.microsoft.com/office/drawing/2014/main" id="{FCC29EA4-71D4-46FD-BBFF-A7335BDE7496}"/>
                  </a:ext>
                </a:extLst>
              </p:cNvPr>
              <p:cNvSpPr/>
              <p:nvPr/>
            </p:nvSpPr>
            <p:spPr>
              <a:xfrm>
                <a:off x="3118874" y="48652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p:sp>
            <p:nvSpPr>
              <p:cNvPr id="73" name="Rectangle 72">
                <a:extLst>
                  <a:ext uri="{FF2B5EF4-FFF2-40B4-BE49-F238E27FC236}">
                    <a16:creationId xmlns:a16="http://schemas.microsoft.com/office/drawing/2014/main" id="{FCC29EA4-71D4-46FD-BBFF-A7335BDE7496}"/>
                  </a:ext>
                </a:extLst>
              </p:cNvPr>
              <p:cNvSpPr>
                <a:spLocks noRot="1" noChangeAspect="1" noMove="1" noResize="1" noEditPoints="1" noAdjustHandles="1" noChangeArrowheads="1" noChangeShapeType="1" noTextEdit="1"/>
              </p:cNvSpPr>
              <p:nvPr/>
            </p:nvSpPr>
            <p:spPr>
              <a:xfrm>
                <a:off x="3118874" y="4865277"/>
                <a:ext cx="274320" cy="215004"/>
              </a:xfrm>
              <a:prstGeom prst="rect">
                <a:avLst/>
              </a:prstGeom>
              <a:blipFill>
                <a:blip r:embed="rId3"/>
                <a:stretch>
                  <a:fillRect l="-40000" r="-8889"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4" name="Rectangle 73">
                <a:extLst>
                  <a:ext uri="{FF2B5EF4-FFF2-40B4-BE49-F238E27FC236}">
                    <a16:creationId xmlns:a16="http://schemas.microsoft.com/office/drawing/2014/main" id="{4CA9F955-8DC6-49C2-BE5F-A3EDFC7F4911}"/>
                  </a:ext>
                </a:extLst>
              </p:cNvPr>
              <p:cNvSpPr/>
              <p:nvPr/>
            </p:nvSpPr>
            <p:spPr>
              <a:xfrm>
                <a:off x="2663585"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p:sp>
            <p:nvSpPr>
              <p:cNvPr id="74" name="Rectangle 73">
                <a:extLst>
                  <a:ext uri="{FF2B5EF4-FFF2-40B4-BE49-F238E27FC236}">
                    <a16:creationId xmlns:a16="http://schemas.microsoft.com/office/drawing/2014/main" id="{4CA9F955-8DC6-49C2-BE5F-A3EDFC7F4911}"/>
                  </a:ext>
                </a:extLst>
              </p:cNvPr>
              <p:cNvSpPr>
                <a:spLocks noRot="1" noChangeAspect="1" noMove="1" noResize="1" noEditPoints="1" noAdjustHandles="1" noChangeArrowheads="1" noChangeShapeType="1" noTextEdit="1"/>
              </p:cNvSpPr>
              <p:nvPr/>
            </p:nvSpPr>
            <p:spPr>
              <a:xfrm>
                <a:off x="2663585" y="3823086"/>
                <a:ext cx="274320" cy="215004"/>
              </a:xfrm>
              <a:prstGeom prst="rect">
                <a:avLst/>
              </a:prstGeom>
              <a:blipFill>
                <a:blip r:embed="rId4"/>
                <a:stretch>
                  <a:fillRect l="-37778" r="-11111" b="-48571"/>
                </a:stretch>
              </a:blipFill>
              <a:ln>
                <a:noFill/>
              </a:ln>
            </p:spPr>
            <p:txBody>
              <a:bodyPr/>
              <a:lstStyle/>
              <a:p>
                <a:r>
                  <a:rPr lang="en-US">
                    <a:noFill/>
                  </a:rPr>
                  <a:t> </a:t>
                </a:r>
              </a:p>
            </p:txBody>
          </p:sp>
        </mc:Fallback>
      </mc:AlternateContent>
      <p:sp>
        <p:nvSpPr>
          <p:cNvPr id="81" name="Rectangle 80">
            <a:extLst>
              <a:ext uri="{FF2B5EF4-FFF2-40B4-BE49-F238E27FC236}">
                <a16:creationId xmlns:a16="http://schemas.microsoft.com/office/drawing/2014/main" id="{BB4BD956-40A9-4B6B-A193-EF0DD63871E1}"/>
              </a:ext>
            </a:extLst>
          </p:cNvPr>
          <p:cNvSpPr/>
          <p:nvPr/>
        </p:nvSpPr>
        <p:spPr>
          <a:xfrm>
            <a:off x="2253950" y="1680831"/>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54CB261-DFD3-4A5F-A012-C35CA83C3A31}"/>
              </a:ext>
            </a:extLst>
          </p:cNvPr>
          <p:cNvSpPr/>
          <p:nvPr/>
        </p:nvSpPr>
        <p:spPr>
          <a:xfrm>
            <a:off x="3370579" y="2634182"/>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05D7A46-9982-4E17-B03F-444AFE8AA7C4}"/>
              </a:ext>
            </a:extLst>
          </p:cNvPr>
          <p:cNvSpPr/>
          <p:nvPr/>
        </p:nvSpPr>
        <p:spPr>
          <a:xfrm>
            <a:off x="2947395" y="2162699"/>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6FDEA21-B479-4669-B081-191AAF763810}"/>
              </a:ext>
            </a:extLst>
          </p:cNvPr>
          <p:cNvSpPr/>
          <p:nvPr/>
        </p:nvSpPr>
        <p:spPr>
          <a:xfrm>
            <a:off x="2629083" y="2643536"/>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85" name="Rectangle 84">
                <a:extLst>
                  <a:ext uri="{FF2B5EF4-FFF2-40B4-BE49-F238E27FC236}">
                    <a16:creationId xmlns:a16="http://schemas.microsoft.com/office/drawing/2014/main" id="{008CE4C1-342C-41DC-8CEC-7714DD7A5D00}"/>
                  </a:ext>
                </a:extLst>
              </p:cNvPr>
              <p:cNvSpPr/>
              <p:nvPr/>
            </p:nvSpPr>
            <p:spPr>
              <a:xfrm>
                <a:off x="2318288" y="262215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p:sp>
            <p:nvSpPr>
              <p:cNvPr id="85" name="Rectangle 84">
                <a:extLst>
                  <a:ext uri="{FF2B5EF4-FFF2-40B4-BE49-F238E27FC236}">
                    <a16:creationId xmlns:a16="http://schemas.microsoft.com/office/drawing/2014/main" id="{008CE4C1-342C-41DC-8CEC-7714DD7A5D00}"/>
                  </a:ext>
                </a:extLst>
              </p:cNvPr>
              <p:cNvSpPr>
                <a:spLocks noRot="1" noChangeAspect="1" noMove="1" noResize="1" noEditPoints="1" noAdjustHandles="1" noChangeArrowheads="1" noChangeShapeType="1" noTextEdit="1"/>
              </p:cNvSpPr>
              <p:nvPr/>
            </p:nvSpPr>
            <p:spPr>
              <a:xfrm>
                <a:off x="2318288" y="2622156"/>
                <a:ext cx="274320" cy="215004"/>
              </a:xfrm>
              <a:prstGeom prst="rect">
                <a:avLst/>
              </a:prstGeom>
              <a:blipFill>
                <a:blip r:embed="rId5"/>
                <a:stretch>
                  <a:fillRect l="-37778" r="-11111"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6" name="Rectangle 85">
                <a:extLst>
                  <a:ext uri="{FF2B5EF4-FFF2-40B4-BE49-F238E27FC236}">
                    <a16:creationId xmlns:a16="http://schemas.microsoft.com/office/drawing/2014/main" id="{5647500F-79BC-4838-B654-29766B061F38}"/>
                  </a:ext>
                </a:extLst>
              </p:cNvPr>
              <p:cNvSpPr/>
              <p:nvPr/>
            </p:nvSpPr>
            <p:spPr>
              <a:xfrm>
                <a:off x="3084372" y="277264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p:sp>
            <p:nvSpPr>
              <p:cNvPr id="86" name="Rectangle 85">
                <a:extLst>
                  <a:ext uri="{FF2B5EF4-FFF2-40B4-BE49-F238E27FC236}">
                    <a16:creationId xmlns:a16="http://schemas.microsoft.com/office/drawing/2014/main" id="{5647500F-79BC-4838-B654-29766B061F38}"/>
                  </a:ext>
                </a:extLst>
              </p:cNvPr>
              <p:cNvSpPr>
                <a:spLocks noRot="1" noChangeAspect="1" noMove="1" noResize="1" noEditPoints="1" noAdjustHandles="1" noChangeArrowheads="1" noChangeShapeType="1" noTextEdit="1"/>
              </p:cNvSpPr>
              <p:nvPr/>
            </p:nvSpPr>
            <p:spPr>
              <a:xfrm>
                <a:off x="3084372" y="2772646"/>
                <a:ext cx="274320" cy="215004"/>
              </a:xfrm>
              <a:prstGeom prst="rect">
                <a:avLst/>
              </a:prstGeom>
              <a:blipFill>
                <a:blip r:embed="rId6"/>
                <a:stretch>
                  <a:fillRect l="-37778" r="-11111"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7" name="Rectangle 86">
                <a:extLst>
                  <a:ext uri="{FF2B5EF4-FFF2-40B4-BE49-F238E27FC236}">
                    <a16:creationId xmlns:a16="http://schemas.microsoft.com/office/drawing/2014/main" id="{F56B02F0-5962-4600-93BD-17B5376C42AF}"/>
                  </a:ext>
                </a:extLst>
              </p:cNvPr>
              <p:cNvSpPr/>
              <p:nvPr/>
            </p:nvSpPr>
            <p:spPr>
              <a:xfrm>
                <a:off x="2692080" y="1707214"/>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p:sp>
            <p:nvSpPr>
              <p:cNvPr id="87" name="Rectangle 86">
                <a:extLst>
                  <a:ext uri="{FF2B5EF4-FFF2-40B4-BE49-F238E27FC236}">
                    <a16:creationId xmlns:a16="http://schemas.microsoft.com/office/drawing/2014/main" id="{F56B02F0-5962-4600-93BD-17B5376C42AF}"/>
                  </a:ext>
                </a:extLst>
              </p:cNvPr>
              <p:cNvSpPr>
                <a:spLocks noRot="1" noChangeAspect="1" noMove="1" noResize="1" noEditPoints="1" noAdjustHandles="1" noChangeArrowheads="1" noChangeShapeType="1" noTextEdit="1"/>
              </p:cNvSpPr>
              <p:nvPr/>
            </p:nvSpPr>
            <p:spPr>
              <a:xfrm>
                <a:off x="2692080" y="1707214"/>
                <a:ext cx="274320" cy="215004"/>
              </a:xfrm>
              <a:prstGeom prst="rect">
                <a:avLst/>
              </a:prstGeom>
              <a:blipFill>
                <a:blip r:embed="rId7"/>
                <a:stretch>
                  <a:fillRect l="-40000" r="-8889"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8" name="Oval 87">
                <a:extLst>
                  <a:ext uri="{FF2B5EF4-FFF2-40B4-BE49-F238E27FC236}">
                    <a16:creationId xmlns:a16="http://schemas.microsoft.com/office/drawing/2014/main" id="{00383E8A-0D74-4084-B4A2-770F38F98C93}"/>
                  </a:ext>
                </a:extLst>
              </p:cNvPr>
              <p:cNvSpPr>
                <a:spLocks noChangeAspect="1"/>
              </p:cNvSpPr>
              <p:nvPr/>
            </p:nvSpPr>
            <p:spPr>
              <a:xfrm>
                <a:off x="2275049" y="2109559"/>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p:sp>
            <p:nvSpPr>
              <p:cNvPr id="88" name="Oval 87">
                <a:extLst>
                  <a:ext uri="{FF2B5EF4-FFF2-40B4-BE49-F238E27FC236}">
                    <a16:creationId xmlns:a16="http://schemas.microsoft.com/office/drawing/2014/main" id="{00383E8A-0D74-4084-B4A2-770F38F98C93}"/>
                  </a:ext>
                </a:extLst>
              </p:cNvPr>
              <p:cNvSpPr>
                <a:spLocks noRot="1" noChangeAspect="1" noMove="1" noResize="1" noEditPoints="1" noAdjustHandles="1" noChangeArrowheads="1" noChangeShapeType="1" noTextEdit="1"/>
              </p:cNvSpPr>
              <p:nvPr/>
            </p:nvSpPr>
            <p:spPr>
              <a:xfrm>
                <a:off x="2275049" y="2109559"/>
                <a:ext cx="294652" cy="294652"/>
              </a:xfrm>
              <a:prstGeom prst="ellipse">
                <a:avLst/>
              </a:prstGeom>
              <a:blipFill>
                <a:blip r:embed="rId8"/>
                <a:stretch>
                  <a:fillRect l="-204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Rectangle 88">
                <a:extLst>
                  <a:ext uri="{FF2B5EF4-FFF2-40B4-BE49-F238E27FC236}">
                    <a16:creationId xmlns:a16="http://schemas.microsoft.com/office/drawing/2014/main" id="{42C2CA78-AACE-4AF7-B169-9E234184226D}"/>
                  </a:ext>
                </a:extLst>
              </p:cNvPr>
              <p:cNvSpPr/>
              <p:nvPr/>
            </p:nvSpPr>
            <p:spPr>
              <a:xfrm>
                <a:off x="3351140" y="2080379"/>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p:sp>
            <p:nvSpPr>
              <p:cNvPr id="89" name="Rectangle 88">
                <a:extLst>
                  <a:ext uri="{FF2B5EF4-FFF2-40B4-BE49-F238E27FC236}">
                    <a16:creationId xmlns:a16="http://schemas.microsoft.com/office/drawing/2014/main" id="{42C2CA78-AACE-4AF7-B169-9E234184226D}"/>
                  </a:ext>
                </a:extLst>
              </p:cNvPr>
              <p:cNvSpPr>
                <a:spLocks noRot="1" noChangeAspect="1" noMove="1" noResize="1" noEditPoints="1" noAdjustHandles="1" noChangeArrowheads="1" noChangeShapeType="1" noTextEdit="1"/>
              </p:cNvSpPr>
              <p:nvPr/>
            </p:nvSpPr>
            <p:spPr>
              <a:xfrm>
                <a:off x="3351140" y="2080379"/>
                <a:ext cx="274320" cy="215004"/>
              </a:xfrm>
              <a:prstGeom prst="rect">
                <a:avLst/>
              </a:prstGeom>
              <a:blipFill>
                <a:blip r:embed="rId9"/>
                <a:stretch>
                  <a:fillRect l="-40000" r="-8889" b="-44444"/>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Oval 89">
                <a:extLst>
                  <a:ext uri="{FF2B5EF4-FFF2-40B4-BE49-F238E27FC236}">
                    <a16:creationId xmlns:a16="http://schemas.microsoft.com/office/drawing/2014/main" id="{73BE318E-8330-4A23-B1D3-01B62FD7781D}"/>
                  </a:ext>
                </a:extLst>
              </p:cNvPr>
              <p:cNvSpPr>
                <a:spLocks noChangeAspect="1"/>
              </p:cNvSpPr>
              <p:nvPr/>
            </p:nvSpPr>
            <p:spPr>
              <a:xfrm>
                <a:off x="3288608" y="429190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p:sp>
            <p:nvSpPr>
              <p:cNvPr id="90" name="Oval 89">
                <a:extLst>
                  <a:ext uri="{FF2B5EF4-FFF2-40B4-BE49-F238E27FC236}">
                    <a16:creationId xmlns:a16="http://schemas.microsoft.com/office/drawing/2014/main" id="{73BE318E-8330-4A23-B1D3-01B62FD7781D}"/>
                  </a:ext>
                </a:extLst>
              </p:cNvPr>
              <p:cNvSpPr>
                <a:spLocks noRot="1" noChangeAspect="1" noMove="1" noResize="1" noEditPoints="1" noAdjustHandles="1" noChangeArrowheads="1" noChangeShapeType="1" noTextEdit="1"/>
              </p:cNvSpPr>
              <p:nvPr/>
            </p:nvSpPr>
            <p:spPr>
              <a:xfrm>
                <a:off x="3288608" y="4291900"/>
                <a:ext cx="294652" cy="294652"/>
              </a:xfrm>
              <a:prstGeom prst="ellipse">
                <a:avLst/>
              </a:prstGeom>
              <a:blipFill>
                <a:blip r:embed="rId10"/>
                <a:stretch>
                  <a:fillRect l="-2041"/>
                </a:stretch>
              </a:blipFill>
              <a:ln>
                <a:noFill/>
              </a:ln>
            </p:spPr>
            <p:txBody>
              <a:bodyPr/>
              <a:lstStyle/>
              <a:p>
                <a:r>
                  <a:rPr lang="en-US">
                    <a:noFill/>
                  </a:rPr>
                  <a:t> </a:t>
                </a:r>
              </a:p>
            </p:txBody>
          </p:sp>
        </mc:Fallback>
      </mc:AlternateContent>
      <p:sp>
        <p:nvSpPr>
          <p:cNvPr id="91" name="Arrow: Right 90">
            <a:extLst>
              <a:ext uri="{FF2B5EF4-FFF2-40B4-BE49-F238E27FC236}">
                <a16:creationId xmlns:a16="http://schemas.microsoft.com/office/drawing/2014/main" id="{DFC1212E-6D54-4544-B566-A1CD1FA60F23}"/>
              </a:ext>
            </a:extLst>
          </p:cNvPr>
          <p:cNvSpPr/>
          <p:nvPr/>
        </p:nvSpPr>
        <p:spPr>
          <a:xfrm>
            <a:off x="2578504" y="21873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Arrow: Right 91">
            <a:extLst>
              <a:ext uri="{FF2B5EF4-FFF2-40B4-BE49-F238E27FC236}">
                <a16:creationId xmlns:a16="http://schemas.microsoft.com/office/drawing/2014/main" id="{DDA54722-E1B7-4EE3-8ACD-416D53C14998}"/>
              </a:ext>
            </a:extLst>
          </p:cNvPr>
          <p:cNvSpPr/>
          <p:nvPr/>
        </p:nvSpPr>
        <p:spPr>
          <a:xfrm rot="5400000">
            <a:off x="2666052" y="232920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Right 92">
            <a:extLst>
              <a:ext uri="{FF2B5EF4-FFF2-40B4-BE49-F238E27FC236}">
                <a16:creationId xmlns:a16="http://schemas.microsoft.com/office/drawing/2014/main" id="{A030AF32-8DD6-4671-84E6-3D37860291A0}"/>
              </a:ext>
            </a:extLst>
          </p:cNvPr>
          <p:cNvSpPr/>
          <p:nvPr/>
        </p:nvSpPr>
        <p:spPr>
          <a:xfrm>
            <a:off x="2740330" y="2462319"/>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Right 93">
            <a:extLst>
              <a:ext uri="{FF2B5EF4-FFF2-40B4-BE49-F238E27FC236}">
                <a16:creationId xmlns:a16="http://schemas.microsoft.com/office/drawing/2014/main" id="{C6638A8C-377A-4C0A-9CD8-22FB3E099168}"/>
              </a:ext>
            </a:extLst>
          </p:cNvPr>
          <p:cNvSpPr/>
          <p:nvPr/>
        </p:nvSpPr>
        <p:spPr>
          <a:xfrm>
            <a:off x="2958719" y="2473315"/>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Right 94">
            <a:extLst>
              <a:ext uri="{FF2B5EF4-FFF2-40B4-BE49-F238E27FC236}">
                <a16:creationId xmlns:a16="http://schemas.microsoft.com/office/drawing/2014/main" id="{2BCB8B00-71A9-4E30-96C6-72F9EA0F606E}"/>
              </a:ext>
            </a:extLst>
          </p:cNvPr>
          <p:cNvSpPr/>
          <p:nvPr/>
        </p:nvSpPr>
        <p:spPr>
          <a:xfrm>
            <a:off x="3184959" y="247331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Right 95">
            <a:extLst>
              <a:ext uri="{FF2B5EF4-FFF2-40B4-BE49-F238E27FC236}">
                <a16:creationId xmlns:a16="http://schemas.microsoft.com/office/drawing/2014/main" id="{6EBD6BB4-B506-48C3-846B-03D95D3B6840}"/>
              </a:ext>
            </a:extLst>
          </p:cNvPr>
          <p:cNvSpPr/>
          <p:nvPr/>
        </p:nvSpPr>
        <p:spPr>
          <a:xfrm rot="16200000">
            <a:off x="3326363" y="235077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97" name="Rectangle 96">
                <a:extLst>
                  <a:ext uri="{FF2B5EF4-FFF2-40B4-BE49-F238E27FC236}">
                    <a16:creationId xmlns:a16="http://schemas.microsoft.com/office/drawing/2014/main" id="{B884DACB-A14A-4CB4-99BB-576811CF6EEE}"/>
                  </a:ext>
                </a:extLst>
              </p:cNvPr>
              <p:cNvSpPr/>
              <p:nvPr/>
            </p:nvSpPr>
            <p:spPr>
              <a:xfrm>
                <a:off x="1102837" y="3259927"/>
                <a:ext cx="1662122" cy="830997"/>
              </a:xfrm>
              <a:prstGeom prst="rect">
                <a:avLst/>
              </a:prstGeom>
            </p:spPr>
            <p:txBody>
              <a:bodyPr wrap="none">
                <a:spAutoFit/>
              </a:bodyPr>
              <a:lstStyle/>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sub>
                      </m:sSub>
                    </m:oMath>
                  </m:oMathPara>
                </a14:m>
                <a:endParaRPr lang="en-US" sz="2400" b="1" dirty="0"/>
              </a:p>
            </p:txBody>
          </p:sp>
        </mc:Choice>
        <mc:Fallback>
          <p:sp>
            <p:nvSpPr>
              <p:cNvPr id="97" name="Rectangle 96">
                <a:extLst>
                  <a:ext uri="{FF2B5EF4-FFF2-40B4-BE49-F238E27FC236}">
                    <a16:creationId xmlns:a16="http://schemas.microsoft.com/office/drawing/2014/main" id="{B884DACB-A14A-4CB4-99BB-576811CF6EEE}"/>
                  </a:ext>
                </a:extLst>
              </p:cNvPr>
              <p:cNvSpPr>
                <a:spLocks noRot="1" noChangeAspect="1" noMove="1" noResize="1" noEditPoints="1" noAdjustHandles="1" noChangeArrowheads="1" noChangeShapeType="1" noTextEdit="1"/>
              </p:cNvSpPr>
              <p:nvPr/>
            </p:nvSpPr>
            <p:spPr>
              <a:xfrm>
                <a:off x="1102837" y="3259927"/>
                <a:ext cx="1662122" cy="830997"/>
              </a:xfrm>
              <a:prstGeom prst="rect">
                <a:avLst/>
              </a:prstGeom>
              <a:blipFill>
                <a:blip r:embed="rId11"/>
                <a:stretch>
                  <a:fillRect l="-5861" t="-5882" r="-4396" b="-5147"/>
                </a:stretch>
              </a:blipFill>
            </p:spPr>
            <p:txBody>
              <a:bodyPr/>
              <a:lstStyle/>
              <a:p>
                <a:r>
                  <a:rPr lang="en-US">
                    <a:noFill/>
                  </a:rPr>
                  <a:t> </a:t>
                </a:r>
              </a:p>
            </p:txBody>
          </p:sp>
        </mc:Fallback>
      </mc:AlternateContent>
      <p:sp>
        <p:nvSpPr>
          <p:cNvPr id="112" name="Rectangle 111">
            <a:extLst>
              <a:ext uri="{FF2B5EF4-FFF2-40B4-BE49-F238E27FC236}">
                <a16:creationId xmlns:a16="http://schemas.microsoft.com/office/drawing/2014/main" id="{48CBBC58-F5C4-426A-A986-3AA0E8DA14CD}"/>
              </a:ext>
            </a:extLst>
          </p:cNvPr>
          <p:cNvSpPr/>
          <p:nvPr/>
        </p:nvSpPr>
        <p:spPr>
          <a:xfrm>
            <a:off x="4322371" y="3958855"/>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13" name="Rectangle 112">
            <a:extLst>
              <a:ext uri="{FF2B5EF4-FFF2-40B4-BE49-F238E27FC236}">
                <a16:creationId xmlns:a16="http://schemas.microsoft.com/office/drawing/2014/main" id="{182EDA3E-EA07-4D0B-B62B-3A032451B2EC}"/>
              </a:ext>
            </a:extLst>
          </p:cNvPr>
          <p:cNvSpPr/>
          <p:nvPr/>
        </p:nvSpPr>
        <p:spPr>
          <a:xfrm>
            <a:off x="4322371" y="1707214"/>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14" name="Straight Arrow Connector 113">
            <a:extLst>
              <a:ext uri="{FF2B5EF4-FFF2-40B4-BE49-F238E27FC236}">
                <a16:creationId xmlns:a16="http://schemas.microsoft.com/office/drawing/2014/main" id="{45C55F9F-CCE4-42A3-98B1-094B0B37CD43}"/>
              </a:ext>
            </a:extLst>
          </p:cNvPr>
          <p:cNvCxnSpPr/>
          <p:nvPr/>
        </p:nvCxnSpPr>
        <p:spPr>
          <a:xfrm>
            <a:off x="3883972" y="206787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BFA572CA-6184-4599-B91C-74E960AE6036}"/>
              </a:ext>
            </a:extLst>
          </p:cNvPr>
          <p:cNvCxnSpPr>
            <a:cxnSpLocks/>
          </p:cNvCxnSpPr>
          <p:nvPr/>
        </p:nvCxnSpPr>
        <p:spPr>
          <a:xfrm rot="5400000">
            <a:off x="4492624" y="2710074"/>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6" name="Oval 115">
                <a:extLst>
                  <a:ext uri="{FF2B5EF4-FFF2-40B4-BE49-F238E27FC236}">
                    <a16:creationId xmlns:a16="http://schemas.microsoft.com/office/drawing/2014/main" id="{D5C76867-18E7-4400-AD27-4EE0134EA981}"/>
                  </a:ext>
                </a:extLst>
              </p:cNvPr>
              <p:cNvSpPr/>
              <p:nvPr/>
            </p:nvSpPr>
            <p:spPr>
              <a:xfrm>
                <a:off x="4171357" y="2979693"/>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p:sp>
            <p:nvSpPr>
              <p:cNvPr id="116" name="Oval 115">
                <a:extLst>
                  <a:ext uri="{FF2B5EF4-FFF2-40B4-BE49-F238E27FC236}">
                    <a16:creationId xmlns:a16="http://schemas.microsoft.com/office/drawing/2014/main" id="{D5C76867-18E7-4400-AD27-4EE0134EA981}"/>
                  </a:ext>
                </a:extLst>
              </p:cNvPr>
              <p:cNvSpPr>
                <a:spLocks noRot="1" noChangeAspect="1" noMove="1" noResize="1" noEditPoints="1" noAdjustHandles="1" noChangeArrowheads="1" noChangeShapeType="1" noTextEdit="1"/>
              </p:cNvSpPr>
              <p:nvPr/>
            </p:nvSpPr>
            <p:spPr>
              <a:xfrm>
                <a:off x="4171357" y="2979693"/>
                <a:ext cx="1032732" cy="483181"/>
              </a:xfrm>
              <a:prstGeom prst="ellipse">
                <a:avLst/>
              </a:prstGeom>
              <a:blipFill>
                <a:blip r:embed="rId12"/>
                <a:stretch>
                  <a:fillRect l="-588" b="-12658"/>
                </a:stretch>
              </a:blipFill>
              <a:ln>
                <a:noFill/>
              </a:ln>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06D49C48-13CC-4E9B-96CF-435AC63EAD12}"/>
              </a:ext>
            </a:extLst>
          </p:cNvPr>
          <p:cNvCxnSpPr>
            <a:cxnSpLocks/>
          </p:cNvCxnSpPr>
          <p:nvPr/>
        </p:nvCxnSpPr>
        <p:spPr>
          <a:xfrm rot="5400000">
            <a:off x="4492624" y="371820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0446842-44D8-4131-8D75-FF8FA1CBDBCE}"/>
              </a:ext>
            </a:extLst>
          </p:cNvPr>
          <p:cNvCxnSpPr/>
          <p:nvPr/>
        </p:nvCxnSpPr>
        <p:spPr>
          <a:xfrm>
            <a:off x="3883972" y="4268062"/>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19" name="Rectangle 118">
                <a:extLst>
                  <a:ext uri="{FF2B5EF4-FFF2-40B4-BE49-F238E27FC236}">
                    <a16:creationId xmlns:a16="http://schemas.microsoft.com/office/drawing/2014/main" id="{A14C8C92-3444-462A-9A84-599E2B28D0BB}"/>
                  </a:ext>
                </a:extLst>
              </p:cNvPr>
              <p:cNvSpPr/>
              <p:nvPr/>
            </p:nvSpPr>
            <p:spPr>
              <a:xfrm>
                <a:off x="5190458" y="2017901"/>
                <a:ext cx="612604" cy="507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2400" b="1" i="1" smtClean="0">
                              <a:latin typeface="Cambria Math" panose="02040503050406030204" pitchFamily="18" charset="0"/>
                            </a:rPr>
                          </m:ctrlPr>
                        </m:accPr>
                        <m:e>
                          <m:sSubSup>
                            <m:sSubSupPr>
                              <m:ctrlPr>
                                <a:rPr lang="en-US" sz="2400" b="1" i="1">
                                  <a:latin typeface="Cambria Math" panose="02040503050406030204" pitchFamily="18" charset="0"/>
                                </a:rPr>
                              </m:ctrlPr>
                            </m:sSubSupPr>
                            <m:e>
                              <m:r>
                                <a:rPr lang="en-US" sz="2400" b="1" i="1">
                                  <a:latin typeface="Cambria Math" panose="02040503050406030204" pitchFamily="18" charset="0"/>
                                </a:rPr>
                                <m:t>𝒈</m:t>
                              </m:r>
                            </m:e>
                            <m:sub>
                              <m:r>
                                <a:rPr lang="en-US" sz="2400" b="1" i="1">
                                  <a:latin typeface="Cambria Math" panose="02040503050406030204" pitchFamily="18" charset="0"/>
                                </a:rPr>
                                <m:t>𝒌</m:t>
                              </m:r>
                            </m:sub>
                            <m:sup>
                              <m:r>
                                <a:rPr lang="en-US" sz="2400" b="1">
                                  <a:latin typeface="Cambria Math" panose="02040503050406030204" pitchFamily="18" charset="0"/>
                                </a:rPr>
                                <m:t>∗</m:t>
                              </m:r>
                            </m:sup>
                          </m:sSubSup>
                        </m:e>
                      </m:acc>
                    </m:oMath>
                  </m:oMathPara>
                </a14:m>
                <a:endParaRPr lang="en-US" sz="2400" b="1" dirty="0"/>
              </a:p>
            </p:txBody>
          </p:sp>
        </mc:Choice>
        <mc:Fallback>
          <p:sp>
            <p:nvSpPr>
              <p:cNvPr id="119" name="Rectangle 118">
                <a:extLst>
                  <a:ext uri="{FF2B5EF4-FFF2-40B4-BE49-F238E27FC236}">
                    <a16:creationId xmlns:a16="http://schemas.microsoft.com/office/drawing/2014/main" id="{A14C8C92-3444-462A-9A84-599E2B28D0BB}"/>
                  </a:ext>
                </a:extLst>
              </p:cNvPr>
              <p:cNvSpPr>
                <a:spLocks noRot="1" noChangeAspect="1" noMove="1" noResize="1" noEditPoints="1" noAdjustHandles="1" noChangeArrowheads="1" noChangeShapeType="1" noTextEdit="1"/>
              </p:cNvSpPr>
              <p:nvPr/>
            </p:nvSpPr>
            <p:spPr>
              <a:xfrm>
                <a:off x="5190458" y="2017901"/>
                <a:ext cx="612604" cy="507383"/>
              </a:xfrm>
              <a:prstGeom prst="rect">
                <a:avLst/>
              </a:prstGeom>
              <a:blipFill>
                <a:blip r:embed="rId13"/>
                <a:stretch>
                  <a:fillRect/>
                </a:stretch>
              </a:blipFill>
            </p:spPr>
            <p:txBody>
              <a:bodyPr/>
              <a:lstStyle/>
              <a:p>
                <a:r>
                  <a:rPr lang="en-US">
                    <a:noFill/>
                  </a:rPr>
                  <a:t> </a:t>
                </a:r>
              </a:p>
            </p:txBody>
          </p:sp>
        </mc:Fallback>
      </mc:AlternateContent>
      <p:cxnSp>
        <p:nvCxnSpPr>
          <p:cNvPr id="121" name="Straight Connector 120">
            <a:extLst>
              <a:ext uri="{FF2B5EF4-FFF2-40B4-BE49-F238E27FC236}">
                <a16:creationId xmlns:a16="http://schemas.microsoft.com/office/drawing/2014/main" id="{D20B7454-DEF8-42D6-BE22-3D0E5AAEE069}"/>
              </a:ext>
            </a:extLst>
          </p:cNvPr>
          <p:cNvCxnSpPr/>
          <p:nvPr/>
        </p:nvCxnSpPr>
        <p:spPr>
          <a:xfrm flipV="1">
            <a:off x="5256373" y="4281484"/>
            <a:ext cx="18288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66141076-58BC-420B-8116-6BC47541B9D5}"/>
              </a:ext>
            </a:extLst>
          </p:cNvPr>
          <p:cNvCxnSpPr>
            <a:cxnSpLocks/>
          </p:cNvCxnSpPr>
          <p:nvPr/>
        </p:nvCxnSpPr>
        <p:spPr>
          <a:xfrm rot="16200000">
            <a:off x="5017675" y="3889075"/>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24" name="TextBox 123">
            <a:extLst>
              <a:ext uri="{FF2B5EF4-FFF2-40B4-BE49-F238E27FC236}">
                <a16:creationId xmlns:a16="http://schemas.microsoft.com/office/drawing/2014/main" id="{3D80D96D-F562-457B-B364-A349FAD857A8}"/>
              </a:ext>
            </a:extLst>
          </p:cNvPr>
          <p:cNvSpPr txBox="1"/>
          <p:nvPr/>
        </p:nvSpPr>
        <p:spPr>
          <a:xfrm>
            <a:off x="7137423" y="765270"/>
            <a:ext cx="3809634" cy="584775"/>
          </a:xfrm>
          <a:prstGeom prst="rect">
            <a:avLst/>
          </a:prstGeom>
          <a:solidFill>
            <a:schemeClr val="bg1"/>
          </a:solidFill>
        </p:spPr>
        <p:txBody>
          <a:bodyPr wrap="square" rtlCol="0">
            <a:spAutoFit/>
          </a:bodyPr>
          <a:lstStyle/>
          <a:p>
            <a:pPr algn="ctr"/>
            <a:r>
              <a:rPr lang="en-US" sz="3200" b="1" dirty="0"/>
              <a:t>Preference Inference</a:t>
            </a:r>
          </a:p>
        </p:txBody>
      </p:sp>
      <mc:AlternateContent xmlns:mc="http://schemas.openxmlformats.org/markup-compatibility/2006">
        <mc:Choice xmlns:a14="http://schemas.microsoft.com/office/drawing/2010/main" Requires="a14">
          <p:sp>
            <p:nvSpPr>
              <p:cNvPr id="125" name="Rectangle 124">
                <a:extLst>
                  <a:ext uri="{FF2B5EF4-FFF2-40B4-BE49-F238E27FC236}">
                    <a16:creationId xmlns:a16="http://schemas.microsoft.com/office/drawing/2014/main" id="{958DE180-F1FF-4A38-B8FF-1A549C2FDD3E}"/>
                  </a:ext>
                </a:extLst>
              </p:cNvPr>
              <p:cNvSpPr/>
              <p:nvPr/>
            </p:nvSpPr>
            <p:spPr>
              <a:xfrm>
                <a:off x="610740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smtClean="0">
                              <a:latin typeface="Cambria Math" panose="02040503050406030204" pitchFamily="18" charset="0"/>
                            </a:rPr>
                            <m:t>𝒋</m:t>
                          </m:r>
                          <m:r>
                            <a:rPr lang="en-US" sz="2400" b="1" i="1" smtClean="0">
                              <a:latin typeface="Cambria Math" panose="02040503050406030204" pitchFamily="18" charset="0"/>
                            </a:rPr>
                            <m:t>+</m:t>
                          </m:r>
                        </m:sub>
                      </m:sSub>
                    </m:oMath>
                  </m:oMathPara>
                </a14:m>
                <a:endParaRPr lang="en-US" sz="2400" b="1" dirty="0"/>
              </a:p>
            </p:txBody>
          </p:sp>
        </mc:Choice>
        <mc:Fallback>
          <p:sp>
            <p:nvSpPr>
              <p:cNvPr id="125" name="Rectangle 124">
                <a:extLst>
                  <a:ext uri="{FF2B5EF4-FFF2-40B4-BE49-F238E27FC236}">
                    <a16:creationId xmlns:a16="http://schemas.microsoft.com/office/drawing/2014/main" id="{958DE180-F1FF-4A38-B8FF-1A549C2FDD3E}"/>
                  </a:ext>
                </a:extLst>
              </p:cNvPr>
              <p:cNvSpPr>
                <a:spLocks noRot="1" noChangeAspect="1" noMove="1" noResize="1" noEditPoints="1" noAdjustHandles="1" noChangeArrowheads="1" noChangeShapeType="1" noTextEdit="1"/>
              </p:cNvSpPr>
              <p:nvPr/>
            </p:nvSpPr>
            <p:spPr>
              <a:xfrm>
                <a:off x="6107402" y="1218814"/>
                <a:ext cx="1463734" cy="866006"/>
              </a:xfrm>
              <a:prstGeom prst="rect">
                <a:avLst/>
              </a:prstGeom>
              <a:blipFill>
                <a:blip r:embed="rId14"/>
                <a:stretch>
                  <a:fillRect l="-6667" t="-5634" r="-2917" b="-5634"/>
                </a:stretch>
              </a:blipFill>
            </p:spPr>
            <p:txBody>
              <a:bodyPr/>
              <a:lstStyle/>
              <a:p>
                <a:r>
                  <a:rPr lang="en-US">
                    <a:noFill/>
                  </a:rPr>
                  <a:t> </a:t>
                </a:r>
              </a:p>
            </p:txBody>
          </p:sp>
        </mc:Fallback>
      </mc:AlternateContent>
      <p:sp>
        <p:nvSpPr>
          <p:cNvPr id="126" name="Rectangle 125">
            <a:extLst>
              <a:ext uri="{FF2B5EF4-FFF2-40B4-BE49-F238E27FC236}">
                <a16:creationId xmlns:a16="http://schemas.microsoft.com/office/drawing/2014/main" id="{8E299E69-ADBB-41C4-8C06-966AB2656C8C}"/>
              </a:ext>
            </a:extLst>
          </p:cNvPr>
          <p:cNvSpPr/>
          <p:nvPr/>
        </p:nvSpPr>
        <p:spPr>
          <a:xfrm>
            <a:off x="7217503" y="37734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0" name="Rectangle 129">
                <a:extLst>
                  <a:ext uri="{FF2B5EF4-FFF2-40B4-BE49-F238E27FC236}">
                    <a16:creationId xmlns:a16="http://schemas.microsoft.com/office/drawing/2014/main" id="{61B1BE87-2305-4C86-A50F-1C11258AB1C1}"/>
                  </a:ext>
                </a:extLst>
              </p:cNvPr>
              <p:cNvSpPr/>
              <p:nvPr/>
            </p:nvSpPr>
            <p:spPr>
              <a:xfrm>
                <a:off x="7301058" y="48641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p:sp>
            <p:nvSpPr>
              <p:cNvPr id="130" name="Rectangle 129">
                <a:extLst>
                  <a:ext uri="{FF2B5EF4-FFF2-40B4-BE49-F238E27FC236}">
                    <a16:creationId xmlns:a16="http://schemas.microsoft.com/office/drawing/2014/main" id="{61B1BE87-2305-4C86-A50F-1C11258AB1C1}"/>
                  </a:ext>
                </a:extLst>
              </p:cNvPr>
              <p:cNvSpPr>
                <a:spLocks noRot="1" noChangeAspect="1" noMove="1" noResize="1" noEditPoints="1" noAdjustHandles="1" noChangeArrowheads="1" noChangeShapeType="1" noTextEdit="1"/>
              </p:cNvSpPr>
              <p:nvPr/>
            </p:nvSpPr>
            <p:spPr>
              <a:xfrm>
                <a:off x="7301058" y="4864110"/>
                <a:ext cx="274320" cy="215004"/>
              </a:xfrm>
              <a:prstGeom prst="rect">
                <a:avLst/>
              </a:prstGeom>
              <a:blipFill>
                <a:blip r:embed="rId15"/>
                <a:stretch>
                  <a:fillRect l="-40000" r="-8889"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1" name="Rectangle 130">
                <a:extLst>
                  <a:ext uri="{FF2B5EF4-FFF2-40B4-BE49-F238E27FC236}">
                    <a16:creationId xmlns:a16="http://schemas.microsoft.com/office/drawing/2014/main" id="{B129AC96-87FF-4990-A8CB-11CDAED0CE6A}"/>
                  </a:ext>
                </a:extLst>
              </p:cNvPr>
              <p:cNvSpPr/>
              <p:nvPr/>
            </p:nvSpPr>
            <p:spPr>
              <a:xfrm>
                <a:off x="8328274" y="486734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p:sp>
            <p:nvSpPr>
              <p:cNvPr id="131" name="Rectangle 130">
                <a:extLst>
                  <a:ext uri="{FF2B5EF4-FFF2-40B4-BE49-F238E27FC236}">
                    <a16:creationId xmlns:a16="http://schemas.microsoft.com/office/drawing/2014/main" id="{B129AC96-87FF-4990-A8CB-11CDAED0CE6A}"/>
                  </a:ext>
                </a:extLst>
              </p:cNvPr>
              <p:cNvSpPr>
                <a:spLocks noRot="1" noChangeAspect="1" noMove="1" noResize="1" noEditPoints="1" noAdjustHandles="1" noChangeArrowheads="1" noChangeShapeType="1" noTextEdit="1"/>
              </p:cNvSpPr>
              <p:nvPr/>
            </p:nvSpPr>
            <p:spPr>
              <a:xfrm>
                <a:off x="8328274" y="4867340"/>
                <a:ext cx="274320" cy="215004"/>
              </a:xfrm>
              <a:prstGeom prst="rect">
                <a:avLst/>
              </a:prstGeom>
              <a:blipFill>
                <a:blip r:embed="rId16"/>
                <a:stretch>
                  <a:fillRect l="-37778" r="-11111" b="-4722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2" name="Rectangle 131">
                <a:extLst>
                  <a:ext uri="{FF2B5EF4-FFF2-40B4-BE49-F238E27FC236}">
                    <a16:creationId xmlns:a16="http://schemas.microsoft.com/office/drawing/2014/main" id="{54587C4C-8AEE-431C-ADA2-67DB0D113165}"/>
                  </a:ext>
                </a:extLst>
              </p:cNvPr>
              <p:cNvSpPr/>
              <p:nvPr/>
            </p:nvSpPr>
            <p:spPr>
              <a:xfrm>
                <a:off x="7301058"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p:sp>
            <p:nvSpPr>
              <p:cNvPr id="132" name="Rectangle 131">
                <a:extLst>
                  <a:ext uri="{FF2B5EF4-FFF2-40B4-BE49-F238E27FC236}">
                    <a16:creationId xmlns:a16="http://schemas.microsoft.com/office/drawing/2014/main" id="{54587C4C-8AEE-431C-ADA2-67DB0D113165}"/>
                  </a:ext>
                </a:extLst>
              </p:cNvPr>
              <p:cNvSpPr>
                <a:spLocks noRot="1" noChangeAspect="1" noMove="1" noResize="1" noEditPoints="1" noAdjustHandles="1" noChangeArrowheads="1" noChangeShapeType="1" noTextEdit="1"/>
              </p:cNvSpPr>
              <p:nvPr/>
            </p:nvSpPr>
            <p:spPr>
              <a:xfrm>
                <a:off x="7301058" y="3823086"/>
                <a:ext cx="274320" cy="215004"/>
              </a:xfrm>
              <a:prstGeom prst="rect">
                <a:avLst/>
              </a:prstGeom>
              <a:blipFill>
                <a:blip r:embed="rId17"/>
                <a:stretch>
                  <a:fillRect l="-40000" r="-8889" b="-48571"/>
                </a:stretch>
              </a:blipFill>
              <a:ln>
                <a:noFill/>
              </a:ln>
            </p:spPr>
            <p:txBody>
              <a:bodyPr/>
              <a:lstStyle/>
              <a:p>
                <a:r>
                  <a:rPr lang="en-US">
                    <a:noFill/>
                  </a:rPr>
                  <a:t> </a:t>
                </a:r>
              </a:p>
            </p:txBody>
          </p:sp>
        </mc:Fallback>
      </mc:AlternateContent>
      <p:sp>
        <p:nvSpPr>
          <p:cNvPr id="133" name="Rectangle 132">
            <a:extLst>
              <a:ext uri="{FF2B5EF4-FFF2-40B4-BE49-F238E27FC236}">
                <a16:creationId xmlns:a16="http://schemas.microsoft.com/office/drawing/2014/main" id="{81E63C3E-3941-48B3-BF69-CC0DFB3039E2}"/>
              </a:ext>
            </a:extLst>
          </p:cNvPr>
          <p:cNvSpPr/>
          <p:nvPr/>
        </p:nvSpPr>
        <p:spPr>
          <a:xfrm>
            <a:off x="7217503" y="1701162"/>
            <a:ext cx="1402837" cy="1406097"/>
          </a:xfrm>
          <a:prstGeom prst="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DDDE45FC-BC15-4694-911A-1D5C58C98ABE}"/>
              </a:ext>
            </a:extLst>
          </p:cNvPr>
          <p:cNvSpPr/>
          <p:nvPr/>
        </p:nvSpPr>
        <p:spPr>
          <a:xfrm>
            <a:off x="8334132" y="2654513"/>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DB8CA48-D646-4493-B01C-284888640927}"/>
              </a:ext>
            </a:extLst>
          </p:cNvPr>
          <p:cNvSpPr/>
          <p:nvPr/>
        </p:nvSpPr>
        <p:spPr>
          <a:xfrm>
            <a:off x="7910948" y="2183030"/>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1F18B2D-DE13-4B2B-9DF2-62D4A46A5C60}"/>
              </a:ext>
            </a:extLst>
          </p:cNvPr>
          <p:cNvSpPr/>
          <p:nvPr/>
        </p:nvSpPr>
        <p:spPr>
          <a:xfrm>
            <a:off x="7592636" y="2663867"/>
            <a:ext cx="274320" cy="274320"/>
          </a:xfrm>
          <a:prstGeom prst="rect">
            <a:avLst/>
          </a:prstGeom>
          <a:solidFill>
            <a:srgbClr val="A5A5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37" name="Rectangle 136">
                <a:extLst>
                  <a:ext uri="{FF2B5EF4-FFF2-40B4-BE49-F238E27FC236}">
                    <a16:creationId xmlns:a16="http://schemas.microsoft.com/office/drawing/2014/main" id="{08C26D39-1CCF-4D86-B09E-DDA6B6F81BC9}"/>
                  </a:ext>
                </a:extLst>
              </p:cNvPr>
              <p:cNvSpPr/>
              <p:nvPr/>
            </p:nvSpPr>
            <p:spPr>
              <a:xfrm>
                <a:off x="7281841" y="264248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𝟒</m:t>
                          </m:r>
                        </m:sub>
                      </m:sSub>
                    </m:oMath>
                  </m:oMathPara>
                </a14:m>
                <a:endParaRPr lang="en-US" b="1" dirty="0">
                  <a:solidFill>
                    <a:sysClr val="windowText" lastClr="000000"/>
                  </a:solidFill>
                </a:endParaRPr>
              </a:p>
            </p:txBody>
          </p:sp>
        </mc:Choice>
        <mc:Fallback>
          <p:sp>
            <p:nvSpPr>
              <p:cNvPr id="137" name="Rectangle 136">
                <a:extLst>
                  <a:ext uri="{FF2B5EF4-FFF2-40B4-BE49-F238E27FC236}">
                    <a16:creationId xmlns:a16="http://schemas.microsoft.com/office/drawing/2014/main" id="{08C26D39-1CCF-4D86-B09E-DDA6B6F81BC9}"/>
                  </a:ext>
                </a:extLst>
              </p:cNvPr>
              <p:cNvSpPr>
                <a:spLocks noRot="1" noChangeAspect="1" noMove="1" noResize="1" noEditPoints="1" noAdjustHandles="1" noChangeArrowheads="1" noChangeShapeType="1" noTextEdit="1"/>
              </p:cNvSpPr>
              <p:nvPr/>
            </p:nvSpPr>
            <p:spPr>
              <a:xfrm>
                <a:off x="7281841" y="2642487"/>
                <a:ext cx="274320" cy="215004"/>
              </a:xfrm>
              <a:prstGeom prst="rect">
                <a:avLst/>
              </a:prstGeom>
              <a:blipFill>
                <a:blip r:embed="rId18"/>
                <a:stretch>
                  <a:fillRect l="-40000" r="-8889" b="-4722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8" name="Rectangle 137">
                <a:extLst>
                  <a:ext uri="{FF2B5EF4-FFF2-40B4-BE49-F238E27FC236}">
                    <a16:creationId xmlns:a16="http://schemas.microsoft.com/office/drawing/2014/main" id="{BD65DE65-3DE8-4B25-BA81-4FD37C53E169}"/>
                  </a:ext>
                </a:extLst>
              </p:cNvPr>
              <p:cNvSpPr/>
              <p:nvPr/>
            </p:nvSpPr>
            <p:spPr>
              <a:xfrm>
                <a:off x="8047925" y="2792977"/>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𝟏</m:t>
                          </m:r>
                        </m:sub>
                      </m:sSub>
                    </m:oMath>
                  </m:oMathPara>
                </a14:m>
                <a:endParaRPr lang="en-US" b="1" dirty="0">
                  <a:solidFill>
                    <a:sysClr val="windowText" lastClr="000000"/>
                  </a:solidFill>
                </a:endParaRPr>
              </a:p>
            </p:txBody>
          </p:sp>
        </mc:Choice>
        <mc:Fallback>
          <p:sp>
            <p:nvSpPr>
              <p:cNvPr id="138" name="Rectangle 137">
                <a:extLst>
                  <a:ext uri="{FF2B5EF4-FFF2-40B4-BE49-F238E27FC236}">
                    <a16:creationId xmlns:a16="http://schemas.microsoft.com/office/drawing/2014/main" id="{BD65DE65-3DE8-4B25-BA81-4FD37C53E169}"/>
                  </a:ext>
                </a:extLst>
              </p:cNvPr>
              <p:cNvSpPr>
                <a:spLocks noRot="1" noChangeAspect="1" noMove="1" noResize="1" noEditPoints="1" noAdjustHandles="1" noChangeArrowheads="1" noChangeShapeType="1" noTextEdit="1"/>
              </p:cNvSpPr>
              <p:nvPr/>
            </p:nvSpPr>
            <p:spPr>
              <a:xfrm>
                <a:off x="8047925" y="2792977"/>
                <a:ext cx="274320" cy="215004"/>
              </a:xfrm>
              <a:prstGeom prst="rect">
                <a:avLst/>
              </a:prstGeom>
              <a:blipFill>
                <a:blip r:embed="rId19"/>
                <a:stretch>
                  <a:fillRect l="-37778" r="-11111"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9" name="Rectangle 138">
                <a:extLst>
                  <a:ext uri="{FF2B5EF4-FFF2-40B4-BE49-F238E27FC236}">
                    <a16:creationId xmlns:a16="http://schemas.microsoft.com/office/drawing/2014/main" id="{6A9F77EA-5A9D-4B94-B3BE-56A5E5881F50}"/>
                  </a:ext>
                </a:extLst>
              </p:cNvPr>
              <p:cNvSpPr/>
              <p:nvPr/>
            </p:nvSpPr>
            <p:spPr>
              <a:xfrm>
                <a:off x="7655633" y="1727545"/>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p:sp>
            <p:nvSpPr>
              <p:cNvPr id="139" name="Rectangle 138">
                <a:extLst>
                  <a:ext uri="{FF2B5EF4-FFF2-40B4-BE49-F238E27FC236}">
                    <a16:creationId xmlns:a16="http://schemas.microsoft.com/office/drawing/2014/main" id="{6A9F77EA-5A9D-4B94-B3BE-56A5E5881F50}"/>
                  </a:ext>
                </a:extLst>
              </p:cNvPr>
              <p:cNvSpPr>
                <a:spLocks noRot="1" noChangeAspect="1" noMove="1" noResize="1" noEditPoints="1" noAdjustHandles="1" noChangeArrowheads="1" noChangeShapeType="1" noTextEdit="1"/>
              </p:cNvSpPr>
              <p:nvPr/>
            </p:nvSpPr>
            <p:spPr>
              <a:xfrm>
                <a:off x="7655633" y="1727545"/>
                <a:ext cx="274320" cy="215004"/>
              </a:xfrm>
              <a:prstGeom prst="rect">
                <a:avLst/>
              </a:prstGeom>
              <a:blipFill>
                <a:blip r:embed="rId20"/>
                <a:stretch>
                  <a:fillRect l="-40000" r="-8889" b="-47222"/>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0" name="Oval 139">
                <a:extLst>
                  <a:ext uri="{FF2B5EF4-FFF2-40B4-BE49-F238E27FC236}">
                    <a16:creationId xmlns:a16="http://schemas.microsoft.com/office/drawing/2014/main" id="{5FE473C5-E5EE-4FEE-85A8-7619DE8E03FA}"/>
                  </a:ext>
                </a:extLst>
              </p:cNvPr>
              <p:cNvSpPr>
                <a:spLocks noChangeAspect="1"/>
              </p:cNvSpPr>
              <p:nvPr/>
            </p:nvSpPr>
            <p:spPr>
              <a:xfrm>
                <a:off x="7260118" y="2129890"/>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p:sp>
            <p:nvSpPr>
              <p:cNvPr id="140" name="Oval 139">
                <a:extLst>
                  <a:ext uri="{FF2B5EF4-FFF2-40B4-BE49-F238E27FC236}">
                    <a16:creationId xmlns:a16="http://schemas.microsoft.com/office/drawing/2014/main" id="{5FE473C5-E5EE-4FEE-85A8-7619DE8E03FA}"/>
                  </a:ext>
                </a:extLst>
              </p:cNvPr>
              <p:cNvSpPr>
                <a:spLocks noRot="1" noChangeAspect="1" noMove="1" noResize="1" noEditPoints="1" noAdjustHandles="1" noChangeArrowheads="1" noChangeShapeType="1" noTextEdit="1"/>
              </p:cNvSpPr>
              <p:nvPr/>
            </p:nvSpPr>
            <p:spPr>
              <a:xfrm>
                <a:off x="7260118" y="2129890"/>
                <a:ext cx="294652" cy="294652"/>
              </a:xfrm>
              <a:prstGeom prst="ellipse">
                <a:avLst/>
              </a:prstGeom>
              <a:blipFill>
                <a:blip r:embed="rId21"/>
                <a:stretch>
                  <a:fillRect l="-2083"/>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1" name="Rectangle 140">
                <a:extLst>
                  <a:ext uri="{FF2B5EF4-FFF2-40B4-BE49-F238E27FC236}">
                    <a16:creationId xmlns:a16="http://schemas.microsoft.com/office/drawing/2014/main" id="{838FACF2-F97B-4A96-8D2B-CBE3358F720E}"/>
                  </a:ext>
                </a:extLst>
              </p:cNvPr>
              <p:cNvSpPr/>
              <p:nvPr/>
            </p:nvSpPr>
            <p:spPr>
              <a:xfrm>
                <a:off x="8314693" y="2100710"/>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𝟑</m:t>
                          </m:r>
                        </m:sub>
                      </m:sSub>
                    </m:oMath>
                  </m:oMathPara>
                </a14:m>
                <a:endParaRPr lang="en-US" b="1" dirty="0">
                  <a:solidFill>
                    <a:sysClr val="windowText" lastClr="000000"/>
                  </a:solidFill>
                </a:endParaRPr>
              </a:p>
            </p:txBody>
          </p:sp>
        </mc:Choice>
        <mc:Fallback>
          <p:sp>
            <p:nvSpPr>
              <p:cNvPr id="141" name="Rectangle 140">
                <a:extLst>
                  <a:ext uri="{FF2B5EF4-FFF2-40B4-BE49-F238E27FC236}">
                    <a16:creationId xmlns:a16="http://schemas.microsoft.com/office/drawing/2014/main" id="{838FACF2-F97B-4A96-8D2B-CBE3358F720E}"/>
                  </a:ext>
                </a:extLst>
              </p:cNvPr>
              <p:cNvSpPr>
                <a:spLocks noRot="1" noChangeAspect="1" noMove="1" noResize="1" noEditPoints="1" noAdjustHandles="1" noChangeArrowheads="1" noChangeShapeType="1" noTextEdit="1"/>
              </p:cNvSpPr>
              <p:nvPr/>
            </p:nvSpPr>
            <p:spPr>
              <a:xfrm>
                <a:off x="8314693" y="2100710"/>
                <a:ext cx="274320" cy="215004"/>
              </a:xfrm>
              <a:prstGeom prst="rect">
                <a:avLst/>
              </a:prstGeom>
              <a:blipFill>
                <a:blip r:embed="rId22"/>
                <a:stretch>
                  <a:fillRect l="-37778" r="-11111"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2" name="Oval 141">
                <a:extLst>
                  <a:ext uri="{FF2B5EF4-FFF2-40B4-BE49-F238E27FC236}">
                    <a16:creationId xmlns:a16="http://schemas.microsoft.com/office/drawing/2014/main" id="{0D3B7078-870A-4103-9195-AC9EB57A3101}"/>
                  </a:ext>
                </a:extLst>
              </p:cNvPr>
              <p:cNvSpPr>
                <a:spLocks noChangeAspect="1"/>
              </p:cNvSpPr>
              <p:nvPr/>
            </p:nvSpPr>
            <p:spPr>
              <a:xfrm>
                <a:off x="7807555" y="4326101"/>
                <a:ext cx="294652" cy="294652"/>
              </a:xfrm>
              <a:prstGeom prst="ellipse">
                <a:avLst/>
              </a:prstGeom>
              <a:solidFill>
                <a:srgbClr val="93D04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
                    </m:oMathParaPr>
                    <m:oMath xmlns:m="http://schemas.openxmlformats.org/officeDocument/2006/math">
                      <m:r>
                        <a:rPr lang="en-US" b="1" i="1" smtClean="0">
                          <a:solidFill>
                            <a:sysClr val="windowText" lastClr="000000"/>
                          </a:solidFill>
                          <a:latin typeface="Cambria Math" panose="02040503050406030204" pitchFamily="18" charset="0"/>
                        </a:rPr>
                        <m:t>𝒂</m:t>
                      </m:r>
                    </m:oMath>
                  </m:oMathPara>
                </a14:m>
                <a:endParaRPr lang="en-US" b="1" i="1" dirty="0">
                  <a:solidFill>
                    <a:sysClr val="windowText" lastClr="000000"/>
                  </a:solidFill>
                  <a:latin typeface="Cambria Math" panose="02040503050406030204" pitchFamily="18" charset="0"/>
                </a:endParaRPr>
              </a:p>
            </p:txBody>
          </p:sp>
        </mc:Choice>
        <mc:Fallback>
          <p:sp>
            <p:nvSpPr>
              <p:cNvPr id="142" name="Oval 141">
                <a:extLst>
                  <a:ext uri="{FF2B5EF4-FFF2-40B4-BE49-F238E27FC236}">
                    <a16:creationId xmlns:a16="http://schemas.microsoft.com/office/drawing/2014/main" id="{0D3B7078-870A-4103-9195-AC9EB57A3101}"/>
                  </a:ext>
                </a:extLst>
              </p:cNvPr>
              <p:cNvSpPr>
                <a:spLocks noRot="1" noChangeAspect="1" noMove="1" noResize="1" noEditPoints="1" noAdjustHandles="1" noChangeArrowheads="1" noChangeShapeType="1" noTextEdit="1"/>
              </p:cNvSpPr>
              <p:nvPr/>
            </p:nvSpPr>
            <p:spPr>
              <a:xfrm>
                <a:off x="7807555" y="4326101"/>
                <a:ext cx="294652" cy="294652"/>
              </a:xfrm>
              <a:prstGeom prst="ellipse">
                <a:avLst/>
              </a:prstGeom>
              <a:blipFill>
                <a:blip r:embed="rId23"/>
                <a:stretch>
                  <a:fillRect l="-4167"/>
                </a:stretch>
              </a:blipFill>
              <a:ln>
                <a:noFill/>
              </a:ln>
            </p:spPr>
            <p:txBody>
              <a:bodyPr/>
              <a:lstStyle/>
              <a:p>
                <a:r>
                  <a:rPr lang="en-US">
                    <a:noFill/>
                  </a:rPr>
                  <a:t> </a:t>
                </a:r>
              </a:p>
            </p:txBody>
          </p:sp>
        </mc:Fallback>
      </mc:AlternateContent>
      <p:sp>
        <p:nvSpPr>
          <p:cNvPr id="143" name="Arrow: Right 142">
            <a:extLst>
              <a:ext uri="{FF2B5EF4-FFF2-40B4-BE49-F238E27FC236}">
                <a16:creationId xmlns:a16="http://schemas.microsoft.com/office/drawing/2014/main" id="{7FB89A68-0FBA-4CC5-824F-2BE61481E81B}"/>
              </a:ext>
            </a:extLst>
          </p:cNvPr>
          <p:cNvSpPr/>
          <p:nvPr/>
        </p:nvSpPr>
        <p:spPr>
          <a:xfrm>
            <a:off x="7542057" y="22077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Arrow: Right 143">
            <a:extLst>
              <a:ext uri="{FF2B5EF4-FFF2-40B4-BE49-F238E27FC236}">
                <a16:creationId xmlns:a16="http://schemas.microsoft.com/office/drawing/2014/main" id="{90F05AB6-E212-42EA-8F2E-B8B213ADDB26}"/>
              </a:ext>
            </a:extLst>
          </p:cNvPr>
          <p:cNvSpPr/>
          <p:nvPr/>
        </p:nvSpPr>
        <p:spPr>
          <a:xfrm rot="5400000">
            <a:off x="7629605" y="234953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Arrow: Right 144">
            <a:extLst>
              <a:ext uri="{FF2B5EF4-FFF2-40B4-BE49-F238E27FC236}">
                <a16:creationId xmlns:a16="http://schemas.microsoft.com/office/drawing/2014/main" id="{A2B16259-E472-4AC8-870D-63172C435BF1}"/>
              </a:ext>
            </a:extLst>
          </p:cNvPr>
          <p:cNvSpPr/>
          <p:nvPr/>
        </p:nvSpPr>
        <p:spPr>
          <a:xfrm>
            <a:off x="7703883" y="2482650"/>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Arrow: Right 145">
            <a:extLst>
              <a:ext uri="{FF2B5EF4-FFF2-40B4-BE49-F238E27FC236}">
                <a16:creationId xmlns:a16="http://schemas.microsoft.com/office/drawing/2014/main" id="{6BBF9030-123F-43CE-870B-25C835184B86}"/>
              </a:ext>
            </a:extLst>
          </p:cNvPr>
          <p:cNvSpPr/>
          <p:nvPr/>
        </p:nvSpPr>
        <p:spPr>
          <a:xfrm>
            <a:off x="7922272" y="2493646"/>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Arrow: Right 146">
            <a:extLst>
              <a:ext uri="{FF2B5EF4-FFF2-40B4-BE49-F238E27FC236}">
                <a16:creationId xmlns:a16="http://schemas.microsoft.com/office/drawing/2014/main" id="{5209B668-DB22-4749-8D3B-3977DF24217B}"/>
              </a:ext>
            </a:extLst>
          </p:cNvPr>
          <p:cNvSpPr/>
          <p:nvPr/>
        </p:nvSpPr>
        <p:spPr>
          <a:xfrm>
            <a:off x="8148512" y="2493647"/>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Arrow: Right 147">
            <a:extLst>
              <a:ext uri="{FF2B5EF4-FFF2-40B4-BE49-F238E27FC236}">
                <a16:creationId xmlns:a16="http://schemas.microsoft.com/office/drawing/2014/main" id="{0C883C51-54C6-4F56-AA84-16CB28FCDA12}"/>
              </a:ext>
            </a:extLst>
          </p:cNvPr>
          <p:cNvSpPr/>
          <p:nvPr/>
        </p:nvSpPr>
        <p:spPr>
          <a:xfrm rot="16200000">
            <a:off x="8289916" y="2371101"/>
            <a:ext cx="182880" cy="172186"/>
          </a:xfrm>
          <a:prstGeom prst="rightArrow">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49" name="Rectangle 148">
                <a:extLst>
                  <a:ext uri="{FF2B5EF4-FFF2-40B4-BE49-F238E27FC236}">
                    <a16:creationId xmlns:a16="http://schemas.microsoft.com/office/drawing/2014/main" id="{36DA0F3B-0C27-45FE-8DD7-ED612139E0CB}"/>
                  </a:ext>
                </a:extLst>
              </p:cNvPr>
              <p:cNvSpPr/>
              <p:nvPr/>
            </p:nvSpPr>
            <p:spPr>
              <a:xfrm>
                <a:off x="6011867" y="3008933"/>
                <a:ext cx="1693541" cy="1200329"/>
              </a:xfrm>
              <a:prstGeom prst="rect">
                <a:avLst/>
              </a:prstGeom>
            </p:spPr>
            <p:txBody>
              <a:bodyPr wrap="none">
                <a:spAutoFit/>
              </a:bodyPr>
              <a:lstStyle/>
              <a:p>
                <a:r>
                  <a:rPr lang="en-US" sz="2400" dirty="0"/>
                  <a:t>Inference </a:t>
                </a:r>
              </a:p>
              <a:p>
                <a:r>
                  <a:rPr lang="en-US" sz="2400" dirty="0"/>
                  <a:t>Query State</a:t>
                </a:r>
              </a:p>
              <a:p>
                <a:pPr/>
                <a14:m>
                  <m:oMathPara xmlns:m="http://schemas.openxmlformats.org/officeDocument/2006/math">
                    <m:oMathParaPr>
                      <m:jc m:val="centerGroup"/>
                    </m:oMathParaPr>
                    <m:oMath xmlns:m="http://schemas.openxmlformats.org/officeDocument/2006/math">
                      <m:sSub>
                        <m:sSubPr>
                          <m:ctrlPr>
                            <a:rPr lang="en-US" sz="2400" b="1" i="1">
                              <a:latin typeface="Cambria Math" panose="02040503050406030204" pitchFamily="18" charset="0"/>
                            </a:rPr>
                          </m:ctrlPr>
                        </m:sSubPr>
                        <m:e>
                          <m:r>
                            <m:rPr>
                              <m:nor/>
                            </m:rPr>
                            <a:rPr lang="en-US" sz="2400" b="1" i="1">
                              <a:latin typeface="Times New Roman" panose="02020603050405020304" pitchFamily="18" charset="0"/>
                              <a:ea typeface="PMingLiU" panose="02020500000000000000" pitchFamily="18" charset="-120"/>
                            </a:rPr>
                            <m:t>q</m:t>
                          </m:r>
                        </m:e>
                        <m:sub>
                          <m:r>
                            <a:rPr lang="en-US" sz="2400" b="1" i="1">
                              <a:latin typeface="Cambria Math" panose="02040503050406030204" pitchFamily="18" charset="0"/>
                              <a:ea typeface="PMingLiU" panose="02020500000000000000" pitchFamily="18" charset="-120"/>
                              <a:cs typeface="Times New Roman" panose="02020603050405020304" pitchFamily="18" charset="0"/>
                            </a:rPr>
                            <m:t>𝒌</m:t>
                          </m:r>
                          <m:r>
                            <a:rPr lang="en-US" sz="2400" b="1" i="1" smtClean="0">
                              <a:latin typeface="Cambria Math" panose="02040503050406030204" pitchFamily="18" charset="0"/>
                              <a:ea typeface="PMingLiU" panose="02020500000000000000" pitchFamily="18" charset="-120"/>
                              <a:cs typeface="Times New Roman" panose="02020603050405020304" pitchFamily="18" charset="0"/>
                            </a:rPr>
                            <m:t>+</m:t>
                          </m:r>
                        </m:sub>
                      </m:sSub>
                    </m:oMath>
                  </m:oMathPara>
                </a14:m>
                <a:endParaRPr lang="en-US" sz="2400" b="1" dirty="0"/>
              </a:p>
            </p:txBody>
          </p:sp>
        </mc:Choice>
        <mc:Fallback>
          <p:sp>
            <p:nvSpPr>
              <p:cNvPr id="149" name="Rectangle 148">
                <a:extLst>
                  <a:ext uri="{FF2B5EF4-FFF2-40B4-BE49-F238E27FC236}">
                    <a16:creationId xmlns:a16="http://schemas.microsoft.com/office/drawing/2014/main" id="{36DA0F3B-0C27-45FE-8DD7-ED612139E0CB}"/>
                  </a:ext>
                </a:extLst>
              </p:cNvPr>
              <p:cNvSpPr>
                <a:spLocks noRot="1" noChangeAspect="1" noMove="1" noResize="1" noEditPoints="1" noAdjustHandles="1" noChangeArrowheads="1" noChangeShapeType="1" noTextEdit="1"/>
              </p:cNvSpPr>
              <p:nvPr/>
            </p:nvSpPr>
            <p:spPr>
              <a:xfrm>
                <a:off x="6011867" y="3008933"/>
                <a:ext cx="1693541" cy="1200329"/>
              </a:xfrm>
              <a:prstGeom prst="rect">
                <a:avLst/>
              </a:prstGeom>
              <a:blipFill>
                <a:blip r:embed="rId24"/>
                <a:stretch>
                  <a:fillRect l="-5396" t="-4082" r="-2878" b="-3571"/>
                </a:stretch>
              </a:blipFill>
            </p:spPr>
            <p:txBody>
              <a:bodyPr/>
              <a:lstStyle/>
              <a:p>
                <a:r>
                  <a:rPr lang="en-US">
                    <a:noFill/>
                  </a:rPr>
                  <a:t> </a:t>
                </a:r>
              </a:p>
            </p:txBody>
          </p:sp>
        </mc:Fallback>
      </mc:AlternateContent>
      <p:sp>
        <p:nvSpPr>
          <p:cNvPr id="150" name="Rectangle 149">
            <a:extLst>
              <a:ext uri="{FF2B5EF4-FFF2-40B4-BE49-F238E27FC236}">
                <a16:creationId xmlns:a16="http://schemas.microsoft.com/office/drawing/2014/main" id="{B46CF904-D48E-4A74-850C-726854EBD141}"/>
              </a:ext>
            </a:extLst>
          </p:cNvPr>
          <p:cNvSpPr/>
          <p:nvPr/>
        </p:nvSpPr>
        <p:spPr>
          <a:xfrm>
            <a:off x="9189772" y="3972368"/>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err="1">
                <a:solidFill>
                  <a:schemeClr val="tx1"/>
                </a:solidFill>
              </a:rPr>
              <a:t>Pred</a:t>
            </a:r>
            <a:endParaRPr lang="en-US" sz="2400" dirty="0">
              <a:solidFill>
                <a:schemeClr val="tx1"/>
              </a:solidFill>
            </a:endParaRPr>
          </a:p>
          <a:p>
            <a:pPr algn="ctr"/>
            <a:r>
              <a:rPr lang="en-US" sz="2400" dirty="0">
                <a:solidFill>
                  <a:schemeClr val="tx1"/>
                </a:solidFill>
              </a:rPr>
              <a:t>Net</a:t>
            </a:r>
          </a:p>
        </p:txBody>
      </p:sp>
      <p:sp>
        <p:nvSpPr>
          <p:cNvPr id="151" name="Rectangle 150">
            <a:extLst>
              <a:ext uri="{FF2B5EF4-FFF2-40B4-BE49-F238E27FC236}">
                <a16:creationId xmlns:a16="http://schemas.microsoft.com/office/drawing/2014/main" id="{A71E4A5D-E371-489E-B881-8398A63A72D3}"/>
              </a:ext>
            </a:extLst>
          </p:cNvPr>
          <p:cNvSpPr/>
          <p:nvPr/>
        </p:nvSpPr>
        <p:spPr>
          <a:xfrm>
            <a:off x="9189772" y="1720727"/>
            <a:ext cx="82296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Char</a:t>
            </a:r>
          </a:p>
          <a:p>
            <a:pPr algn="ctr"/>
            <a:r>
              <a:rPr lang="en-US" sz="2400" dirty="0">
                <a:solidFill>
                  <a:schemeClr val="tx1"/>
                </a:solidFill>
              </a:rPr>
              <a:t>Net</a:t>
            </a:r>
          </a:p>
        </p:txBody>
      </p:sp>
      <p:cxnSp>
        <p:nvCxnSpPr>
          <p:cNvPr id="152" name="Straight Arrow Connector 151">
            <a:extLst>
              <a:ext uri="{FF2B5EF4-FFF2-40B4-BE49-F238E27FC236}">
                <a16:creationId xmlns:a16="http://schemas.microsoft.com/office/drawing/2014/main" id="{67ED340D-62E4-426A-ABAE-24C96E997AA2}"/>
              </a:ext>
            </a:extLst>
          </p:cNvPr>
          <p:cNvCxnSpPr>
            <a:cxnSpLocks/>
          </p:cNvCxnSpPr>
          <p:nvPr/>
        </p:nvCxnSpPr>
        <p:spPr>
          <a:xfrm>
            <a:off x="8762134" y="208138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3" name="Straight Arrow Connector 152">
            <a:extLst>
              <a:ext uri="{FF2B5EF4-FFF2-40B4-BE49-F238E27FC236}">
                <a16:creationId xmlns:a16="http://schemas.microsoft.com/office/drawing/2014/main" id="{E15E18A1-9C6F-49C0-A9E7-DCD845ADA97E}"/>
              </a:ext>
            </a:extLst>
          </p:cNvPr>
          <p:cNvCxnSpPr>
            <a:cxnSpLocks/>
          </p:cNvCxnSpPr>
          <p:nvPr/>
        </p:nvCxnSpPr>
        <p:spPr>
          <a:xfrm rot="5400000">
            <a:off x="9360025" y="2723587"/>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54" name="Oval 153">
                <a:extLst>
                  <a:ext uri="{FF2B5EF4-FFF2-40B4-BE49-F238E27FC236}">
                    <a16:creationId xmlns:a16="http://schemas.microsoft.com/office/drawing/2014/main" id="{1A581A50-47B7-4293-A088-1F19CF88C20E}"/>
                  </a:ext>
                </a:extLst>
              </p:cNvPr>
              <p:cNvSpPr/>
              <p:nvPr/>
            </p:nvSpPr>
            <p:spPr>
              <a:xfrm>
                <a:off x="9124822" y="2993206"/>
                <a:ext cx="1032732" cy="48318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𝑒</m:t>
                          </m:r>
                        </m:e>
                        <m:sub>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𝑐h𝑎𝑟</m:t>
                          </m:r>
                          <m:r>
                            <a:rPr lang="en-US" sz="2400" i="1">
                              <a:solidFill>
                                <a:schemeClr val="tx1"/>
                              </a:solidFill>
                              <a:latin typeface="Cambria Math" panose="02040503050406030204" pitchFamily="18" charset="0"/>
                              <a:ea typeface="PMingLiU" panose="02020500000000000000" pitchFamily="18" charset="-120"/>
                              <a:cs typeface="Times New Roman" panose="02020603050405020304" pitchFamily="18" charset="0"/>
                            </a:rPr>
                            <m:t>, </m:t>
                          </m:r>
                          <m:r>
                            <a:rPr lang="en-US" sz="2400" b="0" i="1" smtClean="0">
                              <a:solidFill>
                                <a:schemeClr val="tx1"/>
                              </a:solidFill>
                              <a:latin typeface="Cambria Math" panose="02040503050406030204" pitchFamily="18" charset="0"/>
                              <a:ea typeface="PMingLiU" panose="02020500000000000000" pitchFamily="18" charset="-120"/>
                              <a:cs typeface="Times New Roman" panose="02020603050405020304" pitchFamily="18" charset="0"/>
                            </a:rPr>
                            <m:t>𝑗</m:t>
                          </m:r>
                        </m:sub>
                      </m:sSub>
                    </m:oMath>
                  </m:oMathPara>
                </a14:m>
                <a:endParaRPr lang="en-US" sz="2400" dirty="0">
                  <a:solidFill>
                    <a:schemeClr val="tx1"/>
                  </a:solidFill>
                </a:endParaRPr>
              </a:p>
            </p:txBody>
          </p:sp>
        </mc:Choice>
        <mc:Fallback>
          <p:sp>
            <p:nvSpPr>
              <p:cNvPr id="154" name="Oval 153">
                <a:extLst>
                  <a:ext uri="{FF2B5EF4-FFF2-40B4-BE49-F238E27FC236}">
                    <a16:creationId xmlns:a16="http://schemas.microsoft.com/office/drawing/2014/main" id="{1A581A50-47B7-4293-A088-1F19CF88C20E}"/>
                  </a:ext>
                </a:extLst>
              </p:cNvPr>
              <p:cNvSpPr>
                <a:spLocks noRot="1" noChangeAspect="1" noMove="1" noResize="1" noEditPoints="1" noAdjustHandles="1" noChangeArrowheads="1" noChangeShapeType="1" noTextEdit="1"/>
              </p:cNvSpPr>
              <p:nvPr/>
            </p:nvSpPr>
            <p:spPr>
              <a:xfrm>
                <a:off x="9124822" y="2993206"/>
                <a:ext cx="1032732" cy="483181"/>
              </a:xfrm>
              <a:prstGeom prst="ellipse">
                <a:avLst/>
              </a:prstGeom>
              <a:blipFill>
                <a:blip r:embed="rId25"/>
                <a:stretch>
                  <a:fillRect l="-592" b="-12658"/>
                </a:stretch>
              </a:blipFill>
              <a:ln>
                <a:noFill/>
              </a:ln>
            </p:spPr>
            <p:txBody>
              <a:bodyPr/>
              <a:lstStyle/>
              <a:p>
                <a:r>
                  <a:rPr lang="en-US">
                    <a:noFill/>
                  </a:rPr>
                  <a:t> </a:t>
                </a:r>
              </a:p>
            </p:txBody>
          </p:sp>
        </mc:Fallback>
      </mc:AlternateContent>
      <p:cxnSp>
        <p:nvCxnSpPr>
          <p:cNvPr id="155" name="Straight Arrow Connector 154">
            <a:extLst>
              <a:ext uri="{FF2B5EF4-FFF2-40B4-BE49-F238E27FC236}">
                <a16:creationId xmlns:a16="http://schemas.microsoft.com/office/drawing/2014/main" id="{40DDCAB9-DA58-463A-A792-292357B8B4B9}"/>
              </a:ext>
            </a:extLst>
          </p:cNvPr>
          <p:cNvCxnSpPr>
            <a:cxnSpLocks/>
          </p:cNvCxnSpPr>
          <p:nvPr/>
        </p:nvCxnSpPr>
        <p:spPr>
          <a:xfrm rot="5400000">
            <a:off x="9360025" y="3731720"/>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01BB643-B0FF-4810-BC36-37D75D42BEA2}"/>
              </a:ext>
            </a:extLst>
          </p:cNvPr>
          <p:cNvCxnSpPr>
            <a:cxnSpLocks/>
          </p:cNvCxnSpPr>
          <p:nvPr/>
        </p:nvCxnSpPr>
        <p:spPr>
          <a:xfrm>
            <a:off x="8762134" y="4281575"/>
            <a:ext cx="3657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8" name="Straight Connector 157">
            <a:extLst>
              <a:ext uri="{FF2B5EF4-FFF2-40B4-BE49-F238E27FC236}">
                <a16:creationId xmlns:a16="http://schemas.microsoft.com/office/drawing/2014/main" id="{B02FCE3F-662D-4597-B4B1-4B10393A8E53}"/>
              </a:ext>
            </a:extLst>
          </p:cNvPr>
          <p:cNvCxnSpPr>
            <a:cxnSpLocks/>
          </p:cNvCxnSpPr>
          <p:nvPr/>
        </p:nvCxnSpPr>
        <p:spPr>
          <a:xfrm flipV="1">
            <a:off x="10188322" y="4294997"/>
            <a:ext cx="365760" cy="0"/>
          </a:xfrm>
          <a:prstGeom prst="line">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9" name="Straight Arrow Connector 158">
            <a:extLst>
              <a:ext uri="{FF2B5EF4-FFF2-40B4-BE49-F238E27FC236}">
                <a16:creationId xmlns:a16="http://schemas.microsoft.com/office/drawing/2014/main" id="{B21A710F-A870-4AF9-8CB3-42B3B93D9AF0}"/>
              </a:ext>
            </a:extLst>
          </p:cNvPr>
          <p:cNvCxnSpPr>
            <a:cxnSpLocks/>
          </p:cNvCxnSpPr>
          <p:nvPr/>
        </p:nvCxnSpPr>
        <p:spPr>
          <a:xfrm rot="16200000">
            <a:off x="10119586" y="3899647"/>
            <a:ext cx="82296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66" name="Rectangle 165">
                <a:extLst>
                  <a:ext uri="{FF2B5EF4-FFF2-40B4-BE49-F238E27FC236}">
                    <a16:creationId xmlns:a16="http://schemas.microsoft.com/office/drawing/2014/main" id="{D747B05B-40DE-4FF4-9F13-11F25917E361}"/>
                  </a:ext>
                </a:extLst>
              </p:cNvPr>
              <p:cNvSpPr/>
              <p:nvPr/>
            </p:nvSpPr>
            <p:spPr>
              <a:xfrm>
                <a:off x="8328274" y="3823086"/>
                <a:ext cx="274320" cy="2150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1" i="1" smtClean="0">
                              <a:solidFill>
                                <a:sysClr val="windowText" lastClr="000000"/>
                              </a:solidFill>
                              <a:latin typeface="Cambria Math" panose="02040503050406030204" pitchFamily="18" charset="0"/>
                            </a:rPr>
                          </m:ctrlPr>
                        </m:sSubPr>
                        <m:e>
                          <m:r>
                            <a:rPr lang="en-US" b="1" i="1" smtClean="0">
                              <a:solidFill>
                                <a:sysClr val="windowText" lastClr="000000"/>
                              </a:solidFill>
                              <a:latin typeface="Cambria Math" panose="02040503050406030204" pitchFamily="18" charset="0"/>
                            </a:rPr>
                            <m:t>𝒈</m:t>
                          </m:r>
                        </m:e>
                        <m:sub>
                          <m:r>
                            <a:rPr lang="en-US" b="1" i="1" smtClean="0">
                              <a:solidFill>
                                <a:sysClr val="windowText" lastClr="000000"/>
                              </a:solidFill>
                              <a:latin typeface="Cambria Math" panose="02040503050406030204" pitchFamily="18" charset="0"/>
                            </a:rPr>
                            <m:t>𝟐</m:t>
                          </m:r>
                        </m:sub>
                      </m:sSub>
                    </m:oMath>
                  </m:oMathPara>
                </a14:m>
                <a:endParaRPr lang="en-US" b="1" dirty="0">
                  <a:solidFill>
                    <a:sysClr val="windowText" lastClr="000000"/>
                  </a:solidFill>
                </a:endParaRPr>
              </a:p>
            </p:txBody>
          </p:sp>
        </mc:Choice>
        <mc:Fallback>
          <p:sp>
            <p:nvSpPr>
              <p:cNvPr id="166" name="Rectangle 165">
                <a:extLst>
                  <a:ext uri="{FF2B5EF4-FFF2-40B4-BE49-F238E27FC236}">
                    <a16:creationId xmlns:a16="http://schemas.microsoft.com/office/drawing/2014/main" id="{D747B05B-40DE-4FF4-9F13-11F25917E361}"/>
                  </a:ext>
                </a:extLst>
              </p:cNvPr>
              <p:cNvSpPr>
                <a:spLocks noRot="1" noChangeAspect="1" noMove="1" noResize="1" noEditPoints="1" noAdjustHandles="1" noChangeArrowheads="1" noChangeShapeType="1" noTextEdit="1"/>
              </p:cNvSpPr>
              <p:nvPr/>
            </p:nvSpPr>
            <p:spPr>
              <a:xfrm>
                <a:off x="8328274" y="3823086"/>
                <a:ext cx="274320" cy="215004"/>
              </a:xfrm>
              <a:prstGeom prst="rect">
                <a:avLst/>
              </a:prstGeom>
              <a:blipFill>
                <a:blip r:embed="rId26"/>
                <a:stretch>
                  <a:fillRect l="-37778" r="-11111" b="-48571"/>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7" name="Rectangle 166">
                <a:extLst>
                  <a:ext uri="{FF2B5EF4-FFF2-40B4-BE49-F238E27FC236}">
                    <a16:creationId xmlns:a16="http://schemas.microsoft.com/office/drawing/2014/main" id="{230E758B-5228-4973-B523-FCA4BD24891B}"/>
                  </a:ext>
                </a:extLst>
              </p:cNvPr>
              <p:cNvSpPr/>
              <p:nvPr/>
            </p:nvSpPr>
            <p:spPr>
              <a:xfrm>
                <a:off x="5247320" y="2941256"/>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p:sp>
            <p:nvSpPr>
              <p:cNvPr id="167" name="Rectangle 166">
                <a:extLst>
                  <a:ext uri="{FF2B5EF4-FFF2-40B4-BE49-F238E27FC236}">
                    <a16:creationId xmlns:a16="http://schemas.microsoft.com/office/drawing/2014/main" id="{230E758B-5228-4973-B523-FCA4BD24891B}"/>
                  </a:ext>
                </a:extLst>
              </p:cNvPr>
              <p:cNvSpPr>
                <a:spLocks noRot="1" noChangeAspect="1" noMove="1" noResize="1" noEditPoints="1" noAdjustHandles="1" noChangeArrowheads="1" noChangeShapeType="1" noTextEdit="1"/>
              </p:cNvSpPr>
              <p:nvPr/>
            </p:nvSpPr>
            <p:spPr>
              <a:xfrm>
                <a:off x="5247320" y="2941256"/>
                <a:ext cx="548640" cy="451633"/>
              </a:xfrm>
              <a:prstGeom prst="rect">
                <a:avLst/>
              </a:prstGeom>
              <a:blipFill>
                <a:blip r:embed="rId27"/>
                <a:stretch>
                  <a:fillRect l="-14444" b="-12000"/>
                </a:stretch>
              </a:blipFill>
              <a:ln>
                <a:noFill/>
              </a:ln>
            </p:spPr>
            <p:txBody>
              <a:bodyPr/>
              <a:lstStyle/>
              <a:p>
                <a:r>
                  <a:rPr lang="en-US">
                    <a:noFill/>
                  </a:rPr>
                  <a:t> </a:t>
                </a:r>
              </a:p>
            </p:txBody>
          </p:sp>
        </mc:Fallback>
      </mc:AlternateContent>
      <p:cxnSp>
        <p:nvCxnSpPr>
          <p:cNvPr id="168" name="Straight Arrow Connector 167">
            <a:extLst>
              <a:ext uri="{FF2B5EF4-FFF2-40B4-BE49-F238E27FC236}">
                <a16:creationId xmlns:a16="http://schemas.microsoft.com/office/drawing/2014/main" id="{E88015FB-021F-4C84-A7E9-301C4811835C}"/>
              </a:ext>
            </a:extLst>
          </p:cNvPr>
          <p:cNvCxnSpPr>
            <a:cxnSpLocks/>
          </p:cNvCxnSpPr>
          <p:nvPr/>
        </p:nvCxnSpPr>
        <p:spPr>
          <a:xfrm rot="16200000" flipV="1">
            <a:off x="5291995" y="2755794"/>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69" name="Rectangle 168">
                <a:extLst>
                  <a:ext uri="{FF2B5EF4-FFF2-40B4-BE49-F238E27FC236}">
                    <a16:creationId xmlns:a16="http://schemas.microsoft.com/office/drawing/2014/main" id="{1C52E3BE-6729-45D4-B38D-EB4A217389BA}"/>
                  </a:ext>
                </a:extLst>
              </p:cNvPr>
              <p:cNvSpPr/>
              <p:nvPr/>
            </p:nvSpPr>
            <p:spPr>
              <a:xfrm>
                <a:off x="10256746" y="2961474"/>
                <a:ext cx="548640" cy="45163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400" i="1" smtClean="0">
                              <a:solidFill>
                                <a:sysClr val="windowText" lastClr="000000"/>
                              </a:solidFill>
                              <a:latin typeface="Cambria Math" panose="02040503050406030204" pitchFamily="18" charset="0"/>
                            </a:rPr>
                          </m:ctrlPr>
                        </m:sSubPr>
                        <m:e>
                          <m:r>
                            <a:rPr lang="en-US" sz="2400" b="0" i="1" smtClean="0">
                              <a:solidFill>
                                <a:sysClr val="windowText" lastClr="000000"/>
                              </a:solidFill>
                              <a:latin typeface="Cambria Math" panose="02040503050406030204" pitchFamily="18" charset="0"/>
                            </a:rPr>
                            <m:t>𝑝</m:t>
                          </m:r>
                        </m:e>
                        <m:sub>
                          <m:r>
                            <a:rPr lang="en-US" sz="2400" b="0" i="1" smtClean="0">
                              <a:solidFill>
                                <a:sysClr val="windowText" lastClr="000000"/>
                              </a:solidFill>
                              <a:latin typeface="Cambria Math" panose="02040503050406030204" pitchFamily="18" charset="0"/>
                            </a:rPr>
                            <m:t>𝑠𝑥</m:t>
                          </m:r>
                        </m:sub>
                      </m:sSub>
                    </m:oMath>
                  </m:oMathPara>
                </a14:m>
                <a:endParaRPr lang="en-US" sz="2400" dirty="0">
                  <a:solidFill>
                    <a:schemeClr val="tx1"/>
                  </a:solidFill>
                </a:endParaRPr>
              </a:p>
            </p:txBody>
          </p:sp>
        </mc:Choice>
        <mc:Fallback>
          <p:sp>
            <p:nvSpPr>
              <p:cNvPr id="169" name="Rectangle 168">
                <a:extLst>
                  <a:ext uri="{FF2B5EF4-FFF2-40B4-BE49-F238E27FC236}">
                    <a16:creationId xmlns:a16="http://schemas.microsoft.com/office/drawing/2014/main" id="{1C52E3BE-6729-45D4-B38D-EB4A217389BA}"/>
                  </a:ext>
                </a:extLst>
              </p:cNvPr>
              <p:cNvSpPr>
                <a:spLocks noRot="1" noChangeAspect="1" noMove="1" noResize="1" noEditPoints="1" noAdjustHandles="1" noChangeArrowheads="1" noChangeShapeType="1" noTextEdit="1"/>
              </p:cNvSpPr>
              <p:nvPr/>
            </p:nvSpPr>
            <p:spPr>
              <a:xfrm>
                <a:off x="10256746" y="2961474"/>
                <a:ext cx="548640" cy="451633"/>
              </a:xfrm>
              <a:prstGeom prst="rect">
                <a:avLst/>
              </a:prstGeom>
              <a:blipFill>
                <a:blip r:embed="rId28"/>
                <a:stretch>
                  <a:fillRect l="-14444" b="-12162"/>
                </a:stretch>
              </a:blipFill>
              <a:ln>
                <a:no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C5357E5C-E87B-4491-BF31-6FFDC4BFFB6F}"/>
              </a:ext>
            </a:extLst>
          </p:cNvPr>
          <p:cNvCxnSpPr>
            <a:cxnSpLocks/>
          </p:cNvCxnSpPr>
          <p:nvPr/>
        </p:nvCxnSpPr>
        <p:spPr>
          <a:xfrm rot="16200000" flipV="1">
            <a:off x="10385312" y="2739177"/>
            <a:ext cx="27432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73" name="Rectangle 172">
                <a:extLst>
                  <a:ext uri="{FF2B5EF4-FFF2-40B4-BE49-F238E27FC236}">
                    <a16:creationId xmlns:a16="http://schemas.microsoft.com/office/drawing/2014/main" id="{4A4A1D11-C468-47DB-AD28-F4E4003F0358}"/>
                  </a:ext>
                </a:extLst>
              </p:cNvPr>
              <p:cNvSpPr/>
              <p:nvPr/>
            </p:nvSpPr>
            <p:spPr>
              <a:xfrm>
                <a:off x="10094035" y="2163898"/>
                <a:ext cx="1016337" cy="417358"/>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acc>
                        <m:accPr>
                          <m:chr m:val="̂"/>
                          <m:ctrlPr>
                            <a:rPr lang="en-US" sz="2000" b="1" i="1" smtClean="0">
                              <a:latin typeface="Cambria Math" panose="02040503050406030204" pitchFamily="18" charset="0"/>
                            </a:rPr>
                          </m:ctrlPr>
                        </m:accPr>
                        <m:e>
                          <m:r>
                            <a:rPr lang="en-US" sz="2000" b="1" i="1">
                              <a:latin typeface="Cambria Math" panose="02040503050406030204" pitchFamily="18" charset="0"/>
                            </a:rPr>
                            <m:t>𝒑𝒓𝒆𝒇</m:t>
                          </m:r>
                        </m:e>
                      </m:acc>
                    </m:oMath>
                  </m:oMathPara>
                </a14:m>
                <a:endParaRPr lang="en-US" sz="2000" b="1" dirty="0"/>
              </a:p>
            </p:txBody>
          </p:sp>
        </mc:Choice>
        <mc:Fallback>
          <p:sp>
            <p:nvSpPr>
              <p:cNvPr id="173" name="Rectangle 172">
                <a:extLst>
                  <a:ext uri="{FF2B5EF4-FFF2-40B4-BE49-F238E27FC236}">
                    <a16:creationId xmlns:a16="http://schemas.microsoft.com/office/drawing/2014/main" id="{4A4A1D11-C468-47DB-AD28-F4E4003F0358}"/>
                  </a:ext>
                </a:extLst>
              </p:cNvPr>
              <p:cNvSpPr>
                <a:spLocks noRot="1" noChangeAspect="1" noMove="1" noResize="1" noEditPoints="1" noAdjustHandles="1" noChangeArrowheads="1" noChangeShapeType="1" noTextEdit="1"/>
              </p:cNvSpPr>
              <p:nvPr/>
            </p:nvSpPr>
            <p:spPr>
              <a:xfrm>
                <a:off x="10094035" y="2163898"/>
                <a:ext cx="1016337" cy="417358"/>
              </a:xfrm>
              <a:prstGeom prst="rect">
                <a:avLst/>
              </a:prstGeom>
              <a:blipFill>
                <a:blip r:embed="rId29"/>
                <a:stretch>
                  <a:fillRect t="-8824" r="-15569" b="-147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4" name="Rectangle 173">
                <a:extLst>
                  <a:ext uri="{FF2B5EF4-FFF2-40B4-BE49-F238E27FC236}">
                    <a16:creationId xmlns:a16="http://schemas.microsoft.com/office/drawing/2014/main" id="{50F8388D-3641-46EA-8F31-2D3E72223BB6}"/>
                  </a:ext>
                </a:extLst>
              </p:cNvPr>
              <p:cNvSpPr/>
              <p:nvPr/>
            </p:nvSpPr>
            <p:spPr>
              <a:xfrm>
                <a:off x="1163192" y="1218814"/>
                <a:ext cx="1463734" cy="866006"/>
              </a:xfrm>
              <a:prstGeom prst="rect">
                <a:avLst/>
              </a:prstGeom>
            </p:spPr>
            <p:txBody>
              <a:bodyPr wrap="none">
                <a:spAutoFit/>
              </a:bodyPr>
              <a:lstStyle/>
              <a:p>
                <a:r>
                  <a:rPr lang="en-US" sz="2400" dirty="0"/>
                  <a:t>Trajectory</a:t>
                </a:r>
              </a:p>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a:latin typeface="Cambria Math" panose="02040503050406030204" pitchFamily="18" charset="0"/>
                            </a:rPr>
                            <m:t>𝝉</m:t>
                          </m:r>
                        </m:e>
                        <m:sub>
                          <m:r>
                            <a:rPr lang="en-US" sz="2400" b="1" i="1">
                              <a:latin typeface="Cambria Math" panose="02040503050406030204" pitchFamily="18" charset="0"/>
                            </a:rPr>
                            <m:t>𝒋</m:t>
                          </m:r>
                        </m:sub>
                      </m:sSub>
                    </m:oMath>
                  </m:oMathPara>
                </a14:m>
                <a:endParaRPr lang="en-US" sz="2400" b="1" dirty="0"/>
              </a:p>
            </p:txBody>
          </p:sp>
        </mc:Choice>
        <mc:Fallback>
          <p:sp>
            <p:nvSpPr>
              <p:cNvPr id="174" name="Rectangle 173">
                <a:extLst>
                  <a:ext uri="{FF2B5EF4-FFF2-40B4-BE49-F238E27FC236}">
                    <a16:creationId xmlns:a16="http://schemas.microsoft.com/office/drawing/2014/main" id="{50F8388D-3641-46EA-8F31-2D3E72223BB6}"/>
                  </a:ext>
                </a:extLst>
              </p:cNvPr>
              <p:cNvSpPr>
                <a:spLocks noRot="1" noChangeAspect="1" noMove="1" noResize="1" noEditPoints="1" noAdjustHandles="1" noChangeArrowheads="1" noChangeShapeType="1" noTextEdit="1"/>
              </p:cNvSpPr>
              <p:nvPr/>
            </p:nvSpPr>
            <p:spPr>
              <a:xfrm>
                <a:off x="1163192" y="1218814"/>
                <a:ext cx="1463734" cy="866006"/>
              </a:xfrm>
              <a:prstGeom prst="rect">
                <a:avLst/>
              </a:prstGeom>
              <a:blipFill>
                <a:blip r:embed="rId30"/>
                <a:stretch>
                  <a:fillRect l="-6667" t="-5634" r="-2917" b="-5634"/>
                </a:stretch>
              </a:blipFill>
            </p:spPr>
            <p:txBody>
              <a:bodyPr/>
              <a:lstStyle/>
              <a:p>
                <a:r>
                  <a:rPr lang="en-US">
                    <a:noFill/>
                  </a:rPr>
                  <a:t> </a:t>
                </a:r>
              </a:p>
            </p:txBody>
          </p:sp>
        </mc:Fallback>
      </mc:AlternateContent>
    </p:spTree>
    <p:extLst>
      <p:ext uri="{BB962C8B-B14F-4D97-AF65-F5344CB8AC3E}">
        <p14:creationId xmlns:p14="http://schemas.microsoft.com/office/powerpoint/2010/main" val="2629702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1931FA9-8C88-4806-AE62-2021B0221996}"/>
              </a:ext>
            </a:extLst>
          </p:cNvPr>
          <p:cNvPicPr>
            <a:picLocks noChangeAspect="1"/>
          </p:cNvPicPr>
          <p:nvPr/>
        </p:nvPicPr>
        <p:blipFill>
          <a:blip r:embed="rId2"/>
          <a:stretch>
            <a:fillRect/>
          </a:stretch>
        </p:blipFill>
        <p:spPr>
          <a:xfrm>
            <a:off x="962723" y="1173284"/>
            <a:ext cx="10266554" cy="4511431"/>
          </a:xfrm>
          <a:prstGeom prst="rect">
            <a:avLst/>
          </a:prstGeom>
        </p:spPr>
      </p:pic>
    </p:spTree>
    <p:extLst>
      <p:ext uri="{BB962C8B-B14F-4D97-AF65-F5344CB8AC3E}">
        <p14:creationId xmlns:p14="http://schemas.microsoft.com/office/powerpoint/2010/main" val="2339028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ell phone&#10;&#10;Description automatically generated">
            <a:extLst>
              <a:ext uri="{FF2B5EF4-FFF2-40B4-BE49-F238E27FC236}">
                <a16:creationId xmlns:a16="http://schemas.microsoft.com/office/drawing/2014/main" id="{311F3436-69D3-4929-BA8F-33D18F300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6348" y="1267966"/>
            <a:ext cx="6152900" cy="4614675"/>
          </a:xfrm>
          <a:prstGeom prst="rect">
            <a:avLst/>
          </a:prstGeom>
        </p:spPr>
      </p:pic>
    </p:spTree>
    <p:extLst>
      <p:ext uri="{BB962C8B-B14F-4D97-AF65-F5344CB8AC3E}">
        <p14:creationId xmlns:p14="http://schemas.microsoft.com/office/powerpoint/2010/main" val="2982126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724</TotalTime>
  <Words>1289</Words>
  <Application>Microsoft Office PowerPoint</Application>
  <PresentationFormat>Widescreen</PresentationFormat>
  <Paragraphs>227</Paragraphs>
  <Slides>20</Slides>
  <Notes>9</Notes>
  <HiddenSlides>4</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Chuang</dc:creator>
  <cp:lastModifiedBy>Sean Yun-Shiuan Chuang</cp:lastModifiedBy>
  <cp:revision>63</cp:revision>
  <dcterms:created xsi:type="dcterms:W3CDTF">2020-03-07T22:41:56Z</dcterms:created>
  <dcterms:modified xsi:type="dcterms:W3CDTF">2020-04-01T18:26:42Z</dcterms:modified>
</cp:coreProperties>
</file>