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3" r:id="rId2"/>
    <p:sldId id="264" r:id="rId3"/>
    <p:sldId id="265" r:id="rId4"/>
    <p:sldId id="259" r:id="rId5"/>
    <p:sldId id="258" r:id="rId6"/>
    <p:sldId id="262" r:id="rId7"/>
    <p:sldId id="256" r:id="rId8"/>
    <p:sldId id="257"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20" autoAdjust="0"/>
  </p:normalViewPr>
  <p:slideViewPr>
    <p:cSldViewPr snapToGrid="0" showGuides="1">
      <p:cViewPr varScale="1">
        <p:scale>
          <a:sx n="50" d="100"/>
          <a:sy n="50" d="100"/>
        </p:scale>
        <p:origin x="815" y="58"/>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3/11/2020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Simulation-accuracy. </a:t>
            </a:r>
            <a:r>
              <a:rPr lang="en-US" sz="1200" b="0" i="0" kern="1200" dirty="0">
                <a:solidFill>
                  <a:schemeClr val="tx1"/>
                </a:solidFill>
                <a:effectLst/>
                <a:latin typeface="+mn-lt"/>
                <a:ea typeface="+mn-ea"/>
                <a:cs typeface="+mn-cs"/>
              </a:rPr>
              <a:t>Accuracy in the test set as a function of the standard deviation (SD) of social support values across 4 targets in the training set for simulated data. Each red round dot is the average model test accuracy in test set (averaged across all the simulated data with the same SD). The blue triangle is the average random rate which should be the baseline to compared with. Random rate for each model is derived for each subject by dividing 100% by the average number of targets in the trajectories. The error bars represent the standard errors.</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4</a:t>
            </a:fld>
            <a:endParaRPr lang="en-US"/>
          </a:p>
        </p:txBody>
      </p:sp>
    </p:spTree>
    <p:extLst>
      <p:ext uri="{BB962C8B-B14F-4D97-AF65-F5344CB8AC3E}">
        <p14:creationId xmlns:p14="http://schemas.microsoft.com/office/powerpoint/2010/main" val="55797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value in parenthesis below each subject ID is the standard deviation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5</a:t>
            </a:fld>
            <a:endParaRPr lang="en-US"/>
          </a:p>
        </p:txBody>
      </p:sp>
    </p:spTree>
    <p:extLst>
      <p:ext uri="{BB962C8B-B14F-4D97-AF65-F5344CB8AC3E}">
        <p14:creationId xmlns:p14="http://schemas.microsoft.com/office/powerpoint/2010/main" val="273556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6</a:t>
            </a:fld>
            <a:endParaRPr lang="en-US"/>
          </a:p>
        </p:txBody>
      </p:sp>
    </p:spTree>
    <p:extLst>
      <p:ext uri="{BB962C8B-B14F-4D97-AF65-F5344CB8AC3E}">
        <p14:creationId xmlns:p14="http://schemas.microsoft.com/office/powerpoint/2010/main" val="11791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Human-accuracy. </a:t>
            </a:r>
            <a:r>
              <a:rPr lang="en-US" sz="1200" b="0" i="0" kern="1200" dirty="0">
                <a:solidFill>
                  <a:schemeClr val="tx1"/>
                </a:solidFill>
                <a:effectLst/>
                <a:latin typeface="+mn-lt"/>
                <a:ea typeface="+mn-ea"/>
                <a:cs typeface="+mn-cs"/>
              </a:rPr>
              <a:t>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Each grid along the x-axis represents 100 trajectories.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7</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Human-preference-matrix. The ground-truth preference matrix and the reconstructed preference matrix for human data.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target_j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score value of each of the four targets that human sees on the screen, which is decided by the social support questionnaire. The reconstructed preference matrix is constructed by the rank-transformed predicted preference score inferred by </a:t>
            </a:r>
            <a:r>
              <a:rPr lang="en-US" sz="1400" dirty="0" err="1"/>
              <a:t>ToMnet</a:t>
            </a:r>
            <a:r>
              <a:rPr lang="en-US" sz="1400" dirty="0"/>
              <a: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8</a:t>
            </a:fld>
            <a:endParaRPr lang="en-US"/>
          </a:p>
        </p:txBody>
      </p:sp>
    </p:spTree>
    <p:extLst>
      <p:ext uri="{BB962C8B-B14F-4D97-AF65-F5344CB8AC3E}">
        <p14:creationId xmlns:p14="http://schemas.microsoft.com/office/powerpoint/2010/main" val="62723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9</a:t>
            </a:fld>
            <a:endParaRPr lang="en-US"/>
          </a:p>
        </p:txBody>
      </p:sp>
    </p:spTree>
    <p:extLst>
      <p:ext uri="{BB962C8B-B14F-4D97-AF65-F5344CB8AC3E}">
        <p14:creationId xmlns:p14="http://schemas.microsoft.com/office/powerpoint/2010/main" val="310263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98916" y="1360713"/>
            <a:ext cx="7053941" cy="5203371"/>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21" name="群組 20">
                <a:extLst>
                  <a:ext uri="{FF2B5EF4-FFF2-40B4-BE49-F238E27FC236}">
                    <a16:creationId xmlns:a16="http://schemas.microsoft.com/office/drawing/2014/main" id="{070EB3C3-0A24-D04D-BDD9-099D3B40FD00}"/>
                  </a:ext>
                </a:extLst>
              </p:cNvPr>
              <p:cNvGrpSpPr/>
              <p:nvPr/>
            </p:nvGrpSpPr>
            <p:grpSpPr>
              <a:xfrm>
                <a:off x="3145971" y="859971"/>
                <a:ext cx="7239000" cy="5159827"/>
                <a:chOff x="3557429" y="1262741"/>
                <a:chExt cx="6581843" cy="4615543"/>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557429" y="1262741"/>
                  <a:ext cx="6581843" cy="4615543"/>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6" name="文字方塊 15">
                    <a:extLst>
                      <a:ext uri="{FF2B5EF4-FFF2-40B4-BE49-F238E27FC236}">
                        <a16:creationId xmlns:a16="http://schemas.microsoft.com/office/drawing/2014/main" id="{C239229E-71E6-8144-B932-8991C2C8A58C}"/>
                      </a:ext>
                    </a:extLst>
                  </p:cNvPr>
                  <p:cNvSpPr txBox="1"/>
                  <p:nvPr/>
                </p:nvSpPr>
                <p:spPr>
                  <a:xfrm>
                    <a:off x="3969276" y="3670851"/>
                    <a:ext cx="12776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4">
                            <a:lumMod val="60000"/>
                            <a:lumOff val="40000"/>
                          </a:schemeClr>
                        </a:solidFill>
                      </a:rPr>
                      <a:t>小美</a:t>
                    </a:r>
                    <a:r>
                      <a:rPr kumimoji="1" lang="en-US" altLang="zh-CN" sz="2200" dirty="0">
                        <a:solidFill>
                          <a:schemeClr val="accent4">
                            <a:lumMod val="60000"/>
                            <a:lumOff val="40000"/>
                          </a:schemeClr>
                        </a:solidFill>
                      </a:rPr>
                      <a:t>: 26</a:t>
                    </a:r>
                    <a:endParaRPr kumimoji="1" lang="zh-TW" altLang="en-US" sz="2200" dirty="0">
                      <a:solidFill>
                        <a:schemeClr val="accent4">
                          <a:lumMod val="60000"/>
                          <a:lumOff val="40000"/>
                        </a:schemeClr>
                      </a:solidFill>
                    </a:endParaRPr>
                  </a:p>
                </p:txBody>
              </p:sp>
              <p:sp>
                <p:nvSpPr>
                  <p:cNvPr id="17" name="文字方塊 16">
                    <a:extLst>
                      <a:ext uri="{FF2B5EF4-FFF2-40B4-BE49-F238E27FC236}">
                        <a16:creationId xmlns:a16="http://schemas.microsoft.com/office/drawing/2014/main" id="{CA2D3485-F9C7-924F-B171-8CDE7714A838}"/>
                      </a:ext>
                    </a:extLst>
                  </p:cNvPr>
                  <p:cNvSpPr txBox="1"/>
                  <p:nvPr/>
                </p:nvSpPr>
                <p:spPr>
                  <a:xfrm>
                    <a:off x="3980162" y="4165996"/>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2">
                            <a:lumMod val="75000"/>
                          </a:schemeClr>
                        </a:solidFill>
                      </a:rPr>
                      <a:t>小熊</a:t>
                    </a:r>
                    <a:r>
                      <a:rPr kumimoji="1" lang="en-US" altLang="zh-CN" sz="2200" dirty="0">
                        <a:solidFill>
                          <a:schemeClr val="accent2">
                            <a:lumMod val="75000"/>
                          </a:schemeClr>
                        </a:solidFill>
                      </a:rPr>
                      <a:t>: 18</a:t>
                    </a:r>
                    <a:endParaRPr kumimoji="1" lang="zh-TW" altLang="en-US" sz="2200" dirty="0">
                      <a:solidFill>
                        <a:schemeClr val="accent2">
                          <a:lumMod val="75000"/>
                        </a:schemeClr>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0" name="圖片 19">
                  <a:extLst>
                    <a:ext uri="{FF2B5EF4-FFF2-40B4-BE49-F238E27FC236}">
                      <a16:creationId xmlns:a16="http://schemas.microsoft.com/office/drawing/2014/main" id="{60611A94-7022-E548-A93C-6A24CF621C43}"/>
                    </a:ext>
                  </a:extLst>
                </p:cNvPr>
                <p:cNvPicPr>
                  <a:picLocks noChangeAspect="1"/>
                </p:cNvPicPr>
                <p:nvPr/>
              </p:nvPicPr>
              <p:blipFill>
                <a:blip r:embed="rId3"/>
                <a:stretch>
                  <a:fillRect/>
                </a:stretch>
              </p:blipFill>
              <p:spPr>
                <a:xfrm>
                  <a:off x="5203371" y="1445545"/>
                  <a:ext cx="4333145" cy="4343245"/>
                </a:xfrm>
                <a:prstGeom prst="rect">
                  <a:avLst/>
                </a:prstGeom>
              </p:spPr>
            </p:pic>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4"/>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5"/>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5"/>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5"/>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p:cNvPicPr>
              <p:nvPr/>
            </p:nvPicPr>
            <p:blipFill>
              <a:blip r:embed="rId5"/>
              <a:stretch>
                <a:fillRect/>
              </a:stretch>
            </p:blipFill>
            <p:spPr>
              <a:xfrm>
                <a:off x="8958538" y="4538286"/>
                <a:ext cx="347204" cy="335497"/>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6"/>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7"/>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8"/>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9"/>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407450" cy="95410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Current Score: 0</a:t>
              </a:r>
              <a:endParaRPr kumimoji="1" lang="zh-TW" altLang="en-US" sz="2800" dirty="0">
                <a:solidFill>
                  <a:srgbClr val="00B0F0"/>
                </a:solidFill>
              </a:endParaRPr>
            </a:p>
          </p:txBody>
        </p:sp>
      </p:grpSp>
      <p:sp>
        <p:nvSpPr>
          <p:cNvPr id="55" name="文字方塊 54">
            <a:extLst>
              <a:ext uri="{FF2B5EF4-FFF2-40B4-BE49-F238E27FC236}">
                <a16:creationId xmlns:a16="http://schemas.microsoft.com/office/drawing/2014/main" id="{B7975875-8E22-8546-A86B-2C511259894F}"/>
              </a:ext>
            </a:extLst>
          </p:cNvPr>
          <p:cNvSpPr txBox="1"/>
          <p:nvPr/>
        </p:nvSpPr>
        <p:spPr>
          <a:xfrm>
            <a:off x="2137976" y="36168"/>
            <a:ext cx="7801153" cy="1323439"/>
          </a:xfrm>
          <a:prstGeom prst="rect">
            <a:avLst/>
          </a:prstGeom>
          <a:noFill/>
        </p:spPr>
        <p:txBody>
          <a:bodyPr wrap="square" rtlCol="0">
            <a:spAutoFit/>
          </a:bodyPr>
          <a:lstStyle/>
          <a:p>
            <a:r>
              <a:rPr kumimoji="1" lang="en-US" altLang="zh-TW" sz="4000" dirty="0"/>
              <a:t>“Each step costs 1 point, </a:t>
            </a:r>
          </a:p>
          <a:p>
            <a:r>
              <a:rPr kumimoji="1" lang="en-US" altLang="zh-TW" sz="4000" dirty="0"/>
              <a:t>which target do you want to reach?”</a:t>
            </a:r>
            <a:endParaRPr kumimoji="1" lang="zh-TW" altLang="en-US" sz="4000" dirty="0"/>
          </a:p>
        </p:txBody>
      </p:sp>
    </p:spTree>
    <p:extLst>
      <p:ext uri="{BB962C8B-B14F-4D97-AF65-F5344CB8AC3E}">
        <p14:creationId xmlns:p14="http://schemas.microsoft.com/office/powerpoint/2010/main" val="25971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969FE1E-2130-4271-A77F-CAE75C8A6664}"/>
              </a:ext>
            </a:extLst>
          </p:cNvPr>
          <p:cNvGrpSpPr/>
          <p:nvPr/>
        </p:nvGrpSpPr>
        <p:grpSpPr>
          <a:xfrm>
            <a:off x="217716" y="250371"/>
            <a:ext cx="8719456" cy="6400800"/>
            <a:chOff x="217716" y="250371"/>
            <a:chExt cx="8719456" cy="640080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7716" y="250371"/>
              <a:ext cx="8719456" cy="6400800"/>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145971" y="859971"/>
                  <a:ext cx="7239000" cy="5159827"/>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3"/>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4"/>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4"/>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4"/>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noChangeAspect="1"/>
                </p:cNvPicPr>
                <p:nvPr/>
              </p:nvPicPr>
              <p:blipFill>
                <a:blip r:embed="rId4"/>
                <a:stretch>
                  <a:fillRect/>
                </a:stretch>
              </p:blipFill>
              <p:spPr>
                <a:xfrm>
                  <a:off x="8958539" y="4549324"/>
                  <a:ext cx="324000" cy="313875"/>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5"/>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6"/>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7"/>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8"/>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741686" cy="76912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Final Score: 26-7=19</a:t>
                </a:r>
                <a:endParaRPr kumimoji="1" lang="zh-TW" altLang="en-US" sz="2800" dirty="0">
                  <a:solidFill>
                    <a:srgbClr val="00B0F0"/>
                  </a:solidFill>
                </a:endParaRPr>
              </a:p>
            </p:txBody>
          </p:sp>
        </p:grpSp>
        <p:pic>
          <p:nvPicPr>
            <p:cNvPr id="3" name="圖片 2">
              <a:extLst>
                <a:ext uri="{FF2B5EF4-FFF2-40B4-BE49-F238E27FC236}">
                  <a16:creationId xmlns:a16="http://schemas.microsoft.com/office/drawing/2014/main" id="{CD0221BF-DC57-8541-9893-316C67EB39EB}"/>
                </a:ext>
              </a:extLst>
            </p:cNvPr>
            <p:cNvPicPr>
              <a:picLocks noChangeAspect="1"/>
            </p:cNvPicPr>
            <p:nvPr/>
          </p:nvPicPr>
          <p:blipFill>
            <a:blip r:embed="rId9"/>
            <a:stretch>
              <a:fillRect/>
            </a:stretch>
          </p:blipFill>
          <p:spPr>
            <a:xfrm>
              <a:off x="2398216" y="400776"/>
              <a:ext cx="5844635" cy="6142662"/>
            </a:xfrm>
            <a:prstGeom prst="rect">
              <a:avLst/>
            </a:prstGeom>
          </p:spPr>
        </p:pic>
        <p:sp>
          <p:nvSpPr>
            <p:cNvPr id="45" name="向右箭號 44">
              <a:extLst>
                <a:ext uri="{FF2B5EF4-FFF2-40B4-BE49-F238E27FC236}">
                  <a16:creationId xmlns:a16="http://schemas.microsoft.com/office/drawing/2014/main" id="{7BE80E27-A79C-6C48-9C4A-1040610D761F}"/>
                </a:ext>
              </a:extLst>
            </p:cNvPr>
            <p:cNvSpPr/>
            <p:nvPr/>
          </p:nvSpPr>
          <p:spPr>
            <a:xfrm>
              <a:off x="5573484" y="3222171"/>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向右箭號 46">
              <a:extLst>
                <a:ext uri="{FF2B5EF4-FFF2-40B4-BE49-F238E27FC236}">
                  <a16:creationId xmlns:a16="http://schemas.microsoft.com/office/drawing/2014/main" id="{C6B9CC99-B83C-E045-89A6-CFD381A309A2}"/>
                </a:ext>
              </a:extLst>
            </p:cNvPr>
            <p:cNvSpPr/>
            <p:nvPr/>
          </p:nvSpPr>
          <p:spPr>
            <a:xfrm rot="5400000">
              <a:off x="5693226" y="3494316"/>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向右箭號 48">
              <a:extLst>
                <a:ext uri="{FF2B5EF4-FFF2-40B4-BE49-F238E27FC236}">
                  <a16:creationId xmlns:a16="http://schemas.microsoft.com/office/drawing/2014/main" id="{82DB7F11-4ACD-D647-9A76-6EE7CEC583FF}"/>
                </a:ext>
              </a:extLst>
            </p:cNvPr>
            <p:cNvSpPr/>
            <p:nvPr/>
          </p:nvSpPr>
          <p:spPr>
            <a:xfrm rot="5400000">
              <a:off x="5693223" y="3886203"/>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0" name="向右箭號 49">
              <a:extLst>
                <a:ext uri="{FF2B5EF4-FFF2-40B4-BE49-F238E27FC236}">
                  <a16:creationId xmlns:a16="http://schemas.microsoft.com/office/drawing/2014/main" id="{898B2944-8A51-1646-B7DF-C816765383D2}"/>
                </a:ext>
              </a:extLst>
            </p:cNvPr>
            <p:cNvSpPr/>
            <p:nvPr/>
          </p:nvSpPr>
          <p:spPr>
            <a:xfrm rot="5400000">
              <a:off x="5693228" y="4317038"/>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1" name="向右箭號 50">
              <a:extLst>
                <a:ext uri="{FF2B5EF4-FFF2-40B4-BE49-F238E27FC236}">
                  <a16:creationId xmlns:a16="http://schemas.microsoft.com/office/drawing/2014/main" id="{94F88719-0951-514B-AD34-98AF65CFB451}"/>
                </a:ext>
              </a:extLst>
            </p:cNvPr>
            <p:cNvSpPr/>
            <p:nvPr/>
          </p:nvSpPr>
          <p:spPr>
            <a:xfrm rot="5400000">
              <a:off x="5704111" y="4730697"/>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2" name="向右箭號 51">
              <a:extLst>
                <a:ext uri="{FF2B5EF4-FFF2-40B4-BE49-F238E27FC236}">
                  <a16:creationId xmlns:a16="http://schemas.microsoft.com/office/drawing/2014/main" id="{5AC73B4B-5899-F049-995D-0D8F601BF022}"/>
                </a:ext>
              </a:extLst>
            </p:cNvPr>
            <p:cNvSpPr/>
            <p:nvPr/>
          </p:nvSpPr>
          <p:spPr>
            <a:xfrm rot="5400000">
              <a:off x="5714994" y="514435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3" name="向右箭號 52">
              <a:extLst>
                <a:ext uri="{FF2B5EF4-FFF2-40B4-BE49-F238E27FC236}">
                  <a16:creationId xmlns:a16="http://schemas.microsoft.com/office/drawing/2014/main" id="{62661258-7B93-384F-9492-25B6A1F0980C}"/>
                </a:ext>
              </a:extLst>
            </p:cNvPr>
            <p:cNvSpPr/>
            <p:nvPr/>
          </p:nvSpPr>
          <p:spPr>
            <a:xfrm rot="10800000">
              <a:off x="5551712" y="530134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TextBox 1">
              <a:extLst>
                <a:ext uri="{FF2B5EF4-FFF2-40B4-BE49-F238E27FC236}">
                  <a16:creationId xmlns:a16="http://schemas.microsoft.com/office/drawing/2014/main" id="{E753BACE-D93F-4B7F-A744-134FD10230EF}"/>
                </a:ext>
              </a:extLst>
            </p:cNvPr>
            <p:cNvSpPr txBox="1"/>
            <p:nvPr/>
          </p:nvSpPr>
          <p:spPr>
            <a:xfrm>
              <a:off x="806583" y="1589048"/>
              <a:ext cx="1483805" cy="461665"/>
            </a:xfrm>
            <a:prstGeom prst="rect">
              <a:avLst/>
            </a:prstGeom>
            <a:solidFill>
              <a:schemeClr val="tx1"/>
            </a:solidFill>
          </p:spPr>
          <p:txBody>
            <a:bodyPr wrap="square" rtlCol="0">
              <a:spAutoFit/>
            </a:bodyPr>
            <a:lstStyle/>
            <a:p>
              <a:r>
                <a:rPr lang="en-US" sz="2400" b="1" dirty="0">
                  <a:solidFill>
                    <a:srgbClr val="F84576"/>
                  </a:solidFill>
                </a:rPr>
                <a:t>Anne: 23</a:t>
              </a:r>
            </a:p>
          </p:txBody>
        </p:sp>
        <p:sp>
          <p:nvSpPr>
            <p:cNvPr id="29" name="TextBox 28">
              <a:extLst>
                <a:ext uri="{FF2B5EF4-FFF2-40B4-BE49-F238E27FC236}">
                  <a16:creationId xmlns:a16="http://schemas.microsoft.com/office/drawing/2014/main" id="{276DEE2E-CC16-4423-8272-7FA317338881}"/>
                </a:ext>
              </a:extLst>
            </p:cNvPr>
            <p:cNvSpPr txBox="1"/>
            <p:nvPr/>
          </p:nvSpPr>
          <p:spPr>
            <a:xfrm>
              <a:off x="806583" y="2311212"/>
              <a:ext cx="1591635" cy="461665"/>
            </a:xfrm>
            <a:prstGeom prst="rect">
              <a:avLst/>
            </a:prstGeom>
            <a:solidFill>
              <a:schemeClr val="tx1"/>
            </a:solidFill>
          </p:spPr>
          <p:txBody>
            <a:bodyPr wrap="square" rtlCol="0">
              <a:spAutoFit/>
            </a:bodyPr>
            <a:lstStyle/>
            <a:p>
              <a:r>
                <a:rPr lang="en-US" sz="2400" b="1" dirty="0">
                  <a:solidFill>
                    <a:srgbClr val="D6C688"/>
                  </a:solidFill>
                </a:rPr>
                <a:t>Ben: 26</a:t>
              </a:r>
            </a:p>
          </p:txBody>
        </p:sp>
        <p:sp>
          <p:nvSpPr>
            <p:cNvPr id="33" name="TextBox 32">
              <a:extLst>
                <a:ext uri="{FF2B5EF4-FFF2-40B4-BE49-F238E27FC236}">
                  <a16:creationId xmlns:a16="http://schemas.microsoft.com/office/drawing/2014/main" id="{1F1FEB8F-6BD2-4CF1-A3A3-EE1083B7C4E8}"/>
                </a:ext>
              </a:extLst>
            </p:cNvPr>
            <p:cNvSpPr txBox="1"/>
            <p:nvPr/>
          </p:nvSpPr>
          <p:spPr>
            <a:xfrm>
              <a:off x="806583" y="3037874"/>
              <a:ext cx="1591635" cy="461665"/>
            </a:xfrm>
            <a:prstGeom prst="rect">
              <a:avLst/>
            </a:prstGeom>
            <a:solidFill>
              <a:schemeClr val="tx1"/>
            </a:solidFill>
          </p:spPr>
          <p:txBody>
            <a:bodyPr wrap="square" rtlCol="0">
              <a:spAutoFit/>
            </a:bodyPr>
            <a:lstStyle/>
            <a:p>
              <a:r>
                <a:rPr lang="en-US" sz="2400" b="1" dirty="0">
                  <a:solidFill>
                    <a:srgbClr val="B26A42"/>
                  </a:solidFill>
                </a:rPr>
                <a:t>Matt: 18</a:t>
              </a:r>
            </a:p>
          </p:txBody>
        </p:sp>
        <p:sp>
          <p:nvSpPr>
            <p:cNvPr id="35" name="TextBox 34">
              <a:extLst>
                <a:ext uri="{FF2B5EF4-FFF2-40B4-BE49-F238E27FC236}">
                  <a16:creationId xmlns:a16="http://schemas.microsoft.com/office/drawing/2014/main" id="{D852391A-8C4E-4368-8038-B8F5DD753809}"/>
                </a:ext>
              </a:extLst>
            </p:cNvPr>
            <p:cNvSpPr txBox="1"/>
            <p:nvPr/>
          </p:nvSpPr>
          <p:spPr>
            <a:xfrm>
              <a:off x="806583" y="3731653"/>
              <a:ext cx="1483805" cy="461665"/>
            </a:xfrm>
            <a:prstGeom prst="rect">
              <a:avLst/>
            </a:prstGeom>
            <a:solidFill>
              <a:schemeClr val="tx1"/>
            </a:solidFill>
          </p:spPr>
          <p:txBody>
            <a:bodyPr wrap="square" rtlCol="0">
              <a:spAutoFit/>
            </a:bodyPr>
            <a:lstStyle/>
            <a:p>
              <a:r>
                <a:rPr lang="en-US" sz="2400" b="1" dirty="0">
                  <a:solidFill>
                    <a:srgbClr val="7DCEA0"/>
                  </a:solidFill>
                </a:rPr>
                <a:t>Amy: 18</a:t>
              </a:r>
            </a:p>
          </p:txBody>
        </p:sp>
      </p:grpSp>
      <p:sp>
        <p:nvSpPr>
          <p:cNvPr id="6" name="Rectangle 5">
            <a:extLst>
              <a:ext uri="{FF2B5EF4-FFF2-40B4-BE49-F238E27FC236}">
                <a16:creationId xmlns:a16="http://schemas.microsoft.com/office/drawing/2014/main" id="{A060F4C3-72B4-4547-ADEF-938EFAEE4913}"/>
              </a:ext>
            </a:extLst>
          </p:cNvPr>
          <p:cNvSpPr/>
          <p:nvPr/>
        </p:nvSpPr>
        <p:spPr>
          <a:xfrm>
            <a:off x="7351776" y="4788692"/>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6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video game&#10;&#10;Description automatically generated">
            <a:extLst>
              <a:ext uri="{FF2B5EF4-FFF2-40B4-BE49-F238E27FC236}">
                <a16:creationId xmlns:a16="http://schemas.microsoft.com/office/drawing/2014/main" id="{4D0E9563-08B5-45C5-9A8F-5DB73846050D}"/>
              </a:ext>
            </a:extLst>
          </p:cNvPr>
          <p:cNvPicPr>
            <a:picLocks noChangeAspect="1"/>
          </p:cNvPicPr>
          <p:nvPr/>
        </p:nvPicPr>
        <p:blipFill>
          <a:blip r:embed="rId2"/>
          <a:stretch>
            <a:fillRect/>
          </a:stretch>
        </p:blipFill>
        <p:spPr>
          <a:xfrm>
            <a:off x="3601329" y="591892"/>
            <a:ext cx="6077243" cy="5754251"/>
          </a:xfrm>
          <a:prstGeom prst="rect">
            <a:avLst/>
          </a:prstGeom>
        </p:spPr>
      </p:pic>
      <p:sp>
        <p:nvSpPr>
          <p:cNvPr id="5" name="TextBox 4">
            <a:extLst>
              <a:ext uri="{FF2B5EF4-FFF2-40B4-BE49-F238E27FC236}">
                <a16:creationId xmlns:a16="http://schemas.microsoft.com/office/drawing/2014/main" id="{5627B980-87BA-429E-BF6F-BDA1CE6F0DE8}"/>
              </a:ext>
            </a:extLst>
          </p:cNvPr>
          <p:cNvSpPr txBox="1"/>
          <p:nvPr/>
        </p:nvSpPr>
        <p:spPr>
          <a:xfrm>
            <a:off x="7610619" y="2509405"/>
            <a:ext cx="1824111" cy="369332"/>
          </a:xfrm>
          <a:prstGeom prst="rect">
            <a:avLst/>
          </a:prstGeom>
          <a:solidFill>
            <a:schemeClr val="bg1"/>
          </a:solidFill>
        </p:spPr>
        <p:txBody>
          <a:bodyPr wrap="square" rtlCol="0">
            <a:spAutoFit/>
          </a:bodyPr>
          <a:lstStyle/>
          <a:p>
            <a:r>
              <a:rPr lang="en-US" b="1" dirty="0"/>
              <a:t>Test Query State</a:t>
            </a:r>
          </a:p>
        </p:txBody>
      </p:sp>
      <p:sp>
        <p:nvSpPr>
          <p:cNvPr id="6" name="TextBox 5">
            <a:extLst>
              <a:ext uri="{FF2B5EF4-FFF2-40B4-BE49-F238E27FC236}">
                <a16:creationId xmlns:a16="http://schemas.microsoft.com/office/drawing/2014/main" id="{CB8A08BC-E81D-4774-A054-8440B8D92698}"/>
              </a:ext>
            </a:extLst>
          </p:cNvPr>
          <p:cNvSpPr txBox="1"/>
          <p:nvPr/>
        </p:nvSpPr>
        <p:spPr>
          <a:xfrm>
            <a:off x="7624685" y="5840504"/>
            <a:ext cx="1920240" cy="369332"/>
          </a:xfrm>
          <a:prstGeom prst="rect">
            <a:avLst/>
          </a:prstGeom>
          <a:solidFill>
            <a:schemeClr val="bg1"/>
          </a:solidFill>
        </p:spPr>
        <p:txBody>
          <a:bodyPr wrap="square" rtlCol="0">
            <a:spAutoFit/>
          </a:bodyPr>
          <a:lstStyle/>
          <a:p>
            <a:r>
              <a:rPr lang="en-US" b="1" dirty="0"/>
              <a:t>Predicted Target</a:t>
            </a:r>
          </a:p>
        </p:txBody>
      </p:sp>
      <p:sp>
        <p:nvSpPr>
          <p:cNvPr id="11" name="TextBox 10">
            <a:extLst>
              <a:ext uri="{FF2B5EF4-FFF2-40B4-BE49-F238E27FC236}">
                <a16:creationId xmlns:a16="http://schemas.microsoft.com/office/drawing/2014/main" id="{93BF224F-00B5-4960-92B4-4B8B147F0DA9}"/>
              </a:ext>
            </a:extLst>
          </p:cNvPr>
          <p:cNvSpPr txBox="1"/>
          <p:nvPr/>
        </p:nvSpPr>
        <p:spPr>
          <a:xfrm>
            <a:off x="6698563" y="271346"/>
            <a:ext cx="2980009" cy="461665"/>
          </a:xfrm>
          <a:prstGeom prst="rect">
            <a:avLst/>
          </a:prstGeom>
          <a:solidFill>
            <a:schemeClr val="bg1"/>
          </a:solidFill>
        </p:spPr>
        <p:txBody>
          <a:bodyPr wrap="square" rtlCol="0">
            <a:spAutoFit/>
          </a:bodyPr>
          <a:lstStyle/>
          <a:p>
            <a:r>
              <a:rPr lang="en-US" sz="2400" b="1" dirty="0"/>
              <a:t>Preference Prediction</a:t>
            </a:r>
          </a:p>
        </p:txBody>
      </p:sp>
      <p:sp>
        <p:nvSpPr>
          <p:cNvPr id="12" name="TextBox 11">
            <a:extLst>
              <a:ext uri="{FF2B5EF4-FFF2-40B4-BE49-F238E27FC236}">
                <a16:creationId xmlns:a16="http://schemas.microsoft.com/office/drawing/2014/main" id="{E165FDF6-63F8-4F69-9ABB-68428333AE49}"/>
              </a:ext>
            </a:extLst>
          </p:cNvPr>
          <p:cNvSpPr txBox="1"/>
          <p:nvPr/>
        </p:nvSpPr>
        <p:spPr>
          <a:xfrm>
            <a:off x="3120680" y="271345"/>
            <a:ext cx="2980009" cy="461665"/>
          </a:xfrm>
          <a:prstGeom prst="rect">
            <a:avLst/>
          </a:prstGeom>
          <a:solidFill>
            <a:schemeClr val="bg1"/>
          </a:solidFill>
        </p:spPr>
        <p:txBody>
          <a:bodyPr wrap="square" rtlCol="0">
            <a:spAutoFit/>
          </a:bodyPr>
          <a:lstStyle/>
          <a:p>
            <a:pPr algn="ctr"/>
            <a:r>
              <a:rPr lang="en-US" sz="2400" b="1" dirty="0"/>
              <a:t>Model Training</a:t>
            </a:r>
          </a:p>
        </p:txBody>
      </p:sp>
    </p:spTree>
    <p:extLst>
      <p:ext uri="{BB962C8B-B14F-4D97-AF65-F5344CB8AC3E}">
        <p14:creationId xmlns:p14="http://schemas.microsoft.com/office/powerpoint/2010/main" val="427183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ell phone&#10;&#10;Description automatically generated">
            <a:extLst>
              <a:ext uri="{FF2B5EF4-FFF2-40B4-BE49-F238E27FC236}">
                <a16:creationId xmlns:a16="http://schemas.microsoft.com/office/drawing/2014/main" id="{FEA26B47-872D-4B61-88A6-FE024FCF0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7029" y="1213334"/>
            <a:ext cx="5734934" cy="4301201"/>
          </a:xfrm>
          <a:prstGeom prst="rect">
            <a:avLst/>
          </a:prstGeom>
        </p:spPr>
      </p:pic>
    </p:spTree>
    <p:extLst>
      <p:ext uri="{BB962C8B-B14F-4D97-AF65-F5344CB8AC3E}">
        <p14:creationId xmlns:p14="http://schemas.microsoft.com/office/powerpoint/2010/main" val="2982126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01FF39-776C-4784-B547-5082A73DFB57}"/>
              </a:ext>
            </a:extLst>
          </p:cNvPr>
          <p:cNvGrpSpPr/>
          <p:nvPr/>
        </p:nvGrpSpPr>
        <p:grpSpPr>
          <a:xfrm>
            <a:off x="1323215" y="0"/>
            <a:ext cx="9179809" cy="6858000"/>
            <a:chOff x="1323215" y="0"/>
            <a:chExt cx="9179809" cy="6858000"/>
          </a:xfrm>
        </p:grpSpPr>
        <p:pic>
          <p:nvPicPr>
            <p:cNvPr id="4" name="Picture 3" descr="A screenshot of a cell phone&#10;&#10;Description automatically generated">
              <a:extLst>
                <a:ext uri="{FF2B5EF4-FFF2-40B4-BE49-F238E27FC236}">
                  <a16:creationId xmlns:a16="http://schemas.microsoft.com/office/drawing/2014/main" id="{2A9A48B9-2921-409D-8186-55DA405F9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215" y="0"/>
              <a:ext cx="4987637" cy="6858000"/>
            </a:xfrm>
            <a:prstGeom prst="rect">
              <a:avLst/>
            </a:prstGeom>
          </p:spPr>
        </p:pic>
        <p:pic>
          <p:nvPicPr>
            <p:cNvPr id="6" name="Picture 5" descr="A close up of a logo&#10;&#10;Description automatically generated">
              <a:extLst>
                <a:ext uri="{FF2B5EF4-FFF2-40B4-BE49-F238E27FC236}">
                  <a16:creationId xmlns:a16="http://schemas.microsoft.com/office/drawing/2014/main" id="{A750D2B8-2475-4371-8DED-CF14279BD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387" y="0"/>
              <a:ext cx="4987637" cy="6858000"/>
            </a:xfrm>
            <a:prstGeom prst="rect">
              <a:avLst/>
            </a:prstGeom>
          </p:spPr>
        </p:pic>
      </p:grpSp>
    </p:spTree>
    <p:extLst>
      <p:ext uri="{BB962C8B-B14F-4D97-AF65-F5344CB8AC3E}">
        <p14:creationId xmlns:p14="http://schemas.microsoft.com/office/powerpoint/2010/main" val="193654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3">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739337" y="17138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242420" y="171384"/>
            <a:ext cx="2106526" cy="461665"/>
          </a:xfrm>
          <a:prstGeom prst="rect">
            <a:avLst/>
          </a:prstGeom>
          <a:noFill/>
        </p:spPr>
        <p:txBody>
          <a:bodyPr wrap="square" rtlCol="0">
            <a:spAutoFit/>
          </a:bodyPr>
          <a:lstStyle/>
          <a:p>
            <a:r>
              <a:rPr lang="en-US" sz="2400" dirty="0"/>
              <a:t>Reconstructed</a:t>
            </a:r>
          </a:p>
        </p:txBody>
      </p:sp>
      <p:cxnSp>
        <p:nvCxnSpPr>
          <p:cNvPr id="15" name="Straight Connector 14">
            <a:extLst>
              <a:ext uri="{FF2B5EF4-FFF2-40B4-BE49-F238E27FC236}">
                <a16:creationId xmlns:a16="http://schemas.microsoft.com/office/drawing/2014/main" id="{4F99AD08-4462-47CE-B2EF-881C2A06E75B}"/>
              </a:ext>
            </a:extLst>
          </p:cNvPr>
          <p:cNvCxnSpPr>
            <a:cxnSpLocks/>
          </p:cNvCxnSpPr>
          <p:nvPr/>
        </p:nvCxnSpPr>
        <p:spPr>
          <a:xfrm>
            <a:off x="4238765" y="789804"/>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456AEC6-A38A-47D8-82E1-235B469E53AD}"/>
              </a:ext>
            </a:extLst>
          </p:cNvPr>
          <p:cNvCxnSpPr>
            <a:cxnSpLocks/>
          </p:cNvCxnSpPr>
          <p:nvPr/>
        </p:nvCxnSpPr>
        <p:spPr>
          <a:xfrm>
            <a:off x="4238765" y="313675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C460043-689E-4E67-8884-90956338B727}"/>
              </a:ext>
            </a:extLst>
          </p:cNvPr>
          <p:cNvCxnSpPr>
            <a:cxnSpLocks/>
          </p:cNvCxnSpPr>
          <p:nvPr/>
        </p:nvCxnSpPr>
        <p:spPr>
          <a:xfrm>
            <a:off x="4238765" y="5385243"/>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37C4291-51A8-41CC-97E7-9BB3251F2965}"/>
              </a:ext>
            </a:extLst>
          </p:cNvPr>
          <p:cNvSpPr txBox="1"/>
          <p:nvPr/>
        </p:nvSpPr>
        <p:spPr>
          <a:xfrm rot="16200000">
            <a:off x="3243438" y="1494469"/>
            <a:ext cx="1375948" cy="461665"/>
          </a:xfrm>
          <a:prstGeom prst="rect">
            <a:avLst/>
          </a:prstGeom>
          <a:noFill/>
        </p:spPr>
        <p:txBody>
          <a:bodyPr wrap="square" rtlCol="0">
            <a:spAutoFit/>
          </a:bodyPr>
          <a:lstStyle/>
          <a:p>
            <a:r>
              <a:rPr lang="en-US" sz="2400" i="1" dirty="0"/>
              <a:t>SD = 2.1</a:t>
            </a:r>
          </a:p>
        </p:txBody>
      </p:sp>
      <p:sp>
        <p:nvSpPr>
          <p:cNvPr id="19" name="TextBox 18">
            <a:extLst>
              <a:ext uri="{FF2B5EF4-FFF2-40B4-BE49-F238E27FC236}">
                <a16:creationId xmlns:a16="http://schemas.microsoft.com/office/drawing/2014/main" id="{1666F773-3CB2-4F8B-AC5C-B3AB32AD72C7}"/>
              </a:ext>
            </a:extLst>
          </p:cNvPr>
          <p:cNvSpPr txBox="1"/>
          <p:nvPr/>
        </p:nvSpPr>
        <p:spPr>
          <a:xfrm rot="16200000">
            <a:off x="3243437" y="3921689"/>
            <a:ext cx="1375948" cy="461665"/>
          </a:xfrm>
          <a:prstGeom prst="rect">
            <a:avLst/>
          </a:prstGeom>
          <a:noFill/>
        </p:spPr>
        <p:txBody>
          <a:bodyPr wrap="square" rtlCol="0">
            <a:spAutoFit/>
          </a:bodyPr>
          <a:lstStyle/>
          <a:p>
            <a:r>
              <a:rPr lang="en-US" sz="2400" i="1" dirty="0"/>
              <a:t>SD = 1.1</a:t>
            </a:r>
          </a:p>
        </p:txBody>
      </p:sp>
      <p:sp>
        <p:nvSpPr>
          <p:cNvPr id="20" name="TextBox 19">
            <a:extLst>
              <a:ext uri="{FF2B5EF4-FFF2-40B4-BE49-F238E27FC236}">
                <a16:creationId xmlns:a16="http://schemas.microsoft.com/office/drawing/2014/main" id="{AAD9AC1F-3425-4970-8FF3-4199291F45D1}"/>
              </a:ext>
            </a:extLst>
          </p:cNvPr>
          <p:cNvSpPr txBox="1"/>
          <p:nvPr/>
        </p:nvSpPr>
        <p:spPr>
          <a:xfrm rot="16200000">
            <a:off x="3247935" y="5660934"/>
            <a:ext cx="1375948" cy="461665"/>
          </a:xfrm>
          <a:prstGeom prst="rect">
            <a:avLst/>
          </a:prstGeom>
          <a:noFill/>
        </p:spPr>
        <p:txBody>
          <a:bodyPr wrap="square" rtlCol="0">
            <a:spAutoFit/>
          </a:bodyPr>
          <a:lstStyle/>
          <a:p>
            <a:r>
              <a:rPr lang="en-US" sz="2400" i="1" dirty="0"/>
              <a:t>SD = 0.1</a:t>
            </a:r>
          </a:p>
        </p:txBody>
      </p:sp>
      <p:cxnSp>
        <p:nvCxnSpPr>
          <p:cNvPr id="21" name="Straight Connector 20">
            <a:extLst>
              <a:ext uri="{FF2B5EF4-FFF2-40B4-BE49-F238E27FC236}">
                <a16:creationId xmlns:a16="http://schemas.microsoft.com/office/drawing/2014/main" id="{BBC46255-8A99-490A-9A9D-C5FEDF7B6223}"/>
              </a:ext>
            </a:extLst>
          </p:cNvPr>
          <p:cNvCxnSpPr>
            <a:cxnSpLocks/>
          </p:cNvCxnSpPr>
          <p:nvPr/>
        </p:nvCxnSpPr>
        <p:spPr>
          <a:xfrm>
            <a:off x="4135899" y="304063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F46BEA2-5756-490F-ACDA-85763B6BA204}"/>
              </a:ext>
            </a:extLst>
          </p:cNvPr>
          <p:cNvCxnSpPr>
            <a:cxnSpLocks/>
          </p:cNvCxnSpPr>
          <p:nvPr/>
        </p:nvCxnSpPr>
        <p:spPr>
          <a:xfrm>
            <a:off x="4062269" y="5479030"/>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B57390E1-164D-4064-95D4-45531DA48A67}"/>
              </a:ext>
            </a:extLst>
          </p:cNvPr>
          <p:cNvPicPr>
            <a:picLocks noChangeAspect="1"/>
          </p:cNvPicPr>
          <p:nvPr/>
        </p:nvPicPr>
        <p:blipFill rotWithShape="1">
          <a:blip r:embed="rId4">
            <a:extLst>
              <a:ext uri="{28A0092B-C50C-407E-A947-70E740481C1C}">
                <a14:useLocalDpi xmlns:a14="http://schemas.microsoft.com/office/drawing/2010/main" val="0"/>
              </a:ext>
            </a:extLst>
          </a:blip>
          <a:srcRect l="12111" t="1003" r="30632" b="-109"/>
          <a:stretch/>
        </p:blipFill>
        <p:spPr>
          <a:xfrm>
            <a:off x="7023581" y="581648"/>
            <a:ext cx="2614711" cy="6222944"/>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A9CFAF1F-B529-4ACA-9E95-3BA644CA7899}"/>
              </a:ext>
            </a:extLst>
          </p:cNvPr>
          <p:cNvPicPr>
            <a:picLocks noChangeAspect="1"/>
          </p:cNvPicPr>
          <p:nvPr/>
        </p:nvPicPr>
        <p:blipFill rotWithShape="1">
          <a:blip r:embed="rId5">
            <a:extLst>
              <a:ext uri="{28A0092B-C50C-407E-A947-70E740481C1C}">
                <a14:useLocalDpi xmlns:a14="http://schemas.microsoft.com/office/drawing/2010/main" val="0"/>
              </a:ext>
            </a:extLst>
          </a:blip>
          <a:srcRect l="11487" t="448" r="34299" b="448"/>
          <a:stretch/>
        </p:blipFill>
        <p:spPr>
          <a:xfrm>
            <a:off x="4440486" y="581648"/>
            <a:ext cx="2542510" cy="6205644"/>
          </a:xfrm>
          <a:prstGeom prst="rect">
            <a:avLst/>
          </a:prstGeom>
        </p:spPr>
      </p:pic>
      <p:cxnSp>
        <p:nvCxnSpPr>
          <p:cNvPr id="28" name="Straight Connector 27">
            <a:extLst>
              <a:ext uri="{FF2B5EF4-FFF2-40B4-BE49-F238E27FC236}">
                <a16:creationId xmlns:a16="http://schemas.microsoft.com/office/drawing/2014/main" id="{0C5DEA84-BE39-4138-8C9D-BCD9B9BD3863}"/>
              </a:ext>
            </a:extLst>
          </p:cNvPr>
          <p:cNvCxnSpPr>
            <a:cxnSpLocks/>
          </p:cNvCxnSpPr>
          <p:nvPr/>
        </p:nvCxnSpPr>
        <p:spPr>
          <a:xfrm>
            <a:off x="4281909" y="2955891"/>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F50E44C-3843-49AD-972D-644428CC9E97}"/>
              </a:ext>
            </a:extLst>
          </p:cNvPr>
          <p:cNvCxnSpPr>
            <a:cxnSpLocks/>
          </p:cNvCxnSpPr>
          <p:nvPr/>
        </p:nvCxnSpPr>
        <p:spPr>
          <a:xfrm>
            <a:off x="4243332" y="531021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948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29685846-7BE5-4D76-8554-00E51A9C2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215" y="963639"/>
            <a:ext cx="6893165" cy="5169873"/>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989"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0451F5-9FD8-462F-8F65-BC40D54559CF}"/>
              </a:ext>
            </a:extLst>
          </p:cNvPr>
          <p:cNvGrpSpPr/>
          <p:nvPr/>
        </p:nvGrpSpPr>
        <p:grpSpPr>
          <a:xfrm>
            <a:off x="3456507" y="30704"/>
            <a:ext cx="8937132" cy="6848396"/>
            <a:chOff x="3456507" y="30704"/>
            <a:chExt cx="8937132" cy="6848396"/>
          </a:xfrm>
        </p:grpSpPr>
        <p:pic>
          <p:nvPicPr>
            <p:cNvPr id="23" name="Picture 22" descr="A picture containing clock&#10;&#10;Description automatically generated">
              <a:extLst>
                <a:ext uri="{FF2B5EF4-FFF2-40B4-BE49-F238E27FC236}">
                  <a16:creationId xmlns:a16="http://schemas.microsoft.com/office/drawing/2014/main" id="{EE184879-A543-4803-9680-DAFA8E6BB1FD}"/>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4041697" y="478300"/>
              <a:ext cx="2625969" cy="6400800"/>
            </a:xfrm>
            <a:prstGeom prst="rect">
              <a:avLst/>
            </a:prstGeom>
          </p:spPr>
        </p:pic>
        <p:pic>
          <p:nvPicPr>
            <p:cNvPr id="26" name="Picture 25">
              <a:extLst>
                <a:ext uri="{FF2B5EF4-FFF2-40B4-BE49-F238E27FC236}">
                  <a16:creationId xmlns:a16="http://schemas.microsoft.com/office/drawing/2014/main" id="{FB9E297C-0B80-48C8-B398-30046B505A2B}"/>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6753352" y="492369"/>
              <a:ext cx="2784651" cy="6365631"/>
            </a:xfrm>
            <a:prstGeom prst="rect">
              <a:avLst/>
            </a:prstGeom>
          </p:spPr>
        </p:pic>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486113" y="3070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158012" y="30704"/>
              <a:ext cx="2106526" cy="461665"/>
            </a:xfrm>
            <a:prstGeom prst="rect">
              <a:avLst/>
            </a:prstGeom>
            <a:noFill/>
          </p:spPr>
          <p:txBody>
            <a:bodyPr wrap="square" rtlCol="0">
              <a:spAutoFit/>
            </a:bodyPr>
            <a:lstStyle/>
            <a:p>
              <a:r>
                <a:rPr lang="en-US" sz="2400" dirty="0"/>
                <a:t>Reconstructed</a:t>
              </a:r>
            </a:p>
          </p:txBody>
        </p:sp>
        <p:sp>
          <p:nvSpPr>
            <p:cNvPr id="2" name="TextBox 1">
              <a:extLst>
                <a:ext uri="{FF2B5EF4-FFF2-40B4-BE49-F238E27FC236}">
                  <a16:creationId xmlns:a16="http://schemas.microsoft.com/office/drawing/2014/main" id="{93881ACD-F384-40F5-8ACB-47CA109B5208}"/>
                </a:ext>
              </a:extLst>
            </p:cNvPr>
            <p:cNvSpPr txBox="1"/>
            <p:nvPr/>
          </p:nvSpPr>
          <p:spPr>
            <a:xfrm>
              <a:off x="3456507" y="596721"/>
              <a:ext cx="1237957" cy="369332"/>
            </a:xfrm>
            <a:prstGeom prst="rect">
              <a:avLst/>
            </a:prstGeom>
            <a:noFill/>
          </p:spPr>
          <p:txBody>
            <a:bodyPr wrap="square" rtlCol="0">
              <a:spAutoFit/>
            </a:bodyPr>
            <a:lstStyle/>
            <a:p>
              <a:r>
                <a:rPr lang="en-US" i="1" dirty="0"/>
                <a:t>7.07</a:t>
              </a:r>
            </a:p>
          </p:txBody>
        </p:sp>
        <p:sp>
          <p:nvSpPr>
            <p:cNvPr id="29" name="TextBox 28">
              <a:extLst>
                <a:ext uri="{FF2B5EF4-FFF2-40B4-BE49-F238E27FC236}">
                  <a16:creationId xmlns:a16="http://schemas.microsoft.com/office/drawing/2014/main" id="{D9429D11-2D72-4011-8904-B1540DF41FED}"/>
                </a:ext>
              </a:extLst>
            </p:cNvPr>
            <p:cNvSpPr txBox="1"/>
            <p:nvPr/>
          </p:nvSpPr>
          <p:spPr>
            <a:xfrm>
              <a:off x="3456507" y="1055995"/>
              <a:ext cx="1237957" cy="369332"/>
            </a:xfrm>
            <a:prstGeom prst="rect">
              <a:avLst/>
            </a:prstGeom>
            <a:noFill/>
          </p:spPr>
          <p:txBody>
            <a:bodyPr wrap="square" rtlCol="0">
              <a:spAutoFit/>
            </a:bodyPr>
            <a:lstStyle/>
            <a:p>
              <a:r>
                <a:rPr lang="en-US" i="1" dirty="0"/>
                <a:t>6.66</a:t>
              </a:r>
            </a:p>
          </p:txBody>
        </p:sp>
        <p:sp>
          <p:nvSpPr>
            <p:cNvPr id="30" name="TextBox 29">
              <a:extLst>
                <a:ext uri="{FF2B5EF4-FFF2-40B4-BE49-F238E27FC236}">
                  <a16:creationId xmlns:a16="http://schemas.microsoft.com/office/drawing/2014/main" id="{CE592049-B336-476C-B081-774D22575FF0}"/>
                </a:ext>
              </a:extLst>
            </p:cNvPr>
            <p:cNvSpPr txBox="1"/>
            <p:nvPr/>
          </p:nvSpPr>
          <p:spPr>
            <a:xfrm>
              <a:off x="3456507" y="1515269"/>
              <a:ext cx="1237957" cy="369332"/>
            </a:xfrm>
            <a:prstGeom prst="rect">
              <a:avLst/>
            </a:prstGeom>
            <a:noFill/>
          </p:spPr>
          <p:txBody>
            <a:bodyPr wrap="square" rtlCol="0">
              <a:spAutoFit/>
            </a:bodyPr>
            <a:lstStyle/>
            <a:p>
              <a:r>
                <a:rPr lang="en-US" i="1" dirty="0"/>
                <a:t>6.29</a:t>
              </a:r>
            </a:p>
          </p:txBody>
        </p:sp>
        <p:sp>
          <p:nvSpPr>
            <p:cNvPr id="31" name="TextBox 30">
              <a:extLst>
                <a:ext uri="{FF2B5EF4-FFF2-40B4-BE49-F238E27FC236}">
                  <a16:creationId xmlns:a16="http://schemas.microsoft.com/office/drawing/2014/main" id="{49C936E8-B041-414D-899C-B9C6F7A106E5}"/>
                </a:ext>
              </a:extLst>
            </p:cNvPr>
            <p:cNvSpPr txBox="1"/>
            <p:nvPr/>
          </p:nvSpPr>
          <p:spPr>
            <a:xfrm>
              <a:off x="3456507" y="1974543"/>
              <a:ext cx="1237957" cy="369332"/>
            </a:xfrm>
            <a:prstGeom prst="rect">
              <a:avLst/>
            </a:prstGeom>
            <a:noFill/>
          </p:spPr>
          <p:txBody>
            <a:bodyPr wrap="square" rtlCol="0">
              <a:spAutoFit/>
            </a:bodyPr>
            <a:lstStyle/>
            <a:p>
              <a:r>
                <a:rPr lang="en-US" i="1" dirty="0"/>
                <a:t>3.77</a:t>
              </a:r>
            </a:p>
          </p:txBody>
        </p:sp>
        <p:sp>
          <p:nvSpPr>
            <p:cNvPr id="32" name="TextBox 31">
              <a:extLst>
                <a:ext uri="{FF2B5EF4-FFF2-40B4-BE49-F238E27FC236}">
                  <a16:creationId xmlns:a16="http://schemas.microsoft.com/office/drawing/2014/main" id="{DF7F83BA-47D5-4F5D-BC96-61A919864080}"/>
                </a:ext>
              </a:extLst>
            </p:cNvPr>
            <p:cNvSpPr txBox="1"/>
            <p:nvPr/>
          </p:nvSpPr>
          <p:spPr>
            <a:xfrm>
              <a:off x="3456507" y="2433817"/>
              <a:ext cx="1237957" cy="369332"/>
            </a:xfrm>
            <a:prstGeom prst="rect">
              <a:avLst/>
            </a:prstGeom>
            <a:noFill/>
          </p:spPr>
          <p:txBody>
            <a:bodyPr wrap="square" rtlCol="0">
              <a:spAutoFit/>
            </a:bodyPr>
            <a:lstStyle/>
            <a:p>
              <a:r>
                <a:rPr lang="en-US" i="1" dirty="0"/>
                <a:t>3.37</a:t>
              </a:r>
            </a:p>
          </p:txBody>
        </p:sp>
        <p:sp>
          <p:nvSpPr>
            <p:cNvPr id="33" name="TextBox 32">
              <a:extLst>
                <a:ext uri="{FF2B5EF4-FFF2-40B4-BE49-F238E27FC236}">
                  <a16:creationId xmlns:a16="http://schemas.microsoft.com/office/drawing/2014/main" id="{9257865C-0BEE-4BB3-80E1-93B3BB99AA04}"/>
                </a:ext>
              </a:extLst>
            </p:cNvPr>
            <p:cNvSpPr txBox="1"/>
            <p:nvPr/>
          </p:nvSpPr>
          <p:spPr>
            <a:xfrm>
              <a:off x="3456507" y="2893091"/>
              <a:ext cx="1237957" cy="369332"/>
            </a:xfrm>
            <a:prstGeom prst="rect">
              <a:avLst/>
            </a:prstGeom>
            <a:noFill/>
          </p:spPr>
          <p:txBody>
            <a:bodyPr wrap="square" rtlCol="0">
              <a:spAutoFit/>
            </a:bodyPr>
            <a:lstStyle/>
            <a:p>
              <a:r>
                <a:rPr lang="en-US" i="1" dirty="0"/>
                <a:t>3.32</a:t>
              </a:r>
            </a:p>
          </p:txBody>
        </p:sp>
        <p:sp>
          <p:nvSpPr>
            <p:cNvPr id="34" name="TextBox 33">
              <a:extLst>
                <a:ext uri="{FF2B5EF4-FFF2-40B4-BE49-F238E27FC236}">
                  <a16:creationId xmlns:a16="http://schemas.microsoft.com/office/drawing/2014/main" id="{1E4793CE-A257-49B6-964E-CC496CC1B540}"/>
                </a:ext>
              </a:extLst>
            </p:cNvPr>
            <p:cNvSpPr txBox="1"/>
            <p:nvPr/>
          </p:nvSpPr>
          <p:spPr>
            <a:xfrm>
              <a:off x="3456507" y="3352365"/>
              <a:ext cx="1237957" cy="369332"/>
            </a:xfrm>
            <a:prstGeom prst="rect">
              <a:avLst/>
            </a:prstGeom>
            <a:noFill/>
          </p:spPr>
          <p:txBody>
            <a:bodyPr wrap="square" rtlCol="0">
              <a:spAutoFit/>
            </a:bodyPr>
            <a:lstStyle/>
            <a:p>
              <a:r>
                <a:rPr lang="en-US" i="1" dirty="0"/>
                <a:t>2.87</a:t>
              </a:r>
            </a:p>
          </p:txBody>
        </p:sp>
        <p:sp>
          <p:nvSpPr>
            <p:cNvPr id="35" name="TextBox 34">
              <a:extLst>
                <a:ext uri="{FF2B5EF4-FFF2-40B4-BE49-F238E27FC236}">
                  <a16:creationId xmlns:a16="http://schemas.microsoft.com/office/drawing/2014/main" id="{C2036315-D479-46E9-9F87-E42E4215BF87}"/>
                </a:ext>
              </a:extLst>
            </p:cNvPr>
            <p:cNvSpPr txBox="1"/>
            <p:nvPr/>
          </p:nvSpPr>
          <p:spPr>
            <a:xfrm>
              <a:off x="3456507" y="3811639"/>
              <a:ext cx="1237957" cy="369332"/>
            </a:xfrm>
            <a:prstGeom prst="rect">
              <a:avLst/>
            </a:prstGeom>
            <a:noFill/>
          </p:spPr>
          <p:txBody>
            <a:bodyPr wrap="square" rtlCol="0">
              <a:spAutoFit/>
            </a:bodyPr>
            <a:lstStyle/>
            <a:p>
              <a:r>
                <a:rPr lang="en-US" i="1" dirty="0"/>
                <a:t>2.45</a:t>
              </a:r>
            </a:p>
          </p:txBody>
        </p:sp>
        <p:sp>
          <p:nvSpPr>
            <p:cNvPr id="36" name="TextBox 35">
              <a:extLst>
                <a:ext uri="{FF2B5EF4-FFF2-40B4-BE49-F238E27FC236}">
                  <a16:creationId xmlns:a16="http://schemas.microsoft.com/office/drawing/2014/main" id="{892CBBF0-1BFF-4EA7-B194-BC6A5035A348}"/>
                </a:ext>
              </a:extLst>
            </p:cNvPr>
            <p:cNvSpPr txBox="1"/>
            <p:nvPr/>
          </p:nvSpPr>
          <p:spPr>
            <a:xfrm>
              <a:off x="3456507" y="4270913"/>
              <a:ext cx="1237957" cy="369332"/>
            </a:xfrm>
            <a:prstGeom prst="rect">
              <a:avLst/>
            </a:prstGeom>
            <a:noFill/>
          </p:spPr>
          <p:txBody>
            <a:bodyPr wrap="square" rtlCol="0">
              <a:spAutoFit/>
            </a:bodyPr>
            <a:lstStyle/>
            <a:p>
              <a:r>
                <a:rPr lang="en-US" i="1" dirty="0"/>
                <a:t>2.36</a:t>
              </a:r>
            </a:p>
          </p:txBody>
        </p:sp>
        <p:sp>
          <p:nvSpPr>
            <p:cNvPr id="37" name="TextBox 36">
              <a:extLst>
                <a:ext uri="{FF2B5EF4-FFF2-40B4-BE49-F238E27FC236}">
                  <a16:creationId xmlns:a16="http://schemas.microsoft.com/office/drawing/2014/main" id="{998C8DB4-6393-4493-B4D0-9C1AA85263D4}"/>
                </a:ext>
              </a:extLst>
            </p:cNvPr>
            <p:cNvSpPr txBox="1"/>
            <p:nvPr/>
          </p:nvSpPr>
          <p:spPr>
            <a:xfrm>
              <a:off x="3456507" y="4730187"/>
              <a:ext cx="1237957" cy="369332"/>
            </a:xfrm>
            <a:prstGeom prst="rect">
              <a:avLst/>
            </a:prstGeom>
            <a:noFill/>
          </p:spPr>
          <p:txBody>
            <a:bodyPr wrap="square" rtlCol="0">
              <a:spAutoFit/>
            </a:bodyPr>
            <a:lstStyle/>
            <a:p>
              <a:r>
                <a:rPr lang="en-US" i="1" dirty="0"/>
                <a:t>2.06</a:t>
              </a:r>
            </a:p>
          </p:txBody>
        </p:sp>
        <p:sp>
          <p:nvSpPr>
            <p:cNvPr id="38" name="TextBox 37">
              <a:extLst>
                <a:ext uri="{FF2B5EF4-FFF2-40B4-BE49-F238E27FC236}">
                  <a16:creationId xmlns:a16="http://schemas.microsoft.com/office/drawing/2014/main" id="{B645D6E2-FC2A-41C1-90C2-4C9650896033}"/>
                </a:ext>
              </a:extLst>
            </p:cNvPr>
            <p:cNvSpPr txBox="1"/>
            <p:nvPr/>
          </p:nvSpPr>
          <p:spPr>
            <a:xfrm>
              <a:off x="3456507" y="5189461"/>
              <a:ext cx="1237957" cy="369332"/>
            </a:xfrm>
            <a:prstGeom prst="rect">
              <a:avLst/>
            </a:prstGeom>
            <a:noFill/>
          </p:spPr>
          <p:txBody>
            <a:bodyPr wrap="square" rtlCol="0">
              <a:spAutoFit/>
            </a:bodyPr>
            <a:lstStyle/>
            <a:p>
              <a:r>
                <a:rPr lang="en-US" i="1" dirty="0"/>
                <a:t>1.73</a:t>
              </a:r>
            </a:p>
          </p:txBody>
        </p:sp>
        <p:sp>
          <p:nvSpPr>
            <p:cNvPr id="39" name="TextBox 38">
              <a:extLst>
                <a:ext uri="{FF2B5EF4-FFF2-40B4-BE49-F238E27FC236}">
                  <a16:creationId xmlns:a16="http://schemas.microsoft.com/office/drawing/2014/main" id="{D659BF83-9EBA-416E-8AA3-4C93E199399F}"/>
                </a:ext>
              </a:extLst>
            </p:cNvPr>
            <p:cNvSpPr txBox="1"/>
            <p:nvPr/>
          </p:nvSpPr>
          <p:spPr>
            <a:xfrm>
              <a:off x="3456507" y="5648735"/>
              <a:ext cx="1237957" cy="369332"/>
            </a:xfrm>
            <a:prstGeom prst="rect">
              <a:avLst/>
            </a:prstGeom>
            <a:noFill/>
          </p:spPr>
          <p:txBody>
            <a:bodyPr wrap="square" rtlCol="0">
              <a:spAutoFit/>
            </a:bodyPr>
            <a:lstStyle/>
            <a:p>
              <a:r>
                <a:rPr lang="en-US" i="1" dirty="0"/>
                <a:t>1.00</a:t>
              </a:r>
            </a:p>
          </p:txBody>
        </p:sp>
        <p:sp>
          <p:nvSpPr>
            <p:cNvPr id="40" name="TextBox 39">
              <a:extLst>
                <a:ext uri="{FF2B5EF4-FFF2-40B4-BE49-F238E27FC236}">
                  <a16:creationId xmlns:a16="http://schemas.microsoft.com/office/drawing/2014/main" id="{A1955DF9-0A34-4132-BB80-0A4B02A0C186}"/>
                </a:ext>
              </a:extLst>
            </p:cNvPr>
            <p:cNvSpPr txBox="1"/>
            <p:nvPr/>
          </p:nvSpPr>
          <p:spPr>
            <a:xfrm>
              <a:off x="3456507" y="6108011"/>
              <a:ext cx="1237957" cy="369332"/>
            </a:xfrm>
            <a:prstGeom prst="rect">
              <a:avLst/>
            </a:prstGeom>
            <a:noFill/>
          </p:spPr>
          <p:txBody>
            <a:bodyPr wrap="square" rtlCol="0">
              <a:spAutoFit/>
            </a:bodyPr>
            <a:lstStyle/>
            <a:p>
              <a:r>
                <a:rPr lang="en-US" i="1" dirty="0"/>
                <a:t>1.00</a:t>
              </a:r>
            </a:p>
          </p:txBody>
        </p:sp>
      </p:grpSp>
    </p:spTree>
    <p:extLst>
      <p:ext uri="{BB962C8B-B14F-4D97-AF65-F5344CB8AC3E}">
        <p14:creationId xmlns:p14="http://schemas.microsoft.com/office/powerpoint/2010/main" val="1773979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390</TotalTime>
  <Words>1066</Words>
  <Application>Microsoft Office PowerPoint</Application>
  <PresentationFormat>Widescreen</PresentationFormat>
  <Paragraphs>54</Paragraphs>
  <Slides>9</Slides>
  <Notes>6</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Sean Yun-Shiuan Chuang</cp:lastModifiedBy>
  <cp:revision>33</cp:revision>
  <dcterms:created xsi:type="dcterms:W3CDTF">2020-03-07T22:41:56Z</dcterms:created>
  <dcterms:modified xsi:type="dcterms:W3CDTF">2020-03-11T18:49:16Z</dcterms:modified>
</cp:coreProperties>
</file>