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7" r:id="rId3"/>
    <p:sldId id="269" r:id="rId4"/>
    <p:sldId id="274" r:id="rId5"/>
    <p:sldId id="349" r:id="rId6"/>
    <p:sldId id="348" r:id="rId7"/>
    <p:sldId id="270" r:id="rId8"/>
    <p:sldId id="276" r:id="rId9"/>
    <p:sldId id="354" r:id="rId10"/>
    <p:sldId id="353" r:id="rId11"/>
    <p:sldId id="271" r:id="rId12"/>
    <p:sldId id="356" r:id="rId13"/>
    <p:sldId id="350" r:id="rId14"/>
    <p:sldId id="355" r:id="rId15"/>
    <p:sldId id="351" r:id="rId16"/>
    <p:sldId id="31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816F"/>
    <a:srgbClr val="95CFB2"/>
    <a:srgbClr val="1F959E"/>
    <a:srgbClr val="19A38C"/>
    <a:srgbClr val="54B094"/>
    <a:srgbClr val="1FB79E"/>
    <a:srgbClr val="20D2B4"/>
    <a:srgbClr val="24D2B5"/>
    <a:srgbClr val="1DA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0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7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br>
              <a:rPr lang="en-US" altLang="zh-TW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D8B46A0-8FC0-6A10-3BA7-16DFEF8D9465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2A75CE2A-4F4D-4292-F5C1-40BF706026EA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4366011-725B-11B9-6FF7-BE7BAFDF3BC0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2733618-CE22-917F-DFB0-05BA069D3F32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4F1B52-323B-0980-3C9D-AC24815A80C8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697E34E-1E5F-A44C-F331-B9A9D7BE25D9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E8C7B0B1-E20F-FF2D-7330-2B95D8598972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558AE037-97B5-E00D-161A-9CE55ADC7C1C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9FE1DC8-44DD-BDAC-12B2-9699DCBD8B16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5C25EFC-1451-F02E-C0FB-4579E93C589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5713146-38CC-C008-6432-6876C7346FA1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AD2BC9A0-C7E2-96AC-5126-8A4B0B939D49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1FCC2A7D-4AFB-EDEE-4DCC-EEC220D4DB44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3B815CD-491E-1AEB-DBF7-021DA3F26493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77C5025-6117-5423-54CF-7E6A495BE494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1936B44-F5FF-69D0-E435-11BB034CA8FC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1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77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8A8B581-4733-FB5F-60BB-C694C3A4FAB2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1CC15D6D-DFFC-ACDD-0776-91496E6583EF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26E0600A-3CDF-3CFF-C2CB-5B6465898335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40546B23-533E-6929-F818-C4D618EB3255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D8DD83E2-865D-89F7-795B-39B6847AE98D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E18CC7F-446F-3011-9D34-19875A5480F1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9602E887-1CE7-7E95-C249-A15FA89589B4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2DEB9AA-2C9E-B8F6-3D70-5BED9B0DD5DC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31DE3DF-17FC-79C5-2FC9-8FBAAC89A78A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D3978B6-74D6-C81B-696A-55FB3BD67FFA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15651706-C50C-51B2-996E-AFC67E61420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E5E321F-CAD0-2B98-A96A-06A739B36E9C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DD92CC0C-5B8E-31A6-F118-E4B716E7F294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4A34F717-6441-EB60-B56C-EDC4B6AB3F7D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E08543F7-0A91-2912-50B2-8DDF932CD6A8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CC47C31-DE34-0A1E-B06B-57D9D9585D8A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6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115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2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5CB63E-A85D-8C84-0857-78E63CB72127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824C36A-88F6-F606-3BED-6A53CB315971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3CC5BBA-4DC3-1151-CAE9-E7535A095362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D033F0-9FEB-6A8A-837F-F4AF00EED190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15A1226-8EC9-8DB2-C703-F1E669D86690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04D3B98-00D9-9E8C-F824-5362B8FBEC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4DA014F-A93D-D173-A600-3A8D22A1B030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D51A7C6-64D1-F476-C7C1-37FF37D3115D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B4F8316-2E0D-8A40-F23E-75330CC74A02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DB7660C9-FF0C-2469-98C2-89CD02EC7F1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16F7830-1228-9502-2F23-3B8A0EE3EB8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214875A-43CA-4635-F3A5-84C058912444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B385E0-2385-9362-E8E5-26B76A6AD43E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624A49C-3EC8-F329-3187-667457212A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E62CB44-1E1D-B0A1-9B2C-9BC3F091FA9F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100913E-8378-F8C5-A5A9-E6B6FEC7007B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3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3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3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5CB63E-A85D-8C84-0857-78E63CB72127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824C36A-88F6-F606-3BED-6A53CB315971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3CC5BBA-4DC3-1151-CAE9-E7535A095362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D033F0-9FEB-6A8A-837F-F4AF00EED190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15A1226-8EC9-8DB2-C703-F1E669D86690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04D3B98-00D9-9E8C-F824-5362B8FBEC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4DA014F-A93D-D173-A600-3A8D22A1B030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D51A7C6-64D1-F476-C7C1-37FF37D3115D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B4F8316-2E0D-8A40-F23E-75330CC74A02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DB7660C9-FF0C-2469-98C2-89CD02EC7F1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16F7830-1228-9502-2F23-3B8A0EE3EB8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214875A-43CA-4635-F3A5-84C058912444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B385E0-2385-9362-E8E5-26B76A6AD43E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624A49C-3EC8-F329-3187-667457212A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E62CB44-1E1D-B0A1-9B2C-9BC3F091FA9F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100913E-8378-F8C5-A5A9-E6B6FEC7007B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3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4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0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5CB63E-A85D-8C84-0857-78E63CB72127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824C36A-88F6-F606-3BED-6A53CB315971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3CC5BBA-4DC3-1151-CAE9-E7535A095362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D033F0-9FEB-6A8A-837F-F4AF00EED190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15A1226-8EC9-8DB2-C703-F1E669D86690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04D3B98-00D9-9E8C-F824-5362B8FBEC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4DA014F-A93D-D173-A600-3A8D22A1B030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D51A7C6-64D1-F476-C7C1-37FF37D3115D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B4F8316-2E0D-8A40-F23E-75330CC74A02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DB7660C9-FF0C-2469-98C2-89CD02EC7F1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16F7830-1228-9502-2F23-3B8A0EE3EB8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214875A-43CA-4635-F3A5-84C058912444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B385E0-2385-9362-E8E5-26B76A6AD43E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624A49C-3EC8-F329-3187-667457212A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E62CB44-1E1D-B0A1-9B2C-9BC3F091FA9F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100913E-8378-F8C5-A5A9-E6B6FEC7007B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3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endParaRPr lang="en-US" altLang="zh-TW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展望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5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4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文件 6">
            <a:extLst>
              <a:ext uri="{FF2B5EF4-FFF2-40B4-BE49-F238E27FC236}">
                <a16:creationId xmlns:a16="http://schemas.microsoft.com/office/drawing/2014/main" id="{75A9ECC7-F147-6AE5-E840-EF0A9CE329F4}"/>
              </a:ext>
            </a:extLst>
          </p:cNvPr>
          <p:cNvSpPr/>
          <p:nvPr userDrawn="1"/>
        </p:nvSpPr>
        <p:spPr>
          <a:xfrm>
            <a:off x="0" y="203122"/>
            <a:ext cx="12201595" cy="119157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1040">
                <a:moveTo>
                  <a:pt x="16" y="0"/>
                </a:moveTo>
                <a:lnTo>
                  <a:pt x="21616" y="0"/>
                </a:lnTo>
                <a:cubicBezTo>
                  <a:pt x="21611" y="3602"/>
                  <a:pt x="21621" y="9624"/>
                  <a:pt x="21616" y="13226"/>
                </a:cubicBezTo>
                <a:cubicBezTo>
                  <a:pt x="11732" y="192"/>
                  <a:pt x="12502" y="36399"/>
                  <a:pt x="0" y="12910"/>
                </a:cubicBezTo>
                <a:cubicBezTo>
                  <a:pt x="5" y="7862"/>
                  <a:pt x="11" y="5048"/>
                  <a:pt x="16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4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文件 6">
            <a:extLst>
              <a:ext uri="{FF2B5EF4-FFF2-40B4-BE49-F238E27FC236}">
                <a16:creationId xmlns:a16="http://schemas.microsoft.com/office/drawing/2014/main" id="{5934AA69-246B-F7F4-FB33-2DAA20F56F02}"/>
              </a:ext>
            </a:extLst>
          </p:cNvPr>
          <p:cNvSpPr/>
          <p:nvPr userDrawn="1"/>
        </p:nvSpPr>
        <p:spPr>
          <a:xfrm>
            <a:off x="-1129" y="-38232"/>
            <a:ext cx="12202654" cy="120108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  <a:gd name="connsiteX0" fmla="*/ 1 w 21619"/>
              <a:gd name="connsiteY0" fmla="*/ 0 h 21208"/>
              <a:gd name="connsiteX1" fmla="*/ 21618 w 21619"/>
              <a:gd name="connsiteY1" fmla="*/ 168 h 21208"/>
              <a:gd name="connsiteX2" fmla="*/ 21618 w 21619"/>
              <a:gd name="connsiteY2" fmla="*/ 13394 h 21208"/>
              <a:gd name="connsiteX3" fmla="*/ 2 w 21619"/>
              <a:gd name="connsiteY3" fmla="*/ 13078 h 21208"/>
              <a:gd name="connsiteX4" fmla="*/ 1 w 21619"/>
              <a:gd name="connsiteY4" fmla="*/ 0 h 2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9" h="21208">
                <a:moveTo>
                  <a:pt x="1" y="0"/>
                </a:moveTo>
                <a:lnTo>
                  <a:pt x="21618" y="168"/>
                </a:lnTo>
                <a:cubicBezTo>
                  <a:pt x="21613" y="3770"/>
                  <a:pt x="21623" y="9792"/>
                  <a:pt x="21618" y="13394"/>
                </a:cubicBezTo>
                <a:cubicBezTo>
                  <a:pt x="11734" y="360"/>
                  <a:pt x="12504" y="36567"/>
                  <a:pt x="2" y="13078"/>
                </a:cubicBezTo>
                <a:cubicBezTo>
                  <a:pt x="7" y="8030"/>
                  <a:pt x="-4" y="5048"/>
                  <a:pt x="1" y="0"/>
                </a:cubicBezTo>
                <a:close/>
              </a:path>
            </a:pathLst>
          </a:custGeom>
          <a:gradFill>
            <a:gsLst>
              <a:gs pos="66000">
                <a:schemeClr val="accent1"/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76DB8CB-5154-4C67-1504-15CCA12293F6}"/>
              </a:ext>
            </a:extLst>
          </p:cNvPr>
          <p:cNvGrpSpPr/>
          <p:nvPr userDrawn="1"/>
        </p:nvGrpSpPr>
        <p:grpSpPr>
          <a:xfrm>
            <a:off x="0" y="6286500"/>
            <a:ext cx="12572441" cy="571500"/>
            <a:chOff x="0" y="6286500"/>
            <a:chExt cx="12572441" cy="5715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D95CCB5-6A05-1642-103A-F07EC2C01047}"/>
                </a:ext>
              </a:extLst>
            </p:cNvPr>
            <p:cNvSpPr/>
            <p:nvPr userDrawn="1"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1C6EFD7E-FD12-6763-DDF4-54AAD1178861}"/>
                </a:ext>
              </a:extLst>
            </p:cNvPr>
            <p:cNvSpPr/>
            <p:nvPr userDrawn="1"/>
          </p:nvSpPr>
          <p:spPr>
            <a:xfrm>
              <a:off x="11117714" y="6286500"/>
              <a:ext cx="1454727" cy="571500"/>
            </a:xfrm>
            <a:prstGeom prst="trapezoid">
              <a:avLst>
                <a:gd name="adj" fmla="val 5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2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文件 6">
            <a:extLst>
              <a:ext uri="{FF2B5EF4-FFF2-40B4-BE49-F238E27FC236}">
                <a16:creationId xmlns:a16="http://schemas.microsoft.com/office/drawing/2014/main" id="{0CBDB9F5-BE98-551D-7DE3-F303A4019CC6}"/>
              </a:ext>
            </a:extLst>
          </p:cNvPr>
          <p:cNvSpPr/>
          <p:nvPr userDrawn="1"/>
        </p:nvSpPr>
        <p:spPr>
          <a:xfrm>
            <a:off x="0" y="203122"/>
            <a:ext cx="12201595" cy="119157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1040">
                <a:moveTo>
                  <a:pt x="16" y="0"/>
                </a:moveTo>
                <a:lnTo>
                  <a:pt x="21616" y="0"/>
                </a:lnTo>
                <a:cubicBezTo>
                  <a:pt x="21611" y="3602"/>
                  <a:pt x="21621" y="9624"/>
                  <a:pt x="21616" y="13226"/>
                </a:cubicBezTo>
                <a:cubicBezTo>
                  <a:pt x="11732" y="192"/>
                  <a:pt x="12502" y="36399"/>
                  <a:pt x="0" y="12910"/>
                </a:cubicBezTo>
                <a:cubicBezTo>
                  <a:pt x="5" y="7862"/>
                  <a:pt x="11" y="5048"/>
                  <a:pt x="1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14816F"/>
              </a:gs>
              <a:gs pos="4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文件 6">
            <a:extLst>
              <a:ext uri="{FF2B5EF4-FFF2-40B4-BE49-F238E27FC236}">
                <a16:creationId xmlns:a16="http://schemas.microsoft.com/office/drawing/2014/main" id="{BDA91877-4A01-2CBF-5C3F-BBF31100BA7F}"/>
              </a:ext>
            </a:extLst>
          </p:cNvPr>
          <p:cNvSpPr/>
          <p:nvPr userDrawn="1"/>
        </p:nvSpPr>
        <p:spPr>
          <a:xfrm>
            <a:off x="-1129" y="-38232"/>
            <a:ext cx="12202654" cy="120108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  <a:gd name="connsiteX0" fmla="*/ 1 w 21619"/>
              <a:gd name="connsiteY0" fmla="*/ 0 h 21208"/>
              <a:gd name="connsiteX1" fmla="*/ 21618 w 21619"/>
              <a:gd name="connsiteY1" fmla="*/ 168 h 21208"/>
              <a:gd name="connsiteX2" fmla="*/ 21618 w 21619"/>
              <a:gd name="connsiteY2" fmla="*/ 13394 h 21208"/>
              <a:gd name="connsiteX3" fmla="*/ 2 w 21619"/>
              <a:gd name="connsiteY3" fmla="*/ 13078 h 21208"/>
              <a:gd name="connsiteX4" fmla="*/ 1 w 21619"/>
              <a:gd name="connsiteY4" fmla="*/ 0 h 2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9" h="21208">
                <a:moveTo>
                  <a:pt x="1" y="0"/>
                </a:moveTo>
                <a:lnTo>
                  <a:pt x="21618" y="168"/>
                </a:lnTo>
                <a:cubicBezTo>
                  <a:pt x="21613" y="3770"/>
                  <a:pt x="21623" y="9792"/>
                  <a:pt x="21618" y="13394"/>
                </a:cubicBezTo>
                <a:cubicBezTo>
                  <a:pt x="11734" y="360"/>
                  <a:pt x="12504" y="36567"/>
                  <a:pt x="2" y="13078"/>
                </a:cubicBezTo>
                <a:cubicBezTo>
                  <a:pt x="7" y="8030"/>
                  <a:pt x="-4" y="5048"/>
                  <a:pt x="1" y="0"/>
                </a:cubicBezTo>
                <a:close/>
              </a:path>
            </a:pathLst>
          </a:custGeom>
          <a:gradFill>
            <a:gsLst>
              <a:gs pos="66000">
                <a:srgbClr val="19A38C"/>
              </a:gs>
              <a:gs pos="0">
                <a:srgbClr val="14816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82FC1-4179-3165-ED3B-C1826B8142DA}"/>
              </a:ext>
            </a:extLst>
          </p:cNvPr>
          <p:cNvSpPr/>
          <p:nvPr userDrawn="1"/>
        </p:nvSpPr>
        <p:spPr>
          <a:xfrm>
            <a:off x="1129825" y="145766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教學單元設計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4A2B8-DA76-9721-41FE-653B9539AF42}"/>
              </a:ext>
            </a:extLst>
          </p:cNvPr>
          <p:cNvSpPr/>
          <p:nvPr userDrawn="1"/>
        </p:nvSpPr>
        <p:spPr>
          <a:xfrm>
            <a:off x="3736549" y="229900"/>
            <a:ext cx="45719" cy="41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FBE9D9B-3BB4-5380-1360-CF8D66E8A6E8}"/>
              </a:ext>
            </a:extLst>
          </p:cNvPr>
          <p:cNvGrpSpPr/>
          <p:nvPr userDrawn="1"/>
        </p:nvGrpSpPr>
        <p:grpSpPr>
          <a:xfrm>
            <a:off x="0" y="6286500"/>
            <a:ext cx="12572441" cy="571500"/>
            <a:chOff x="0" y="6286500"/>
            <a:chExt cx="12572441" cy="5715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B30EC8-BF7B-BBDE-8BCC-84D3AA06F960}"/>
                </a:ext>
              </a:extLst>
            </p:cNvPr>
            <p:cNvSpPr/>
            <p:nvPr userDrawn="1"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06D52542-7801-2129-2A95-2F0DE47B2DDC}"/>
                </a:ext>
              </a:extLst>
            </p:cNvPr>
            <p:cNvSpPr/>
            <p:nvPr userDrawn="1"/>
          </p:nvSpPr>
          <p:spPr>
            <a:xfrm>
              <a:off x="11117714" y="6286500"/>
              <a:ext cx="1454727" cy="571500"/>
            </a:xfrm>
            <a:prstGeom prst="trapezoid">
              <a:avLst>
                <a:gd name="adj" fmla="val 5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66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文件 6">
            <a:extLst>
              <a:ext uri="{FF2B5EF4-FFF2-40B4-BE49-F238E27FC236}">
                <a16:creationId xmlns:a16="http://schemas.microsoft.com/office/drawing/2014/main" id="{30D03AA7-3B6B-99F1-641B-1271C9A6C6B6}"/>
              </a:ext>
            </a:extLst>
          </p:cNvPr>
          <p:cNvSpPr/>
          <p:nvPr userDrawn="1"/>
        </p:nvSpPr>
        <p:spPr>
          <a:xfrm>
            <a:off x="0" y="203122"/>
            <a:ext cx="12201595" cy="119157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1040">
                <a:moveTo>
                  <a:pt x="16" y="0"/>
                </a:moveTo>
                <a:lnTo>
                  <a:pt x="21616" y="0"/>
                </a:lnTo>
                <a:cubicBezTo>
                  <a:pt x="21611" y="3602"/>
                  <a:pt x="21621" y="9624"/>
                  <a:pt x="21616" y="13226"/>
                </a:cubicBezTo>
                <a:cubicBezTo>
                  <a:pt x="11732" y="192"/>
                  <a:pt x="12502" y="36399"/>
                  <a:pt x="0" y="12910"/>
                </a:cubicBezTo>
                <a:cubicBezTo>
                  <a:pt x="5" y="7862"/>
                  <a:pt x="11" y="5048"/>
                  <a:pt x="1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14816F"/>
              </a:gs>
              <a:gs pos="4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文件 6">
            <a:extLst>
              <a:ext uri="{FF2B5EF4-FFF2-40B4-BE49-F238E27FC236}">
                <a16:creationId xmlns:a16="http://schemas.microsoft.com/office/drawing/2014/main" id="{4034818E-ADC3-B430-AAC7-774D5D21FA40}"/>
              </a:ext>
            </a:extLst>
          </p:cNvPr>
          <p:cNvSpPr/>
          <p:nvPr userDrawn="1"/>
        </p:nvSpPr>
        <p:spPr>
          <a:xfrm>
            <a:off x="-1129" y="-38232"/>
            <a:ext cx="12202654" cy="120108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  <a:gd name="connsiteX0" fmla="*/ 1 w 21619"/>
              <a:gd name="connsiteY0" fmla="*/ 0 h 21208"/>
              <a:gd name="connsiteX1" fmla="*/ 21618 w 21619"/>
              <a:gd name="connsiteY1" fmla="*/ 168 h 21208"/>
              <a:gd name="connsiteX2" fmla="*/ 21618 w 21619"/>
              <a:gd name="connsiteY2" fmla="*/ 13394 h 21208"/>
              <a:gd name="connsiteX3" fmla="*/ 2 w 21619"/>
              <a:gd name="connsiteY3" fmla="*/ 13078 h 21208"/>
              <a:gd name="connsiteX4" fmla="*/ 1 w 21619"/>
              <a:gd name="connsiteY4" fmla="*/ 0 h 2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9" h="21208">
                <a:moveTo>
                  <a:pt x="1" y="0"/>
                </a:moveTo>
                <a:lnTo>
                  <a:pt x="21618" y="168"/>
                </a:lnTo>
                <a:cubicBezTo>
                  <a:pt x="21613" y="3770"/>
                  <a:pt x="21623" y="9792"/>
                  <a:pt x="21618" y="13394"/>
                </a:cubicBezTo>
                <a:cubicBezTo>
                  <a:pt x="11734" y="360"/>
                  <a:pt x="12504" y="36567"/>
                  <a:pt x="2" y="13078"/>
                </a:cubicBezTo>
                <a:cubicBezTo>
                  <a:pt x="7" y="8030"/>
                  <a:pt x="-4" y="5048"/>
                  <a:pt x="1" y="0"/>
                </a:cubicBezTo>
                <a:close/>
              </a:path>
            </a:pathLst>
          </a:custGeom>
          <a:gradFill>
            <a:gsLst>
              <a:gs pos="66000">
                <a:srgbClr val="19A38C"/>
              </a:gs>
              <a:gs pos="0">
                <a:srgbClr val="14816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82FC1-4179-3165-ED3B-C1826B8142DA}"/>
              </a:ext>
            </a:extLst>
          </p:cNvPr>
          <p:cNvSpPr/>
          <p:nvPr userDrawn="1"/>
        </p:nvSpPr>
        <p:spPr>
          <a:xfrm>
            <a:off x="1129825" y="145766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教學共備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4A2B8-DA76-9721-41FE-653B9539AF42}"/>
              </a:ext>
            </a:extLst>
          </p:cNvPr>
          <p:cNvSpPr/>
          <p:nvPr userDrawn="1"/>
        </p:nvSpPr>
        <p:spPr>
          <a:xfrm>
            <a:off x="2942223" y="229900"/>
            <a:ext cx="45719" cy="41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F6712F6-988C-8D8A-61FD-3209A73FB561}"/>
              </a:ext>
            </a:extLst>
          </p:cNvPr>
          <p:cNvGrpSpPr/>
          <p:nvPr userDrawn="1"/>
        </p:nvGrpSpPr>
        <p:grpSpPr>
          <a:xfrm>
            <a:off x="0" y="6286500"/>
            <a:ext cx="12572441" cy="571500"/>
            <a:chOff x="0" y="6286500"/>
            <a:chExt cx="12572441" cy="5715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E91532-6EEB-9EA3-B3BD-5A712216A837}"/>
                </a:ext>
              </a:extLst>
            </p:cNvPr>
            <p:cNvSpPr/>
            <p:nvPr userDrawn="1"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2A66ACFF-1F37-E4DB-5467-C8A65BFAC05C}"/>
                </a:ext>
              </a:extLst>
            </p:cNvPr>
            <p:cNvSpPr/>
            <p:nvPr userDrawn="1"/>
          </p:nvSpPr>
          <p:spPr>
            <a:xfrm>
              <a:off x="11117714" y="6286500"/>
              <a:ext cx="1454727" cy="571500"/>
            </a:xfrm>
            <a:prstGeom prst="trapezoid">
              <a:avLst>
                <a:gd name="adj" fmla="val 5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12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2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1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49" r:id="rId6"/>
    <p:sldLayoutId id="2147483650" r:id="rId7"/>
    <p:sldLayoutId id="2147483651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AFF3E4-324E-D840-AA60-DD5C11E88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64D63B-8AFD-9EB9-1CEB-A1E72C681A4D}"/>
              </a:ext>
            </a:extLst>
          </p:cNvPr>
          <p:cNvSpPr/>
          <p:nvPr/>
        </p:nvSpPr>
        <p:spPr>
          <a:xfrm>
            <a:off x="-376881" y="2381765"/>
            <a:ext cx="12945762" cy="2094470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E0A9BA-4543-ED88-D9C3-B6CB7F19AA35}"/>
              </a:ext>
            </a:extLst>
          </p:cNvPr>
          <p:cNvSpPr/>
          <p:nvPr/>
        </p:nvSpPr>
        <p:spPr>
          <a:xfrm>
            <a:off x="4169831" y="1997924"/>
            <a:ext cx="38523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600" b="1" cap="none" spc="0" dirty="0">
                <a:ln w="0"/>
                <a:solidFill>
                  <a:schemeClr val="accent1"/>
                </a:solidFill>
              </a:rPr>
              <a:t>欸</a:t>
            </a:r>
            <a:r>
              <a:rPr lang="en-US" altLang="zh-TW" sz="6600" b="1" cap="none" spc="0" dirty="0">
                <a:ln w="0"/>
                <a:solidFill>
                  <a:schemeClr val="accent1"/>
                </a:solidFill>
              </a:rPr>
              <a:t>!</a:t>
            </a:r>
            <a:r>
              <a:rPr lang="zh-TW" altLang="en-US" sz="6600" b="1" cap="none" spc="0" dirty="0">
                <a:ln w="0"/>
                <a:solidFill>
                  <a:schemeClr val="accent1"/>
                </a:solidFill>
              </a:rPr>
              <a:t>愛多益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30C58E5-4AD2-1FAC-7E7F-3B4EAC56E5B4}"/>
              </a:ext>
            </a:extLst>
          </p:cNvPr>
          <p:cNvSpPr/>
          <p:nvPr/>
        </p:nvSpPr>
        <p:spPr>
          <a:xfrm>
            <a:off x="4510471" y="3310595"/>
            <a:ext cx="31710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0"/>
                <a:solidFill>
                  <a:schemeClr val="accent1"/>
                </a:solidFill>
              </a:rPr>
              <a:t>AI</a:t>
            </a:r>
            <a:r>
              <a:rPr lang="zh-TW" altLang="en-US" sz="3200" b="1" cap="none" spc="0" dirty="0">
                <a:ln w="0"/>
                <a:solidFill>
                  <a:schemeClr val="accent1"/>
                </a:solidFill>
              </a:rPr>
              <a:t>多益學習平台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70502A4-F962-60EC-3A8E-C32725D89A70}"/>
              </a:ext>
            </a:extLst>
          </p:cNvPr>
          <p:cNvCxnSpPr>
            <a:cxnSpLocks/>
          </p:cNvCxnSpPr>
          <p:nvPr/>
        </p:nvCxnSpPr>
        <p:spPr>
          <a:xfrm>
            <a:off x="836099" y="3602982"/>
            <a:ext cx="314921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8377C0E-5F5D-921B-FD48-7844C2772A06}"/>
              </a:ext>
            </a:extLst>
          </p:cNvPr>
          <p:cNvCxnSpPr>
            <a:cxnSpLocks/>
          </p:cNvCxnSpPr>
          <p:nvPr/>
        </p:nvCxnSpPr>
        <p:spPr>
          <a:xfrm>
            <a:off x="8206689" y="3602981"/>
            <a:ext cx="314921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2A0DADF-CCEF-6067-42B1-FDE6242EDBB3}"/>
              </a:ext>
            </a:extLst>
          </p:cNvPr>
          <p:cNvSpPr/>
          <p:nvPr/>
        </p:nvSpPr>
        <p:spPr>
          <a:xfrm>
            <a:off x="4542402" y="4442124"/>
            <a:ext cx="310719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11046090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李明隆</a:t>
            </a:r>
            <a:endParaRPr lang="en-US" altLang="zh-TW" sz="2000" b="1" cap="none" spc="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11146063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范旖旎</a:t>
            </a:r>
            <a:endParaRPr lang="en-US" altLang="zh-TW" sz="2000" b="1" cap="none" spc="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11146071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何玗柔</a:t>
            </a:r>
            <a:endParaRPr lang="en-US" altLang="zh-TW" sz="2000" b="1" cap="none" spc="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dirty="0">
                <a:ln w="0"/>
                <a:solidFill>
                  <a:schemeClr val="accent1"/>
                </a:solidFill>
              </a:rPr>
              <a:t>11146072</a:t>
            </a:r>
            <a:r>
              <a:rPr lang="zh-TW" altLang="en-US" sz="2000" b="1" dirty="0">
                <a:ln w="0"/>
                <a:solidFill>
                  <a:schemeClr val="accent1"/>
                </a:solidFill>
              </a:rPr>
              <a:t>林志恆</a:t>
            </a:r>
            <a:endParaRPr lang="en-US" altLang="zh-TW" sz="2000" b="1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11146077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林若庭</a:t>
            </a:r>
          </a:p>
        </p:txBody>
      </p:sp>
    </p:spTree>
    <p:extLst>
      <p:ext uri="{BB962C8B-B14F-4D97-AF65-F5344CB8AC3E}">
        <p14:creationId xmlns:p14="http://schemas.microsoft.com/office/powerpoint/2010/main" val="90204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D704-FFC0-C87A-7DDC-CCC9B956D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A27FB-C730-14FF-FCE4-2D9C6A9FA364}"/>
              </a:ext>
            </a:extLst>
          </p:cNvPr>
          <p:cNvSpPr/>
          <p:nvPr/>
        </p:nvSpPr>
        <p:spPr>
          <a:xfrm>
            <a:off x="921710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平台比較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B0915A-8BBB-0D10-D1D3-CFA924E972E7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10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8E8C7F-D7BD-9F2A-BBF2-86AE163ABDCC}"/>
              </a:ext>
            </a:extLst>
          </p:cNvPr>
          <p:cNvSpPr/>
          <p:nvPr/>
        </p:nvSpPr>
        <p:spPr>
          <a:xfrm>
            <a:off x="3464560" y="1798318"/>
            <a:ext cx="220850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傳統補習班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25D8C2F-F93F-319F-9412-B667A50E540D}"/>
              </a:ext>
            </a:extLst>
          </p:cNvPr>
          <p:cNvSpPr/>
          <p:nvPr/>
        </p:nvSpPr>
        <p:spPr>
          <a:xfrm>
            <a:off x="6075680" y="1798319"/>
            <a:ext cx="220850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線上影音平台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2DBCDB5-9500-7260-B0A7-8873EE631414}"/>
              </a:ext>
            </a:extLst>
          </p:cNvPr>
          <p:cNvSpPr/>
          <p:nvPr/>
        </p:nvSpPr>
        <p:spPr>
          <a:xfrm>
            <a:off x="8686800" y="1798318"/>
            <a:ext cx="2208505" cy="64633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本系統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6013CE-0FE0-EFEB-5D40-E1BDE7AFF607}"/>
              </a:ext>
            </a:extLst>
          </p:cNvPr>
          <p:cNvSpPr txBox="1"/>
          <p:nvPr/>
        </p:nvSpPr>
        <p:spPr>
          <a:xfrm>
            <a:off x="659752" y="2784455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個人化學習路徑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431780-029A-E781-AF9E-2A363030A041}"/>
              </a:ext>
            </a:extLst>
          </p:cNvPr>
          <p:cNvSpPr txBox="1"/>
          <p:nvPr/>
        </p:nvSpPr>
        <p:spPr>
          <a:xfrm>
            <a:off x="659752" y="3497887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</a:rPr>
              <a:t>AI</a:t>
            </a:r>
            <a:r>
              <a:rPr lang="zh-TW" altLang="en-US" sz="2400" b="1" dirty="0">
                <a:solidFill>
                  <a:schemeClr val="accent1"/>
                </a:solidFill>
              </a:rPr>
              <a:t>互動測驗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C6C014-C291-C192-BA14-D0C4317C70A8}"/>
              </a:ext>
            </a:extLst>
          </p:cNvPr>
          <p:cNvSpPr txBox="1"/>
          <p:nvPr/>
        </p:nvSpPr>
        <p:spPr>
          <a:xfrm>
            <a:off x="659752" y="4211319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遊戲化機制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51CC39C-5563-907B-3DDF-F915588FFF5F}"/>
              </a:ext>
            </a:extLst>
          </p:cNvPr>
          <p:cNvSpPr txBox="1"/>
          <p:nvPr/>
        </p:nvSpPr>
        <p:spPr>
          <a:xfrm>
            <a:off x="659752" y="4924751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智能口說評分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DB92FD-9172-1E8D-3801-6DF2AC3751F1}"/>
              </a:ext>
            </a:extLst>
          </p:cNvPr>
          <p:cNvSpPr txBox="1"/>
          <p:nvPr/>
        </p:nvSpPr>
        <p:spPr>
          <a:xfrm>
            <a:off x="659752" y="5638183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點數解鎖獎勵</a:t>
            </a:r>
          </a:p>
        </p:txBody>
      </p:sp>
      <p:pic>
        <p:nvPicPr>
          <p:cNvPr id="26" name="圖片 25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7AEDCD72-DF06-07CC-4833-93827CE1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50" y="2749739"/>
            <a:ext cx="485603" cy="485603"/>
          </a:xfrm>
          <a:prstGeom prst="rect">
            <a:avLst/>
          </a:prstGeom>
        </p:spPr>
      </p:pic>
      <p:pic>
        <p:nvPicPr>
          <p:cNvPr id="28" name="圖片 27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BA89179A-CD95-1A22-9999-2AB89278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9" y="2784454"/>
            <a:ext cx="461665" cy="461665"/>
          </a:xfrm>
          <a:prstGeom prst="rect">
            <a:avLst/>
          </a:prstGeom>
        </p:spPr>
      </p:pic>
      <p:pic>
        <p:nvPicPr>
          <p:cNvPr id="29" name="圖片 28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9AD0E66A-62AF-C530-DC00-02256DAB8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8" y="3497887"/>
            <a:ext cx="461665" cy="461665"/>
          </a:xfrm>
          <a:prstGeom prst="rect">
            <a:avLst/>
          </a:prstGeom>
        </p:spPr>
      </p:pic>
      <p:pic>
        <p:nvPicPr>
          <p:cNvPr id="30" name="圖片 29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40E22269-3610-48D3-0BF9-D7690908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7" y="4211320"/>
            <a:ext cx="461665" cy="461665"/>
          </a:xfrm>
          <a:prstGeom prst="rect">
            <a:avLst/>
          </a:prstGeom>
        </p:spPr>
      </p:pic>
      <p:pic>
        <p:nvPicPr>
          <p:cNvPr id="31" name="圖片 30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7CE71E21-EAD5-70C7-080A-05015FD2C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6" y="4924753"/>
            <a:ext cx="461665" cy="461665"/>
          </a:xfrm>
          <a:prstGeom prst="rect">
            <a:avLst/>
          </a:prstGeom>
        </p:spPr>
      </p:pic>
      <p:pic>
        <p:nvPicPr>
          <p:cNvPr id="32" name="圖片 31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87F9F3C3-BD84-3810-5DC0-8C9A7226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5" y="5638186"/>
            <a:ext cx="461665" cy="461665"/>
          </a:xfrm>
          <a:prstGeom prst="rect">
            <a:avLst/>
          </a:prstGeom>
        </p:spPr>
      </p:pic>
      <p:pic>
        <p:nvPicPr>
          <p:cNvPr id="33" name="圖片 32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9C169ECC-A313-EF3F-75D7-17F2CAA3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6" y="3499744"/>
            <a:ext cx="485603" cy="485603"/>
          </a:xfrm>
          <a:prstGeom prst="rect">
            <a:avLst/>
          </a:prstGeom>
        </p:spPr>
      </p:pic>
      <p:pic>
        <p:nvPicPr>
          <p:cNvPr id="34" name="圖片 33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3937FA88-0738-3C97-0B5E-C70F442CE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6" y="4199349"/>
            <a:ext cx="485603" cy="485603"/>
          </a:xfrm>
          <a:prstGeom prst="rect">
            <a:avLst/>
          </a:prstGeom>
        </p:spPr>
      </p:pic>
      <p:pic>
        <p:nvPicPr>
          <p:cNvPr id="35" name="圖片 34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C95C8FF0-9BE5-D7BD-402B-A9187B51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7" y="4898954"/>
            <a:ext cx="485603" cy="485603"/>
          </a:xfrm>
          <a:prstGeom prst="rect">
            <a:avLst/>
          </a:prstGeom>
        </p:spPr>
      </p:pic>
      <p:pic>
        <p:nvPicPr>
          <p:cNvPr id="36" name="圖片 35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D077AFD5-ED32-87FE-A04A-F95A0F3B5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7" y="5614245"/>
            <a:ext cx="485603" cy="485603"/>
          </a:xfrm>
          <a:prstGeom prst="rect">
            <a:avLst/>
          </a:prstGeom>
        </p:spPr>
      </p:pic>
      <p:pic>
        <p:nvPicPr>
          <p:cNvPr id="37" name="圖片 36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C86F91E4-9683-0CA0-2DC4-E818AC27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3" y="2784451"/>
            <a:ext cx="461665" cy="461665"/>
          </a:xfrm>
          <a:prstGeom prst="rect">
            <a:avLst/>
          </a:prstGeom>
        </p:spPr>
      </p:pic>
      <p:pic>
        <p:nvPicPr>
          <p:cNvPr id="38" name="圖片 37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ED18BA29-B17E-7F7B-638B-98DBBEC4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2" y="3497884"/>
            <a:ext cx="461665" cy="461665"/>
          </a:xfrm>
          <a:prstGeom prst="rect">
            <a:avLst/>
          </a:prstGeom>
        </p:spPr>
      </p:pic>
      <p:pic>
        <p:nvPicPr>
          <p:cNvPr id="40" name="圖片 39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F938469F-6AD1-43D5-F5D1-A7E15231A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0" y="4924750"/>
            <a:ext cx="461665" cy="461665"/>
          </a:xfrm>
          <a:prstGeom prst="rect">
            <a:avLst/>
          </a:prstGeom>
        </p:spPr>
      </p:pic>
      <p:pic>
        <p:nvPicPr>
          <p:cNvPr id="41" name="圖片 40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8058D57B-2F47-002F-1152-DB38D23A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69" y="5638183"/>
            <a:ext cx="461665" cy="461665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DE9F6532-EA3C-8A01-CD67-B9AA38A2F277}"/>
              </a:ext>
            </a:extLst>
          </p:cNvPr>
          <p:cNvSpPr txBox="1"/>
          <p:nvPr/>
        </p:nvSpPr>
        <p:spPr>
          <a:xfrm>
            <a:off x="5847381" y="4258710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少量</a:t>
            </a:r>
          </a:p>
        </p:txBody>
      </p:sp>
    </p:spTree>
    <p:extLst>
      <p:ext uri="{BB962C8B-B14F-4D97-AF65-F5344CB8AC3E}">
        <p14:creationId xmlns:p14="http://schemas.microsoft.com/office/powerpoint/2010/main" val="4291329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846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49634-25ED-26A1-EE0C-39CDBBA74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546470-79E8-DF89-DA23-7310A5B6CB3D}"/>
              </a:ext>
            </a:extLst>
          </p:cNvPr>
          <p:cNvSpPr/>
          <p:nvPr/>
        </p:nvSpPr>
        <p:spPr>
          <a:xfrm>
            <a:off x="665323" y="131102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使用工具介紹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ABE6BD-61FA-28AF-4B7B-3DA20CF07687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12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DC904AB-9C3A-196A-76C1-EE2B0301AD16}"/>
              </a:ext>
            </a:extLst>
          </p:cNvPr>
          <p:cNvSpPr/>
          <p:nvPr/>
        </p:nvSpPr>
        <p:spPr>
          <a:xfrm>
            <a:off x="1505378" y="1735494"/>
            <a:ext cx="2954655" cy="646331"/>
          </a:xfrm>
          <a:prstGeom prst="roundRect">
            <a:avLst>
              <a:gd name="adj" fmla="val 3254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功能類別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A84D1F0A-C6A8-AC69-28D1-A2D27045B0A9}"/>
              </a:ext>
            </a:extLst>
          </p:cNvPr>
          <p:cNvSpPr/>
          <p:nvPr/>
        </p:nvSpPr>
        <p:spPr>
          <a:xfrm>
            <a:off x="4758612" y="1735494"/>
            <a:ext cx="5449078" cy="646331"/>
          </a:xfrm>
          <a:prstGeom prst="roundRect">
            <a:avLst>
              <a:gd name="adj" fmla="val 32547"/>
            </a:avLst>
          </a:prstGeom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使用工具</a:t>
            </a:r>
            <a:r>
              <a:rPr lang="en-US" altLang="zh-TW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技術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51CFCE11-3B17-AB00-438F-EDF146627346}"/>
              </a:ext>
            </a:extLst>
          </p:cNvPr>
          <p:cNvSpPr/>
          <p:nvPr/>
        </p:nvSpPr>
        <p:spPr>
          <a:xfrm>
            <a:off x="1505378" y="2465804"/>
            <a:ext cx="2954655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前端開發</a:t>
            </a: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26683E6-303B-F418-47A7-3207CF209AEB}"/>
              </a:ext>
            </a:extLst>
          </p:cNvPr>
          <p:cNvSpPr/>
          <p:nvPr/>
        </p:nvSpPr>
        <p:spPr>
          <a:xfrm>
            <a:off x="4758612" y="2465804"/>
            <a:ext cx="5449078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HTML/CSS</a:t>
            </a:r>
            <a:r>
              <a:rPr lang="zh-TW" altLang="en-US" sz="2800" b="1" dirty="0">
                <a:solidFill>
                  <a:schemeClr val="accent1"/>
                </a:solidFill>
              </a:rPr>
              <a:t>、</a:t>
            </a:r>
            <a:r>
              <a:rPr lang="en-US" altLang="zh-TW" sz="2800" b="1" dirty="0">
                <a:solidFill>
                  <a:schemeClr val="accent1"/>
                </a:solidFill>
              </a:rPr>
              <a:t>JavaScript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16393D5-462B-84FE-C708-9F169D152200}"/>
              </a:ext>
            </a:extLst>
          </p:cNvPr>
          <p:cNvSpPr/>
          <p:nvPr/>
        </p:nvSpPr>
        <p:spPr>
          <a:xfrm>
            <a:off x="1505378" y="3196114"/>
            <a:ext cx="2954655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後端邏輯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D3224A20-AF2E-8AA8-BBD9-5580B20BC0F8}"/>
              </a:ext>
            </a:extLst>
          </p:cNvPr>
          <p:cNvSpPr/>
          <p:nvPr/>
        </p:nvSpPr>
        <p:spPr>
          <a:xfrm>
            <a:off x="4758612" y="3196115"/>
            <a:ext cx="5449078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n8n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2AA5E8-C372-5E6D-E2AD-83EACC064AEB}"/>
              </a:ext>
            </a:extLst>
          </p:cNvPr>
          <p:cNvSpPr/>
          <p:nvPr/>
        </p:nvSpPr>
        <p:spPr>
          <a:xfrm>
            <a:off x="1505378" y="3926424"/>
            <a:ext cx="2954655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AI</a:t>
            </a:r>
            <a:r>
              <a:rPr lang="zh-TW" altLang="en-US" sz="2800" b="1" dirty="0">
                <a:solidFill>
                  <a:schemeClr val="accent1"/>
                </a:solidFill>
              </a:rPr>
              <a:t>功能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280A50A-D3D3-273F-93D4-9F712BE2812C}"/>
              </a:ext>
            </a:extLst>
          </p:cNvPr>
          <p:cNvSpPr/>
          <p:nvPr/>
        </p:nvSpPr>
        <p:spPr>
          <a:xfrm>
            <a:off x="4758612" y="3926425"/>
            <a:ext cx="5449078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OpenAI API</a:t>
            </a:r>
            <a:r>
              <a:rPr lang="zh-TW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</a:rPr>
              <a:t>/</a:t>
            </a:r>
            <a:r>
              <a:rPr lang="zh-TW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zh-TW" sz="2800" b="1" dirty="0">
                <a:solidFill>
                  <a:schemeClr val="accent1"/>
                </a:solidFill>
              </a:rPr>
              <a:t>TTS</a:t>
            </a:r>
            <a:r>
              <a:rPr lang="zh-TW" altLang="en-US" sz="2800" b="1" dirty="0">
                <a:solidFill>
                  <a:schemeClr val="accent1"/>
                </a:solidFill>
              </a:rPr>
              <a:t>引擎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D596DFB-D9D9-255C-A1CB-9AFDD8C31674}"/>
              </a:ext>
            </a:extLst>
          </p:cNvPr>
          <p:cNvSpPr/>
          <p:nvPr/>
        </p:nvSpPr>
        <p:spPr>
          <a:xfrm>
            <a:off x="1505378" y="4656734"/>
            <a:ext cx="2954655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資料庫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6ADB0A4A-1287-F43F-A0E6-4BA0D8FF73DA}"/>
              </a:ext>
            </a:extLst>
          </p:cNvPr>
          <p:cNvSpPr/>
          <p:nvPr/>
        </p:nvSpPr>
        <p:spPr>
          <a:xfrm>
            <a:off x="4758612" y="4656734"/>
            <a:ext cx="5449078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Django</a:t>
            </a:r>
            <a:endParaRPr lang="zh-TW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A97A4A33-0514-8E96-0F5A-E4CADF6B3424}"/>
              </a:ext>
            </a:extLst>
          </p:cNvPr>
          <p:cNvSpPr/>
          <p:nvPr/>
        </p:nvSpPr>
        <p:spPr>
          <a:xfrm>
            <a:off x="1505378" y="5387043"/>
            <a:ext cx="2954655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部署</a:t>
            </a: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DACC4C84-0B6B-42A8-2D84-38F757F4F6C5}"/>
              </a:ext>
            </a:extLst>
          </p:cNvPr>
          <p:cNvSpPr/>
          <p:nvPr/>
        </p:nvSpPr>
        <p:spPr>
          <a:xfrm>
            <a:off x="4758612" y="5387043"/>
            <a:ext cx="5449078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17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138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5A43-8A81-2674-1CE4-FC752EDD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6B635A-3F88-254F-493F-2E2E03824ADF}"/>
              </a:ext>
            </a:extLst>
          </p:cNvPr>
          <p:cNvSpPr/>
          <p:nvPr/>
        </p:nvSpPr>
        <p:spPr>
          <a:xfrm>
            <a:off x="665324" y="131102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功能模組介紹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5B101DD-39D0-A890-0289-4A73A4AD5505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14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71891BDA-ADE1-B2BF-7E24-732D6963F0B5}"/>
              </a:ext>
            </a:extLst>
          </p:cNvPr>
          <p:cNvGrpSpPr/>
          <p:nvPr/>
        </p:nvGrpSpPr>
        <p:grpSpPr>
          <a:xfrm>
            <a:off x="3619979" y="2124859"/>
            <a:ext cx="4625133" cy="839755"/>
            <a:chOff x="665324" y="2059545"/>
            <a:chExt cx="4625133" cy="839755"/>
          </a:xfrm>
        </p:grpSpPr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8A09BE85-E36A-5CBD-B25F-44ED4D3915C0}"/>
                </a:ext>
              </a:extLst>
            </p:cNvPr>
            <p:cNvGrpSpPr/>
            <p:nvPr/>
          </p:nvGrpSpPr>
          <p:grpSpPr>
            <a:xfrm>
              <a:off x="665324" y="2059545"/>
              <a:ext cx="4625133" cy="839755"/>
              <a:chOff x="911030" y="2106198"/>
              <a:chExt cx="5278276" cy="839755"/>
            </a:xfrm>
            <a:effectLst/>
          </p:grpSpPr>
          <p:sp>
            <p:nvSpPr>
              <p:cNvPr id="45" name="箭號: 五邊形 44">
                <a:extLst>
                  <a:ext uri="{FF2B5EF4-FFF2-40B4-BE49-F238E27FC236}">
                    <a16:creationId xmlns:a16="http://schemas.microsoft.com/office/drawing/2014/main" id="{E9440631-2F15-D5B2-4E33-500391089F5C}"/>
                  </a:ext>
                </a:extLst>
              </p:cNvPr>
              <p:cNvSpPr/>
              <p:nvPr/>
            </p:nvSpPr>
            <p:spPr>
              <a:xfrm>
                <a:off x="911030" y="2106198"/>
                <a:ext cx="5278276" cy="839755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4" name="箭號: 五邊形 43">
                <a:extLst>
                  <a:ext uri="{FF2B5EF4-FFF2-40B4-BE49-F238E27FC236}">
                    <a16:creationId xmlns:a16="http://schemas.microsoft.com/office/drawing/2014/main" id="{302C7BBB-824E-D083-EEC7-30B6C325EE7F}"/>
                  </a:ext>
                </a:extLst>
              </p:cNvPr>
              <p:cNvSpPr/>
              <p:nvPr/>
            </p:nvSpPr>
            <p:spPr>
              <a:xfrm>
                <a:off x="911030" y="2106198"/>
                <a:ext cx="1219460" cy="839755"/>
              </a:xfrm>
              <a:prstGeom prst="homePlate">
                <a:avLst/>
              </a:prstGeom>
              <a:ln w="190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01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0D840BDF-EA43-8246-3EA4-0D827187D3A6}"/>
                </a:ext>
              </a:extLst>
            </p:cNvPr>
            <p:cNvSpPr txBox="1"/>
            <p:nvPr/>
          </p:nvSpPr>
          <p:spPr>
            <a:xfrm>
              <a:off x="1845853" y="2187034"/>
              <a:ext cx="28483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200" b="1" dirty="0">
                  <a:solidFill>
                    <a:schemeClr val="accent1"/>
                  </a:solidFill>
                </a:rPr>
                <a:t>AI </a:t>
              </a:r>
              <a:r>
                <a:rPr lang="zh-TW" altLang="en-US" sz="3200" b="1" dirty="0">
                  <a:solidFill>
                    <a:schemeClr val="accent1"/>
                  </a:solidFill>
                </a:rPr>
                <a:t>測驗模組</a:t>
              </a:r>
            </a:p>
          </p:txBody>
        </p:sp>
      </p:grp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F134FCAA-0F84-597C-861D-7B318F10CD4C}"/>
              </a:ext>
            </a:extLst>
          </p:cNvPr>
          <p:cNvGrpSpPr/>
          <p:nvPr/>
        </p:nvGrpSpPr>
        <p:grpSpPr>
          <a:xfrm>
            <a:off x="3619979" y="3406971"/>
            <a:ext cx="4625133" cy="839755"/>
            <a:chOff x="665324" y="3341657"/>
            <a:chExt cx="4625133" cy="839755"/>
          </a:xfrm>
        </p:grpSpPr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AFDAE6B8-04E3-B519-4941-E658E82506D9}"/>
                </a:ext>
              </a:extLst>
            </p:cNvPr>
            <p:cNvGrpSpPr/>
            <p:nvPr/>
          </p:nvGrpSpPr>
          <p:grpSpPr>
            <a:xfrm>
              <a:off x="665324" y="3341657"/>
              <a:ext cx="4625133" cy="839755"/>
              <a:chOff x="911030" y="2106198"/>
              <a:chExt cx="5278276" cy="839755"/>
            </a:xfrm>
            <a:effectLst/>
          </p:grpSpPr>
          <p:sp>
            <p:nvSpPr>
              <p:cNvPr id="48" name="箭號: 五邊形 47">
                <a:extLst>
                  <a:ext uri="{FF2B5EF4-FFF2-40B4-BE49-F238E27FC236}">
                    <a16:creationId xmlns:a16="http://schemas.microsoft.com/office/drawing/2014/main" id="{DBE10B36-D6BD-0ED1-3B91-E5620F294EBD}"/>
                  </a:ext>
                </a:extLst>
              </p:cNvPr>
              <p:cNvSpPr/>
              <p:nvPr/>
            </p:nvSpPr>
            <p:spPr>
              <a:xfrm>
                <a:off x="911030" y="2106198"/>
                <a:ext cx="5278276" cy="839755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49" name="箭號: 五邊形 48">
                <a:extLst>
                  <a:ext uri="{FF2B5EF4-FFF2-40B4-BE49-F238E27FC236}">
                    <a16:creationId xmlns:a16="http://schemas.microsoft.com/office/drawing/2014/main" id="{5D04C81B-06E7-643F-9BFB-EFAAED90CDC9}"/>
                  </a:ext>
                </a:extLst>
              </p:cNvPr>
              <p:cNvSpPr/>
              <p:nvPr/>
            </p:nvSpPr>
            <p:spPr>
              <a:xfrm>
                <a:off x="911030" y="2106198"/>
                <a:ext cx="1219460" cy="839755"/>
              </a:xfrm>
              <a:prstGeom prst="homePlate">
                <a:avLst/>
              </a:prstGeom>
              <a:ln w="190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02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0E6D497E-86C9-9F24-FCC6-D13ED88A6775}"/>
                </a:ext>
              </a:extLst>
            </p:cNvPr>
            <p:cNvSpPr txBox="1"/>
            <p:nvPr/>
          </p:nvSpPr>
          <p:spPr>
            <a:xfrm>
              <a:off x="1929828" y="3469146"/>
              <a:ext cx="28483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閱讀測驗模組</a:t>
              </a: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6167870C-EEBE-DBA5-9694-D54790C17CA7}"/>
              </a:ext>
            </a:extLst>
          </p:cNvPr>
          <p:cNvGrpSpPr/>
          <p:nvPr/>
        </p:nvGrpSpPr>
        <p:grpSpPr>
          <a:xfrm>
            <a:off x="3619979" y="4689083"/>
            <a:ext cx="4625133" cy="839755"/>
            <a:chOff x="665324" y="4623769"/>
            <a:chExt cx="4625133" cy="839755"/>
          </a:xfrm>
        </p:grpSpPr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42CE684E-07CF-EFAD-D09B-338459010810}"/>
                </a:ext>
              </a:extLst>
            </p:cNvPr>
            <p:cNvGrpSpPr/>
            <p:nvPr/>
          </p:nvGrpSpPr>
          <p:grpSpPr>
            <a:xfrm>
              <a:off x="665324" y="4623769"/>
              <a:ext cx="4625133" cy="839755"/>
              <a:chOff x="911030" y="2106198"/>
              <a:chExt cx="5278276" cy="839755"/>
            </a:xfrm>
            <a:effectLst/>
          </p:grpSpPr>
          <p:sp>
            <p:nvSpPr>
              <p:cNvPr id="57" name="箭號: 五邊形 56">
                <a:extLst>
                  <a:ext uri="{FF2B5EF4-FFF2-40B4-BE49-F238E27FC236}">
                    <a16:creationId xmlns:a16="http://schemas.microsoft.com/office/drawing/2014/main" id="{C509C02F-85B7-ACCC-3365-5A0C20236210}"/>
                  </a:ext>
                </a:extLst>
              </p:cNvPr>
              <p:cNvSpPr/>
              <p:nvPr/>
            </p:nvSpPr>
            <p:spPr>
              <a:xfrm>
                <a:off x="911030" y="2106198"/>
                <a:ext cx="5278276" cy="839755"/>
              </a:xfrm>
              <a:prstGeom prst="homePlate">
                <a:avLst>
                  <a:gd name="adj" fmla="val 0"/>
                </a:avLst>
              </a:prstGeom>
              <a:solidFill>
                <a:schemeClr val="bg1"/>
              </a:solidFill>
              <a:ln w="571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8" name="箭號: 五邊形 57">
                <a:extLst>
                  <a:ext uri="{FF2B5EF4-FFF2-40B4-BE49-F238E27FC236}">
                    <a16:creationId xmlns:a16="http://schemas.microsoft.com/office/drawing/2014/main" id="{7828C352-4693-9648-4FF8-A346E44C99A8}"/>
                  </a:ext>
                </a:extLst>
              </p:cNvPr>
              <p:cNvSpPr/>
              <p:nvPr/>
            </p:nvSpPr>
            <p:spPr>
              <a:xfrm>
                <a:off x="911030" y="2106198"/>
                <a:ext cx="1219460" cy="839755"/>
              </a:xfrm>
              <a:prstGeom prst="homePlate">
                <a:avLst/>
              </a:prstGeom>
              <a:ln w="19050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3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03</a:t>
                </a:r>
                <a:endParaRPr lang="zh-TW" alt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C2F06F57-4A1F-4E38-A39D-1AC2E843B9E9}"/>
                </a:ext>
              </a:extLst>
            </p:cNvPr>
            <p:cNvSpPr txBox="1"/>
            <p:nvPr/>
          </p:nvSpPr>
          <p:spPr>
            <a:xfrm>
              <a:off x="1929828" y="4751258"/>
              <a:ext cx="28483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單字測驗模組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01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53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92D6F-231B-B362-BBBD-114D8243F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C15065F-EDBD-9576-1F93-322CE0F8B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B7991E-2BB6-8C07-CA40-C801B19AB7FF}"/>
              </a:ext>
            </a:extLst>
          </p:cNvPr>
          <p:cNvSpPr/>
          <p:nvPr/>
        </p:nvSpPr>
        <p:spPr>
          <a:xfrm>
            <a:off x="-376881" y="2381765"/>
            <a:ext cx="12945762" cy="2094470"/>
          </a:xfrm>
          <a:prstGeom prst="rect">
            <a:avLst/>
          </a:prstGeom>
          <a:solidFill>
            <a:schemeClr val="bg2">
              <a:alpha val="48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DE7FEC-5ABA-75AE-BEEE-A4124BC084DF}"/>
              </a:ext>
            </a:extLst>
          </p:cNvPr>
          <p:cNvSpPr/>
          <p:nvPr/>
        </p:nvSpPr>
        <p:spPr>
          <a:xfrm>
            <a:off x="4169831" y="1997924"/>
            <a:ext cx="3852338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6600" b="1" cap="none" spc="0" dirty="0">
                <a:ln w="0"/>
                <a:solidFill>
                  <a:schemeClr val="accent1"/>
                </a:solidFill>
              </a:rPr>
              <a:t>欸</a:t>
            </a:r>
            <a:r>
              <a:rPr lang="en-US" altLang="zh-TW" sz="6600" b="1" cap="none" spc="0" dirty="0">
                <a:ln w="0"/>
                <a:solidFill>
                  <a:schemeClr val="accent1"/>
                </a:solidFill>
              </a:rPr>
              <a:t>!</a:t>
            </a:r>
            <a:r>
              <a:rPr lang="zh-TW" altLang="en-US" sz="6600" b="1" cap="none" spc="0" dirty="0">
                <a:ln w="0"/>
                <a:solidFill>
                  <a:schemeClr val="accent1"/>
                </a:solidFill>
              </a:rPr>
              <a:t>愛多益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F421A6-B8D3-081B-F3E1-28E2C0A49A64}"/>
              </a:ext>
            </a:extLst>
          </p:cNvPr>
          <p:cNvSpPr/>
          <p:nvPr/>
        </p:nvSpPr>
        <p:spPr>
          <a:xfrm>
            <a:off x="4510471" y="3310595"/>
            <a:ext cx="31710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b="1" cap="none" spc="0" dirty="0">
                <a:ln w="0"/>
                <a:solidFill>
                  <a:schemeClr val="accent1"/>
                </a:solidFill>
              </a:rPr>
              <a:t>AI</a:t>
            </a:r>
            <a:r>
              <a:rPr lang="zh-TW" altLang="en-US" sz="3200" b="1" cap="none" spc="0" dirty="0">
                <a:ln w="0"/>
                <a:solidFill>
                  <a:schemeClr val="accent1"/>
                </a:solidFill>
              </a:rPr>
              <a:t>多益學習平台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912F19BC-AB4E-FB55-0CD0-C89044B5ED15}"/>
              </a:ext>
            </a:extLst>
          </p:cNvPr>
          <p:cNvCxnSpPr>
            <a:cxnSpLocks/>
          </p:cNvCxnSpPr>
          <p:nvPr/>
        </p:nvCxnSpPr>
        <p:spPr>
          <a:xfrm>
            <a:off x="836099" y="3602982"/>
            <a:ext cx="314921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CFEEBE2-910D-C164-12A7-8EC77E1ABEDE}"/>
              </a:ext>
            </a:extLst>
          </p:cNvPr>
          <p:cNvCxnSpPr>
            <a:cxnSpLocks/>
          </p:cNvCxnSpPr>
          <p:nvPr/>
        </p:nvCxnSpPr>
        <p:spPr>
          <a:xfrm>
            <a:off x="8206689" y="3602981"/>
            <a:ext cx="314921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E450158-D99D-72B0-E17D-357853F7372F}"/>
              </a:ext>
            </a:extLst>
          </p:cNvPr>
          <p:cNvSpPr/>
          <p:nvPr/>
        </p:nvSpPr>
        <p:spPr>
          <a:xfrm>
            <a:off x="4542402" y="4442124"/>
            <a:ext cx="3107196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11046090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李明隆</a:t>
            </a:r>
            <a:endParaRPr lang="en-US" altLang="zh-TW" sz="2000" b="1" cap="none" spc="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11146063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范旖旎</a:t>
            </a:r>
            <a:endParaRPr lang="en-US" altLang="zh-TW" sz="2000" b="1" cap="none" spc="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11146071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何玗柔</a:t>
            </a:r>
            <a:endParaRPr lang="en-US" altLang="zh-TW" sz="2000" b="1" cap="none" spc="0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dirty="0">
                <a:ln w="0"/>
                <a:solidFill>
                  <a:schemeClr val="accent1"/>
                </a:solidFill>
              </a:rPr>
              <a:t>11146072</a:t>
            </a:r>
            <a:r>
              <a:rPr lang="zh-TW" altLang="en-US" sz="2000" b="1" dirty="0">
                <a:ln w="0"/>
                <a:solidFill>
                  <a:schemeClr val="accent1"/>
                </a:solidFill>
              </a:rPr>
              <a:t>林志恆</a:t>
            </a:r>
            <a:endParaRPr lang="en-US" altLang="zh-TW" sz="2000" b="1" dirty="0">
              <a:ln w="0"/>
              <a:solidFill>
                <a:schemeClr val="accent1"/>
              </a:solidFill>
            </a:endParaRPr>
          </a:p>
          <a:p>
            <a:pPr algn="ctr"/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資管三乙</a:t>
            </a:r>
            <a:r>
              <a:rPr lang="en-US" altLang="zh-TW" sz="2000" b="1" cap="none" spc="0" dirty="0">
                <a:ln w="0"/>
                <a:solidFill>
                  <a:schemeClr val="accent1"/>
                </a:solidFill>
              </a:rPr>
              <a:t>11146077</a:t>
            </a:r>
            <a:r>
              <a:rPr lang="zh-TW" altLang="en-US" sz="2000" b="1" cap="none" spc="0" dirty="0">
                <a:ln w="0"/>
                <a:solidFill>
                  <a:schemeClr val="accent1"/>
                </a:solidFill>
              </a:rPr>
              <a:t>林若庭</a:t>
            </a:r>
          </a:p>
        </p:txBody>
      </p:sp>
    </p:spTree>
    <p:extLst>
      <p:ext uri="{BB962C8B-B14F-4D97-AF65-F5344CB8AC3E}">
        <p14:creationId xmlns:p14="http://schemas.microsoft.com/office/powerpoint/2010/main" val="383336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625C8-94A6-924A-A40A-5D4597621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94E74D-8182-A057-7F51-7113ECA1DD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EBD9055-8D33-8629-0D3B-8FC40E56B619}"/>
              </a:ext>
            </a:extLst>
          </p:cNvPr>
          <p:cNvGrpSpPr/>
          <p:nvPr/>
        </p:nvGrpSpPr>
        <p:grpSpPr>
          <a:xfrm>
            <a:off x="-376881" y="56773"/>
            <a:ext cx="12945762" cy="4419462"/>
            <a:chOff x="-376881" y="56773"/>
            <a:chExt cx="12945762" cy="44194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8909F-94BB-1722-E232-177EB3331887}"/>
                </a:ext>
              </a:extLst>
            </p:cNvPr>
            <p:cNvSpPr/>
            <p:nvPr/>
          </p:nvSpPr>
          <p:spPr>
            <a:xfrm>
              <a:off x="-376881" y="2381765"/>
              <a:ext cx="12945762" cy="2094470"/>
            </a:xfrm>
            <a:prstGeom prst="rect">
              <a:avLst/>
            </a:prstGeom>
            <a:solidFill>
              <a:schemeClr val="bg2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24F6E1-0A2F-CEAF-9E02-7288174A2E3A}"/>
                </a:ext>
              </a:extLst>
            </p:cNvPr>
            <p:cNvSpPr/>
            <p:nvPr/>
          </p:nvSpPr>
          <p:spPr>
            <a:xfrm>
              <a:off x="3336270" y="56773"/>
              <a:ext cx="551946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9600" b="1" dirty="0">
                  <a:ln w="0"/>
                  <a:solidFill>
                    <a:schemeClr val="accent1">
                      <a:alpha val="33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Contents</a:t>
              </a:r>
              <a:endParaRPr lang="zh-TW" altLang="en-US" sz="5400" b="1" cap="none" spc="0" dirty="0">
                <a:ln w="0"/>
                <a:solidFill>
                  <a:schemeClr val="accent1">
                    <a:alpha val="3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E835F1-C24B-7E58-868A-6E75750EDAE0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accent1"/>
                </a:solidFill>
              </a:rPr>
              <a:t>2</a:t>
            </a:fld>
            <a:endParaRPr lang="zh-TW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6BFE09F-00EF-408F-15A8-5862435BB01A}"/>
              </a:ext>
            </a:extLst>
          </p:cNvPr>
          <p:cNvGrpSpPr/>
          <p:nvPr/>
        </p:nvGrpSpPr>
        <p:grpSpPr>
          <a:xfrm>
            <a:off x="1123939" y="2318910"/>
            <a:ext cx="1348747" cy="3413391"/>
            <a:chOff x="2318257" y="2295906"/>
            <a:chExt cx="1348747" cy="3413391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55832FEA-CB20-3023-F985-AA0BC9F0E056}"/>
                </a:ext>
              </a:extLst>
            </p:cNvPr>
            <p:cNvGrpSpPr/>
            <p:nvPr/>
          </p:nvGrpSpPr>
          <p:grpSpPr>
            <a:xfrm>
              <a:off x="2318257" y="2295906"/>
              <a:ext cx="1348747" cy="3413391"/>
              <a:chOff x="969448" y="2295906"/>
              <a:chExt cx="1348747" cy="341339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A4E6803-11D8-0804-5893-03027327C549}"/>
                  </a:ext>
                </a:extLst>
              </p:cNvPr>
              <p:cNvSpPr/>
              <p:nvPr/>
            </p:nvSpPr>
            <p:spPr>
              <a:xfrm>
                <a:off x="1089831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前言</a:t>
                </a:r>
                <a:br>
                  <a:rPr lang="en-US" altLang="zh-TW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說明</a:t>
                </a:r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34C0D68F-C7EA-6880-E735-204821ADDCCD}"/>
                  </a:ext>
                </a:extLst>
              </p:cNvPr>
              <p:cNvGrpSpPr/>
              <p:nvPr/>
            </p:nvGrpSpPr>
            <p:grpSpPr>
              <a:xfrm>
                <a:off x="969448" y="2295906"/>
                <a:ext cx="1348747" cy="1348747"/>
                <a:chOff x="1263824" y="1794825"/>
                <a:chExt cx="2163917" cy="2163917"/>
              </a:xfrm>
            </p:grpSpPr>
            <p:sp>
              <p:nvSpPr>
                <p:cNvPr id="36" name="淚滴形 35">
                  <a:extLst>
                    <a:ext uri="{FF2B5EF4-FFF2-40B4-BE49-F238E27FC236}">
                      <a16:creationId xmlns:a16="http://schemas.microsoft.com/office/drawing/2014/main" id="{4882B960-487E-BA5E-29E6-EFEBD11C9B8C}"/>
                    </a:ext>
                  </a:extLst>
                </p:cNvPr>
                <p:cNvSpPr/>
                <p:nvPr/>
              </p:nvSpPr>
              <p:spPr>
                <a:xfrm rot="8044839">
                  <a:off x="1263824" y="1794825"/>
                  <a:ext cx="2163917" cy="216391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955063BD-63D0-7BF0-AC51-DC0EA91E002F}"/>
                    </a:ext>
                  </a:extLst>
                </p:cNvPr>
                <p:cNvSpPr/>
                <p:nvPr/>
              </p:nvSpPr>
              <p:spPr>
                <a:xfrm>
                  <a:off x="1502420" y="2009029"/>
                  <a:ext cx="1690645" cy="1690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pic>
          <p:nvPicPr>
            <p:cNvPr id="40" name="圖片 39">
              <a:extLst>
                <a:ext uri="{FF2B5EF4-FFF2-40B4-BE49-F238E27FC236}">
                  <a16:creationId xmlns:a16="http://schemas.microsoft.com/office/drawing/2014/main" id="{FCF45FEF-2166-A3F4-47E0-4319BB9AE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243" y="2698453"/>
              <a:ext cx="568774" cy="5687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5F79EA0-26DE-66ED-8024-B2462D686F79}"/>
              </a:ext>
            </a:extLst>
          </p:cNvPr>
          <p:cNvGrpSpPr/>
          <p:nvPr/>
        </p:nvGrpSpPr>
        <p:grpSpPr>
          <a:xfrm>
            <a:off x="7396285" y="2318910"/>
            <a:ext cx="1348747" cy="3413391"/>
            <a:chOff x="8645371" y="2295906"/>
            <a:chExt cx="1348747" cy="3413391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E967A5-5A16-BF2A-07FD-E4CA6DD4D650}"/>
                </a:ext>
              </a:extLst>
            </p:cNvPr>
            <p:cNvGrpSpPr/>
            <p:nvPr/>
          </p:nvGrpSpPr>
          <p:grpSpPr>
            <a:xfrm>
              <a:off x="8645371" y="2295906"/>
              <a:ext cx="1348747" cy="3413391"/>
              <a:chOff x="10097960" y="2295906"/>
              <a:chExt cx="1348747" cy="341339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C30699E-9FA4-030F-64A1-E8AC875485D8}"/>
                  </a:ext>
                </a:extLst>
              </p:cNvPr>
              <p:cNvSpPr/>
              <p:nvPr/>
            </p:nvSpPr>
            <p:spPr>
              <a:xfrm>
                <a:off x="10224524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功能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介紹</a:t>
                </a:r>
              </a:p>
            </p:txBody>
          </p: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8FD8098F-1192-9E81-56E2-3D5B9B86DC6F}"/>
                  </a:ext>
                </a:extLst>
              </p:cNvPr>
              <p:cNvGrpSpPr/>
              <p:nvPr/>
            </p:nvGrpSpPr>
            <p:grpSpPr>
              <a:xfrm>
                <a:off x="10097960" y="2295906"/>
                <a:ext cx="1348747" cy="1348747"/>
                <a:chOff x="10097960" y="2295906"/>
                <a:chExt cx="1348747" cy="1348747"/>
              </a:xfrm>
            </p:grpSpPr>
            <p:sp>
              <p:nvSpPr>
                <p:cNvPr id="29" name="淚滴形 28">
                  <a:extLst>
                    <a:ext uri="{FF2B5EF4-FFF2-40B4-BE49-F238E27FC236}">
                      <a16:creationId xmlns:a16="http://schemas.microsoft.com/office/drawing/2014/main" id="{3CB6EED0-FA0D-8F67-15A1-A40F01030C81}"/>
                    </a:ext>
                  </a:extLst>
                </p:cNvPr>
                <p:cNvSpPr/>
                <p:nvPr/>
              </p:nvSpPr>
              <p:spPr>
                <a:xfrm rot="8044839">
                  <a:off x="10097960" y="2295906"/>
                  <a:ext cx="1348747" cy="134874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114B0684-40B7-C00F-436F-F319DF2C4164}"/>
                    </a:ext>
                  </a:extLst>
                </p:cNvPr>
                <p:cNvSpPr/>
                <p:nvPr/>
              </p:nvSpPr>
              <p:spPr>
                <a:xfrm>
                  <a:off x="10245452" y="2443397"/>
                  <a:ext cx="1053761" cy="105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pic>
          <p:nvPicPr>
            <p:cNvPr id="44" name="圖片 43" descr="一張含有 黑色, 黑暗 的圖片&#10;&#10;自動產生的描述">
              <a:extLst>
                <a:ext uri="{FF2B5EF4-FFF2-40B4-BE49-F238E27FC236}">
                  <a16:creationId xmlns:a16="http://schemas.microsoft.com/office/drawing/2014/main" id="{413BC48D-C872-E198-D49E-7EE72D35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6171" y="2698453"/>
              <a:ext cx="574360" cy="5743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22E2BDC-47E2-5D8C-E2EB-2E8B13F6F635}"/>
              </a:ext>
            </a:extLst>
          </p:cNvPr>
          <p:cNvGrpSpPr/>
          <p:nvPr/>
        </p:nvGrpSpPr>
        <p:grpSpPr>
          <a:xfrm>
            <a:off x="3214721" y="2318910"/>
            <a:ext cx="1348747" cy="3413391"/>
            <a:chOff x="3214721" y="2318910"/>
            <a:chExt cx="1348747" cy="341339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1B915B1-9638-5B4D-ED8E-9757A44EDD4D}"/>
                </a:ext>
              </a:extLst>
            </p:cNvPr>
            <p:cNvGrpSpPr/>
            <p:nvPr/>
          </p:nvGrpSpPr>
          <p:grpSpPr>
            <a:xfrm>
              <a:off x="3214721" y="2318910"/>
              <a:ext cx="1348747" cy="3413391"/>
              <a:chOff x="969448" y="2295906"/>
              <a:chExt cx="1348747" cy="341339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A2C6B4-EF03-AC1F-F81B-062E41FDED4C}"/>
                  </a:ext>
                </a:extLst>
              </p:cNvPr>
              <p:cNvSpPr/>
              <p:nvPr/>
            </p:nvSpPr>
            <p:spPr>
              <a:xfrm>
                <a:off x="1089832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分析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BF175BF-01AE-F773-C96A-FC1256C5D714}"/>
                  </a:ext>
                </a:extLst>
              </p:cNvPr>
              <p:cNvGrpSpPr/>
              <p:nvPr/>
            </p:nvGrpSpPr>
            <p:grpSpPr>
              <a:xfrm>
                <a:off x="969448" y="2295906"/>
                <a:ext cx="1348747" cy="1348747"/>
                <a:chOff x="1263824" y="1794825"/>
                <a:chExt cx="2163917" cy="2163917"/>
              </a:xfrm>
            </p:grpSpPr>
            <p:sp>
              <p:nvSpPr>
                <p:cNvPr id="15" name="淚滴形 14">
                  <a:extLst>
                    <a:ext uri="{FF2B5EF4-FFF2-40B4-BE49-F238E27FC236}">
                      <a16:creationId xmlns:a16="http://schemas.microsoft.com/office/drawing/2014/main" id="{BE339766-72F7-7A9E-723B-762FA1524122}"/>
                    </a:ext>
                  </a:extLst>
                </p:cNvPr>
                <p:cNvSpPr/>
                <p:nvPr/>
              </p:nvSpPr>
              <p:spPr>
                <a:xfrm rot="8044839">
                  <a:off x="1263824" y="1794825"/>
                  <a:ext cx="2163917" cy="216391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26B507FF-62D5-1378-2E05-73975C9F7CE9}"/>
                    </a:ext>
                  </a:extLst>
                </p:cNvPr>
                <p:cNvSpPr/>
                <p:nvPr/>
              </p:nvSpPr>
              <p:spPr>
                <a:xfrm>
                  <a:off x="1502420" y="2009029"/>
                  <a:ext cx="1690645" cy="1690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pic>
          <p:nvPicPr>
            <p:cNvPr id="41" name="圖片 40" descr="一張含有 黑色, 黑暗 的圖片&#10;&#10;AI 產生的內容可能不正確。">
              <a:extLst>
                <a:ext uri="{FF2B5EF4-FFF2-40B4-BE49-F238E27FC236}">
                  <a16:creationId xmlns:a16="http://schemas.microsoft.com/office/drawing/2014/main" id="{CF315C91-4F2E-9554-1E7E-571D6999D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5214" y="2645168"/>
              <a:ext cx="667759" cy="66775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A6B7177F-EB5B-33F4-4B2C-086F77362901}"/>
              </a:ext>
            </a:extLst>
          </p:cNvPr>
          <p:cNvGrpSpPr/>
          <p:nvPr/>
        </p:nvGrpSpPr>
        <p:grpSpPr>
          <a:xfrm>
            <a:off x="5305503" y="2318910"/>
            <a:ext cx="1348747" cy="3413391"/>
            <a:chOff x="5305503" y="2318910"/>
            <a:chExt cx="1348747" cy="3413391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ADAD475-E213-7C08-975C-626470078D31}"/>
                </a:ext>
              </a:extLst>
            </p:cNvPr>
            <p:cNvGrpSpPr/>
            <p:nvPr/>
          </p:nvGrpSpPr>
          <p:grpSpPr>
            <a:xfrm>
              <a:off x="5305503" y="2318910"/>
              <a:ext cx="1348747" cy="3413391"/>
              <a:chOff x="5533704" y="2295906"/>
              <a:chExt cx="1348747" cy="341339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60EE69A-1E74-7685-D12E-27CE8A6AD7FD}"/>
                  </a:ext>
                </a:extLst>
              </p:cNvPr>
              <p:cNvSpPr/>
              <p:nvPr/>
            </p:nvSpPr>
            <p:spPr>
              <a:xfrm>
                <a:off x="5657172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架構</a:t>
                </a:r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40CD9A1-3534-D779-EE1D-EAAC798B1AC9}"/>
                  </a:ext>
                </a:extLst>
              </p:cNvPr>
              <p:cNvGrpSpPr/>
              <p:nvPr/>
            </p:nvGrpSpPr>
            <p:grpSpPr>
              <a:xfrm>
                <a:off x="5533704" y="2295906"/>
                <a:ext cx="1348747" cy="1348747"/>
                <a:chOff x="5533704" y="2295906"/>
                <a:chExt cx="1348747" cy="1348747"/>
              </a:xfrm>
            </p:grpSpPr>
            <p:sp>
              <p:nvSpPr>
                <p:cNvPr id="22" name="淚滴形 21">
                  <a:extLst>
                    <a:ext uri="{FF2B5EF4-FFF2-40B4-BE49-F238E27FC236}">
                      <a16:creationId xmlns:a16="http://schemas.microsoft.com/office/drawing/2014/main" id="{85D72913-5631-AC95-14E9-100651AF5EF0}"/>
                    </a:ext>
                  </a:extLst>
                </p:cNvPr>
                <p:cNvSpPr/>
                <p:nvPr/>
              </p:nvSpPr>
              <p:spPr>
                <a:xfrm rot="8044839">
                  <a:off x="5533704" y="2295906"/>
                  <a:ext cx="1348747" cy="134874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A91D07B-8CDD-D703-6021-BD05F0C48C51}"/>
                    </a:ext>
                  </a:extLst>
                </p:cNvPr>
                <p:cNvSpPr/>
                <p:nvPr/>
              </p:nvSpPr>
              <p:spPr>
                <a:xfrm>
                  <a:off x="5681196" y="2443397"/>
                  <a:ext cx="1053761" cy="105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pic>
          <p:nvPicPr>
            <p:cNvPr id="46" name="圖片 45" descr="一張含有 黑色, 黑暗 的圖片&#10;&#10;AI 產生的內容可能不正確。">
              <a:extLst>
                <a:ext uri="{FF2B5EF4-FFF2-40B4-BE49-F238E27FC236}">
                  <a16:creationId xmlns:a16="http://schemas.microsoft.com/office/drawing/2014/main" id="{44CA20B6-2926-F2CE-818B-8E5123679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3738" y="2622910"/>
              <a:ext cx="712273" cy="71227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0" name="群組 49">
            <a:extLst>
              <a:ext uri="{FF2B5EF4-FFF2-40B4-BE49-F238E27FC236}">
                <a16:creationId xmlns:a16="http://schemas.microsoft.com/office/drawing/2014/main" id="{D91A442C-4054-D0BB-2E70-FFCA754B2575}"/>
              </a:ext>
            </a:extLst>
          </p:cNvPr>
          <p:cNvGrpSpPr/>
          <p:nvPr/>
        </p:nvGrpSpPr>
        <p:grpSpPr>
          <a:xfrm>
            <a:off x="9487067" y="2318910"/>
            <a:ext cx="1348747" cy="3413391"/>
            <a:chOff x="9487067" y="2318910"/>
            <a:chExt cx="1348747" cy="3413391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ADCD47C-8D65-C614-4E6A-9F9F5070ACE8}"/>
                </a:ext>
              </a:extLst>
            </p:cNvPr>
            <p:cNvGrpSpPr/>
            <p:nvPr/>
          </p:nvGrpSpPr>
          <p:grpSpPr>
            <a:xfrm>
              <a:off x="9487067" y="2318910"/>
              <a:ext cx="1348747" cy="3413391"/>
              <a:chOff x="10097960" y="2295906"/>
              <a:chExt cx="1348747" cy="341339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6DBCF97-852D-2D40-6564-6A7540261545}"/>
                  </a:ext>
                </a:extLst>
              </p:cNvPr>
              <p:cNvSpPr/>
              <p:nvPr/>
            </p:nvSpPr>
            <p:spPr>
              <a:xfrm>
                <a:off x="10224524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展望</a:t>
                </a:r>
              </a:p>
            </p:txBody>
          </p: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D145D20B-60F1-BE72-11F8-66AC7C23B8F0}"/>
                  </a:ext>
                </a:extLst>
              </p:cNvPr>
              <p:cNvGrpSpPr/>
              <p:nvPr/>
            </p:nvGrpSpPr>
            <p:grpSpPr>
              <a:xfrm>
                <a:off x="10097960" y="2295906"/>
                <a:ext cx="1348747" cy="1348747"/>
                <a:chOff x="10097960" y="2295906"/>
                <a:chExt cx="1348747" cy="1348747"/>
              </a:xfrm>
            </p:grpSpPr>
            <p:sp>
              <p:nvSpPr>
                <p:cNvPr id="32" name="淚滴形 31">
                  <a:extLst>
                    <a:ext uri="{FF2B5EF4-FFF2-40B4-BE49-F238E27FC236}">
                      <a16:creationId xmlns:a16="http://schemas.microsoft.com/office/drawing/2014/main" id="{8ADD3C40-38A8-E48A-6AE5-C271EADB1B3A}"/>
                    </a:ext>
                  </a:extLst>
                </p:cNvPr>
                <p:cNvSpPr/>
                <p:nvPr/>
              </p:nvSpPr>
              <p:spPr>
                <a:xfrm rot="8044839">
                  <a:off x="10097960" y="2295906"/>
                  <a:ext cx="1348747" cy="134874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F1A437E6-314F-77D8-5F45-BECCCC67E3B5}"/>
                    </a:ext>
                  </a:extLst>
                </p:cNvPr>
                <p:cNvSpPr/>
                <p:nvPr/>
              </p:nvSpPr>
              <p:spPr>
                <a:xfrm>
                  <a:off x="10245452" y="2443397"/>
                  <a:ext cx="1053761" cy="105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pic>
          <p:nvPicPr>
            <p:cNvPr id="49" name="圖片 48" descr="一張含有 黑色, 黑暗 的圖片&#10;&#10;AI 產生的內容可能不正確。">
              <a:extLst>
                <a:ext uri="{FF2B5EF4-FFF2-40B4-BE49-F238E27FC236}">
                  <a16:creationId xmlns:a16="http://schemas.microsoft.com/office/drawing/2014/main" id="{1AF04690-1E67-FECC-C2C2-0593FA338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6434" y="2686266"/>
              <a:ext cx="570010" cy="57001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767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53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273A-73BD-FBBD-0C41-17E7853E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B5CB45-BB4F-2D48-A203-C78E8777AEA6}"/>
              </a:ext>
            </a:extLst>
          </p:cNvPr>
          <p:cNvGrpSpPr/>
          <p:nvPr/>
        </p:nvGrpSpPr>
        <p:grpSpPr>
          <a:xfrm>
            <a:off x="1178251" y="4207101"/>
            <a:ext cx="4277025" cy="584775"/>
            <a:chOff x="1221805" y="4433163"/>
            <a:chExt cx="4277025" cy="584775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CFD3881-38C7-42C5-5458-2286777E6FCB}"/>
                </a:ext>
              </a:extLst>
            </p:cNvPr>
            <p:cNvSpPr/>
            <p:nvPr/>
          </p:nvSpPr>
          <p:spPr>
            <a:xfrm>
              <a:off x="1221805" y="4433163"/>
              <a:ext cx="4277025" cy="584775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8AB9C4D-F2FF-4F53-AB37-A394B26DC1BE}"/>
                </a:ext>
              </a:extLst>
            </p:cNvPr>
            <p:cNvSpPr txBox="1"/>
            <p:nvPr/>
          </p:nvSpPr>
          <p:spPr>
            <a:xfrm>
              <a:off x="1314405" y="4433163"/>
              <a:ext cx="4091823" cy="58477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傳統書籍 </a:t>
              </a:r>
              <a:r>
                <a:rPr lang="en-US" altLang="zh-TW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線上影片</a:t>
              </a:r>
            </a:p>
          </p:txBody>
        </p: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B668F23A-EE08-2AA9-68E3-FCE2E7D7ECCD}"/>
              </a:ext>
            </a:extLst>
          </p:cNvPr>
          <p:cNvSpPr/>
          <p:nvPr/>
        </p:nvSpPr>
        <p:spPr>
          <a:xfrm>
            <a:off x="3691319" y="2052228"/>
            <a:ext cx="4277025" cy="1908285"/>
          </a:xfrm>
          <a:prstGeom prst="rightArrow">
            <a:avLst>
              <a:gd name="adj1" fmla="val 68088"/>
              <a:gd name="adj2" fmla="val 155700"/>
            </a:avLst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843FD9-0A02-2437-9AF7-7A54CEF86399}"/>
              </a:ext>
            </a:extLst>
          </p:cNvPr>
          <p:cNvSpPr/>
          <p:nvPr/>
        </p:nvSpPr>
        <p:spPr>
          <a:xfrm>
            <a:off x="921712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前言說明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F03FD78-697F-18CD-09EE-DDA897D2FE02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4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圖片 5" descr="一張含有 設計 的圖片&#10;&#10;AI 產生的內容可能不正確。">
            <a:extLst>
              <a:ext uri="{FF2B5EF4-FFF2-40B4-BE49-F238E27FC236}">
                <a16:creationId xmlns:a16="http://schemas.microsoft.com/office/drawing/2014/main" id="{A1AF3E08-EC7F-B172-B3F2-FC222E6D2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75" y="1871965"/>
            <a:ext cx="2088548" cy="208854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832D7CD-0935-AC13-F48C-16599AABFEF0}"/>
              </a:ext>
            </a:extLst>
          </p:cNvPr>
          <p:cNvSpPr txBox="1"/>
          <p:nvPr/>
        </p:nvSpPr>
        <p:spPr>
          <a:xfrm>
            <a:off x="1106469" y="5259585"/>
            <a:ext cx="4420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被動學習、缺乏針對性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7AD003-146C-ABAC-3153-F81AF5DEE299}"/>
              </a:ext>
            </a:extLst>
          </p:cNvPr>
          <p:cNvSpPr txBox="1"/>
          <p:nvPr/>
        </p:nvSpPr>
        <p:spPr>
          <a:xfrm>
            <a:off x="6339670" y="5088496"/>
            <a:ext cx="561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個人化 </a:t>
            </a:r>
            <a:r>
              <a:rPr lang="en-US" altLang="zh-TW" sz="3200" b="1" dirty="0">
                <a:solidFill>
                  <a:schemeClr val="accent1"/>
                </a:solidFill>
              </a:rPr>
              <a:t>+ AI</a:t>
            </a:r>
            <a:r>
              <a:rPr lang="zh-TW" altLang="en-US" sz="3200" b="1" dirty="0">
                <a:solidFill>
                  <a:schemeClr val="accent1"/>
                </a:solidFill>
              </a:rPr>
              <a:t>分析 </a:t>
            </a:r>
            <a:r>
              <a:rPr lang="en-US" altLang="zh-TW" sz="3200" b="1" dirty="0">
                <a:solidFill>
                  <a:schemeClr val="accent1"/>
                </a:solidFill>
              </a:rPr>
              <a:t>+ </a:t>
            </a:r>
            <a:r>
              <a:rPr lang="zh-TW" altLang="en-US" sz="3200" b="1" dirty="0">
                <a:solidFill>
                  <a:schemeClr val="accent1"/>
                </a:solidFill>
              </a:rPr>
              <a:t>遊戲化設計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8D51AD-6926-A372-DA4D-47171E9E3C8A}"/>
              </a:ext>
            </a:extLst>
          </p:cNvPr>
          <p:cNvSpPr txBox="1"/>
          <p:nvPr/>
        </p:nvSpPr>
        <p:spPr>
          <a:xfrm>
            <a:off x="6449662" y="5652487"/>
            <a:ext cx="561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進度追蹤 </a:t>
            </a:r>
            <a:r>
              <a:rPr lang="en-US" altLang="zh-TW" sz="3200" b="1" dirty="0">
                <a:solidFill>
                  <a:schemeClr val="accent1"/>
                </a:solidFill>
              </a:rPr>
              <a:t>+ </a:t>
            </a:r>
            <a:r>
              <a:rPr lang="zh-TW" altLang="en-US" sz="3200" b="1" dirty="0">
                <a:solidFill>
                  <a:schemeClr val="accent1"/>
                </a:solidFill>
              </a:rPr>
              <a:t>錯題分析 </a:t>
            </a:r>
          </a:p>
        </p:txBody>
      </p:sp>
      <p:pic>
        <p:nvPicPr>
          <p:cNvPr id="15" name="圖片 14" descr="一張含有 圖形, 美工圖案, 字型, 平面設計 的圖片&#10;&#10;AI 產生的內容可能不正確。">
            <a:extLst>
              <a:ext uri="{FF2B5EF4-FFF2-40B4-BE49-F238E27FC236}">
                <a16:creationId xmlns:a16="http://schemas.microsoft.com/office/drawing/2014/main" id="{280A17AA-5415-2F3A-1BCE-A0C0266B3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1392914"/>
            <a:ext cx="2814187" cy="2814187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A41EC867-065D-2927-B5F9-B10C84323D55}"/>
              </a:ext>
            </a:extLst>
          </p:cNvPr>
          <p:cNvGrpSpPr/>
          <p:nvPr/>
        </p:nvGrpSpPr>
        <p:grpSpPr>
          <a:xfrm>
            <a:off x="7236924" y="4232117"/>
            <a:ext cx="4277025" cy="584775"/>
            <a:chOff x="1221805" y="4433163"/>
            <a:chExt cx="4277025" cy="584775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C774BF0-39CB-40BD-F3CE-01C8568D7215}"/>
                </a:ext>
              </a:extLst>
            </p:cNvPr>
            <p:cNvSpPr/>
            <p:nvPr/>
          </p:nvSpPr>
          <p:spPr>
            <a:xfrm>
              <a:off x="1221805" y="4433163"/>
              <a:ext cx="4277025" cy="584775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1C6AC05-8BB9-BFF6-2AC9-5087E89C8501}"/>
                </a:ext>
              </a:extLst>
            </p:cNvPr>
            <p:cNvSpPr txBox="1"/>
            <p:nvPr/>
          </p:nvSpPr>
          <p:spPr>
            <a:xfrm>
              <a:off x="1314405" y="4433163"/>
              <a:ext cx="4091823" cy="58477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欸</a:t>
              </a:r>
              <a:r>
                <a:rPr lang="en-US" altLang="zh-TW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愛多益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79BF494-10E4-22B0-6B34-0898C439F9DD}"/>
              </a:ext>
            </a:extLst>
          </p:cNvPr>
          <p:cNvSpPr/>
          <p:nvPr/>
        </p:nvSpPr>
        <p:spPr>
          <a:xfrm>
            <a:off x="3041780" y="200844"/>
            <a:ext cx="65314" cy="48818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384395-D1A6-762C-7C92-6FBBA1A9F3AB}"/>
              </a:ext>
            </a:extLst>
          </p:cNvPr>
          <p:cNvSpPr/>
          <p:nvPr/>
        </p:nvSpPr>
        <p:spPr>
          <a:xfrm>
            <a:off x="3316762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系統動機</a:t>
            </a:r>
          </a:p>
        </p:txBody>
      </p:sp>
    </p:spTree>
    <p:extLst>
      <p:ext uri="{BB962C8B-B14F-4D97-AF65-F5344CB8AC3E}">
        <p14:creationId xmlns:p14="http://schemas.microsoft.com/office/powerpoint/2010/main" val="40739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1AA9C-ADEF-3DCD-C3EB-F3C82337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0E3FA9-9D59-6F2A-479C-DA4970436016}"/>
              </a:ext>
            </a:extLst>
          </p:cNvPr>
          <p:cNvSpPr/>
          <p:nvPr/>
        </p:nvSpPr>
        <p:spPr>
          <a:xfrm>
            <a:off x="921712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前言說明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94AF8D-B9F5-1305-719C-690C55A2840F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5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圖片 14" descr="一張含有 圖形, 美工圖案, 字型, 平面設計 的圖片&#10;&#10;AI 產生的內容可能不正確。">
            <a:extLst>
              <a:ext uri="{FF2B5EF4-FFF2-40B4-BE49-F238E27FC236}">
                <a16:creationId xmlns:a16="http://schemas.microsoft.com/office/drawing/2014/main" id="{3E435907-AAF3-7EAA-94BB-DF50A9C2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" y="1926771"/>
            <a:ext cx="3004457" cy="300445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F35802D-5E09-C959-A5FF-4252FCD018FF}"/>
              </a:ext>
            </a:extLst>
          </p:cNvPr>
          <p:cNvSpPr/>
          <p:nvPr/>
        </p:nvSpPr>
        <p:spPr>
          <a:xfrm>
            <a:off x="3041780" y="200844"/>
            <a:ext cx="65314" cy="48818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D1D420-D90F-7F92-EAA9-6253D4A59FC5}"/>
              </a:ext>
            </a:extLst>
          </p:cNvPr>
          <p:cNvSpPr/>
          <p:nvPr/>
        </p:nvSpPr>
        <p:spPr>
          <a:xfrm>
            <a:off x="3316761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F3F80DB-B56C-19A7-E919-609F392CBE95}"/>
              </a:ext>
            </a:extLst>
          </p:cNvPr>
          <p:cNvSpPr/>
          <p:nvPr/>
        </p:nvSpPr>
        <p:spPr>
          <a:xfrm>
            <a:off x="4217437" y="1847461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提升學習效率與成效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D658596-9279-4D13-69A1-862BF22850C0}"/>
              </a:ext>
            </a:extLst>
          </p:cNvPr>
          <p:cNvSpPr/>
          <p:nvPr/>
        </p:nvSpPr>
        <p:spPr>
          <a:xfrm>
            <a:off x="3797560" y="1800808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1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D2040FD-7DBE-BF0F-E3B5-0DCC704CE563}"/>
              </a:ext>
            </a:extLst>
          </p:cNvPr>
          <p:cNvSpPr/>
          <p:nvPr/>
        </p:nvSpPr>
        <p:spPr>
          <a:xfrm>
            <a:off x="4217437" y="2926818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強化聽說讀寫四項技能的整合訓練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75B36A6-88F5-0883-CB1A-DB223190B9E4}"/>
              </a:ext>
            </a:extLst>
          </p:cNvPr>
          <p:cNvSpPr/>
          <p:nvPr/>
        </p:nvSpPr>
        <p:spPr>
          <a:xfrm>
            <a:off x="3797560" y="2880165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2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DF98BB7-8DF3-3D06-7A36-E45593F8CD63}"/>
              </a:ext>
            </a:extLst>
          </p:cNvPr>
          <p:cNvSpPr/>
          <p:nvPr/>
        </p:nvSpPr>
        <p:spPr>
          <a:xfrm>
            <a:off x="4217437" y="4006175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提供即時回饋與錯題分析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D7BDAD5-DB24-4F8C-D9E8-058EF011A0E0}"/>
              </a:ext>
            </a:extLst>
          </p:cNvPr>
          <p:cNvSpPr/>
          <p:nvPr/>
        </p:nvSpPr>
        <p:spPr>
          <a:xfrm>
            <a:off x="3797560" y="3959522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3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4D36799-BB43-E89E-EAFD-3BFAD4985E9B}"/>
              </a:ext>
            </a:extLst>
          </p:cNvPr>
          <p:cNvSpPr/>
          <p:nvPr/>
        </p:nvSpPr>
        <p:spPr>
          <a:xfrm>
            <a:off x="4217437" y="5085532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運用遊戲化機制提升學習動機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F46A743-8CB0-5521-920B-4DF1263829AF}"/>
              </a:ext>
            </a:extLst>
          </p:cNvPr>
          <p:cNvSpPr/>
          <p:nvPr/>
        </p:nvSpPr>
        <p:spPr>
          <a:xfrm>
            <a:off x="3797560" y="5038879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4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EAD23-D1F8-1EF5-787D-B693303F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057E81-C389-FB66-03C0-A7F17DC10EED}"/>
              </a:ext>
            </a:extLst>
          </p:cNvPr>
          <p:cNvSpPr/>
          <p:nvPr/>
        </p:nvSpPr>
        <p:spPr>
          <a:xfrm>
            <a:off x="911552" y="121772"/>
            <a:ext cx="526297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系統架構與功能模組介紹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3480D6-178B-8ED3-9C7D-5402FB5619E3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6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2" name="圖片 11" descr="一張含有 黑色, 黑暗 的圖片&#10;&#10;AI 產生的內容可能不正確。">
            <a:extLst>
              <a:ext uri="{FF2B5EF4-FFF2-40B4-BE49-F238E27FC236}">
                <a16:creationId xmlns:a16="http://schemas.microsoft.com/office/drawing/2014/main" id="{60AE6175-43BD-5A89-B958-3401E1FAA6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22" y="2994548"/>
            <a:ext cx="868905" cy="8689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F2B40E-3224-8B30-92A1-82739FF3F429}"/>
              </a:ext>
            </a:extLst>
          </p:cNvPr>
          <p:cNvSpPr txBox="1"/>
          <p:nvPr/>
        </p:nvSpPr>
        <p:spPr>
          <a:xfrm>
            <a:off x="1883194" y="3136612"/>
            <a:ext cx="2555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使用者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3F907A-E288-6E64-6C5A-576CFB7807AE}"/>
              </a:ext>
            </a:extLst>
          </p:cNvPr>
          <p:cNvSpPr txBox="1"/>
          <p:nvPr/>
        </p:nvSpPr>
        <p:spPr>
          <a:xfrm>
            <a:off x="4438434" y="3136612"/>
            <a:ext cx="2555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主頁面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11894C6-E280-CFEF-2651-B1A700A9E781}"/>
              </a:ext>
            </a:extLst>
          </p:cNvPr>
          <p:cNvCxnSpPr/>
          <p:nvPr/>
        </p:nvCxnSpPr>
        <p:spPr>
          <a:xfrm>
            <a:off x="3996474" y="3428999"/>
            <a:ext cx="59455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90502F5-1F22-1745-C39B-D4C878C919D8}"/>
              </a:ext>
            </a:extLst>
          </p:cNvPr>
          <p:cNvSpPr txBox="1"/>
          <p:nvPr/>
        </p:nvSpPr>
        <p:spPr>
          <a:xfrm>
            <a:off x="6757711" y="2422185"/>
            <a:ext cx="3551095" cy="2598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accent1"/>
                </a:solidFill>
              </a:rPr>
              <a:t>智能AI測驗模組</a:t>
            </a:r>
            <a:endParaRPr lang="en-US" altLang="zh-TW" sz="28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accent1"/>
                </a:solidFill>
              </a:rPr>
              <a:t>閱讀模組</a:t>
            </a:r>
            <a:endParaRPr lang="en-US" altLang="zh-TW" sz="28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accent1"/>
                </a:solidFill>
              </a:rPr>
              <a:t>聽力模組</a:t>
            </a:r>
            <a:endParaRPr lang="en-US" altLang="zh-TW" sz="28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800" b="1" dirty="0">
                <a:solidFill>
                  <a:schemeClr val="accent1"/>
                </a:solidFill>
              </a:rPr>
              <a:t>單字模組</a:t>
            </a:r>
          </a:p>
        </p:txBody>
      </p:sp>
    </p:spTree>
    <p:extLst>
      <p:ext uri="{BB962C8B-B14F-4D97-AF65-F5344CB8AC3E}">
        <p14:creationId xmlns:p14="http://schemas.microsoft.com/office/powerpoint/2010/main" val="2632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22FE-D2AD-4B8D-EC16-C39598F5B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024D303-D979-C2A1-E5B1-61DE8E225FF9}"/>
              </a:ext>
            </a:extLst>
          </p:cNvPr>
          <p:cNvSpPr/>
          <p:nvPr/>
        </p:nvSpPr>
        <p:spPr>
          <a:xfrm>
            <a:off x="921711" y="121772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37D9EB7-A5BF-5AB3-B17B-27C30CEBF71D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8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3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43C73-CFB8-F25A-0FDE-906413DE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2F734-B342-65B6-961B-94C490EB5D34}"/>
              </a:ext>
            </a:extLst>
          </p:cNvPr>
          <p:cNvSpPr/>
          <p:nvPr/>
        </p:nvSpPr>
        <p:spPr>
          <a:xfrm>
            <a:off x="696427" y="121772"/>
            <a:ext cx="24818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969F03-ED64-C212-6971-88D5B1D97F5A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9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: 剪去單一角落 2">
            <a:extLst>
              <a:ext uri="{FF2B5EF4-FFF2-40B4-BE49-F238E27FC236}">
                <a16:creationId xmlns:a16="http://schemas.microsoft.com/office/drawing/2014/main" id="{24DED04C-01B7-0C04-2430-EA80AFB6F3D0}"/>
              </a:ext>
            </a:extLst>
          </p:cNvPr>
          <p:cNvSpPr/>
          <p:nvPr/>
        </p:nvSpPr>
        <p:spPr>
          <a:xfrm>
            <a:off x="1171067" y="4039454"/>
            <a:ext cx="4651235" cy="21747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剪去單一角落 4">
            <a:extLst>
              <a:ext uri="{FF2B5EF4-FFF2-40B4-BE49-F238E27FC236}">
                <a16:creationId xmlns:a16="http://schemas.microsoft.com/office/drawing/2014/main" id="{4BAE6868-2FC0-9199-95AF-62FFCF28B00F}"/>
              </a:ext>
            </a:extLst>
          </p:cNvPr>
          <p:cNvSpPr/>
          <p:nvPr/>
        </p:nvSpPr>
        <p:spPr>
          <a:xfrm flipH="1">
            <a:off x="6217298" y="4039454"/>
            <a:ext cx="4887676" cy="21747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剪去單一角落 5">
            <a:extLst>
              <a:ext uri="{FF2B5EF4-FFF2-40B4-BE49-F238E27FC236}">
                <a16:creationId xmlns:a16="http://schemas.microsoft.com/office/drawing/2014/main" id="{11029109-339E-D7B7-B07A-BAEB5B1EC177}"/>
              </a:ext>
            </a:extLst>
          </p:cNvPr>
          <p:cNvSpPr/>
          <p:nvPr/>
        </p:nvSpPr>
        <p:spPr>
          <a:xfrm flipV="1">
            <a:off x="1171067" y="1679507"/>
            <a:ext cx="4651235" cy="2181751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剪去單一角落 6">
            <a:extLst>
              <a:ext uri="{FF2B5EF4-FFF2-40B4-BE49-F238E27FC236}">
                <a16:creationId xmlns:a16="http://schemas.microsoft.com/office/drawing/2014/main" id="{74D92FD3-9404-7BE4-FB8B-61CB0069C8A1}"/>
              </a:ext>
            </a:extLst>
          </p:cNvPr>
          <p:cNvSpPr/>
          <p:nvPr/>
        </p:nvSpPr>
        <p:spPr>
          <a:xfrm flipH="1" flipV="1">
            <a:off x="6217296" y="1679507"/>
            <a:ext cx="4887677" cy="218175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2566704-DA29-74A4-E478-1FE07B2EF92C}"/>
              </a:ext>
            </a:extLst>
          </p:cNvPr>
          <p:cNvGrpSpPr/>
          <p:nvPr/>
        </p:nvGrpSpPr>
        <p:grpSpPr>
          <a:xfrm>
            <a:off x="837759" y="1373680"/>
            <a:ext cx="814416" cy="830997"/>
            <a:chOff x="1087025" y="1373681"/>
            <a:chExt cx="814416" cy="830997"/>
          </a:xfrm>
        </p:grpSpPr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61A9C2F1-AA88-31B7-03B7-EDEF8AB1590C}"/>
                </a:ext>
              </a:extLst>
            </p:cNvPr>
            <p:cNvSpPr/>
            <p:nvPr/>
          </p:nvSpPr>
          <p:spPr>
            <a:xfrm>
              <a:off x="1087025" y="1390262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A7B0A9-1B5A-A0B2-8749-9D272B6E75C8}"/>
                </a:ext>
              </a:extLst>
            </p:cNvPr>
            <p:cNvSpPr/>
            <p:nvPr/>
          </p:nvSpPr>
          <p:spPr>
            <a:xfrm>
              <a:off x="1179368" y="1373681"/>
              <a:ext cx="6463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  <a:endParaRPr lang="zh-TW" alt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96E1EE4-584B-69A4-140E-CC98DCC04F3C}"/>
              </a:ext>
            </a:extLst>
          </p:cNvPr>
          <p:cNvGrpSpPr/>
          <p:nvPr/>
        </p:nvGrpSpPr>
        <p:grpSpPr>
          <a:xfrm>
            <a:off x="10426281" y="1373680"/>
            <a:ext cx="814416" cy="830997"/>
            <a:chOff x="10206517" y="1327514"/>
            <a:chExt cx="814416" cy="830997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D8D9DF22-C7AA-0FDB-9227-56D15804FA77}"/>
                </a:ext>
              </a:extLst>
            </p:cNvPr>
            <p:cNvSpPr/>
            <p:nvPr/>
          </p:nvSpPr>
          <p:spPr>
            <a:xfrm>
              <a:off x="10206517" y="1335805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20772F6-1405-648E-AE97-97D6F1CECE54}"/>
                </a:ext>
              </a:extLst>
            </p:cNvPr>
            <p:cNvSpPr/>
            <p:nvPr/>
          </p:nvSpPr>
          <p:spPr>
            <a:xfrm>
              <a:off x="10290559" y="1327514"/>
              <a:ext cx="6463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</a:t>
              </a:r>
              <a:endParaRPr lang="zh-TW" alt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CBBCC9A-F433-5EDA-0A4C-0F85FE0E44FB}"/>
              </a:ext>
            </a:extLst>
          </p:cNvPr>
          <p:cNvGrpSpPr/>
          <p:nvPr/>
        </p:nvGrpSpPr>
        <p:grpSpPr>
          <a:xfrm>
            <a:off x="10426282" y="5467737"/>
            <a:ext cx="814416" cy="830997"/>
            <a:chOff x="10206517" y="5535758"/>
            <a:chExt cx="814416" cy="830997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E6947B13-89CF-13A3-A181-66BDF2418671}"/>
                </a:ext>
              </a:extLst>
            </p:cNvPr>
            <p:cNvSpPr/>
            <p:nvPr/>
          </p:nvSpPr>
          <p:spPr>
            <a:xfrm>
              <a:off x="10206517" y="5544049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BF64EA2-C391-7D88-8C72-45105C5B1DA8}"/>
                </a:ext>
              </a:extLst>
            </p:cNvPr>
            <p:cNvSpPr/>
            <p:nvPr/>
          </p:nvSpPr>
          <p:spPr>
            <a:xfrm>
              <a:off x="10290559" y="5535758"/>
              <a:ext cx="6463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</a:t>
              </a:r>
              <a:endParaRPr lang="zh-TW" alt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50AF039-75BE-063F-C33D-1AA0D87E1452}"/>
              </a:ext>
            </a:extLst>
          </p:cNvPr>
          <p:cNvGrpSpPr/>
          <p:nvPr/>
        </p:nvGrpSpPr>
        <p:grpSpPr>
          <a:xfrm>
            <a:off x="837759" y="5454174"/>
            <a:ext cx="814416" cy="836270"/>
            <a:chOff x="1087025" y="5467738"/>
            <a:chExt cx="814416" cy="836270"/>
          </a:xfrm>
        </p:grpSpPr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DA89ECCE-A455-FC25-375C-0059812FE6F9}"/>
                </a:ext>
              </a:extLst>
            </p:cNvPr>
            <p:cNvSpPr/>
            <p:nvPr/>
          </p:nvSpPr>
          <p:spPr>
            <a:xfrm>
              <a:off x="1087025" y="5489592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13215A2-9221-2962-C3A0-386FD5C7321D}"/>
                </a:ext>
              </a:extLst>
            </p:cNvPr>
            <p:cNvSpPr/>
            <p:nvPr/>
          </p:nvSpPr>
          <p:spPr>
            <a:xfrm>
              <a:off x="1179368" y="5467738"/>
              <a:ext cx="646331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48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</a:t>
              </a:r>
              <a:endParaRPr lang="zh-TW" altLang="en-US" sz="4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2F9F7C-A820-1768-5743-FFD4D428DAD5}"/>
              </a:ext>
            </a:extLst>
          </p:cNvPr>
          <p:cNvSpPr txBox="1"/>
          <p:nvPr/>
        </p:nvSpPr>
        <p:spPr>
          <a:xfrm>
            <a:off x="1350135" y="1983655"/>
            <a:ext cx="4472167" cy="168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AI智能推薦，個人化學習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針對</a:t>
            </a:r>
            <a:r>
              <a:rPr lang="en-US" altLang="zh-TW" sz="2400" b="1" dirty="0">
                <a:solidFill>
                  <a:schemeClr val="accent1"/>
                </a:solidFill>
              </a:rPr>
              <a:t>TOEIC</a:t>
            </a:r>
            <a:r>
              <a:rPr lang="zh-TW" altLang="en-US" sz="2400" b="1" dirty="0">
                <a:solidFill>
                  <a:schemeClr val="accent1"/>
                </a:solidFill>
              </a:rPr>
              <a:t>設計的專業內容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模擬考試與即時反饋機制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DE9D7D4-E98D-B8D5-5BF3-99A66B7BCCAE}"/>
              </a:ext>
            </a:extLst>
          </p:cNvPr>
          <p:cNvSpPr txBox="1"/>
          <p:nvPr/>
        </p:nvSpPr>
        <p:spPr>
          <a:xfrm>
            <a:off x="6548766" y="1927202"/>
            <a:ext cx="4472167" cy="168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需要大量測試數據來優化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初期品牌知名度低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需與現有競爭者經爭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9BDB22-90B3-5BE0-CAA0-1FF06795D0B5}"/>
              </a:ext>
            </a:extLst>
          </p:cNvPr>
          <p:cNvSpPr txBox="1"/>
          <p:nvPr/>
        </p:nvSpPr>
        <p:spPr>
          <a:xfrm>
            <a:off x="1350134" y="4232715"/>
            <a:ext cx="4472167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solidFill>
                  <a:schemeClr val="accent1"/>
                </a:solidFill>
              </a:rPr>
              <a:t>TOEIC</a:t>
            </a:r>
            <a:r>
              <a:rPr lang="zh-TW" altLang="en-US" sz="2400" b="1" dirty="0">
                <a:solidFill>
                  <a:schemeClr val="accent1"/>
                </a:solidFill>
              </a:rPr>
              <a:t>市場需求穩定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企業與學校有教育需求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2FCD60-595F-ED78-5B7C-806BC166EDC2}"/>
              </a:ext>
            </a:extLst>
          </p:cNvPr>
          <p:cNvSpPr txBox="1"/>
          <p:nvPr/>
        </p:nvSpPr>
        <p:spPr>
          <a:xfrm>
            <a:off x="6548766" y="4232714"/>
            <a:ext cx="4472167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大量學習平台競爭激烈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免費學習資源多</a:t>
            </a:r>
          </a:p>
        </p:txBody>
      </p:sp>
    </p:spTree>
    <p:extLst>
      <p:ext uri="{BB962C8B-B14F-4D97-AF65-F5344CB8AC3E}">
        <p14:creationId xmlns:p14="http://schemas.microsoft.com/office/powerpoint/2010/main" val="335273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訂 4">
      <a:majorFont>
        <a:latin typeface="微軟正黑體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3492</TotalTime>
  <Words>327</Words>
  <Application>Microsoft Office PowerPoint</Application>
  <PresentationFormat>寬螢幕</PresentationFormat>
  <Paragraphs>102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微軟正黑體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玗柔 何</dc:creator>
  <cp:lastModifiedBy>玗柔 何</cp:lastModifiedBy>
  <cp:revision>179</cp:revision>
  <dcterms:created xsi:type="dcterms:W3CDTF">2023-11-09T07:49:46Z</dcterms:created>
  <dcterms:modified xsi:type="dcterms:W3CDTF">2025-05-23T18:40:08Z</dcterms:modified>
</cp:coreProperties>
</file>