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7" r:id="rId3"/>
    <p:sldId id="269" r:id="rId4"/>
    <p:sldId id="274" r:id="rId5"/>
    <p:sldId id="349" r:id="rId6"/>
    <p:sldId id="348" r:id="rId7"/>
    <p:sldId id="270" r:id="rId8"/>
    <p:sldId id="276" r:id="rId9"/>
    <p:sldId id="362" r:id="rId10"/>
    <p:sldId id="361" r:id="rId11"/>
    <p:sldId id="354" r:id="rId12"/>
    <p:sldId id="359" r:id="rId13"/>
    <p:sldId id="360" r:id="rId14"/>
    <p:sldId id="353" r:id="rId15"/>
    <p:sldId id="271" r:id="rId16"/>
    <p:sldId id="356" r:id="rId17"/>
    <p:sldId id="350" r:id="rId18"/>
    <p:sldId id="355" r:id="rId19"/>
    <p:sldId id="351" r:id="rId20"/>
    <p:sldId id="357" r:id="rId21"/>
    <p:sldId id="363" r:id="rId2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4816F"/>
    <a:srgbClr val="95CFB2"/>
    <a:srgbClr val="1F959E"/>
    <a:srgbClr val="19A38C"/>
    <a:srgbClr val="54B094"/>
    <a:srgbClr val="1FB79E"/>
    <a:srgbClr val="20D2B4"/>
    <a:srgbClr val="24D2B5"/>
    <a:srgbClr val="1DA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0" autoAdjust="0"/>
    <p:restoredTop sz="94660"/>
  </p:normalViewPr>
  <p:slideViewPr>
    <p:cSldViewPr snapToGrid="0">
      <p:cViewPr>
        <p:scale>
          <a:sx n="75" d="100"/>
          <a:sy n="75" d="100"/>
        </p:scale>
        <p:origin x="4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7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前言</a:t>
            </a:r>
            <a:br>
              <a:rPr lang="en-US" altLang="zh-TW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zh-TW" altLang="en-US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D8B46A0-8FC0-6A10-3BA7-16DFEF8D9465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2A75CE2A-4F4D-4292-F5C1-40BF706026EA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A4366011-725B-11B9-6FF7-BE7BAFDF3BC0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2733618-CE22-917F-DFB0-05BA069D3F32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4F1B52-323B-0980-3C9D-AC24815A80C8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697E34E-1E5F-A44C-F331-B9A9D7BE25D9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E8C7B0B1-E20F-FF2D-7330-2B95D8598972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558AE037-97B5-E00D-161A-9CE55ADC7C1C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9FE1DC8-44DD-BDAC-12B2-9699DCBD8B16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B5C25EFC-1451-F02E-C0FB-4579E93C589C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5713146-38CC-C008-6432-6876C7346FA1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AD2BC9A0-C7E2-96AC-5126-8A4B0B939D49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1FCC2A7D-4AFB-EDEE-4DCC-EEC220D4DB44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3B815CD-491E-1AEB-DBF7-021DA3F26493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A77C5025-6117-5423-54CF-7E6A495BE494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1936B44-F5FF-69D0-E435-11BB034CA8FC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1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9577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8A8B581-4733-FB5F-60BB-C694C3A4FAB2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1CC15D6D-DFFC-ACDD-0776-91496E6583EF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26E0600A-3CDF-3CFF-C2CB-5B6465898335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40546B23-533E-6929-F818-C4D618EB3255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D8DD83E2-865D-89F7-795B-39B6847AE98D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5E18CC7F-446F-3011-9D34-19875A5480F1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9602E887-1CE7-7E95-C249-A15FA89589B4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42DEB9AA-2C9E-B8F6-3D70-5BED9B0DD5DC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31DE3DF-17FC-79C5-2FC9-8FBAAC89A78A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3D3978B6-74D6-C81B-696A-55FB3BD67FFA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15651706-C50C-51B2-996E-AFC67E614207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5E5E321F-CAD0-2B98-A96A-06A739B36E9C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DD92CC0C-5B8E-31A6-F118-E4B716E7F294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4A34F717-6441-EB60-B56C-EDC4B6AB3F7D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E08543F7-0A91-2912-50B2-8DDF932CD6A8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8CC47C31-DE34-0A1E-B06B-57D9D9585D8A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6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en-US" altLang="zh-TW" sz="115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5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2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1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E5CB63E-A85D-8C84-0857-78E63CB72127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6824C36A-88F6-F606-3BED-6A53CB315971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3CC5BBA-4DC3-1151-CAE9-E7535A095362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F0D033F0-9FEB-6A8A-837F-F4AF00EED190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15A1226-8EC9-8DB2-C703-F1E669D86690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204D3B98-00D9-9E8C-F824-5362B8FBEC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E4DA014F-A93D-D173-A600-3A8D22A1B030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D51A7C6-64D1-F476-C7C1-37FF37D3115D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B4F8316-2E0D-8A40-F23E-75330CC74A02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DB7660C9-FF0C-2469-98C2-89CD02EC7F1C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16F7830-1228-9502-2F23-3B8A0EE3EB87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214875A-43CA-4635-F3A5-84C058912444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BEB385E0-2385-9362-E8E5-26B76A6AD43E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8624A49C-3EC8-F329-3187-667457212A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1E62CB44-1E1D-B0A1-9B2C-9BC3F091FA9F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8100913E-8378-F8C5-A5A9-E6B6FEC7007B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3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</a:t>
            </a:r>
            <a:endParaRPr lang="en-US" altLang="zh-TW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3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737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E5CB63E-A85D-8C84-0857-78E63CB72127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6824C36A-88F6-F606-3BED-6A53CB315971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3CC5BBA-4DC3-1151-CAE9-E7535A095362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F0D033F0-9FEB-6A8A-837F-F4AF00EED190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15A1226-8EC9-8DB2-C703-F1E669D86690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204D3B98-00D9-9E8C-F824-5362B8FBEC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E4DA014F-A93D-D173-A600-3A8D22A1B030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D51A7C6-64D1-F476-C7C1-37FF37D3115D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B4F8316-2E0D-8A40-F23E-75330CC74A02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DB7660C9-FF0C-2469-98C2-89CD02EC7F1C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16F7830-1228-9502-2F23-3B8A0EE3EB87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214875A-43CA-4635-F3A5-84C058912444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BEB385E0-2385-9362-E8E5-26B76A6AD43E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8624A49C-3EC8-F329-3187-667457212A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1E62CB44-1E1D-B0A1-9B2C-9BC3F091FA9F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8100913E-8378-F8C5-A5A9-E6B6FEC7007B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3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功能</a:t>
            </a:r>
            <a:endParaRPr lang="en-US" altLang="zh-TW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介紹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4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0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1E5CB63E-A85D-8C84-0857-78E63CB72127}"/>
              </a:ext>
            </a:extLst>
          </p:cNvPr>
          <p:cNvGrpSpPr/>
          <p:nvPr userDrawn="1"/>
        </p:nvGrpSpPr>
        <p:grpSpPr>
          <a:xfrm>
            <a:off x="-743896" y="-2873754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grpSpPr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6824C36A-88F6-F606-3BED-6A53CB315971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E3CC5BBA-4DC3-1151-CAE9-E7535A095362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F0D033F0-9FEB-6A8A-837F-F4AF00EED190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15A1226-8EC9-8DB2-C703-F1E669D86690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204D3B98-00D9-9E8C-F824-5362B8FBEC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E4DA014F-A93D-D173-A600-3A8D22A1B030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3D51A7C6-64D1-F476-C7C1-37FF37D3115D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B4F8316-2E0D-8A40-F23E-75330CC74A02}"/>
              </a:ext>
            </a:extLst>
          </p:cNvPr>
          <p:cNvGrpSpPr/>
          <p:nvPr userDrawn="1"/>
        </p:nvGrpSpPr>
        <p:grpSpPr>
          <a:xfrm rot="10800000">
            <a:off x="9188608" y="4944970"/>
            <a:ext cx="3880831" cy="5237251"/>
            <a:chOff x="-743896" y="-2873754"/>
            <a:chExt cx="3880831" cy="5237251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DB7660C9-FF0C-2469-98C2-89CD02EC7F1C}"/>
                </a:ext>
              </a:extLst>
            </p:cNvPr>
            <p:cNvSpPr/>
            <p:nvPr userDrawn="1"/>
          </p:nvSpPr>
          <p:spPr>
            <a:xfrm rot="3088198">
              <a:off x="991525" y="-108966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16F7830-1228-9502-2F23-3B8A0EE3EB87}"/>
                </a:ext>
              </a:extLst>
            </p:cNvPr>
            <p:cNvSpPr/>
            <p:nvPr userDrawn="1"/>
          </p:nvSpPr>
          <p:spPr>
            <a:xfrm rot="3088198">
              <a:off x="810802" y="-357585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3214875A-43CA-4635-F3A5-84C058912444}"/>
                </a:ext>
              </a:extLst>
            </p:cNvPr>
            <p:cNvSpPr/>
            <p:nvPr userDrawn="1"/>
          </p:nvSpPr>
          <p:spPr>
            <a:xfrm rot="3088198">
              <a:off x="-431470" y="-69749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BEB385E0-2385-9362-E8E5-26B76A6AD43E}"/>
                </a:ext>
              </a:extLst>
            </p:cNvPr>
            <p:cNvSpPr/>
            <p:nvPr userDrawn="1"/>
          </p:nvSpPr>
          <p:spPr>
            <a:xfrm rot="3088198">
              <a:off x="-1363524" y="-35341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8624A49C-3EC8-F329-3187-667457212AAE}"/>
                </a:ext>
              </a:extLst>
            </p:cNvPr>
            <p:cNvSpPr/>
            <p:nvPr userDrawn="1"/>
          </p:nvSpPr>
          <p:spPr>
            <a:xfrm rot="3088198">
              <a:off x="-1673743" y="21808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1E62CB44-1E1D-B0A1-9B2C-9BC3F091FA9F}"/>
                </a:ext>
              </a:extLst>
            </p:cNvPr>
            <p:cNvSpPr/>
            <p:nvPr userDrawn="1"/>
          </p:nvSpPr>
          <p:spPr>
            <a:xfrm rot="3088198">
              <a:off x="-225161" y="-801833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8100913E-8378-F8C5-A5A9-E6B6FEC7007B}"/>
                </a:ext>
              </a:extLst>
            </p:cNvPr>
            <p:cNvSpPr/>
            <p:nvPr userDrawn="1"/>
          </p:nvSpPr>
          <p:spPr>
            <a:xfrm rot="3088198">
              <a:off x="-2527981" y="213916"/>
              <a:ext cx="3929496" cy="3613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9DBEB6C-2D22-905B-C361-CEFF5CA2AAE1}"/>
              </a:ext>
            </a:extLst>
          </p:cNvPr>
          <p:cNvSpPr/>
          <p:nvPr userDrawn="1"/>
        </p:nvSpPr>
        <p:spPr>
          <a:xfrm>
            <a:off x="1397998" y="713374"/>
            <a:ext cx="2638863" cy="538609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4400" b="1" cap="none" spc="0" dirty="0">
                <a:ln w="0"/>
                <a:solidFill>
                  <a:schemeClr val="accent1"/>
                </a:solidFill>
                <a:effectLst/>
                <a:latin typeface="+mn-lt"/>
              </a:rPr>
              <a:t>0</a:t>
            </a:r>
            <a:endParaRPr lang="zh-TW" altLang="en-US" sz="5400" b="1" cap="none" spc="0" dirty="0">
              <a:ln w="0"/>
              <a:solidFill>
                <a:schemeClr val="accent1"/>
              </a:solidFill>
              <a:effectLst/>
              <a:latin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484B4D7-D053-0986-0D55-7F165AEEBB53}"/>
              </a:ext>
            </a:extLst>
          </p:cNvPr>
          <p:cNvSpPr/>
          <p:nvPr userDrawn="1"/>
        </p:nvSpPr>
        <p:spPr>
          <a:xfrm>
            <a:off x="6844293" y="1760439"/>
            <a:ext cx="3134191" cy="3631763"/>
          </a:xfrm>
          <a:prstGeom prst="rect">
            <a:avLst/>
          </a:pr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</a:t>
            </a:r>
            <a:endParaRPr lang="en-US" altLang="zh-TW" sz="11500" b="1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5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展望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CF2103D-2C87-DF41-CB5A-E866A5C2E8C2}"/>
              </a:ext>
            </a:extLst>
          </p:cNvPr>
          <p:cNvSpPr txBox="1"/>
          <p:nvPr userDrawn="1"/>
        </p:nvSpPr>
        <p:spPr>
          <a:xfrm>
            <a:off x="3752736" y="735955"/>
            <a:ext cx="2789166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4400" b="1" dirty="0">
                <a:ln w="0"/>
                <a:solidFill>
                  <a:schemeClr val="accent1"/>
                </a:solidFill>
                <a:latin typeface="+mn-lt"/>
              </a:rPr>
              <a:t>5</a:t>
            </a:r>
            <a:endParaRPr lang="zh-TW" altLang="en-US" sz="34400" b="1" dirty="0">
              <a:ln w="0"/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18FA169-F0CF-B152-9861-29DD13B721A6}"/>
              </a:ext>
            </a:extLst>
          </p:cNvPr>
          <p:cNvSpPr/>
          <p:nvPr userDrawn="1"/>
        </p:nvSpPr>
        <p:spPr>
          <a:xfrm>
            <a:off x="1288680" y="3253329"/>
            <a:ext cx="4974467" cy="8229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SECTION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E6099708-C23D-3F67-1097-FFDE1B4F06E1}"/>
              </a:ext>
            </a:extLst>
          </p:cNvPr>
          <p:cNvSpPr txBox="1"/>
          <p:nvPr userDrawn="1"/>
        </p:nvSpPr>
        <p:spPr>
          <a:xfrm>
            <a:off x="11324358" y="6332000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  <a:latin typeface="+mn-lt"/>
              </a:rPr>
              <a:t>‹#›</a:t>
            </a:fld>
            <a:endParaRPr lang="zh-TW" alt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347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22" grpId="0"/>
      <p:bldP spid="23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圖: 文件 6">
            <a:extLst>
              <a:ext uri="{FF2B5EF4-FFF2-40B4-BE49-F238E27FC236}">
                <a16:creationId xmlns:a16="http://schemas.microsoft.com/office/drawing/2014/main" id="{75A9ECC7-F147-6AE5-E840-EF0A9CE329F4}"/>
              </a:ext>
            </a:extLst>
          </p:cNvPr>
          <p:cNvSpPr/>
          <p:nvPr userDrawn="1"/>
        </p:nvSpPr>
        <p:spPr>
          <a:xfrm>
            <a:off x="0" y="203122"/>
            <a:ext cx="12201595" cy="119157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1040">
                <a:moveTo>
                  <a:pt x="16" y="0"/>
                </a:moveTo>
                <a:lnTo>
                  <a:pt x="21616" y="0"/>
                </a:lnTo>
                <a:cubicBezTo>
                  <a:pt x="21611" y="3602"/>
                  <a:pt x="21621" y="9624"/>
                  <a:pt x="21616" y="13226"/>
                </a:cubicBezTo>
                <a:cubicBezTo>
                  <a:pt x="11732" y="192"/>
                  <a:pt x="12502" y="36399"/>
                  <a:pt x="0" y="12910"/>
                </a:cubicBezTo>
                <a:cubicBezTo>
                  <a:pt x="5" y="7862"/>
                  <a:pt x="11" y="5048"/>
                  <a:pt x="16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accent1"/>
              </a:gs>
              <a:gs pos="4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流程圖: 文件 6">
            <a:extLst>
              <a:ext uri="{FF2B5EF4-FFF2-40B4-BE49-F238E27FC236}">
                <a16:creationId xmlns:a16="http://schemas.microsoft.com/office/drawing/2014/main" id="{5934AA69-246B-F7F4-FB33-2DAA20F56F02}"/>
              </a:ext>
            </a:extLst>
          </p:cNvPr>
          <p:cNvSpPr/>
          <p:nvPr userDrawn="1"/>
        </p:nvSpPr>
        <p:spPr>
          <a:xfrm>
            <a:off x="-1129" y="-38232"/>
            <a:ext cx="12202654" cy="120108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  <a:gd name="connsiteX0" fmla="*/ 1 w 21619"/>
              <a:gd name="connsiteY0" fmla="*/ 0 h 21208"/>
              <a:gd name="connsiteX1" fmla="*/ 21618 w 21619"/>
              <a:gd name="connsiteY1" fmla="*/ 168 h 21208"/>
              <a:gd name="connsiteX2" fmla="*/ 21618 w 21619"/>
              <a:gd name="connsiteY2" fmla="*/ 13394 h 21208"/>
              <a:gd name="connsiteX3" fmla="*/ 2 w 21619"/>
              <a:gd name="connsiteY3" fmla="*/ 13078 h 21208"/>
              <a:gd name="connsiteX4" fmla="*/ 1 w 21619"/>
              <a:gd name="connsiteY4" fmla="*/ 0 h 2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9" h="21208">
                <a:moveTo>
                  <a:pt x="1" y="0"/>
                </a:moveTo>
                <a:lnTo>
                  <a:pt x="21618" y="168"/>
                </a:lnTo>
                <a:cubicBezTo>
                  <a:pt x="21613" y="3770"/>
                  <a:pt x="21623" y="9792"/>
                  <a:pt x="21618" y="13394"/>
                </a:cubicBezTo>
                <a:cubicBezTo>
                  <a:pt x="11734" y="360"/>
                  <a:pt x="12504" y="36567"/>
                  <a:pt x="2" y="13078"/>
                </a:cubicBezTo>
                <a:cubicBezTo>
                  <a:pt x="7" y="8030"/>
                  <a:pt x="-4" y="5048"/>
                  <a:pt x="1" y="0"/>
                </a:cubicBezTo>
                <a:close/>
              </a:path>
            </a:pathLst>
          </a:custGeom>
          <a:gradFill>
            <a:gsLst>
              <a:gs pos="66000">
                <a:schemeClr val="accent1"/>
              </a:gs>
              <a:gs pos="0">
                <a:schemeClr val="accent1">
                  <a:lumMod val="75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876DB8CB-5154-4C67-1504-15CCA12293F6}"/>
              </a:ext>
            </a:extLst>
          </p:cNvPr>
          <p:cNvGrpSpPr/>
          <p:nvPr userDrawn="1"/>
        </p:nvGrpSpPr>
        <p:grpSpPr>
          <a:xfrm>
            <a:off x="0" y="6286500"/>
            <a:ext cx="12572441" cy="571500"/>
            <a:chOff x="0" y="6286500"/>
            <a:chExt cx="12572441" cy="5715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D95CCB5-6A05-1642-103A-F07EC2C01047}"/>
                </a:ext>
              </a:extLst>
            </p:cNvPr>
            <p:cNvSpPr/>
            <p:nvPr userDrawn="1"/>
          </p:nvSpPr>
          <p:spPr>
            <a:xfrm>
              <a:off x="0" y="6553200"/>
              <a:ext cx="1219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1C6EFD7E-FD12-6763-DDF4-54AAD1178861}"/>
                </a:ext>
              </a:extLst>
            </p:cNvPr>
            <p:cNvSpPr/>
            <p:nvPr userDrawn="1"/>
          </p:nvSpPr>
          <p:spPr>
            <a:xfrm>
              <a:off x="11117714" y="6286500"/>
              <a:ext cx="1454727" cy="571500"/>
            </a:xfrm>
            <a:prstGeom prst="trapezoid">
              <a:avLst>
                <a:gd name="adj" fmla="val 5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427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文件 6">
            <a:extLst>
              <a:ext uri="{FF2B5EF4-FFF2-40B4-BE49-F238E27FC236}">
                <a16:creationId xmlns:a16="http://schemas.microsoft.com/office/drawing/2014/main" id="{0CBDB9F5-BE98-551D-7DE3-F303A4019CC6}"/>
              </a:ext>
            </a:extLst>
          </p:cNvPr>
          <p:cNvSpPr/>
          <p:nvPr userDrawn="1"/>
        </p:nvSpPr>
        <p:spPr>
          <a:xfrm>
            <a:off x="0" y="203122"/>
            <a:ext cx="12201595" cy="119157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1040">
                <a:moveTo>
                  <a:pt x="16" y="0"/>
                </a:moveTo>
                <a:lnTo>
                  <a:pt x="21616" y="0"/>
                </a:lnTo>
                <a:cubicBezTo>
                  <a:pt x="21611" y="3602"/>
                  <a:pt x="21621" y="9624"/>
                  <a:pt x="21616" y="13226"/>
                </a:cubicBezTo>
                <a:cubicBezTo>
                  <a:pt x="11732" y="192"/>
                  <a:pt x="12502" y="36399"/>
                  <a:pt x="0" y="12910"/>
                </a:cubicBezTo>
                <a:cubicBezTo>
                  <a:pt x="5" y="7862"/>
                  <a:pt x="11" y="5048"/>
                  <a:pt x="1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14816F"/>
              </a:gs>
              <a:gs pos="4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文件 6">
            <a:extLst>
              <a:ext uri="{FF2B5EF4-FFF2-40B4-BE49-F238E27FC236}">
                <a16:creationId xmlns:a16="http://schemas.microsoft.com/office/drawing/2014/main" id="{BDA91877-4A01-2CBF-5C3F-BBF31100BA7F}"/>
              </a:ext>
            </a:extLst>
          </p:cNvPr>
          <p:cNvSpPr/>
          <p:nvPr userDrawn="1"/>
        </p:nvSpPr>
        <p:spPr>
          <a:xfrm>
            <a:off x="-1129" y="-38232"/>
            <a:ext cx="12202654" cy="120108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  <a:gd name="connsiteX0" fmla="*/ 1 w 21619"/>
              <a:gd name="connsiteY0" fmla="*/ 0 h 21208"/>
              <a:gd name="connsiteX1" fmla="*/ 21618 w 21619"/>
              <a:gd name="connsiteY1" fmla="*/ 168 h 21208"/>
              <a:gd name="connsiteX2" fmla="*/ 21618 w 21619"/>
              <a:gd name="connsiteY2" fmla="*/ 13394 h 21208"/>
              <a:gd name="connsiteX3" fmla="*/ 2 w 21619"/>
              <a:gd name="connsiteY3" fmla="*/ 13078 h 21208"/>
              <a:gd name="connsiteX4" fmla="*/ 1 w 21619"/>
              <a:gd name="connsiteY4" fmla="*/ 0 h 2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9" h="21208">
                <a:moveTo>
                  <a:pt x="1" y="0"/>
                </a:moveTo>
                <a:lnTo>
                  <a:pt x="21618" y="168"/>
                </a:lnTo>
                <a:cubicBezTo>
                  <a:pt x="21613" y="3770"/>
                  <a:pt x="21623" y="9792"/>
                  <a:pt x="21618" y="13394"/>
                </a:cubicBezTo>
                <a:cubicBezTo>
                  <a:pt x="11734" y="360"/>
                  <a:pt x="12504" y="36567"/>
                  <a:pt x="2" y="13078"/>
                </a:cubicBezTo>
                <a:cubicBezTo>
                  <a:pt x="7" y="8030"/>
                  <a:pt x="-4" y="5048"/>
                  <a:pt x="1" y="0"/>
                </a:cubicBezTo>
                <a:close/>
              </a:path>
            </a:pathLst>
          </a:custGeom>
          <a:gradFill>
            <a:gsLst>
              <a:gs pos="66000">
                <a:srgbClr val="19A38C"/>
              </a:gs>
              <a:gs pos="0">
                <a:srgbClr val="14816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82FC1-4179-3165-ED3B-C1826B8142DA}"/>
              </a:ext>
            </a:extLst>
          </p:cNvPr>
          <p:cNvSpPr/>
          <p:nvPr userDrawn="1"/>
        </p:nvSpPr>
        <p:spPr>
          <a:xfrm>
            <a:off x="1129825" y="145766"/>
            <a:ext cx="2646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TW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教學單元設計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4A2B8-DA76-9721-41FE-653B9539AF42}"/>
              </a:ext>
            </a:extLst>
          </p:cNvPr>
          <p:cNvSpPr/>
          <p:nvPr userDrawn="1"/>
        </p:nvSpPr>
        <p:spPr>
          <a:xfrm>
            <a:off x="3736549" y="229900"/>
            <a:ext cx="45719" cy="41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FBE9D9B-3BB4-5380-1360-CF8D66E8A6E8}"/>
              </a:ext>
            </a:extLst>
          </p:cNvPr>
          <p:cNvGrpSpPr/>
          <p:nvPr userDrawn="1"/>
        </p:nvGrpSpPr>
        <p:grpSpPr>
          <a:xfrm>
            <a:off x="0" y="6286500"/>
            <a:ext cx="12572441" cy="571500"/>
            <a:chOff x="0" y="6286500"/>
            <a:chExt cx="12572441" cy="5715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B30EC8-BF7B-BBDE-8BCC-84D3AA06F960}"/>
                </a:ext>
              </a:extLst>
            </p:cNvPr>
            <p:cNvSpPr/>
            <p:nvPr userDrawn="1"/>
          </p:nvSpPr>
          <p:spPr>
            <a:xfrm>
              <a:off x="0" y="6553200"/>
              <a:ext cx="1219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梯形 5">
              <a:extLst>
                <a:ext uri="{FF2B5EF4-FFF2-40B4-BE49-F238E27FC236}">
                  <a16:creationId xmlns:a16="http://schemas.microsoft.com/office/drawing/2014/main" id="{06D52542-7801-2129-2A95-2F0DE47B2DDC}"/>
                </a:ext>
              </a:extLst>
            </p:cNvPr>
            <p:cNvSpPr/>
            <p:nvPr userDrawn="1"/>
          </p:nvSpPr>
          <p:spPr>
            <a:xfrm>
              <a:off x="11117714" y="6286500"/>
              <a:ext cx="1454727" cy="571500"/>
            </a:xfrm>
            <a:prstGeom prst="trapezoid">
              <a:avLst>
                <a:gd name="adj" fmla="val 5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0566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圖: 文件 6">
            <a:extLst>
              <a:ext uri="{FF2B5EF4-FFF2-40B4-BE49-F238E27FC236}">
                <a16:creationId xmlns:a16="http://schemas.microsoft.com/office/drawing/2014/main" id="{30D03AA7-3B6B-99F1-641B-1271C9A6C6B6}"/>
              </a:ext>
            </a:extLst>
          </p:cNvPr>
          <p:cNvSpPr/>
          <p:nvPr userDrawn="1"/>
        </p:nvSpPr>
        <p:spPr>
          <a:xfrm>
            <a:off x="0" y="203122"/>
            <a:ext cx="12201595" cy="1191570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7" h="21040">
                <a:moveTo>
                  <a:pt x="16" y="0"/>
                </a:moveTo>
                <a:lnTo>
                  <a:pt x="21616" y="0"/>
                </a:lnTo>
                <a:cubicBezTo>
                  <a:pt x="21611" y="3602"/>
                  <a:pt x="21621" y="9624"/>
                  <a:pt x="21616" y="13226"/>
                </a:cubicBezTo>
                <a:cubicBezTo>
                  <a:pt x="11732" y="192"/>
                  <a:pt x="12502" y="36399"/>
                  <a:pt x="0" y="12910"/>
                </a:cubicBezTo>
                <a:cubicBezTo>
                  <a:pt x="5" y="7862"/>
                  <a:pt x="11" y="5048"/>
                  <a:pt x="16" y="0"/>
                </a:cubicBezTo>
                <a:close/>
              </a:path>
            </a:pathLst>
          </a:custGeom>
          <a:gradFill flip="none" rotWithShape="1">
            <a:gsLst>
              <a:gs pos="100000">
                <a:srgbClr val="14816F"/>
              </a:gs>
              <a:gs pos="4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流程圖: 文件 6">
            <a:extLst>
              <a:ext uri="{FF2B5EF4-FFF2-40B4-BE49-F238E27FC236}">
                <a16:creationId xmlns:a16="http://schemas.microsoft.com/office/drawing/2014/main" id="{4034818E-ADC3-B430-AAC7-774D5D21FA40}"/>
              </a:ext>
            </a:extLst>
          </p:cNvPr>
          <p:cNvSpPr/>
          <p:nvPr userDrawn="1"/>
        </p:nvSpPr>
        <p:spPr>
          <a:xfrm>
            <a:off x="-1129" y="-38232"/>
            <a:ext cx="12202654" cy="120108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16 w 21616"/>
              <a:gd name="connsiteY0" fmla="*/ 0 h 17648"/>
              <a:gd name="connsiteX1" fmla="*/ 21616 w 21616"/>
              <a:gd name="connsiteY1" fmla="*/ 0 h 17648"/>
              <a:gd name="connsiteX2" fmla="*/ 21616 w 21616"/>
              <a:gd name="connsiteY2" fmla="*/ 17322 h 17648"/>
              <a:gd name="connsiteX3" fmla="*/ 0 w 21616"/>
              <a:gd name="connsiteY3" fmla="*/ 15144 h 17648"/>
              <a:gd name="connsiteX4" fmla="*/ 16 w 21616"/>
              <a:gd name="connsiteY4" fmla="*/ 0 h 17648"/>
              <a:gd name="connsiteX0" fmla="*/ 16 w 21616"/>
              <a:gd name="connsiteY0" fmla="*/ 0 h 24036"/>
              <a:gd name="connsiteX1" fmla="*/ 21616 w 21616"/>
              <a:gd name="connsiteY1" fmla="*/ 0 h 24036"/>
              <a:gd name="connsiteX2" fmla="*/ 21616 w 21616"/>
              <a:gd name="connsiteY2" fmla="*/ 17322 h 24036"/>
              <a:gd name="connsiteX3" fmla="*/ 0 w 21616"/>
              <a:gd name="connsiteY3" fmla="*/ 15144 h 24036"/>
              <a:gd name="connsiteX4" fmla="*/ 16 w 21616"/>
              <a:gd name="connsiteY4" fmla="*/ 0 h 24036"/>
              <a:gd name="connsiteX0" fmla="*/ 16 w 21616"/>
              <a:gd name="connsiteY0" fmla="*/ 0 h 22439"/>
              <a:gd name="connsiteX1" fmla="*/ 21616 w 21616"/>
              <a:gd name="connsiteY1" fmla="*/ 0 h 22439"/>
              <a:gd name="connsiteX2" fmla="*/ 21600 w 21616"/>
              <a:gd name="connsiteY2" fmla="*/ 10805 h 22439"/>
              <a:gd name="connsiteX3" fmla="*/ 0 w 21616"/>
              <a:gd name="connsiteY3" fmla="*/ 15144 h 22439"/>
              <a:gd name="connsiteX4" fmla="*/ 16 w 21616"/>
              <a:gd name="connsiteY4" fmla="*/ 0 h 22439"/>
              <a:gd name="connsiteX0" fmla="*/ 16 w 21617"/>
              <a:gd name="connsiteY0" fmla="*/ 0 h 22961"/>
              <a:gd name="connsiteX1" fmla="*/ 21616 w 21617"/>
              <a:gd name="connsiteY1" fmla="*/ 0 h 22961"/>
              <a:gd name="connsiteX2" fmla="*/ 21616 w 21617"/>
              <a:gd name="connsiteY2" fmla="*/ 13226 h 22961"/>
              <a:gd name="connsiteX3" fmla="*/ 0 w 21617"/>
              <a:gd name="connsiteY3" fmla="*/ 15144 h 22961"/>
              <a:gd name="connsiteX4" fmla="*/ 16 w 21617"/>
              <a:gd name="connsiteY4" fmla="*/ 0 h 22961"/>
              <a:gd name="connsiteX0" fmla="*/ 2 w 21603"/>
              <a:gd name="connsiteY0" fmla="*/ 0 h 26212"/>
              <a:gd name="connsiteX1" fmla="*/ 21602 w 21603"/>
              <a:gd name="connsiteY1" fmla="*/ 0 h 26212"/>
              <a:gd name="connsiteX2" fmla="*/ 21602 w 21603"/>
              <a:gd name="connsiteY2" fmla="*/ 13226 h 26212"/>
              <a:gd name="connsiteX3" fmla="*/ 2 w 21603"/>
              <a:gd name="connsiteY3" fmla="*/ 19241 h 26212"/>
              <a:gd name="connsiteX4" fmla="*/ 2 w 21603"/>
              <a:gd name="connsiteY4" fmla="*/ 0 h 26212"/>
              <a:gd name="connsiteX0" fmla="*/ 2 w 21603"/>
              <a:gd name="connsiteY0" fmla="*/ 0 h 25729"/>
              <a:gd name="connsiteX1" fmla="*/ 21602 w 21603"/>
              <a:gd name="connsiteY1" fmla="*/ 0 h 25729"/>
              <a:gd name="connsiteX2" fmla="*/ 21602 w 21603"/>
              <a:gd name="connsiteY2" fmla="*/ 13226 h 25729"/>
              <a:gd name="connsiteX3" fmla="*/ 2 w 21603"/>
              <a:gd name="connsiteY3" fmla="*/ 19241 h 25729"/>
              <a:gd name="connsiteX4" fmla="*/ 2 w 21603"/>
              <a:gd name="connsiteY4" fmla="*/ 0 h 25729"/>
              <a:gd name="connsiteX0" fmla="*/ 2 w 21603"/>
              <a:gd name="connsiteY0" fmla="*/ 0 h 29298"/>
              <a:gd name="connsiteX1" fmla="*/ 21602 w 21603"/>
              <a:gd name="connsiteY1" fmla="*/ 0 h 29298"/>
              <a:gd name="connsiteX2" fmla="*/ 21602 w 21603"/>
              <a:gd name="connsiteY2" fmla="*/ 13226 h 29298"/>
              <a:gd name="connsiteX3" fmla="*/ 2 w 21603"/>
              <a:gd name="connsiteY3" fmla="*/ 19241 h 29298"/>
              <a:gd name="connsiteX4" fmla="*/ 2 w 21603"/>
              <a:gd name="connsiteY4" fmla="*/ 0 h 29298"/>
              <a:gd name="connsiteX0" fmla="*/ 2 w 21603"/>
              <a:gd name="connsiteY0" fmla="*/ 0 h 23418"/>
              <a:gd name="connsiteX1" fmla="*/ 21602 w 21603"/>
              <a:gd name="connsiteY1" fmla="*/ 0 h 23418"/>
              <a:gd name="connsiteX2" fmla="*/ 21602 w 21603"/>
              <a:gd name="connsiteY2" fmla="*/ 13226 h 23418"/>
              <a:gd name="connsiteX3" fmla="*/ 2 w 21603"/>
              <a:gd name="connsiteY3" fmla="*/ 19241 h 23418"/>
              <a:gd name="connsiteX4" fmla="*/ 2 w 21603"/>
              <a:gd name="connsiteY4" fmla="*/ 0 h 23418"/>
              <a:gd name="connsiteX0" fmla="*/ 2 w 21603"/>
              <a:gd name="connsiteY0" fmla="*/ 0 h 25247"/>
              <a:gd name="connsiteX1" fmla="*/ 21602 w 21603"/>
              <a:gd name="connsiteY1" fmla="*/ 0 h 25247"/>
              <a:gd name="connsiteX2" fmla="*/ 21602 w 21603"/>
              <a:gd name="connsiteY2" fmla="*/ 13226 h 25247"/>
              <a:gd name="connsiteX3" fmla="*/ 2 w 21603"/>
              <a:gd name="connsiteY3" fmla="*/ 19241 h 25247"/>
              <a:gd name="connsiteX4" fmla="*/ 2 w 21603"/>
              <a:gd name="connsiteY4" fmla="*/ 0 h 25247"/>
              <a:gd name="connsiteX0" fmla="*/ 2 w 21603"/>
              <a:gd name="connsiteY0" fmla="*/ 0 h 22100"/>
              <a:gd name="connsiteX1" fmla="*/ 21602 w 21603"/>
              <a:gd name="connsiteY1" fmla="*/ 0 h 22100"/>
              <a:gd name="connsiteX2" fmla="*/ 21602 w 21603"/>
              <a:gd name="connsiteY2" fmla="*/ 13226 h 22100"/>
              <a:gd name="connsiteX3" fmla="*/ 2 w 21603"/>
              <a:gd name="connsiteY3" fmla="*/ 19241 h 22100"/>
              <a:gd name="connsiteX4" fmla="*/ 2 w 21603"/>
              <a:gd name="connsiteY4" fmla="*/ 0 h 22100"/>
              <a:gd name="connsiteX0" fmla="*/ 2 w 21603"/>
              <a:gd name="connsiteY0" fmla="*/ 0 h 24926"/>
              <a:gd name="connsiteX1" fmla="*/ 21602 w 21603"/>
              <a:gd name="connsiteY1" fmla="*/ 0 h 24926"/>
              <a:gd name="connsiteX2" fmla="*/ 21602 w 21603"/>
              <a:gd name="connsiteY2" fmla="*/ 13226 h 24926"/>
              <a:gd name="connsiteX3" fmla="*/ 2 w 21603"/>
              <a:gd name="connsiteY3" fmla="*/ 19241 h 24926"/>
              <a:gd name="connsiteX4" fmla="*/ 2 w 21603"/>
              <a:gd name="connsiteY4" fmla="*/ 0 h 24926"/>
              <a:gd name="connsiteX0" fmla="*/ 2 w 21603"/>
              <a:gd name="connsiteY0" fmla="*/ 0 h 23388"/>
              <a:gd name="connsiteX1" fmla="*/ 21602 w 21603"/>
              <a:gd name="connsiteY1" fmla="*/ 0 h 23388"/>
              <a:gd name="connsiteX2" fmla="*/ 21602 w 21603"/>
              <a:gd name="connsiteY2" fmla="*/ 13226 h 23388"/>
              <a:gd name="connsiteX3" fmla="*/ 2 w 21603"/>
              <a:gd name="connsiteY3" fmla="*/ 19241 h 23388"/>
              <a:gd name="connsiteX4" fmla="*/ 2 w 21603"/>
              <a:gd name="connsiteY4" fmla="*/ 0 h 23388"/>
              <a:gd name="connsiteX0" fmla="*/ 16 w 21617"/>
              <a:gd name="connsiteY0" fmla="*/ 0 h 17769"/>
              <a:gd name="connsiteX1" fmla="*/ 21616 w 21617"/>
              <a:gd name="connsiteY1" fmla="*/ 0 h 17769"/>
              <a:gd name="connsiteX2" fmla="*/ 21616 w 21617"/>
              <a:gd name="connsiteY2" fmla="*/ 13226 h 17769"/>
              <a:gd name="connsiteX3" fmla="*/ 0 w 21617"/>
              <a:gd name="connsiteY3" fmla="*/ 12910 h 17769"/>
              <a:gd name="connsiteX4" fmla="*/ 16 w 21617"/>
              <a:gd name="connsiteY4" fmla="*/ 0 h 17769"/>
              <a:gd name="connsiteX0" fmla="*/ 16 w 21617"/>
              <a:gd name="connsiteY0" fmla="*/ 0 h 21040"/>
              <a:gd name="connsiteX1" fmla="*/ 21616 w 21617"/>
              <a:gd name="connsiteY1" fmla="*/ 0 h 21040"/>
              <a:gd name="connsiteX2" fmla="*/ 21616 w 21617"/>
              <a:gd name="connsiteY2" fmla="*/ 13226 h 21040"/>
              <a:gd name="connsiteX3" fmla="*/ 0 w 21617"/>
              <a:gd name="connsiteY3" fmla="*/ 12910 h 21040"/>
              <a:gd name="connsiteX4" fmla="*/ 16 w 21617"/>
              <a:gd name="connsiteY4" fmla="*/ 0 h 21040"/>
              <a:gd name="connsiteX0" fmla="*/ 1 w 21619"/>
              <a:gd name="connsiteY0" fmla="*/ 0 h 21208"/>
              <a:gd name="connsiteX1" fmla="*/ 21618 w 21619"/>
              <a:gd name="connsiteY1" fmla="*/ 168 h 21208"/>
              <a:gd name="connsiteX2" fmla="*/ 21618 w 21619"/>
              <a:gd name="connsiteY2" fmla="*/ 13394 h 21208"/>
              <a:gd name="connsiteX3" fmla="*/ 2 w 21619"/>
              <a:gd name="connsiteY3" fmla="*/ 13078 h 21208"/>
              <a:gd name="connsiteX4" fmla="*/ 1 w 21619"/>
              <a:gd name="connsiteY4" fmla="*/ 0 h 2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19" h="21208">
                <a:moveTo>
                  <a:pt x="1" y="0"/>
                </a:moveTo>
                <a:lnTo>
                  <a:pt x="21618" y="168"/>
                </a:lnTo>
                <a:cubicBezTo>
                  <a:pt x="21613" y="3770"/>
                  <a:pt x="21623" y="9792"/>
                  <a:pt x="21618" y="13394"/>
                </a:cubicBezTo>
                <a:cubicBezTo>
                  <a:pt x="11734" y="360"/>
                  <a:pt x="12504" y="36567"/>
                  <a:pt x="2" y="13078"/>
                </a:cubicBezTo>
                <a:cubicBezTo>
                  <a:pt x="7" y="8030"/>
                  <a:pt x="-4" y="5048"/>
                  <a:pt x="1" y="0"/>
                </a:cubicBezTo>
                <a:close/>
              </a:path>
            </a:pathLst>
          </a:custGeom>
          <a:gradFill>
            <a:gsLst>
              <a:gs pos="66000">
                <a:srgbClr val="19A38C"/>
              </a:gs>
              <a:gs pos="0">
                <a:srgbClr val="14816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F82FC1-4179-3165-ED3B-C1826B8142DA}"/>
              </a:ext>
            </a:extLst>
          </p:cNvPr>
          <p:cNvSpPr/>
          <p:nvPr userDrawn="1"/>
        </p:nvSpPr>
        <p:spPr>
          <a:xfrm>
            <a:off x="1129825" y="145766"/>
            <a:ext cx="18261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TW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教學共備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24A2B8-DA76-9721-41FE-653B9539AF42}"/>
              </a:ext>
            </a:extLst>
          </p:cNvPr>
          <p:cNvSpPr/>
          <p:nvPr userDrawn="1"/>
        </p:nvSpPr>
        <p:spPr>
          <a:xfrm>
            <a:off x="2942223" y="229900"/>
            <a:ext cx="45719" cy="416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F6712F6-988C-8D8A-61FD-3209A73FB561}"/>
              </a:ext>
            </a:extLst>
          </p:cNvPr>
          <p:cNvGrpSpPr/>
          <p:nvPr userDrawn="1"/>
        </p:nvGrpSpPr>
        <p:grpSpPr>
          <a:xfrm>
            <a:off x="0" y="6286500"/>
            <a:ext cx="12572441" cy="571500"/>
            <a:chOff x="0" y="6286500"/>
            <a:chExt cx="12572441" cy="571500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0800000" scaled="1"/>
            <a:tileRect/>
          </a:gradFill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3E91532-6EEB-9EA3-B3BD-5A712216A837}"/>
                </a:ext>
              </a:extLst>
            </p:cNvPr>
            <p:cNvSpPr/>
            <p:nvPr userDrawn="1"/>
          </p:nvSpPr>
          <p:spPr>
            <a:xfrm>
              <a:off x="0" y="6553200"/>
              <a:ext cx="12192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梯形 5">
              <a:extLst>
                <a:ext uri="{FF2B5EF4-FFF2-40B4-BE49-F238E27FC236}">
                  <a16:creationId xmlns:a16="http://schemas.microsoft.com/office/drawing/2014/main" id="{2A66ACFF-1F37-E4DB-5467-C8A65BFAC05C}"/>
                </a:ext>
              </a:extLst>
            </p:cNvPr>
            <p:cNvSpPr/>
            <p:nvPr userDrawn="1"/>
          </p:nvSpPr>
          <p:spPr>
            <a:xfrm>
              <a:off x="11117714" y="6286500"/>
              <a:ext cx="1454727" cy="571500"/>
            </a:xfrm>
            <a:prstGeom prst="trapezoid">
              <a:avLst>
                <a:gd name="adj" fmla="val 50455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12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26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415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49" r:id="rId6"/>
    <p:sldLayoutId id="2147483650" r:id="rId7"/>
    <p:sldLayoutId id="2147483651" r:id="rId8"/>
    <p:sldLayoutId id="2147483655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g"/><Relationship Id="rId11" Type="http://schemas.microsoft.com/office/2007/relationships/hdphoto" Target="../media/hdphoto3.wdp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AFF3E4-324E-D840-AA60-DD5C11E88D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5" name="圖片 4" descr="一張含有 圖形, 美工圖案, 字型, 平面設計 的圖片&#10;&#10;AI 產生的內容可能不正確。">
            <a:extLst>
              <a:ext uri="{FF2B5EF4-FFF2-40B4-BE49-F238E27FC236}">
                <a16:creationId xmlns:a16="http://schemas.microsoft.com/office/drawing/2014/main" id="{B95DA1D2-B048-D1E8-6E2E-BD055A403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73" y="699368"/>
            <a:ext cx="5459263" cy="5459263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7B7DF296-CEFD-ACA4-BEF0-801BED293938}"/>
              </a:ext>
            </a:extLst>
          </p:cNvPr>
          <p:cNvGrpSpPr/>
          <p:nvPr/>
        </p:nvGrpSpPr>
        <p:grpSpPr>
          <a:xfrm>
            <a:off x="1066167" y="1335712"/>
            <a:ext cx="5304154" cy="4529131"/>
            <a:chOff x="791847" y="1457632"/>
            <a:chExt cx="5304154" cy="452913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2A0DADF-CCEF-6067-42B1-FDE6242EDBB3}"/>
                </a:ext>
              </a:extLst>
            </p:cNvPr>
            <p:cNvSpPr/>
            <p:nvPr/>
          </p:nvSpPr>
          <p:spPr>
            <a:xfrm>
              <a:off x="791847" y="1457632"/>
              <a:ext cx="5304154" cy="259840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組 別：第</a:t>
              </a: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114403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組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指導老師：林宏仁 老師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組 長：</a:t>
              </a: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11146077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林若庭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組 員：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C708D72-A537-0568-496F-0E99007AC4B3}"/>
                </a:ext>
              </a:extLst>
            </p:cNvPr>
            <p:cNvSpPr txBox="1"/>
            <p:nvPr/>
          </p:nvSpPr>
          <p:spPr>
            <a:xfrm>
              <a:off x="1966764" y="3388359"/>
              <a:ext cx="3401060" cy="2598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11046090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李明隆 </a:t>
              </a:r>
              <a:endParaRPr lang="en-US" altLang="zh-TW" sz="2800" b="1" cap="none" spc="0" dirty="0">
                <a:ln w="0"/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11146063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范旖旎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11146071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何玗柔</a:t>
              </a:r>
              <a:endParaRPr lang="en-US" altLang="zh-TW" sz="2800" b="1" cap="none" spc="0" dirty="0">
                <a:ln w="0"/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11146072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林志恆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04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A096-F4F0-46ED-3BA4-903F3B07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A056FE1-38CD-90E9-7CC4-2ABC6C8AE527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10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B6C2B-8DB4-60C0-3D1D-E560BFB1C5E4}"/>
              </a:ext>
            </a:extLst>
          </p:cNvPr>
          <p:cNvSpPr/>
          <p:nvPr/>
        </p:nvSpPr>
        <p:spPr>
          <a:xfrm>
            <a:off x="921711" y="121772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059DBD-A9E8-35F4-55AF-568E4176C952}"/>
              </a:ext>
            </a:extLst>
          </p:cNvPr>
          <p:cNvSpPr txBox="1"/>
          <p:nvPr/>
        </p:nvSpPr>
        <p:spPr>
          <a:xfrm>
            <a:off x="2199986" y="2319279"/>
            <a:ext cx="25062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zh-TW" altLang="en-US" dirty="0">
                <a:sym typeface="Webdings" panose="05030102010509060703" pitchFamily="18" charset="2"/>
              </a:rPr>
              <a:t></a:t>
            </a:r>
            <a:r>
              <a:rPr lang="zh-TW" altLang="en-US" dirty="0"/>
              <a:t>成本結構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39074B7-E4FB-DB7D-2186-EE5B3435B151}"/>
              </a:ext>
            </a:extLst>
          </p:cNvPr>
          <p:cNvSpPr txBox="1"/>
          <p:nvPr/>
        </p:nvSpPr>
        <p:spPr>
          <a:xfrm>
            <a:off x="2199987" y="2904054"/>
            <a:ext cx="307007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1"/>
                </a:solidFill>
              </a:rPr>
              <a:t>AI</a:t>
            </a:r>
            <a:r>
              <a:rPr lang="zh-TW" altLang="en-US" b="1" dirty="0">
                <a:solidFill>
                  <a:schemeClr val="accent1"/>
                </a:solidFill>
              </a:rPr>
              <a:t>技術成本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教學內容授權與更新費用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行銷推廣與合作成本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人力與營運維護費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4F6BF89-3910-E86D-D63D-D43F8D4A7642}"/>
              </a:ext>
            </a:extLst>
          </p:cNvPr>
          <p:cNvSpPr txBox="1"/>
          <p:nvPr/>
        </p:nvSpPr>
        <p:spPr>
          <a:xfrm>
            <a:off x="6837139" y="2319279"/>
            <a:ext cx="30786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zh-TW" altLang="en-US" dirty="0">
                <a:sym typeface="Webdings" panose="05030102010509060703" pitchFamily="18" charset="2"/>
              </a:rPr>
              <a:t></a:t>
            </a:r>
            <a:r>
              <a:rPr lang="zh-TW" altLang="en-US" dirty="0"/>
              <a:t>收入來源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96C7C6-91E1-FCE2-293F-DAF95607B191}"/>
              </a:ext>
            </a:extLst>
          </p:cNvPr>
          <p:cNvSpPr txBox="1"/>
          <p:nvPr/>
        </p:nvSpPr>
        <p:spPr>
          <a:xfrm>
            <a:off x="6837139" y="2904054"/>
            <a:ext cx="2839239" cy="1668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付費購買點數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廣告收益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合作企業語言訓練專案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40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43C73-CFB8-F25A-0FDE-906413DE3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BC2F734-B342-65B6-961B-94C490EB5D34}"/>
              </a:ext>
            </a:extLst>
          </p:cNvPr>
          <p:cNvSpPr/>
          <p:nvPr/>
        </p:nvSpPr>
        <p:spPr>
          <a:xfrm>
            <a:off x="696427" y="121772"/>
            <a:ext cx="248189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SWOT</a:t>
            </a:r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969F03-ED64-C212-6971-88D5B1D97F5A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11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: 剪去單一角落 2">
            <a:extLst>
              <a:ext uri="{FF2B5EF4-FFF2-40B4-BE49-F238E27FC236}">
                <a16:creationId xmlns:a16="http://schemas.microsoft.com/office/drawing/2014/main" id="{24DED04C-01B7-0C04-2430-EA80AFB6F3D0}"/>
              </a:ext>
            </a:extLst>
          </p:cNvPr>
          <p:cNvSpPr/>
          <p:nvPr/>
        </p:nvSpPr>
        <p:spPr>
          <a:xfrm>
            <a:off x="405048" y="4055958"/>
            <a:ext cx="5058532" cy="217473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: 剪去單一角落 4">
            <a:extLst>
              <a:ext uri="{FF2B5EF4-FFF2-40B4-BE49-F238E27FC236}">
                <a16:creationId xmlns:a16="http://schemas.microsoft.com/office/drawing/2014/main" id="{4BAE6868-2FC0-9199-95AF-62FFCF28B00F}"/>
              </a:ext>
            </a:extLst>
          </p:cNvPr>
          <p:cNvSpPr/>
          <p:nvPr/>
        </p:nvSpPr>
        <p:spPr>
          <a:xfrm flipH="1">
            <a:off x="6559954" y="4045167"/>
            <a:ext cx="5226998" cy="217473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: 剪去單一角落 5">
            <a:extLst>
              <a:ext uri="{FF2B5EF4-FFF2-40B4-BE49-F238E27FC236}">
                <a16:creationId xmlns:a16="http://schemas.microsoft.com/office/drawing/2014/main" id="{11029109-339E-D7B7-B07A-BAEB5B1EC177}"/>
              </a:ext>
            </a:extLst>
          </p:cNvPr>
          <p:cNvSpPr/>
          <p:nvPr/>
        </p:nvSpPr>
        <p:spPr>
          <a:xfrm flipV="1">
            <a:off x="405048" y="1696010"/>
            <a:ext cx="5058532" cy="2181751"/>
          </a:xfrm>
          <a:prstGeom prst="snip1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矩形: 剪去單一角落 6">
            <a:extLst>
              <a:ext uri="{FF2B5EF4-FFF2-40B4-BE49-F238E27FC236}">
                <a16:creationId xmlns:a16="http://schemas.microsoft.com/office/drawing/2014/main" id="{74D92FD3-9404-7BE4-FB8B-61CB0069C8A1}"/>
              </a:ext>
            </a:extLst>
          </p:cNvPr>
          <p:cNvSpPr/>
          <p:nvPr/>
        </p:nvSpPr>
        <p:spPr>
          <a:xfrm flipH="1" flipV="1">
            <a:off x="6559951" y="1685220"/>
            <a:ext cx="5226999" cy="218175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52F9F7C-A820-1768-5743-FFD4D428DAD5}"/>
              </a:ext>
            </a:extLst>
          </p:cNvPr>
          <p:cNvSpPr txBox="1"/>
          <p:nvPr/>
        </p:nvSpPr>
        <p:spPr>
          <a:xfrm>
            <a:off x="639714" y="1932915"/>
            <a:ext cx="4472167" cy="1686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AI智能推薦，個人化學習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針對</a:t>
            </a:r>
            <a:r>
              <a:rPr lang="en-US" altLang="zh-TW" sz="2400" b="1" dirty="0">
                <a:solidFill>
                  <a:schemeClr val="accent1"/>
                </a:solidFill>
              </a:rPr>
              <a:t>TOEIC</a:t>
            </a:r>
            <a:r>
              <a:rPr lang="zh-TW" altLang="en-US" sz="2400" b="1" dirty="0">
                <a:solidFill>
                  <a:schemeClr val="accent1"/>
                </a:solidFill>
              </a:rPr>
              <a:t>設計的專業內容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模擬考試與即時反饋機制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DE9D7D4-E98D-B8D5-5BF3-99A66B7BCCAE}"/>
              </a:ext>
            </a:extLst>
          </p:cNvPr>
          <p:cNvSpPr txBox="1"/>
          <p:nvPr/>
        </p:nvSpPr>
        <p:spPr>
          <a:xfrm>
            <a:off x="7342722" y="1955750"/>
            <a:ext cx="4472167" cy="1686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需要大量測試數據來優化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初期品牌知名度低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需與現有競爭者經爭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B9BDB22-90B3-5BE0-CAA0-1FF06795D0B5}"/>
              </a:ext>
            </a:extLst>
          </p:cNvPr>
          <p:cNvSpPr txBox="1"/>
          <p:nvPr/>
        </p:nvSpPr>
        <p:spPr>
          <a:xfrm>
            <a:off x="699674" y="4527049"/>
            <a:ext cx="4472167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2400" b="1" dirty="0">
                <a:solidFill>
                  <a:schemeClr val="accent1"/>
                </a:solidFill>
              </a:rPr>
              <a:t>TOEIC</a:t>
            </a:r>
            <a:r>
              <a:rPr lang="zh-TW" altLang="en-US" sz="2400" b="1" dirty="0">
                <a:solidFill>
                  <a:schemeClr val="accent1"/>
                </a:solidFill>
              </a:rPr>
              <a:t>市場需求穩定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企業與學校有教育需求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42FCD60-595F-ED78-5B7C-806BC166EDC2}"/>
              </a:ext>
            </a:extLst>
          </p:cNvPr>
          <p:cNvSpPr txBox="1"/>
          <p:nvPr/>
        </p:nvSpPr>
        <p:spPr>
          <a:xfrm>
            <a:off x="7423226" y="4406878"/>
            <a:ext cx="4472167" cy="113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大量學習平台競爭激烈</a:t>
            </a:r>
            <a:endParaRPr lang="en-US" altLang="zh-TW" sz="2400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b="1" dirty="0">
                <a:solidFill>
                  <a:schemeClr val="accent1"/>
                </a:solidFill>
              </a:rPr>
              <a:t>免費學習資源多</a:t>
            </a:r>
          </a:p>
        </p:txBody>
      </p:sp>
      <p:sp>
        <p:nvSpPr>
          <p:cNvPr id="24" name="淚滴形 23">
            <a:extLst>
              <a:ext uri="{FF2B5EF4-FFF2-40B4-BE49-F238E27FC236}">
                <a16:creationId xmlns:a16="http://schemas.microsoft.com/office/drawing/2014/main" id="{0D71622D-6D2D-BD88-426A-F838B8D9A1A1}"/>
              </a:ext>
            </a:extLst>
          </p:cNvPr>
          <p:cNvSpPr/>
          <p:nvPr/>
        </p:nvSpPr>
        <p:spPr>
          <a:xfrm>
            <a:off x="4772131" y="3974162"/>
            <a:ext cx="1170653" cy="1170653"/>
          </a:xfrm>
          <a:prstGeom prst="teardrop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淚滴形 24">
            <a:extLst>
              <a:ext uri="{FF2B5EF4-FFF2-40B4-BE49-F238E27FC236}">
                <a16:creationId xmlns:a16="http://schemas.microsoft.com/office/drawing/2014/main" id="{70C5F48F-0A4D-CA62-4BB9-CB9052FE5BF2}"/>
              </a:ext>
            </a:extLst>
          </p:cNvPr>
          <p:cNvSpPr/>
          <p:nvPr/>
        </p:nvSpPr>
        <p:spPr>
          <a:xfrm rot="16200000">
            <a:off x="6096000" y="3974161"/>
            <a:ext cx="1170653" cy="1170653"/>
          </a:xfrm>
          <a:prstGeom prst="teardrop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淚滴形 25">
            <a:extLst>
              <a:ext uri="{FF2B5EF4-FFF2-40B4-BE49-F238E27FC236}">
                <a16:creationId xmlns:a16="http://schemas.microsoft.com/office/drawing/2014/main" id="{4CAF20FD-002E-B99C-6EAB-DE67634D081E}"/>
              </a:ext>
            </a:extLst>
          </p:cNvPr>
          <p:cNvSpPr/>
          <p:nvPr/>
        </p:nvSpPr>
        <p:spPr>
          <a:xfrm flipV="1">
            <a:off x="4756302" y="2670974"/>
            <a:ext cx="1170653" cy="1170653"/>
          </a:xfrm>
          <a:prstGeom prst="teardrop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淚滴形 26">
            <a:extLst>
              <a:ext uri="{FF2B5EF4-FFF2-40B4-BE49-F238E27FC236}">
                <a16:creationId xmlns:a16="http://schemas.microsoft.com/office/drawing/2014/main" id="{B8A7A8EE-D7B6-DD35-CCCE-C33302ACADC6}"/>
              </a:ext>
            </a:extLst>
          </p:cNvPr>
          <p:cNvSpPr/>
          <p:nvPr/>
        </p:nvSpPr>
        <p:spPr>
          <a:xfrm rot="5400000" flipV="1">
            <a:off x="6098448" y="2670974"/>
            <a:ext cx="1170653" cy="1170653"/>
          </a:xfrm>
          <a:prstGeom prst="teardrop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A7B0A9-1B5A-A0B2-8749-9D272B6E75C8}"/>
              </a:ext>
            </a:extLst>
          </p:cNvPr>
          <p:cNvSpPr/>
          <p:nvPr/>
        </p:nvSpPr>
        <p:spPr>
          <a:xfrm>
            <a:off x="5034291" y="2786886"/>
            <a:ext cx="64633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zh-TW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397CB69-B33E-E975-1AE2-81E222DBDF1C}"/>
              </a:ext>
            </a:extLst>
          </p:cNvPr>
          <p:cNvSpPr/>
          <p:nvPr/>
        </p:nvSpPr>
        <p:spPr>
          <a:xfrm>
            <a:off x="6358160" y="2776095"/>
            <a:ext cx="64633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</a:t>
            </a:r>
            <a:endParaRPr lang="zh-TW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1649930-F319-0435-0346-7E55902B6C8A}"/>
              </a:ext>
            </a:extLst>
          </p:cNvPr>
          <p:cNvSpPr/>
          <p:nvPr/>
        </p:nvSpPr>
        <p:spPr>
          <a:xfrm>
            <a:off x="5050251" y="4054517"/>
            <a:ext cx="64633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</a:t>
            </a:r>
            <a:endParaRPr lang="zh-TW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F08E182-40CA-F58E-5758-AA4C09189379}"/>
              </a:ext>
            </a:extLst>
          </p:cNvPr>
          <p:cNvSpPr/>
          <p:nvPr/>
        </p:nvSpPr>
        <p:spPr>
          <a:xfrm>
            <a:off x="6337780" y="4077567"/>
            <a:ext cx="64633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zh-TW" altLang="en-US" sz="6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273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FE607-237B-BAFA-F34C-9EC9BF54D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CCD40530-3F6C-B636-2FE9-6D50576060DF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12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D535973-E71D-5DFA-0A15-DBE471C9B16D}"/>
              </a:ext>
            </a:extLst>
          </p:cNvPr>
          <p:cNvSpPr/>
          <p:nvPr/>
        </p:nvSpPr>
        <p:spPr>
          <a:xfrm>
            <a:off x="696429" y="121772"/>
            <a:ext cx="24818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TOWS</a:t>
            </a:r>
            <a:r>
              <a:rPr lang="zh-TW" alt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zh-TW" altLang="en-US" sz="36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5F02EA8-4488-E2E8-45CA-0F0770B6F84F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12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2" name="矩形: 剪去單一角落 31">
            <a:extLst>
              <a:ext uri="{FF2B5EF4-FFF2-40B4-BE49-F238E27FC236}">
                <a16:creationId xmlns:a16="http://schemas.microsoft.com/office/drawing/2014/main" id="{EAC22D71-A387-D5A7-6E99-202BAB709F6F}"/>
              </a:ext>
            </a:extLst>
          </p:cNvPr>
          <p:cNvSpPr/>
          <p:nvPr/>
        </p:nvSpPr>
        <p:spPr>
          <a:xfrm>
            <a:off x="1171067" y="4039454"/>
            <a:ext cx="4651235" cy="217473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剪去單一角落 32">
            <a:extLst>
              <a:ext uri="{FF2B5EF4-FFF2-40B4-BE49-F238E27FC236}">
                <a16:creationId xmlns:a16="http://schemas.microsoft.com/office/drawing/2014/main" id="{467CCAF9-9D81-CAC4-C235-E71FF57E11B0}"/>
              </a:ext>
            </a:extLst>
          </p:cNvPr>
          <p:cNvSpPr/>
          <p:nvPr/>
        </p:nvSpPr>
        <p:spPr>
          <a:xfrm flipH="1">
            <a:off x="6217298" y="4039454"/>
            <a:ext cx="4887676" cy="2174737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矩形: 剪去單一角落 33">
            <a:extLst>
              <a:ext uri="{FF2B5EF4-FFF2-40B4-BE49-F238E27FC236}">
                <a16:creationId xmlns:a16="http://schemas.microsoft.com/office/drawing/2014/main" id="{13087C55-9D07-6584-8033-5F99C36D9024}"/>
              </a:ext>
            </a:extLst>
          </p:cNvPr>
          <p:cNvSpPr/>
          <p:nvPr/>
        </p:nvSpPr>
        <p:spPr>
          <a:xfrm flipV="1">
            <a:off x="1171067" y="1679507"/>
            <a:ext cx="4651235" cy="2181751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矩形: 剪去單一角落 34">
            <a:extLst>
              <a:ext uri="{FF2B5EF4-FFF2-40B4-BE49-F238E27FC236}">
                <a16:creationId xmlns:a16="http://schemas.microsoft.com/office/drawing/2014/main" id="{EF8B9291-F7CA-DEB0-E664-61B28C9FDD20}"/>
              </a:ext>
            </a:extLst>
          </p:cNvPr>
          <p:cNvSpPr/>
          <p:nvPr/>
        </p:nvSpPr>
        <p:spPr>
          <a:xfrm flipH="1" flipV="1">
            <a:off x="6217296" y="1679507"/>
            <a:ext cx="4887677" cy="2181750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DCFD6425-B651-C006-5A06-51918FCA44FA}"/>
              </a:ext>
            </a:extLst>
          </p:cNvPr>
          <p:cNvGrpSpPr/>
          <p:nvPr/>
        </p:nvGrpSpPr>
        <p:grpSpPr>
          <a:xfrm>
            <a:off x="837759" y="1390261"/>
            <a:ext cx="822716" cy="814416"/>
            <a:chOff x="1087025" y="1390262"/>
            <a:chExt cx="822716" cy="814416"/>
          </a:xfrm>
        </p:grpSpPr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A914CD4E-7D39-863E-4C8F-3B4433193A41}"/>
                </a:ext>
              </a:extLst>
            </p:cNvPr>
            <p:cNvSpPr/>
            <p:nvPr/>
          </p:nvSpPr>
          <p:spPr>
            <a:xfrm>
              <a:off x="1087025" y="1390262"/>
              <a:ext cx="814416" cy="814416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5536BEE-4FDB-EDEB-68E2-A9CB1BE88023}"/>
                </a:ext>
              </a:extLst>
            </p:cNvPr>
            <p:cNvSpPr/>
            <p:nvPr/>
          </p:nvSpPr>
          <p:spPr>
            <a:xfrm>
              <a:off x="1095325" y="1496791"/>
              <a:ext cx="81441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32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SO</a:t>
              </a:r>
              <a:endParaRPr lang="zh-TW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915D9517-5D89-DCB1-EC78-B04833C73050}"/>
              </a:ext>
            </a:extLst>
          </p:cNvPr>
          <p:cNvGrpSpPr/>
          <p:nvPr/>
        </p:nvGrpSpPr>
        <p:grpSpPr>
          <a:xfrm>
            <a:off x="10338667" y="1381971"/>
            <a:ext cx="989644" cy="814416"/>
            <a:chOff x="10118903" y="1335805"/>
            <a:chExt cx="989644" cy="814416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5310E119-674E-D680-FF80-50FDB537E359}"/>
                </a:ext>
              </a:extLst>
            </p:cNvPr>
            <p:cNvSpPr/>
            <p:nvPr/>
          </p:nvSpPr>
          <p:spPr>
            <a:xfrm>
              <a:off x="10206517" y="1335805"/>
              <a:ext cx="814416" cy="814416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AB1F861-180A-AFB4-78BC-B0BBCE1C555B}"/>
                </a:ext>
              </a:extLst>
            </p:cNvPr>
            <p:cNvSpPr/>
            <p:nvPr/>
          </p:nvSpPr>
          <p:spPr>
            <a:xfrm>
              <a:off x="10118903" y="1458915"/>
              <a:ext cx="989644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32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WO</a:t>
              </a:r>
              <a:endParaRPr lang="zh-TW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80D31703-DCF7-73FC-55E8-7164F979D304}"/>
              </a:ext>
            </a:extLst>
          </p:cNvPr>
          <p:cNvGrpSpPr/>
          <p:nvPr/>
        </p:nvGrpSpPr>
        <p:grpSpPr>
          <a:xfrm>
            <a:off x="10349389" y="5476028"/>
            <a:ext cx="989646" cy="814416"/>
            <a:chOff x="10129624" y="5544049"/>
            <a:chExt cx="989646" cy="814416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1CA2803A-6BDD-CAEF-1C21-BDAA2D32FBA0}"/>
                </a:ext>
              </a:extLst>
            </p:cNvPr>
            <p:cNvSpPr/>
            <p:nvPr/>
          </p:nvSpPr>
          <p:spPr>
            <a:xfrm>
              <a:off x="10206517" y="5544049"/>
              <a:ext cx="814416" cy="814416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3200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EB6AAAF6-1AE7-4A29-C3AC-2C85F2DEF5CC}"/>
                </a:ext>
              </a:extLst>
            </p:cNvPr>
            <p:cNvSpPr/>
            <p:nvPr/>
          </p:nvSpPr>
          <p:spPr>
            <a:xfrm>
              <a:off x="10129624" y="5658869"/>
              <a:ext cx="989646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32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WT</a:t>
              </a:r>
              <a:endParaRPr lang="zh-TW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E11DE904-267E-4A3B-20DD-18F1B0E67959}"/>
              </a:ext>
            </a:extLst>
          </p:cNvPr>
          <p:cNvGrpSpPr/>
          <p:nvPr/>
        </p:nvGrpSpPr>
        <p:grpSpPr>
          <a:xfrm>
            <a:off x="762280" y="5476028"/>
            <a:ext cx="965373" cy="814416"/>
            <a:chOff x="1011546" y="5489592"/>
            <a:chExt cx="965373" cy="814416"/>
          </a:xfrm>
        </p:grpSpPr>
        <p:sp>
          <p:nvSpPr>
            <p:cNvPr id="46" name="橢圓 45">
              <a:extLst>
                <a:ext uri="{FF2B5EF4-FFF2-40B4-BE49-F238E27FC236}">
                  <a16:creationId xmlns:a16="http://schemas.microsoft.com/office/drawing/2014/main" id="{8D987294-3BF5-F754-218E-2FB6C6977A9D}"/>
                </a:ext>
              </a:extLst>
            </p:cNvPr>
            <p:cNvSpPr/>
            <p:nvPr/>
          </p:nvSpPr>
          <p:spPr>
            <a:xfrm>
              <a:off x="1087025" y="5489592"/>
              <a:ext cx="814416" cy="814416"/>
            </a:xfrm>
            <a:prstGeom prst="ellipse">
              <a:avLst/>
            </a:prstGeom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B5D302AE-448F-BBDE-8654-6D7E1672937B}"/>
                </a:ext>
              </a:extLst>
            </p:cNvPr>
            <p:cNvSpPr/>
            <p:nvPr/>
          </p:nvSpPr>
          <p:spPr>
            <a:xfrm>
              <a:off x="1011546" y="5599629"/>
              <a:ext cx="965373" cy="58477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TW" sz="32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</a:t>
              </a:r>
              <a:endParaRPr lang="zh-TW" altLang="en-US" sz="32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3CEBD0F-3F21-8028-7F2E-D2CB30C20A40}"/>
              </a:ext>
            </a:extLst>
          </p:cNvPr>
          <p:cNvSpPr txBox="1"/>
          <p:nvPr/>
        </p:nvSpPr>
        <p:spPr>
          <a:xfrm>
            <a:off x="1350133" y="2011416"/>
            <a:ext cx="4472167" cy="1703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1"/>
                </a:solidFill>
              </a:rPr>
              <a:t>AI</a:t>
            </a:r>
            <a:r>
              <a:rPr lang="zh-TW" altLang="en-US" b="1" dirty="0">
                <a:solidFill>
                  <a:schemeClr val="accent1"/>
                </a:solidFill>
              </a:rPr>
              <a:t>智能學習機制，提供個人化學習建議，強化市場競爭力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與</a:t>
            </a:r>
            <a:r>
              <a:rPr lang="en-US" altLang="zh-TW" b="1" dirty="0">
                <a:solidFill>
                  <a:schemeClr val="accent1"/>
                </a:solidFill>
              </a:rPr>
              <a:t>TOEIC</a:t>
            </a:r>
            <a:r>
              <a:rPr lang="zh-TW" altLang="en-US" b="1" dirty="0">
                <a:solidFill>
                  <a:schemeClr val="accent1"/>
                </a:solidFill>
              </a:rPr>
              <a:t>輔導班、學校合作，提供學習方案</a:t>
            </a:r>
            <a:endParaRPr lang="en-US" altLang="zh-TW" b="1" dirty="0">
              <a:solidFill>
                <a:schemeClr val="accent1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DCAA467-E67E-2191-1BEB-A5611991F7CF}"/>
              </a:ext>
            </a:extLst>
          </p:cNvPr>
          <p:cNvSpPr txBox="1"/>
          <p:nvPr/>
        </p:nvSpPr>
        <p:spPr>
          <a:xfrm>
            <a:off x="6548765" y="1983655"/>
            <a:ext cx="4472167" cy="1287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透過社群行銷提高品牌知名度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提供限量免費模擬測驗，再進一步吸引消費者花費購買文章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C4F34E97-30E4-E99A-48A7-2B365334A752}"/>
              </a:ext>
            </a:extLst>
          </p:cNvPr>
          <p:cNvSpPr txBox="1"/>
          <p:nvPr/>
        </p:nvSpPr>
        <p:spPr>
          <a:xfrm>
            <a:off x="1350134" y="4232715"/>
            <a:ext cx="4472167" cy="1703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持續更新</a:t>
            </a:r>
            <a:r>
              <a:rPr lang="en-US" altLang="zh-TW" b="1" dirty="0">
                <a:solidFill>
                  <a:schemeClr val="accent1"/>
                </a:solidFill>
              </a:rPr>
              <a:t>TOEIC</a:t>
            </a:r>
            <a:r>
              <a:rPr lang="zh-TW" altLang="en-US" b="1" dirty="0">
                <a:solidFill>
                  <a:schemeClr val="accent1"/>
                </a:solidFill>
              </a:rPr>
              <a:t>模擬試題，確保內容優勢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強化學習回饋機制，提高用戶黏著度，降低流失率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AF0D1A9-2D85-89C6-A43D-514EEEE67A9E}"/>
              </a:ext>
            </a:extLst>
          </p:cNvPr>
          <p:cNvSpPr txBox="1"/>
          <p:nvPr/>
        </p:nvSpPr>
        <p:spPr>
          <a:xfrm>
            <a:off x="6548766" y="4232714"/>
            <a:ext cx="4472167" cy="1703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提供更高效的學習方法（如</a:t>
            </a:r>
            <a:r>
              <a:rPr lang="en-US" altLang="zh-TW" b="1" dirty="0">
                <a:solidFill>
                  <a:schemeClr val="accent1"/>
                </a:solidFill>
              </a:rPr>
              <a:t>AI</a:t>
            </a:r>
            <a:r>
              <a:rPr lang="zh-TW" altLang="en-US" b="1" dirty="0">
                <a:solidFill>
                  <a:schemeClr val="accent1"/>
                </a:solidFill>
              </a:rPr>
              <a:t>學習追蹤），對抗免費資源威脅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持續優化使用者體驗，提升學習效率與吸引力</a:t>
            </a:r>
          </a:p>
        </p:txBody>
      </p:sp>
    </p:spTree>
    <p:extLst>
      <p:ext uri="{BB962C8B-B14F-4D97-AF65-F5344CB8AC3E}">
        <p14:creationId xmlns:p14="http://schemas.microsoft.com/office/powerpoint/2010/main" val="3229815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075C-007F-5C31-8696-C40E578A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404072F5-BCD6-C14D-7B9B-602C20FBB21B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13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F427996-5A2A-CA89-A226-48AC8DF56E28}"/>
              </a:ext>
            </a:extLst>
          </p:cNvPr>
          <p:cNvSpPr/>
          <p:nvPr/>
        </p:nvSpPr>
        <p:spPr>
          <a:xfrm>
            <a:off x="4655999" y="2209603"/>
            <a:ext cx="2880000" cy="423813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4EE0B0D-3D3F-05A3-AAEC-8BD066726F49}"/>
              </a:ext>
            </a:extLst>
          </p:cNvPr>
          <p:cNvSpPr/>
          <p:nvPr/>
        </p:nvSpPr>
        <p:spPr>
          <a:xfrm>
            <a:off x="7798963" y="2209603"/>
            <a:ext cx="2880000" cy="423813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6DE3C9-6258-4A9A-0DDF-CD37352D3AE0}"/>
              </a:ext>
            </a:extLst>
          </p:cNvPr>
          <p:cNvSpPr/>
          <p:nvPr/>
        </p:nvSpPr>
        <p:spPr>
          <a:xfrm>
            <a:off x="1500829" y="2209602"/>
            <a:ext cx="2880000" cy="423813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FA2C57-44F5-9306-57CB-0AF752100C98}"/>
              </a:ext>
            </a:extLst>
          </p:cNvPr>
          <p:cNvSpPr/>
          <p:nvPr/>
        </p:nvSpPr>
        <p:spPr>
          <a:xfrm>
            <a:off x="968199" y="121772"/>
            <a:ext cx="193835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STP</a:t>
            </a:r>
            <a:r>
              <a:rPr lang="zh-TW" alt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分析</a:t>
            </a:r>
            <a:endParaRPr lang="zh-TW" altLang="en-US" sz="36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BE5D72-F1E7-E3F9-B8A7-9F60BACE8B8B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13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ACB68D8-9686-C6E5-BAC4-CC53FDBD6B75}"/>
              </a:ext>
            </a:extLst>
          </p:cNvPr>
          <p:cNvGrpSpPr/>
          <p:nvPr/>
        </p:nvGrpSpPr>
        <p:grpSpPr>
          <a:xfrm>
            <a:off x="2281917" y="1468691"/>
            <a:ext cx="1342239" cy="1157103"/>
            <a:chOff x="2281917" y="1946244"/>
            <a:chExt cx="1342239" cy="1157103"/>
          </a:xfrm>
          <a:solidFill>
            <a:schemeClr val="accent1">
              <a:lumMod val="75000"/>
            </a:schemeClr>
          </a:solidFill>
        </p:grpSpPr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D122ED9E-EE84-1847-7EFF-E8298B658ED1}"/>
                </a:ext>
              </a:extLst>
            </p:cNvPr>
            <p:cNvSpPr/>
            <p:nvPr/>
          </p:nvSpPr>
          <p:spPr>
            <a:xfrm>
              <a:off x="2281917" y="1946244"/>
              <a:ext cx="1342239" cy="1157103"/>
            </a:xfrm>
            <a:prstGeom prst="triangl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621C355-4572-4DCC-B8D4-A46973C3FB36}"/>
                </a:ext>
              </a:extLst>
            </p:cNvPr>
            <p:cNvSpPr txBox="1"/>
            <p:nvPr/>
          </p:nvSpPr>
          <p:spPr>
            <a:xfrm>
              <a:off x="2655518" y="2272349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S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E66A3DB-3484-E15E-BAA6-A3F5FBA0996B}"/>
              </a:ext>
            </a:extLst>
          </p:cNvPr>
          <p:cNvGrpSpPr/>
          <p:nvPr/>
        </p:nvGrpSpPr>
        <p:grpSpPr>
          <a:xfrm>
            <a:off x="5424881" y="1468693"/>
            <a:ext cx="1342239" cy="1157103"/>
            <a:chOff x="5424881" y="1946246"/>
            <a:chExt cx="1342239" cy="1157103"/>
          </a:xfrm>
        </p:grpSpPr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B1AB58DF-EE88-1953-EC2A-0187D98CD8C7}"/>
                </a:ext>
              </a:extLst>
            </p:cNvPr>
            <p:cNvSpPr/>
            <p:nvPr/>
          </p:nvSpPr>
          <p:spPr>
            <a:xfrm>
              <a:off x="5424881" y="1946246"/>
              <a:ext cx="1342239" cy="11571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E6C5314-0C3A-0648-17D9-2550E06EB436}"/>
                </a:ext>
              </a:extLst>
            </p:cNvPr>
            <p:cNvSpPr txBox="1"/>
            <p:nvPr/>
          </p:nvSpPr>
          <p:spPr>
            <a:xfrm>
              <a:off x="5798483" y="2272349"/>
              <a:ext cx="5613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T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065E34FA-CCDA-CC3F-0772-72775F689FDE}"/>
              </a:ext>
            </a:extLst>
          </p:cNvPr>
          <p:cNvGrpSpPr/>
          <p:nvPr/>
        </p:nvGrpSpPr>
        <p:grpSpPr>
          <a:xfrm>
            <a:off x="8567845" y="1468690"/>
            <a:ext cx="1342239" cy="1157103"/>
            <a:chOff x="8567845" y="1946243"/>
            <a:chExt cx="1342239" cy="1157103"/>
          </a:xfrm>
        </p:grpSpPr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7DFF84D9-9F60-2B3A-E2B3-07994E8F70C6}"/>
                </a:ext>
              </a:extLst>
            </p:cNvPr>
            <p:cNvSpPr/>
            <p:nvPr/>
          </p:nvSpPr>
          <p:spPr>
            <a:xfrm>
              <a:off x="8567845" y="1946243"/>
              <a:ext cx="1342239" cy="1157103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56F83CE7-D81F-7FB3-7540-2C1AD817E142}"/>
                </a:ext>
              </a:extLst>
            </p:cNvPr>
            <p:cNvSpPr txBox="1"/>
            <p:nvPr/>
          </p:nvSpPr>
          <p:spPr>
            <a:xfrm>
              <a:off x="8941446" y="2272349"/>
              <a:ext cx="5950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b="1" dirty="0">
                  <a:solidFill>
                    <a:schemeClr val="bg1"/>
                  </a:solidFill>
                </a:rPr>
                <a:t>P</a:t>
              </a:r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F8273D88-2956-9E02-D149-42D1F9AB4FEF}"/>
              </a:ext>
            </a:extLst>
          </p:cNvPr>
          <p:cNvSpPr/>
          <p:nvPr/>
        </p:nvSpPr>
        <p:spPr>
          <a:xfrm>
            <a:off x="1549529" y="3039165"/>
            <a:ext cx="2807011" cy="223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學生自學者</a:t>
            </a:r>
            <a:endParaRPr lang="en-US" altLang="zh-TW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在職專業人士</a:t>
            </a:r>
            <a:endParaRPr lang="en-US" altLang="zh-TW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企業培訓單位 </a:t>
            </a:r>
            <a:endParaRPr lang="en-US" altLang="zh-TW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教育機構</a:t>
            </a:r>
            <a:r>
              <a:rPr lang="en-US" altLang="zh-TW" sz="2400" b="1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zh-TW" altLang="en-US" sz="2400" b="1" dirty="0">
                <a:solidFill>
                  <a:schemeClr val="accent1">
                    <a:lumMod val="75000"/>
                  </a:schemeClr>
                </a:solidFill>
              </a:rPr>
              <a:t>補習班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BC714E7-5E36-3A0E-F59A-3D372C6CA64C}"/>
              </a:ext>
            </a:extLst>
          </p:cNvPr>
          <p:cNvSpPr txBox="1"/>
          <p:nvPr/>
        </p:nvSpPr>
        <p:spPr>
          <a:xfrm>
            <a:off x="3620566" y="22564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市場區隔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EE129227-73B7-8D8D-F51D-A3DF19EB691C}"/>
              </a:ext>
            </a:extLst>
          </p:cNvPr>
          <p:cNvSpPr txBox="1"/>
          <p:nvPr/>
        </p:nvSpPr>
        <p:spPr>
          <a:xfrm>
            <a:off x="6767120" y="23008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1">
                    <a:lumMod val="75000"/>
                  </a:schemeClr>
                </a:solidFill>
              </a:rPr>
              <a:t>目標客群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3B29191C-167D-084E-EAE1-78A512B586E8}"/>
              </a:ext>
            </a:extLst>
          </p:cNvPr>
          <p:cNvSpPr txBox="1"/>
          <p:nvPr/>
        </p:nvSpPr>
        <p:spPr>
          <a:xfrm>
            <a:off x="9986237" y="22617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3">
                    <a:lumMod val="50000"/>
                  </a:schemeClr>
                </a:solidFill>
              </a:rPr>
              <a:t>市場定位</a:t>
            </a:r>
            <a:endParaRPr lang="en-US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48132E-FD02-90B9-859A-9456E43BDC86}"/>
              </a:ext>
            </a:extLst>
          </p:cNvPr>
          <p:cNvSpPr/>
          <p:nvPr/>
        </p:nvSpPr>
        <p:spPr>
          <a:xfrm>
            <a:off x="4675663" y="3039165"/>
            <a:ext cx="2807011" cy="1132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</a:rPr>
              <a:t>TOEIC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</a:rPr>
              <a:t>應試者</a:t>
            </a:r>
            <a:endParaRPr lang="en-US" altLang="zh-TW" sz="24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2">
                    <a:lumMod val="50000"/>
                  </a:schemeClr>
                </a:solidFill>
              </a:rPr>
              <a:t>TOEIC</a:t>
            </a:r>
            <a:r>
              <a:rPr lang="zh-TW" altLang="en-US" sz="2400" b="1" dirty="0">
                <a:solidFill>
                  <a:schemeClr val="accent2">
                    <a:lumMod val="50000"/>
                  </a:schemeClr>
                </a:solidFill>
              </a:rPr>
              <a:t>培訓單位</a:t>
            </a:r>
            <a:endParaRPr lang="en-US" altLang="zh-TW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95975AC-027D-B7AE-464E-7488F578BAAC}"/>
              </a:ext>
            </a:extLst>
          </p:cNvPr>
          <p:cNvSpPr/>
          <p:nvPr/>
        </p:nvSpPr>
        <p:spPr>
          <a:xfrm>
            <a:off x="7957343" y="3026726"/>
            <a:ext cx="2807011" cy="168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</a:rPr>
              <a:t>AI 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</a:rPr>
              <a:t>個人化輔助</a:t>
            </a:r>
            <a:endParaRPr lang="en-US" altLang="zh-TW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</a:rPr>
              <a:t>互動式學習機制</a:t>
            </a:r>
            <a:endParaRPr lang="en-US" altLang="zh-TW" sz="24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3">
                    <a:lumMod val="50000"/>
                  </a:schemeClr>
                </a:solidFill>
              </a:rPr>
              <a:t>TOEIC</a:t>
            </a:r>
            <a:r>
              <a:rPr lang="zh-TW" altLang="en-US" sz="2400" b="1" dirty="0">
                <a:solidFill>
                  <a:schemeClr val="accent3">
                    <a:lumMod val="50000"/>
                  </a:schemeClr>
                </a:solidFill>
              </a:rPr>
              <a:t>專業訓練</a:t>
            </a:r>
            <a:endParaRPr lang="en-US" altLang="zh-TW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08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D704-FFC0-C87A-7DDC-CCC9B956D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6A27FB-C730-14FF-FCE4-2D9C6A9FA364}"/>
              </a:ext>
            </a:extLst>
          </p:cNvPr>
          <p:cNvSpPr/>
          <p:nvPr/>
        </p:nvSpPr>
        <p:spPr>
          <a:xfrm>
            <a:off x="921710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平台比較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7B0915A-8BBB-0D10-D1D3-CFA924E972E7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14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E38E8C7F-D7BD-9F2A-BBF2-86AE163ABDCC}"/>
              </a:ext>
            </a:extLst>
          </p:cNvPr>
          <p:cNvSpPr/>
          <p:nvPr/>
        </p:nvSpPr>
        <p:spPr>
          <a:xfrm>
            <a:off x="3464560" y="1798318"/>
            <a:ext cx="2208505" cy="646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傳統補習班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25D8C2F-F93F-319F-9412-B667A50E540D}"/>
              </a:ext>
            </a:extLst>
          </p:cNvPr>
          <p:cNvSpPr/>
          <p:nvPr/>
        </p:nvSpPr>
        <p:spPr>
          <a:xfrm>
            <a:off x="6075680" y="1798319"/>
            <a:ext cx="2208505" cy="6463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線上影音平台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E2DBCDB5-9500-7260-B0A7-8873EE631414}"/>
              </a:ext>
            </a:extLst>
          </p:cNvPr>
          <p:cNvSpPr/>
          <p:nvPr/>
        </p:nvSpPr>
        <p:spPr>
          <a:xfrm>
            <a:off x="8686800" y="1798318"/>
            <a:ext cx="2208505" cy="646331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本系統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96013CE-0FE0-EFEB-5D40-E1BDE7AFF607}"/>
              </a:ext>
            </a:extLst>
          </p:cNvPr>
          <p:cNvSpPr txBox="1"/>
          <p:nvPr/>
        </p:nvSpPr>
        <p:spPr>
          <a:xfrm>
            <a:off x="659752" y="2784455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個人化學習路徑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60431780-029A-E781-AF9E-2A363030A041}"/>
              </a:ext>
            </a:extLst>
          </p:cNvPr>
          <p:cNvSpPr txBox="1"/>
          <p:nvPr/>
        </p:nvSpPr>
        <p:spPr>
          <a:xfrm>
            <a:off x="659752" y="3497887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/>
                </a:solidFill>
              </a:rPr>
              <a:t>AI</a:t>
            </a:r>
            <a:r>
              <a:rPr lang="zh-TW" altLang="en-US" sz="2400" b="1" dirty="0">
                <a:solidFill>
                  <a:schemeClr val="accent1"/>
                </a:solidFill>
              </a:rPr>
              <a:t>互動測驗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8C6C014-C291-C192-BA14-D0C4317C70A8}"/>
              </a:ext>
            </a:extLst>
          </p:cNvPr>
          <p:cNvSpPr txBox="1"/>
          <p:nvPr/>
        </p:nvSpPr>
        <p:spPr>
          <a:xfrm>
            <a:off x="659752" y="4211319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遊戲化機制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51CC39C-5563-907B-3DDF-F915588FFF5F}"/>
              </a:ext>
            </a:extLst>
          </p:cNvPr>
          <p:cNvSpPr txBox="1"/>
          <p:nvPr/>
        </p:nvSpPr>
        <p:spPr>
          <a:xfrm>
            <a:off x="659752" y="4924751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智能口說評分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4DB92FD-9172-1E8D-3801-6DF2AC3751F1}"/>
              </a:ext>
            </a:extLst>
          </p:cNvPr>
          <p:cNvSpPr txBox="1"/>
          <p:nvPr/>
        </p:nvSpPr>
        <p:spPr>
          <a:xfrm>
            <a:off x="659752" y="5638183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點數解鎖獎勵</a:t>
            </a:r>
          </a:p>
        </p:txBody>
      </p:sp>
      <p:pic>
        <p:nvPicPr>
          <p:cNvPr id="26" name="圖片 25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7AEDCD72-DF06-07CC-4833-93827CE147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50" y="2749739"/>
            <a:ext cx="485603" cy="485603"/>
          </a:xfrm>
          <a:prstGeom prst="rect">
            <a:avLst/>
          </a:prstGeom>
        </p:spPr>
      </p:pic>
      <p:pic>
        <p:nvPicPr>
          <p:cNvPr id="28" name="圖片 27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BA89179A-CD95-1A22-9999-2AB892784A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9" y="2784454"/>
            <a:ext cx="461665" cy="461665"/>
          </a:xfrm>
          <a:prstGeom prst="rect">
            <a:avLst/>
          </a:prstGeom>
        </p:spPr>
      </p:pic>
      <p:pic>
        <p:nvPicPr>
          <p:cNvPr id="29" name="圖片 28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9AD0E66A-62AF-C530-DC00-02256DAB8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8" y="3497887"/>
            <a:ext cx="461665" cy="461665"/>
          </a:xfrm>
          <a:prstGeom prst="rect">
            <a:avLst/>
          </a:prstGeom>
        </p:spPr>
      </p:pic>
      <p:pic>
        <p:nvPicPr>
          <p:cNvPr id="30" name="圖片 29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40E22269-3610-48D3-0BF9-D7690908F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7" y="4211320"/>
            <a:ext cx="461665" cy="461665"/>
          </a:xfrm>
          <a:prstGeom prst="rect">
            <a:avLst/>
          </a:prstGeom>
        </p:spPr>
      </p:pic>
      <p:pic>
        <p:nvPicPr>
          <p:cNvPr id="31" name="圖片 30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7CE71E21-EAD5-70C7-080A-05015FD2C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6" y="4924753"/>
            <a:ext cx="461665" cy="461665"/>
          </a:xfrm>
          <a:prstGeom prst="rect">
            <a:avLst/>
          </a:prstGeom>
        </p:spPr>
      </p:pic>
      <p:pic>
        <p:nvPicPr>
          <p:cNvPr id="32" name="圖片 31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87F9F3C3-BD84-3810-5DC0-8C9A7226D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75" y="5638186"/>
            <a:ext cx="461665" cy="461665"/>
          </a:xfrm>
          <a:prstGeom prst="rect">
            <a:avLst/>
          </a:prstGeom>
        </p:spPr>
      </p:pic>
      <p:pic>
        <p:nvPicPr>
          <p:cNvPr id="33" name="圖片 32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9C169ECC-A313-EF3F-75D7-17F2CAA3A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46" y="3499744"/>
            <a:ext cx="485603" cy="485603"/>
          </a:xfrm>
          <a:prstGeom prst="rect">
            <a:avLst/>
          </a:prstGeom>
        </p:spPr>
      </p:pic>
      <p:pic>
        <p:nvPicPr>
          <p:cNvPr id="34" name="圖片 33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3937FA88-0738-3C97-0B5E-C70F442CE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46" y="4199349"/>
            <a:ext cx="485603" cy="485603"/>
          </a:xfrm>
          <a:prstGeom prst="rect">
            <a:avLst/>
          </a:prstGeom>
        </p:spPr>
      </p:pic>
      <p:pic>
        <p:nvPicPr>
          <p:cNvPr id="35" name="圖片 34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C95C8FF0-9BE5-D7BD-402B-A9187B519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47" y="4898954"/>
            <a:ext cx="485603" cy="485603"/>
          </a:xfrm>
          <a:prstGeom prst="rect">
            <a:avLst/>
          </a:prstGeom>
        </p:spPr>
      </p:pic>
      <p:pic>
        <p:nvPicPr>
          <p:cNvPr id="36" name="圖片 35" descr="一張含有 圖形, 設計 的圖片&#10;&#10;AI 產生的內容可能不正確。">
            <a:extLst>
              <a:ext uri="{FF2B5EF4-FFF2-40B4-BE49-F238E27FC236}">
                <a16:creationId xmlns:a16="http://schemas.microsoft.com/office/drawing/2014/main" id="{D077AFD5-ED32-87FE-A04A-F95A0F3B5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8247" y="5614245"/>
            <a:ext cx="485603" cy="485603"/>
          </a:xfrm>
          <a:prstGeom prst="rect">
            <a:avLst/>
          </a:prstGeom>
        </p:spPr>
      </p:pic>
      <p:pic>
        <p:nvPicPr>
          <p:cNvPr id="37" name="圖片 36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C86F91E4-9683-0CA0-2DC4-E818AC272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73" y="2784451"/>
            <a:ext cx="461665" cy="461665"/>
          </a:xfrm>
          <a:prstGeom prst="rect">
            <a:avLst/>
          </a:prstGeom>
        </p:spPr>
      </p:pic>
      <p:pic>
        <p:nvPicPr>
          <p:cNvPr id="38" name="圖片 37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ED18BA29-B17E-7F7B-638B-98DBBEC40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72" y="3497884"/>
            <a:ext cx="461665" cy="461665"/>
          </a:xfrm>
          <a:prstGeom prst="rect">
            <a:avLst/>
          </a:prstGeom>
        </p:spPr>
      </p:pic>
      <p:pic>
        <p:nvPicPr>
          <p:cNvPr id="40" name="圖片 39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F938469F-6AD1-43D5-F5D1-A7E15231AF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70" y="4924750"/>
            <a:ext cx="461665" cy="461665"/>
          </a:xfrm>
          <a:prstGeom prst="rect">
            <a:avLst/>
          </a:prstGeom>
        </p:spPr>
      </p:pic>
      <p:pic>
        <p:nvPicPr>
          <p:cNvPr id="41" name="圖片 40" descr="一張含有 符號, 圖形 的圖片&#10;&#10;AI 產生的內容可能不正確。">
            <a:extLst>
              <a:ext uri="{FF2B5EF4-FFF2-40B4-BE49-F238E27FC236}">
                <a16:creationId xmlns:a16="http://schemas.microsoft.com/office/drawing/2014/main" id="{8058D57B-2F47-002F-1152-DB38D23A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69" y="5638183"/>
            <a:ext cx="461665" cy="461665"/>
          </a:xfrm>
          <a:prstGeom prst="rect">
            <a:avLst/>
          </a:prstGeom>
        </p:spPr>
      </p:pic>
      <p:sp>
        <p:nvSpPr>
          <p:cNvPr id="42" name="文字方塊 41">
            <a:extLst>
              <a:ext uri="{FF2B5EF4-FFF2-40B4-BE49-F238E27FC236}">
                <a16:creationId xmlns:a16="http://schemas.microsoft.com/office/drawing/2014/main" id="{DE9F6532-EA3C-8A01-CD67-B9AA38A2F277}"/>
              </a:ext>
            </a:extLst>
          </p:cNvPr>
          <p:cNvSpPr txBox="1"/>
          <p:nvPr/>
        </p:nvSpPr>
        <p:spPr>
          <a:xfrm>
            <a:off x="5847381" y="4258710"/>
            <a:ext cx="2555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accent1"/>
                </a:solidFill>
              </a:rPr>
              <a:t>少量</a:t>
            </a:r>
          </a:p>
        </p:txBody>
      </p:sp>
    </p:spTree>
    <p:extLst>
      <p:ext uri="{BB962C8B-B14F-4D97-AF65-F5344CB8AC3E}">
        <p14:creationId xmlns:p14="http://schemas.microsoft.com/office/powerpoint/2010/main" val="429132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846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49634-25ED-26A1-EE0C-39CDBBA74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9546470-79E8-DF89-DA23-7310A5B6CB3D}"/>
              </a:ext>
            </a:extLst>
          </p:cNvPr>
          <p:cNvSpPr/>
          <p:nvPr/>
        </p:nvSpPr>
        <p:spPr>
          <a:xfrm>
            <a:off x="665323" y="131102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使用工具介紹</a:t>
            </a:r>
            <a:endParaRPr lang="zh-TW" altLang="en-US" sz="36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8ABE6BD-61FA-28AF-4B7B-3DA20CF07687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16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51CFCE11-3B17-AB00-438F-EDF146627346}"/>
              </a:ext>
            </a:extLst>
          </p:cNvPr>
          <p:cNvSpPr/>
          <p:nvPr/>
        </p:nvSpPr>
        <p:spPr>
          <a:xfrm>
            <a:off x="656994" y="1710025"/>
            <a:ext cx="2276669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</a:rPr>
              <a:t>前端開發</a:t>
            </a:r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616393D5-462B-84FE-C708-9F169D152200}"/>
              </a:ext>
            </a:extLst>
          </p:cNvPr>
          <p:cNvSpPr/>
          <p:nvPr/>
        </p:nvSpPr>
        <p:spPr>
          <a:xfrm>
            <a:off x="3572879" y="1710024"/>
            <a:ext cx="2276669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</a:rPr>
              <a:t>後端邏輯</a:t>
            </a: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2AA5E8-C372-5E6D-E2AD-83EACC064AEB}"/>
              </a:ext>
            </a:extLst>
          </p:cNvPr>
          <p:cNvSpPr/>
          <p:nvPr/>
        </p:nvSpPr>
        <p:spPr>
          <a:xfrm>
            <a:off x="6476965" y="1710024"/>
            <a:ext cx="2276669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accent1"/>
                </a:solidFill>
              </a:rPr>
              <a:t>AI</a:t>
            </a:r>
            <a:r>
              <a:rPr lang="zh-TW" altLang="en-US" sz="2800" b="1" dirty="0">
                <a:solidFill>
                  <a:schemeClr val="accent1"/>
                </a:solidFill>
              </a:rPr>
              <a:t>功能</a:t>
            </a:r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1D596DFB-D9D9-255C-A1CB-9AFDD8C31674}"/>
              </a:ext>
            </a:extLst>
          </p:cNvPr>
          <p:cNvSpPr/>
          <p:nvPr/>
        </p:nvSpPr>
        <p:spPr>
          <a:xfrm>
            <a:off x="9339874" y="1710024"/>
            <a:ext cx="2276669" cy="646331"/>
          </a:xfrm>
          <a:prstGeom prst="roundRect">
            <a:avLst>
              <a:gd name="adj" fmla="val 32547"/>
            </a:avLst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</a:rPr>
              <a:t>第三方服務</a:t>
            </a:r>
          </a:p>
        </p:txBody>
      </p:sp>
      <p:pic>
        <p:nvPicPr>
          <p:cNvPr id="5" name="圖片 4" descr="一張含有 標誌, 符號, Rectangle, 設計 的圖片&#10;&#10;AI 產生的內容可能不正確。">
            <a:extLst>
              <a:ext uri="{FF2B5EF4-FFF2-40B4-BE49-F238E27FC236}">
                <a16:creationId xmlns:a16="http://schemas.microsoft.com/office/drawing/2014/main" id="{7FFAFBA7-CCDA-3453-AC3F-476C5D361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5117" r="90000">
                        <a14:foregroundMark x1="14648" y1="50141" x2="14102" y2="70775"/>
                        <a14:foregroundMark x1="7070" y1="27535" x2="8477" y2="26620"/>
                        <a14:foregroundMark x1="13945" y1="25282" x2="14805" y2="24648"/>
                        <a14:foregroundMark x1="18711" y1="26268" x2="19766" y2="26268"/>
                        <a14:foregroundMark x1="25391" y1="27535" x2="26094" y2="28803"/>
                        <a14:foregroundMark x1="26797" y1="45352" x2="26445" y2="55493"/>
                        <a14:foregroundMark x1="6719" y1="40915" x2="12188" y2="43732"/>
                        <a14:foregroundMark x1="25039" y1="80352" x2="16758" y2="88239"/>
                        <a14:foregroundMark x1="21328" y1="80000" x2="20977" y2="88239"/>
                        <a14:foregroundMark x1="6719" y1="66620" x2="9336" y2="79718"/>
                        <a14:foregroundMark x1="21328" y1="51408" x2="21680" y2="61268"/>
                        <a14:foregroundMark x1="5117" y1="45000" x2="6875" y2="65704"/>
                        <a14:foregroundMark x1="22227" y1="62817" x2="22227" y2="76831"/>
                        <a14:foregroundMark x1="14648" y1="77746" x2="16563" y2="87958"/>
                        <a14:backgroundMark x1="46914" y1="18310" x2="44961" y2="32606"/>
                        <a14:backgroundMark x1="46719" y1="7183" x2="57500" y2="8451"/>
                        <a14:backgroundMark x1="79883" y1="31690" x2="91875" y2="310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6998" r="61376"/>
          <a:stretch/>
        </p:blipFill>
        <p:spPr>
          <a:xfrm>
            <a:off x="720208" y="2914013"/>
            <a:ext cx="1117733" cy="1332339"/>
          </a:xfrm>
          <a:prstGeom prst="rect">
            <a:avLst/>
          </a:prstGeom>
        </p:spPr>
      </p:pic>
      <p:pic>
        <p:nvPicPr>
          <p:cNvPr id="7" name="圖片 6" descr="一張含有 標誌, 符號, Rectangle, 設計 的圖片&#10;&#10;AI 產生的內容可能不正確。">
            <a:extLst>
              <a:ext uri="{FF2B5EF4-FFF2-40B4-BE49-F238E27FC236}">
                <a16:creationId xmlns:a16="http://schemas.microsoft.com/office/drawing/2014/main" id="{5F1B9BD6-E452-C32F-21D2-064E5B104E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930" b="90000" l="10000" r="90000">
                        <a14:foregroundMark x1="47813" y1="6761" x2="47773" y2="9366"/>
                        <a14:foregroundMark x1="52188" y1="4930" x2="52812" y2="57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643" r="32959" b="18888"/>
          <a:stretch/>
        </p:blipFill>
        <p:spPr>
          <a:xfrm>
            <a:off x="1752713" y="2962053"/>
            <a:ext cx="1117733" cy="1344702"/>
          </a:xfrm>
          <a:prstGeom prst="rect">
            <a:avLst/>
          </a:prstGeom>
        </p:spPr>
      </p:pic>
      <p:pic>
        <p:nvPicPr>
          <p:cNvPr id="9" name="圖片 8" descr="一張含有 標誌, 符號, Rectangle, 設計 的圖片&#10;&#10;AI 產生的內容可能不正確。">
            <a:extLst>
              <a:ext uri="{FF2B5EF4-FFF2-40B4-BE49-F238E27FC236}">
                <a16:creationId xmlns:a16="http://schemas.microsoft.com/office/drawing/2014/main" id="{69743E81-4471-DC0D-6B57-45126A5F0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493" l="10000" r="95039">
                        <a14:foregroundMark x1="71563" y1="43169" x2="82070" y2="42887"/>
                        <a14:foregroundMark x1="82070" y1="42887" x2="90352" y2="43028"/>
                        <a14:foregroundMark x1="90352" y1="43028" x2="90859" y2="44014"/>
                        <a14:foregroundMark x1="92969" y1="62887" x2="87773" y2="90493"/>
                        <a14:foregroundMark x1="86875" y1="60423" x2="86719" y2="73662"/>
                        <a14:foregroundMark x1="95039" y1="48099" x2="94141" y2="60282"/>
                        <a14:foregroundMark x1="81797" y1="25070" x2="82422" y2="28099"/>
                        <a14:foregroundMark x1="76445" y1="25070" x2="75703" y2="26761"/>
                        <a14:foregroundMark x1="87695" y1="24366" x2="88242" y2="28521"/>
                        <a14:foregroundMark x1="89219" y1="49085" x2="87227" y2="57113"/>
                        <a14:foregroundMark x1="81563" y1="47042" x2="80430" y2="55704"/>
                        <a14:foregroundMark x1="84258" y1="78732" x2="83867" y2="85775"/>
                        <a14:foregroundMark x1="81367" y1="77113" x2="79727" y2="82746"/>
                        <a14:backgroundMark x1="50664" y1="32958" x2="51797" y2="60000"/>
                        <a14:backgroundMark x1="37969" y1="16268" x2="54883" y2="69225"/>
                        <a14:backgroundMark x1="60391" y1="9366" x2="31523" y2="70915"/>
                        <a14:backgroundMark x1="31523" y1="70915" x2="31523" y2="70915"/>
                        <a14:backgroundMark x1="63125" y1="20000" x2="60234" y2="72676"/>
                        <a14:backgroundMark x1="60234" y1="72676" x2="60156" y2="72958"/>
                        <a14:backgroundMark x1="42109" y1="54577" x2="46641" y2="84014"/>
                        <a14:backgroundMark x1="46641" y1="84014" x2="46680" y2="84014"/>
                        <a14:backgroundMark x1="39961" y1="28099" x2="37422" y2="53662"/>
                        <a14:backgroundMark x1="45469" y1="17465" x2="58477" y2="148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041" t="17355"/>
          <a:stretch/>
        </p:blipFill>
        <p:spPr>
          <a:xfrm>
            <a:off x="1279075" y="4429936"/>
            <a:ext cx="1032505" cy="1436077"/>
          </a:xfrm>
          <a:prstGeom prst="rect">
            <a:avLst/>
          </a:prstGeom>
        </p:spPr>
      </p:pic>
      <p:pic>
        <p:nvPicPr>
          <p:cNvPr id="11" name="圖片 10" descr="一張含有 字型, 圖形, 標誌, 文字 的圖片&#10;&#10;AI 產生的內容可能不正確。">
            <a:extLst>
              <a:ext uri="{FF2B5EF4-FFF2-40B4-BE49-F238E27FC236}">
                <a16:creationId xmlns:a16="http://schemas.microsoft.com/office/drawing/2014/main" id="{8979548D-994A-E10F-9211-53B4B3D3C5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411" y="3209046"/>
            <a:ext cx="1865604" cy="850715"/>
          </a:xfrm>
          <a:prstGeom prst="rect">
            <a:avLst/>
          </a:prstGeom>
        </p:spPr>
      </p:pic>
      <p:pic>
        <p:nvPicPr>
          <p:cNvPr id="13" name="圖片 12" descr="一張含有 字型, 標誌, 圖形, 符號 的圖片&#10;&#10;AI 產生的內容可能不正確。">
            <a:extLst>
              <a:ext uri="{FF2B5EF4-FFF2-40B4-BE49-F238E27FC236}">
                <a16:creationId xmlns:a16="http://schemas.microsoft.com/office/drawing/2014/main" id="{0C5B95CF-CD46-F511-7163-BDAC3EFCDA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50" y="3279354"/>
            <a:ext cx="2621897" cy="710097"/>
          </a:xfrm>
          <a:prstGeom prst="rect">
            <a:avLst/>
          </a:prstGeom>
        </p:spPr>
      </p:pic>
      <p:pic>
        <p:nvPicPr>
          <p:cNvPr id="15" name="圖片 14" descr="一張含有 標誌, 圖形, 字型, 符號 的圖片&#10;&#10;AI 產生的內容可能不正確。">
            <a:extLst>
              <a:ext uri="{FF2B5EF4-FFF2-40B4-BE49-F238E27FC236}">
                <a16:creationId xmlns:a16="http://schemas.microsoft.com/office/drawing/2014/main" id="{09BD71AE-637C-47C7-40E7-35C8A12C6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9417" y1="38571" x2="51083" y2="57937"/>
                        <a14:foregroundMark x1="54000" y1="30794" x2="55333" y2="66032"/>
                        <a14:foregroundMark x1="44417" y1="29841" x2="45000" y2="62698"/>
                        <a14:foregroundMark x1="39250" y1="37302" x2="52667" y2="35079"/>
                        <a14:foregroundMark x1="52667" y1="35079" x2="63250" y2="36349"/>
                        <a14:foregroundMark x1="63250" y1="36349" x2="61667" y2="36984"/>
                        <a14:foregroundMark x1="62250" y1="44921" x2="52250" y2="63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483" t="12138" r="28337" b="12605"/>
          <a:stretch/>
        </p:blipFill>
        <p:spPr>
          <a:xfrm>
            <a:off x="9833575" y="3012802"/>
            <a:ext cx="1211424" cy="1134760"/>
          </a:xfrm>
          <a:prstGeom prst="rect">
            <a:avLst/>
          </a:prstGeom>
        </p:spPr>
      </p:pic>
      <p:pic>
        <p:nvPicPr>
          <p:cNvPr id="17" name="圖片 16" descr="一張含有 字型, 圖形, 標誌, 設計 的圖片&#10;&#10;AI 產生的內容可能不正確。">
            <a:extLst>
              <a:ext uri="{FF2B5EF4-FFF2-40B4-BE49-F238E27FC236}">
                <a16:creationId xmlns:a16="http://schemas.microsoft.com/office/drawing/2014/main" id="{FDE3ADE2-E835-12EC-64C5-107A65DBD0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6800" r="92400">
                        <a14:foregroundMark x1="32000" y1="46400" x2="32000" y2="46400"/>
                        <a14:foregroundMark x1="66800" y1="45200" x2="67200" y2="46400"/>
                        <a14:foregroundMark x1="78400" y1="43000" x2="79600" y2="44400"/>
                        <a14:foregroundMark x1="87000" y1="47400" x2="85200" y2="52400"/>
                        <a14:foregroundMark x1="14000" y1="48600" x2="14000" y2="51200"/>
                        <a14:foregroundMark x1="13200" y1="46600" x2="13600" y2="48000"/>
                        <a14:foregroundMark x1="12251" y1="47501" x2="15000" y2="49000"/>
                        <a14:foregroundMark x1="10600" y1="46600" x2="11473" y2="47076"/>
                        <a14:foregroundMark x1="92000" y1="46400" x2="92400" y2="49600"/>
                        <a14:foregroundMark x1="6800" y1="47600" x2="7000" y2="49200"/>
                        <a14:backgroundMark x1="11000" y1="47600" x2="11800" y2="48000"/>
                        <a14:backgroundMark x1="78200" y1="44800" x2="77200" y2="464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573" b="31331"/>
          <a:stretch/>
        </p:blipFill>
        <p:spPr>
          <a:xfrm>
            <a:off x="3623224" y="4722616"/>
            <a:ext cx="2175978" cy="85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73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9138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5A43-8A81-2674-1CE4-FC752EDD6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6B635A-3F88-254F-493F-2E2E03824ADF}"/>
              </a:ext>
            </a:extLst>
          </p:cNvPr>
          <p:cNvSpPr/>
          <p:nvPr/>
        </p:nvSpPr>
        <p:spPr>
          <a:xfrm>
            <a:off x="665324" y="131102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功能模組介紹</a:t>
            </a:r>
            <a:endParaRPr lang="zh-TW" altLang="en-US" sz="36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5B101DD-39D0-A890-0289-4A73A4AD5505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18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54A677C4-9F42-73F3-8C29-1D1C99D7B27A}"/>
              </a:ext>
            </a:extLst>
          </p:cNvPr>
          <p:cNvSpPr txBox="1"/>
          <p:nvPr/>
        </p:nvSpPr>
        <p:spPr>
          <a:xfrm>
            <a:off x="6096000" y="2196364"/>
            <a:ext cx="5516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accent1"/>
                </a:solidFill>
              </a:rPr>
              <a:t>GPT</a:t>
            </a:r>
            <a:r>
              <a:rPr lang="zh-TW" altLang="en-US" sz="3200" b="1" dirty="0">
                <a:solidFill>
                  <a:schemeClr val="accent1"/>
                </a:solidFill>
              </a:rPr>
              <a:t>出題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分析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立即回饋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0886CFDC-7A7E-D79B-DE48-6F9F77FAB80E}"/>
              </a:ext>
            </a:extLst>
          </p:cNvPr>
          <p:cNvSpPr txBox="1"/>
          <p:nvPr/>
        </p:nvSpPr>
        <p:spPr>
          <a:xfrm>
            <a:off x="6096000" y="3426927"/>
            <a:ext cx="5516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</a:rPr>
              <a:t>文章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題目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解析 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0568785E-0E61-C69E-A132-C811A9596284}"/>
              </a:ext>
            </a:extLst>
          </p:cNvPr>
          <p:cNvSpPr txBox="1"/>
          <p:nvPr/>
        </p:nvSpPr>
        <p:spPr>
          <a:xfrm>
            <a:off x="6096000" y="4760588"/>
            <a:ext cx="5516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</a:rPr>
              <a:t>單字卡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測驗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錯題複習</a:t>
            </a:r>
          </a:p>
        </p:txBody>
      </p:sp>
      <p:grpSp>
        <p:nvGrpSpPr>
          <p:cNvPr id="80" name="群組 79">
            <a:extLst>
              <a:ext uri="{FF2B5EF4-FFF2-40B4-BE49-F238E27FC236}">
                <a16:creationId xmlns:a16="http://schemas.microsoft.com/office/drawing/2014/main" id="{A0AD8B47-ED72-C70E-562C-5BD3EDF6AD9D}"/>
              </a:ext>
            </a:extLst>
          </p:cNvPr>
          <p:cNvGrpSpPr/>
          <p:nvPr/>
        </p:nvGrpSpPr>
        <p:grpSpPr>
          <a:xfrm>
            <a:off x="2476017" y="2097412"/>
            <a:ext cx="2969744" cy="780815"/>
            <a:chOff x="2476017" y="2097412"/>
            <a:chExt cx="2969744" cy="780815"/>
          </a:xfrm>
        </p:grpSpPr>
        <p:sp>
          <p:nvSpPr>
            <p:cNvPr id="81" name="矩形: 圓角 80">
              <a:extLst>
                <a:ext uri="{FF2B5EF4-FFF2-40B4-BE49-F238E27FC236}">
                  <a16:creationId xmlns:a16="http://schemas.microsoft.com/office/drawing/2014/main" id="{BBD8F8AA-DBFF-874B-8AAC-33A39102E4ED}"/>
                </a:ext>
              </a:extLst>
            </p:cNvPr>
            <p:cNvSpPr/>
            <p:nvPr/>
          </p:nvSpPr>
          <p:spPr>
            <a:xfrm>
              <a:off x="2476017" y="2097412"/>
              <a:ext cx="2969744" cy="78081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1283662A-E92E-58A3-46FD-89A4116A277A}"/>
                </a:ext>
              </a:extLst>
            </p:cNvPr>
            <p:cNvSpPr txBox="1"/>
            <p:nvPr/>
          </p:nvSpPr>
          <p:spPr>
            <a:xfrm>
              <a:off x="2618038" y="2196364"/>
              <a:ext cx="26778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3200" b="1" dirty="0">
                  <a:solidFill>
                    <a:schemeClr val="accent1"/>
                  </a:solidFill>
                </a:rPr>
                <a:t>AI </a:t>
              </a:r>
              <a:r>
                <a:rPr lang="zh-TW" altLang="en-US" sz="3200" b="1" dirty="0">
                  <a:solidFill>
                    <a:schemeClr val="accent1"/>
                  </a:solidFill>
                </a:rPr>
                <a:t>測驗模組</a:t>
              </a:r>
            </a:p>
          </p:txBody>
        </p:sp>
      </p:grp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2B74E37-F2D1-0889-BDC3-02D69B6408E5}"/>
              </a:ext>
            </a:extLst>
          </p:cNvPr>
          <p:cNvSpPr txBox="1"/>
          <p:nvPr/>
        </p:nvSpPr>
        <p:spPr>
          <a:xfrm>
            <a:off x="1202357" y="1979987"/>
            <a:ext cx="8266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solidFill>
                  <a:schemeClr val="accent1"/>
                </a:solidFill>
                <a:sym typeface="Webdings" panose="05030102010509060703" pitchFamily="18" charset="2"/>
              </a:rPr>
              <a:t></a:t>
            </a:r>
            <a:endParaRPr lang="zh-TW" altLang="en-US" sz="6000" dirty="0">
              <a:solidFill>
                <a:schemeClr val="accent1"/>
              </a:solidFill>
            </a:endParaRPr>
          </a:p>
        </p:txBody>
      </p:sp>
      <p:grpSp>
        <p:nvGrpSpPr>
          <p:cNvPr id="84" name="群組 83">
            <a:extLst>
              <a:ext uri="{FF2B5EF4-FFF2-40B4-BE49-F238E27FC236}">
                <a16:creationId xmlns:a16="http://schemas.microsoft.com/office/drawing/2014/main" id="{7BD9FCE5-322A-6F52-BA95-829FAC826E2C}"/>
              </a:ext>
            </a:extLst>
          </p:cNvPr>
          <p:cNvGrpSpPr/>
          <p:nvPr/>
        </p:nvGrpSpPr>
        <p:grpSpPr>
          <a:xfrm>
            <a:off x="2476017" y="3446330"/>
            <a:ext cx="2969744" cy="780815"/>
            <a:chOff x="2476017" y="3446330"/>
            <a:chExt cx="2969744" cy="780815"/>
          </a:xfrm>
        </p:grpSpPr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0B482617-F0FC-5096-9B42-3E688BB18DE2}"/>
                </a:ext>
              </a:extLst>
            </p:cNvPr>
            <p:cNvSpPr/>
            <p:nvPr/>
          </p:nvSpPr>
          <p:spPr>
            <a:xfrm>
              <a:off x="2476017" y="3446330"/>
              <a:ext cx="2969744" cy="78081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6" name="文字方塊 85">
              <a:extLst>
                <a:ext uri="{FF2B5EF4-FFF2-40B4-BE49-F238E27FC236}">
                  <a16:creationId xmlns:a16="http://schemas.microsoft.com/office/drawing/2014/main" id="{0EAB8295-02E9-AEB2-2D24-5247337FD730}"/>
                </a:ext>
              </a:extLst>
            </p:cNvPr>
            <p:cNvSpPr txBox="1"/>
            <p:nvPr/>
          </p:nvSpPr>
          <p:spPr>
            <a:xfrm>
              <a:off x="2618036" y="3544349"/>
              <a:ext cx="26778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1"/>
                  </a:solidFill>
                </a:rPr>
                <a:t>閱讀測驗模組</a:t>
              </a:r>
            </a:p>
          </p:txBody>
        </p:sp>
      </p:grp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77748726-E5EB-4F84-F1C6-3BB18BA24BC1}"/>
              </a:ext>
            </a:extLst>
          </p:cNvPr>
          <p:cNvSpPr txBox="1"/>
          <p:nvPr/>
        </p:nvSpPr>
        <p:spPr>
          <a:xfrm>
            <a:off x="1131268" y="3262565"/>
            <a:ext cx="9688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solidFill>
                  <a:schemeClr val="accent1"/>
                </a:solidFill>
                <a:sym typeface="Webdings" panose="05030102010509060703" pitchFamily="18" charset="2"/>
              </a:rPr>
              <a:t></a:t>
            </a:r>
            <a:endParaRPr lang="zh-TW" altLang="en-US" sz="6000" dirty="0">
              <a:solidFill>
                <a:schemeClr val="accent1"/>
              </a:solidFill>
            </a:endParaRPr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5113B993-8B56-4F07-654C-4241D4F6EAB6}"/>
              </a:ext>
            </a:extLst>
          </p:cNvPr>
          <p:cNvGrpSpPr/>
          <p:nvPr/>
        </p:nvGrpSpPr>
        <p:grpSpPr>
          <a:xfrm>
            <a:off x="2476017" y="4662566"/>
            <a:ext cx="2969744" cy="780815"/>
            <a:chOff x="2476017" y="4662566"/>
            <a:chExt cx="2969744" cy="780815"/>
          </a:xfrm>
        </p:grpSpPr>
        <p:sp>
          <p:nvSpPr>
            <p:cNvPr id="89" name="矩形: 圓角 88">
              <a:extLst>
                <a:ext uri="{FF2B5EF4-FFF2-40B4-BE49-F238E27FC236}">
                  <a16:creationId xmlns:a16="http://schemas.microsoft.com/office/drawing/2014/main" id="{03057796-58C6-E1A2-0F59-A1F0ED39BBA7}"/>
                </a:ext>
              </a:extLst>
            </p:cNvPr>
            <p:cNvSpPr/>
            <p:nvPr/>
          </p:nvSpPr>
          <p:spPr>
            <a:xfrm>
              <a:off x="2476017" y="4662566"/>
              <a:ext cx="2969744" cy="78081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ED3D5128-36B8-B807-2D3C-6536C3CA1E13}"/>
                </a:ext>
              </a:extLst>
            </p:cNvPr>
            <p:cNvSpPr txBox="1"/>
            <p:nvPr/>
          </p:nvSpPr>
          <p:spPr>
            <a:xfrm>
              <a:off x="2618036" y="4760588"/>
              <a:ext cx="26778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1"/>
                  </a:solidFill>
                </a:rPr>
                <a:t>單字測驗模組</a:t>
              </a:r>
            </a:p>
          </p:txBody>
        </p:sp>
      </p:grp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FC8E9772-5B72-DBA2-9464-CD730CFDA724}"/>
              </a:ext>
            </a:extLst>
          </p:cNvPr>
          <p:cNvSpPr txBox="1"/>
          <p:nvPr/>
        </p:nvSpPr>
        <p:spPr>
          <a:xfrm>
            <a:off x="1202357" y="4545143"/>
            <a:ext cx="9688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solidFill>
                  <a:schemeClr val="accent1"/>
                </a:solidFill>
                <a:sym typeface="Webdings" panose="05030102010509060703" pitchFamily="18" charset="2"/>
              </a:rPr>
              <a:t></a:t>
            </a:r>
            <a:endParaRPr lang="zh-TW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014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53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625C8-94A6-924A-A40A-5D4597621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994E74D-8182-A057-7F51-7113ECA1DD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8EBD9055-8D33-8629-0D3B-8FC40E56B619}"/>
              </a:ext>
            </a:extLst>
          </p:cNvPr>
          <p:cNvGrpSpPr/>
          <p:nvPr/>
        </p:nvGrpSpPr>
        <p:grpSpPr>
          <a:xfrm>
            <a:off x="-376881" y="56773"/>
            <a:ext cx="12945762" cy="4419462"/>
            <a:chOff x="-376881" y="56773"/>
            <a:chExt cx="12945762" cy="441946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978909F-94BB-1722-E232-177EB3331887}"/>
                </a:ext>
              </a:extLst>
            </p:cNvPr>
            <p:cNvSpPr/>
            <p:nvPr/>
          </p:nvSpPr>
          <p:spPr>
            <a:xfrm>
              <a:off x="-376881" y="2381765"/>
              <a:ext cx="12945762" cy="2094470"/>
            </a:xfrm>
            <a:prstGeom prst="rect">
              <a:avLst/>
            </a:prstGeom>
            <a:solidFill>
              <a:schemeClr val="bg2">
                <a:alpha val="48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E24F6E1-0A2F-CEAF-9E02-7288174A2E3A}"/>
                </a:ext>
              </a:extLst>
            </p:cNvPr>
            <p:cNvSpPr/>
            <p:nvPr/>
          </p:nvSpPr>
          <p:spPr>
            <a:xfrm>
              <a:off x="3336270" y="56773"/>
              <a:ext cx="5519460" cy="156966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9600" b="1" dirty="0">
                  <a:ln w="0"/>
                  <a:solidFill>
                    <a:schemeClr val="accent1">
                      <a:alpha val="33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Contents</a:t>
              </a:r>
              <a:endParaRPr lang="zh-TW" altLang="en-US" sz="5400" b="1" cap="none" spc="0" dirty="0">
                <a:ln w="0"/>
                <a:solidFill>
                  <a:schemeClr val="accent1">
                    <a:alpha val="33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9E835F1-C24B-7E58-868A-6E75750EDAE0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accent1"/>
                </a:solidFill>
              </a:rPr>
              <a:t>2</a:t>
            </a:fld>
            <a:endParaRPr lang="zh-TW" altLang="en-US" sz="2400" b="1" dirty="0">
              <a:solidFill>
                <a:schemeClr val="accent1"/>
              </a:solidFill>
            </a:endParaRPr>
          </a:p>
        </p:txBody>
      </p: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00A52DCB-E89C-36DA-1CA4-EFD0AFD1E586}"/>
              </a:ext>
            </a:extLst>
          </p:cNvPr>
          <p:cNvGrpSpPr/>
          <p:nvPr/>
        </p:nvGrpSpPr>
        <p:grpSpPr>
          <a:xfrm>
            <a:off x="1123939" y="2318910"/>
            <a:ext cx="1348747" cy="3413391"/>
            <a:chOff x="1123939" y="2318910"/>
            <a:chExt cx="1348747" cy="3413391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55832FEA-CB20-3023-F985-AA0BC9F0E056}"/>
                </a:ext>
              </a:extLst>
            </p:cNvPr>
            <p:cNvGrpSpPr/>
            <p:nvPr/>
          </p:nvGrpSpPr>
          <p:grpSpPr>
            <a:xfrm>
              <a:off x="1123939" y="2318910"/>
              <a:ext cx="1348747" cy="3413391"/>
              <a:chOff x="969448" y="2295906"/>
              <a:chExt cx="1348747" cy="3413391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4A4E6803-11D8-0804-5893-03027327C549}"/>
                  </a:ext>
                </a:extLst>
              </p:cNvPr>
              <p:cNvSpPr/>
              <p:nvPr/>
            </p:nvSpPr>
            <p:spPr>
              <a:xfrm>
                <a:off x="1089831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前言</a:t>
                </a:r>
                <a:br>
                  <a:rPr lang="en-US" altLang="zh-TW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</a:br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說明</a:t>
                </a:r>
              </a:p>
            </p:txBody>
          </p:sp>
          <p:grpSp>
            <p:nvGrpSpPr>
              <p:cNvPr id="35" name="群組 34">
                <a:extLst>
                  <a:ext uri="{FF2B5EF4-FFF2-40B4-BE49-F238E27FC236}">
                    <a16:creationId xmlns:a16="http://schemas.microsoft.com/office/drawing/2014/main" id="{34C0D68F-C7EA-6880-E735-204821ADDCCD}"/>
                  </a:ext>
                </a:extLst>
              </p:cNvPr>
              <p:cNvGrpSpPr/>
              <p:nvPr/>
            </p:nvGrpSpPr>
            <p:grpSpPr>
              <a:xfrm>
                <a:off x="969448" y="2295906"/>
                <a:ext cx="1348747" cy="1348747"/>
                <a:chOff x="1263824" y="1794825"/>
                <a:chExt cx="2163917" cy="2163917"/>
              </a:xfrm>
            </p:grpSpPr>
            <p:sp>
              <p:nvSpPr>
                <p:cNvPr id="36" name="淚滴形 35">
                  <a:extLst>
                    <a:ext uri="{FF2B5EF4-FFF2-40B4-BE49-F238E27FC236}">
                      <a16:creationId xmlns:a16="http://schemas.microsoft.com/office/drawing/2014/main" id="{4882B960-487E-BA5E-29E6-EFEBD11C9B8C}"/>
                    </a:ext>
                  </a:extLst>
                </p:cNvPr>
                <p:cNvSpPr/>
                <p:nvPr/>
              </p:nvSpPr>
              <p:spPr>
                <a:xfrm rot="8044839">
                  <a:off x="1263824" y="1794825"/>
                  <a:ext cx="2163917" cy="216391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7" name="橢圓 36">
                  <a:extLst>
                    <a:ext uri="{FF2B5EF4-FFF2-40B4-BE49-F238E27FC236}">
                      <a16:creationId xmlns:a16="http://schemas.microsoft.com/office/drawing/2014/main" id="{955063BD-63D0-7BF0-AC51-DC0EA91E002F}"/>
                    </a:ext>
                  </a:extLst>
                </p:cNvPr>
                <p:cNvSpPr/>
                <p:nvPr/>
              </p:nvSpPr>
              <p:spPr>
                <a:xfrm>
                  <a:off x="1502420" y="2009029"/>
                  <a:ext cx="1690645" cy="16906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4CDED694-734C-4991-DA9C-8AECF78DEFBE}"/>
                </a:ext>
              </a:extLst>
            </p:cNvPr>
            <p:cNvSpPr txBox="1"/>
            <p:nvPr/>
          </p:nvSpPr>
          <p:spPr>
            <a:xfrm>
              <a:off x="1328273" y="2423282"/>
              <a:ext cx="940078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6000" dirty="0">
                  <a:solidFill>
                    <a:schemeClr val="accent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ym typeface="Webdings" panose="05030102010509060703" pitchFamily="18" charset="2"/>
                </a:rPr>
                <a:t></a:t>
              </a:r>
              <a:endParaRPr lang="zh-TW" altLang="en-US" sz="6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0FD8AE05-655D-999A-CF5C-DF5E5DD16DAE}"/>
              </a:ext>
            </a:extLst>
          </p:cNvPr>
          <p:cNvGrpSpPr/>
          <p:nvPr/>
        </p:nvGrpSpPr>
        <p:grpSpPr>
          <a:xfrm>
            <a:off x="3214721" y="2318910"/>
            <a:ext cx="1348747" cy="3413391"/>
            <a:chOff x="3214721" y="2318910"/>
            <a:chExt cx="1348747" cy="341339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1B915B1-9638-5B4D-ED8E-9757A44EDD4D}"/>
                </a:ext>
              </a:extLst>
            </p:cNvPr>
            <p:cNvGrpSpPr/>
            <p:nvPr/>
          </p:nvGrpSpPr>
          <p:grpSpPr>
            <a:xfrm>
              <a:off x="3214721" y="2318910"/>
              <a:ext cx="1348747" cy="3413391"/>
              <a:chOff x="969448" y="2295906"/>
              <a:chExt cx="1348747" cy="3413391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BDA2C6B4-EF03-AC1F-F81B-062E41FDED4C}"/>
                  </a:ext>
                </a:extLst>
              </p:cNvPr>
              <p:cNvSpPr/>
              <p:nvPr/>
            </p:nvSpPr>
            <p:spPr>
              <a:xfrm>
                <a:off x="1089832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策略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分析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BF175BF-01AE-F773-C96A-FC1256C5D714}"/>
                  </a:ext>
                </a:extLst>
              </p:cNvPr>
              <p:cNvGrpSpPr/>
              <p:nvPr/>
            </p:nvGrpSpPr>
            <p:grpSpPr>
              <a:xfrm>
                <a:off x="969448" y="2295906"/>
                <a:ext cx="1348747" cy="1348747"/>
                <a:chOff x="1263824" y="1794825"/>
                <a:chExt cx="2163917" cy="2163917"/>
              </a:xfrm>
            </p:grpSpPr>
            <p:sp>
              <p:nvSpPr>
                <p:cNvPr id="15" name="淚滴形 14">
                  <a:extLst>
                    <a:ext uri="{FF2B5EF4-FFF2-40B4-BE49-F238E27FC236}">
                      <a16:creationId xmlns:a16="http://schemas.microsoft.com/office/drawing/2014/main" id="{BE339766-72F7-7A9E-723B-762FA1524122}"/>
                    </a:ext>
                  </a:extLst>
                </p:cNvPr>
                <p:cNvSpPr/>
                <p:nvPr/>
              </p:nvSpPr>
              <p:spPr>
                <a:xfrm rot="8044839">
                  <a:off x="1263824" y="1794825"/>
                  <a:ext cx="2163917" cy="216391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16" name="橢圓 15">
                  <a:extLst>
                    <a:ext uri="{FF2B5EF4-FFF2-40B4-BE49-F238E27FC236}">
                      <a16:creationId xmlns:a16="http://schemas.microsoft.com/office/drawing/2014/main" id="{26B507FF-62D5-1378-2E05-73975C9F7CE9}"/>
                    </a:ext>
                  </a:extLst>
                </p:cNvPr>
                <p:cNvSpPr/>
                <p:nvPr/>
              </p:nvSpPr>
              <p:spPr>
                <a:xfrm>
                  <a:off x="1502420" y="2009029"/>
                  <a:ext cx="1690645" cy="169064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30568B5-67A8-1470-1CEF-A4820A6C6F29}"/>
                </a:ext>
              </a:extLst>
            </p:cNvPr>
            <p:cNvSpPr txBox="1"/>
            <p:nvPr/>
          </p:nvSpPr>
          <p:spPr>
            <a:xfrm>
              <a:off x="3422916" y="2423282"/>
              <a:ext cx="940078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6000" dirty="0">
                  <a:solidFill>
                    <a:schemeClr val="accent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ym typeface="Webdings" panose="05030102010509060703" pitchFamily="18" charset="2"/>
                </a:rPr>
                <a:t></a:t>
              </a:r>
              <a:endParaRPr lang="zh-TW" altLang="en-US" sz="6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260779A-1C8F-65E6-13AF-BB55CD8F6D2F}"/>
              </a:ext>
            </a:extLst>
          </p:cNvPr>
          <p:cNvGrpSpPr/>
          <p:nvPr/>
        </p:nvGrpSpPr>
        <p:grpSpPr>
          <a:xfrm>
            <a:off x="5305503" y="2318910"/>
            <a:ext cx="1348747" cy="3413391"/>
            <a:chOff x="5305503" y="2318910"/>
            <a:chExt cx="1348747" cy="3413391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BADAD475-E213-7C08-975C-626470078D31}"/>
                </a:ext>
              </a:extLst>
            </p:cNvPr>
            <p:cNvGrpSpPr/>
            <p:nvPr/>
          </p:nvGrpSpPr>
          <p:grpSpPr>
            <a:xfrm>
              <a:off x="5305503" y="2318910"/>
              <a:ext cx="1348747" cy="3413391"/>
              <a:chOff x="5533704" y="2295906"/>
              <a:chExt cx="1348747" cy="341339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60EE69A-1E74-7685-D12E-27CE8A6AD7FD}"/>
                  </a:ext>
                </a:extLst>
              </p:cNvPr>
              <p:cNvSpPr/>
              <p:nvPr/>
            </p:nvSpPr>
            <p:spPr>
              <a:xfrm>
                <a:off x="5657172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系統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架構</a:t>
                </a:r>
              </a:p>
            </p:txBody>
          </p: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240CD9A1-3534-D779-EE1D-EAAC798B1AC9}"/>
                  </a:ext>
                </a:extLst>
              </p:cNvPr>
              <p:cNvGrpSpPr/>
              <p:nvPr/>
            </p:nvGrpSpPr>
            <p:grpSpPr>
              <a:xfrm>
                <a:off x="5533704" y="2295906"/>
                <a:ext cx="1348747" cy="1348747"/>
                <a:chOff x="5533704" y="2295906"/>
                <a:chExt cx="1348747" cy="1348747"/>
              </a:xfrm>
            </p:grpSpPr>
            <p:sp>
              <p:nvSpPr>
                <p:cNvPr id="22" name="淚滴形 21">
                  <a:extLst>
                    <a:ext uri="{FF2B5EF4-FFF2-40B4-BE49-F238E27FC236}">
                      <a16:creationId xmlns:a16="http://schemas.microsoft.com/office/drawing/2014/main" id="{85D72913-5631-AC95-14E9-100651AF5EF0}"/>
                    </a:ext>
                  </a:extLst>
                </p:cNvPr>
                <p:cNvSpPr/>
                <p:nvPr/>
              </p:nvSpPr>
              <p:spPr>
                <a:xfrm rot="8044839">
                  <a:off x="5533704" y="2295906"/>
                  <a:ext cx="1348747" cy="134874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24" name="橢圓 23">
                  <a:extLst>
                    <a:ext uri="{FF2B5EF4-FFF2-40B4-BE49-F238E27FC236}">
                      <a16:creationId xmlns:a16="http://schemas.microsoft.com/office/drawing/2014/main" id="{AA91D07B-8CDD-D703-6021-BD05F0C48C51}"/>
                    </a:ext>
                  </a:extLst>
                </p:cNvPr>
                <p:cNvSpPr/>
                <p:nvPr/>
              </p:nvSpPr>
              <p:spPr>
                <a:xfrm>
                  <a:off x="5681196" y="2443397"/>
                  <a:ext cx="1053761" cy="10537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8311629-DEE7-B069-FDBD-CB8D92537B72}"/>
                </a:ext>
              </a:extLst>
            </p:cNvPr>
            <p:cNvSpPr txBox="1"/>
            <p:nvPr/>
          </p:nvSpPr>
          <p:spPr>
            <a:xfrm>
              <a:off x="5493604" y="2452421"/>
              <a:ext cx="940078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6000" dirty="0">
                  <a:solidFill>
                    <a:schemeClr val="accent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ym typeface="Webdings" panose="05030102010509060703" pitchFamily="18" charset="2"/>
                </a:rPr>
                <a:t></a:t>
              </a:r>
              <a:endParaRPr lang="zh-TW" altLang="en-US" sz="6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390CEC93-D629-E416-EA20-7F73B4A323D3}"/>
              </a:ext>
            </a:extLst>
          </p:cNvPr>
          <p:cNvGrpSpPr/>
          <p:nvPr/>
        </p:nvGrpSpPr>
        <p:grpSpPr>
          <a:xfrm>
            <a:off x="7396285" y="2318910"/>
            <a:ext cx="1348747" cy="3413391"/>
            <a:chOff x="7396285" y="2318910"/>
            <a:chExt cx="1348747" cy="3413391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09E967A5-5A16-BF2A-07FD-E4CA6DD4D650}"/>
                </a:ext>
              </a:extLst>
            </p:cNvPr>
            <p:cNvGrpSpPr/>
            <p:nvPr/>
          </p:nvGrpSpPr>
          <p:grpSpPr>
            <a:xfrm>
              <a:off x="7396285" y="2318910"/>
              <a:ext cx="1348747" cy="3413391"/>
              <a:chOff x="10097960" y="2295906"/>
              <a:chExt cx="1348747" cy="3413391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DC30699E-9FA4-030F-64A1-E8AC875485D8}"/>
                  </a:ext>
                </a:extLst>
              </p:cNvPr>
              <p:cNvSpPr/>
              <p:nvPr/>
            </p:nvSpPr>
            <p:spPr>
              <a:xfrm>
                <a:off x="10224524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功能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介紹</a:t>
                </a:r>
              </a:p>
            </p:txBody>
          </p:sp>
          <p:grpSp>
            <p:nvGrpSpPr>
              <p:cNvPr id="28" name="群組 27">
                <a:extLst>
                  <a:ext uri="{FF2B5EF4-FFF2-40B4-BE49-F238E27FC236}">
                    <a16:creationId xmlns:a16="http://schemas.microsoft.com/office/drawing/2014/main" id="{8FD8098F-1192-9E81-56E2-3D5B9B86DC6F}"/>
                  </a:ext>
                </a:extLst>
              </p:cNvPr>
              <p:cNvGrpSpPr/>
              <p:nvPr/>
            </p:nvGrpSpPr>
            <p:grpSpPr>
              <a:xfrm>
                <a:off x="10097960" y="2295906"/>
                <a:ext cx="1348747" cy="1348747"/>
                <a:chOff x="10097960" y="2295906"/>
                <a:chExt cx="1348747" cy="1348747"/>
              </a:xfrm>
            </p:grpSpPr>
            <p:sp>
              <p:nvSpPr>
                <p:cNvPr id="29" name="淚滴形 28">
                  <a:extLst>
                    <a:ext uri="{FF2B5EF4-FFF2-40B4-BE49-F238E27FC236}">
                      <a16:creationId xmlns:a16="http://schemas.microsoft.com/office/drawing/2014/main" id="{3CB6EED0-FA0D-8F67-15A1-A40F01030C81}"/>
                    </a:ext>
                  </a:extLst>
                </p:cNvPr>
                <p:cNvSpPr/>
                <p:nvPr/>
              </p:nvSpPr>
              <p:spPr>
                <a:xfrm rot="8044839">
                  <a:off x="10097960" y="2295906"/>
                  <a:ext cx="1348747" cy="134874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1" name="橢圓 30">
                  <a:extLst>
                    <a:ext uri="{FF2B5EF4-FFF2-40B4-BE49-F238E27FC236}">
                      <a16:creationId xmlns:a16="http://schemas.microsoft.com/office/drawing/2014/main" id="{114B0684-40B7-C00F-436F-F319DF2C4164}"/>
                    </a:ext>
                  </a:extLst>
                </p:cNvPr>
                <p:cNvSpPr/>
                <p:nvPr/>
              </p:nvSpPr>
              <p:spPr>
                <a:xfrm>
                  <a:off x="10245452" y="2443397"/>
                  <a:ext cx="1053761" cy="10537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993FAF7C-8AD2-6388-C2BA-EB68EEDEC761}"/>
                </a:ext>
              </a:extLst>
            </p:cNvPr>
            <p:cNvSpPr txBox="1"/>
            <p:nvPr/>
          </p:nvSpPr>
          <p:spPr>
            <a:xfrm>
              <a:off x="7584386" y="2423282"/>
              <a:ext cx="940078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6000" dirty="0">
                  <a:solidFill>
                    <a:schemeClr val="accent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ym typeface="Webdings" panose="05030102010509060703" pitchFamily="18" charset="2"/>
                </a:rPr>
                <a:t></a:t>
              </a:r>
              <a:endParaRPr lang="zh-TW" altLang="en-US" sz="6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D1D5470D-2AC0-1C1B-45E4-824AA51E431A}"/>
              </a:ext>
            </a:extLst>
          </p:cNvPr>
          <p:cNvGrpSpPr/>
          <p:nvPr/>
        </p:nvGrpSpPr>
        <p:grpSpPr>
          <a:xfrm>
            <a:off x="9487067" y="2318910"/>
            <a:ext cx="1348747" cy="3413391"/>
            <a:chOff x="9487067" y="2318910"/>
            <a:chExt cx="1348747" cy="3413391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DADCD47C-8D65-C614-4E6A-9F9F5070ACE8}"/>
                </a:ext>
              </a:extLst>
            </p:cNvPr>
            <p:cNvGrpSpPr/>
            <p:nvPr/>
          </p:nvGrpSpPr>
          <p:grpSpPr>
            <a:xfrm>
              <a:off x="9487067" y="2318910"/>
              <a:ext cx="1348747" cy="3413391"/>
              <a:chOff x="10097960" y="2295906"/>
              <a:chExt cx="1348747" cy="3413391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6DBCF97-852D-2D40-6564-6A7540261545}"/>
                  </a:ext>
                </a:extLst>
              </p:cNvPr>
              <p:cNvSpPr/>
              <p:nvPr/>
            </p:nvSpPr>
            <p:spPr>
              <a:xfrm>
                <a:off x="10224524" y="4508968"/>
                <a:ext cx="1107996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未來</a:t>
                </a:r>
                <a:endParaRPr lang="en-US" altLang="zh-TW" sz="3600" b="1" dirty="0">
                  <a:ln w="0"/>
                  <a:solidFill>
                    <a:schemeClr val="accent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algn="ctr"/>
                <a:r>
                  <a:rPr lang="zh-TW" altLang="en-US" sz="3600" b="1" dirty="0">
                    <a:ln w="0"/>
                    <a:solidFill>
                      <a:schemeClr val="accent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展望</a:t>
                </a:r>
              </a:p>
            </p:txBody>
          </p:sp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D145D20B-60F1-BE72-11F8-66AC7C23B8F0}"/>
                  </a:ext>
                </a:extLst>
              </p:cNvPr>
              <p:cNvGrpSpPr/>
              <p:nvPr/>
            </p:nvGrpSpPr>
            <p:grpSpPr>
              <a:xfrm>
                <a:off x="10097960" y="2295906"/>
                <a:ext cx="1348747" cy="1348747"/>
                <a:chOff x="10097960" y="2295906"/>
                <a:chExt cx="1348747" cy="1348747"/>
              </a:xfrm>
            </p:grpSpPr>
            <p:sp>
              <p:nvSpPr>
                <p:cNvPr id="32" name="淚滴形 31">
                  <a:extLst>
                    <a:ext uri="{FF2B5EF4-FFF2-40B4-BE49-F238E27FC236}">
                      <a16:creationId xmlns:a16="http://schemas.microsoft.com/office/drawing/2014/main" id="{8ADD3C40-38A8-E48A-6AE5-C271EADB1B3A}"/>
                    </a:ext>
                  </a:extLst>
                </p:cNvPr>
                <p:cNvSpPr/>
                <p:nvPr/>
              </p:nvSpPr>
              <p:spPr>
                <a:xfrm rot="8044839">
                  <a:off x="10097960" y="2295906"/>
                  <a:ext cx="1348747" cy="1348747"/>
                </a:xfrm>
                <a:prstGeom prst="teardrop">
                  <a:avLst>
                    <a:gd name="adj" fmla="val 88149"/>
                  </a:avLst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  <p:sp>
              <p:nvSpPr>
                <p:cNvPr id="38" name="橢圓 37">
                  <a:extLst>
                    <a:ext uri="{FF2B5EF4-FFF2-40B4-BE49-F238E27FC236}">
                      <a16:creationId xmlns:a16="http://schemas.microsoft.com/office/drawing/2014/main" id="{F1A437E6-314F-77D8-5F45-BECCCC67E3B5}"/>
                    </a:ext>
                  </a:extLst>
                </p:cNvPr>
                <p:cNvSpPr/>
                <p:nvPr/>
              </p:nvSpPr>
              <p:spPr>
                <a:xfrm>
                  <a:off x="10245452" y="2443397"/>
                  <a:ext cx="1053761" cy="105376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/>
                </a:p>
              </p:txBody>
            </p:sp>
          </p:grpSp>
        </p:grp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C256B155-0FCE-8A67-C366-1D1E9E84308B}"/>
                </a:ext>
              </a:extLst>
            </p:cNvPr>
            <p:cNvSpPr txBox="1"/>
            <p:nvPr/>
          </p:nvSpPr>
          <p:spPr>
            <a:xfrm>
              <a:off x="9691400" y="2466401"/>
              <a:ext cx="940078" cy="1015663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zh-TW" altLang="en-US" sz="6000" dirty="0">
                  <a:solidFill>
                    <a:schemeClr val="accent1"/>
                  </a:solidFill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sym typeface="Webdings" panose="05030102010509060703" pitchFamily="18" charset="2"/>
                </a:rPr>
                <a:t></a:t>
              </a:r>
              <a:endParaRPr lang="zh-TW" altLang="en-US" sz="6000" dirty="0">
                <a:solidFill>
                  <a:schemeClr val="accent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67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5209C-671A-2F9B-BCE2-EDA6C4F4D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6ADC4F-F1A5-81FA-DAB0-267B6AD0EE9E}"/>
              </a:ext>
            </a:extLst>
          </p:cNvPr>
          <p:cNvSpPr/>
          <p:nvPr/>
        </p:nvSpPr>
        <p:spPr>
          <a:xfrm>
            <a:off x="921717" y="13110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  <a:endParaRPr lang="zh-TW" altLang="en-US" sz="3600" b="1" cap="none" spc="0" dirty="0">
              <a:ln w="0"/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4E7B74E-A528-3004-20BE-AA25CD906064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20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2443353-8F15-293F-4056-23333B733B19}"/>
              </a:ext>
            </a:extLst>
          </p:cNvPr>
          <p:cNvSpPr txBox="1"/>
          <p:nvPr/>
        </p:nvSpPr>
        <p:spPr>
          <a:xfrm>
            <a:off x="6096000" y="2196364"/>
            <a:ext cx="5516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</a:rPr>
              <a:t>錄音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評分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語音回饋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8319748-6CC1-FF93-FACE-3A46EB9409C2}"/>
              </a:ext>
            </a:extLst>
          </p:cNvPr>
          <p:cNvSpPr txBox="1"/>
          <p:nvPr/>
        </p:nvSpPr>
        <p:spPr>
          <a:xfrm>
            <a:off x="6096000" y="3544349"/>
            <a:ext cx="5516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b="1" dirty="0">
                <a:solidFill>
                  <a:schemeClr val="accent1"/>
                </a:solidFill>
              </a:rPr>
              <a:t>TTS</a:t>
            </a:r>
            <a:r>
              <a:rPr lang="zh-TW" altLang="en-US" sz="3200" b="1" dirty="0">
                <a:solidFill>
                  <a:schemeClr val="accent1"/>
                </a:solidFill>
              </a:rPr>
              <a:t>播放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題目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精聽練習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99948BB-7B41-6919-980E-8AFF3546DB50}"/>
              </a:ext>
            </a:extLst>
          </p:cNvPr>
          <p:cNvSpPr txBox="1"/>
          <p:nvPr/>
        </p:nvSpPr>
        <p:spPr>
          <a:xfrm>
            <a:off x="6096000" y="4760585"/>
            <a:ext cx="5516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b="1" dirty="0">
                <a:solidFill>
                  <a:schemeClr val="accent1"/>
                </a:solidFill>
              </a:rPr>
              <a:t>解鎖關卡 </a:t>
            </a:r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點數獎勵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66004813-6120-46F6-6201-AF9A5957D04E}"/>
              </a:ext>
            </a:extLst>
          </p:cNvPr>
          <p:cNvGrpSpPr/>
          <p:nvPr/>
        </p:nvGrpSpPr>
        <p:grpSpPr>
          <a:xfrm>
            <a:off x="2476017" y="2097412"/>
            <a:ext cx="2969744" cy="780815"/>
            <a:chOff x="2476017" y="2097412"/>
            <a:chExt cx="2969744" cy="780815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B244E63F-93E3-0E70-8CE7-E6D861C70C1A}"/>
                </a:ext>
              </a:extLst>
            </p:cNvPr>
            <p:cNvSpPr/>
            <p:nvPr/>
          </p:nvSpPr>
          <p:spPr>
            <a:xfrm>
              <a:off x="2476017" y="2097412"/>
              <a:ext cx="2969744" cy="78081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2127E36-6F91-7C9B-8A89-7BA27BCFC43A}"/>
                </a:ext>
              </a:extLst>
            </p:cNvPr>
            <p:cNvSpPr txBox="1"/>
            <p:nvPr/>
          </p:nvSpPr>
          <p:spPr>
            <a:xfrm>
              <a:off x="2618038" y="2196364"/>
              <a:ext cx="26778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1"/>
                  </a:solidFill>
                </a:rPr>
                <a:t>口說測驗模組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D0869D6A-F424-D061-BA77-410C513B40B5}"/>
              </a:ext>
            </a:extLst>
          </p:cNvPr>
          <p:cNvGrpSpPr/>
          <p:nvPr/>
        </p:nvGrpSpPr>
        <p:grpSpPr>
          <a:xfrm>
            <a:off x="2476017" y="3446330"/>
            <a:ext cx="2969744" cy="780815"/>
            <a:chOff x="2476017" y="3446330"/>
            <a:chExt cx="2969744" cy="780815"/>
          </a:xfrm>
        </p:grpSpPr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045728A5-6806-86A6-6FA6-21ED4E937278}"/>
                </a:ext>
              </a:extLst>
            </p:cNvPr>
            <p:cNvSpPr/>
            <p:nvPr/>
          </p:nvSpPr>
          <p:spPr>
            <a:xfrm>
              <a:off x="2476017" y="3446330"/>
              <a:ext cx="2969744" cy="78081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473233E-B570-EE65-FF81-8FE23A128D05}"/>
                </a:ext>
              </a:extLst>
            </p:cNvPr>
            <p:cNvSpPr txBox="1"/>
            <p:nvPr/>
          </p:nvSpPr>
          <p:spPr>
            <a:xfrm>
              <a:off x="2618036" y="3544349"/>
              <a:ext cx="26778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1"/>
                  </a:solidFill>
                </a:rPr>
                <a:t>聽力測驗模組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D916636B-F3BF-9A7D-6495-22660E4ABCA2}"/>
              </a:ext>
            </a:extLst>
          </p:cNvPr>
          <p:cNvGrpSpPr/>
          <p:nvPr/>
        </p:nvGrpSpPr>
        <p:grpSpPr>
          <a:xfrm>
            <a:off x="2476017" y="4662566"/>
            <a:ext cx="2969744" cy="780815"/>
            <a:chOff x="2476017" y="4662566"/>
            <a:chExt cx="2969744" cy="780815"/>
          </a:xfrm>
        </p:grpSpPr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CF73EBE0-E240-BA3B-1105-CBDA8A67DE40}"/>
                </a:ext>
              </a:extLst>
            </p:cNvPr>
            <p:cNvSpPr/>
            <p:nvPr/>
          </p:nvSpPr>
          <p:spPr>
            <a:xfrm>
              <a:off x="2476017" y="4662566"/>
              <a:ext cx="2969744" cy="78081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324F4517-C7F3-3E3D-A69C-0732D6C8B7A7}"/>
                </a:ext>
              </a:extLst>
            </p:cNvPr>
            <p:cNvSpPr txBox="1"/>
            <p:nvPr/>
          </p:nvSpPr>
          <p:spPr>
            <a:xfrm>
              <a:off x="2618036" y="4760588"/>
              <a:ext cx="267789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accent1"/>
                  </a:solidFill>
                </a:rPr>
                <a:t>遊戲測驗模組</a:t>
              </a:r>
            </a:p>
          </p:txBody>
        </p: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D72B2F1-1B3E-68CE-13B9-5CA29DB93C49}"/>
              </a:ext>
            </a:extLst>
          </p:cNvPr>
          <p:cNvSpPr txBox="1"/>
          <p:nvPr/>
        </p:nvSpPr>
        <p:spPr>
          <a:xfrm>
            <a:off x="1202357" y="1979987"/>
            <a:ext cx="8266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solidFill>
                  <a:schemeClr val="accent1"/>
                </a:solidFill>
                <a:sym typeface="Webdings" panose="05030102010509060703" pitchFamily="18" charset="2"/>
              </a:rPr>
              <a:t></a:t>
            </a:r>
            <a:endParaRPr lang="zh-TW" altLang="en-US" sz="6000" dirty="0">
              <a:solidFill>
                <a:schemeClr val="accent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E9A9E6E-E381-9775-AFCB-D488DBFA644D}"/>
              </a:ext>
            </a:extLst>
          </p:cNvPr>
          <p:cNvSpPr txBox="1"/>
          <p:nvPr/>
        </p:nvSpPr>
        <p:spPr>
          <a:xfrm>
            <a:off x="1131268" y="3262565"/>
            <a:ext cx="9688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solidFill>
                  <a:schemeClr val="accent1"/>
                </a:solidFill>
                <a:sym typeface="Webdings" panose="05030102010509060703" pitchFamily="18" charset="2"/>
              </a:rPr>
              <a:t></a:t>
            </a:r>
            <a:endParaRPr lang="zh-TW" altLang="en-US" sz="6000" dirty="0">
              <a:solidFill>
                <a:schemeClr val="accent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31B1F958-3246-BAE6-0E0C-5282533F61F4}"/>
              </a:ext>
            </a:extLst>
          </p:cNvPr>
          <p:cNvSpPr txBox="1"/>
          <p:nvPr/>
        </p:nvSpPr>
        <p:spPr>
          <a:xfrm>
            <a:off x="1202357" y="4545143"/>
            <a:ext cx="9688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6000" dirty="0">
                <a:solidFill>
                  <a:schemeClr val="accent1"/>
                </a:solidFill>
                <a:sym typeface="Webdings" panose="05030102010509060703" pitchFamily="18" charset="2"/>
              </a:rPr>
              <a:t></a:t>
            </a:r>
            <a:endParaRPr lang="zh-TW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78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DA6DA-B433-DDEF-3CE9-B160C35FE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CC846B2-B645-846D-60DC-20BBC86699B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2540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accent1"/>
              </a:solidFill>
            </a:endParaRPr>
          </a:p>
        </p:txBody>
      </p:sp>
      <p:pic>
        <p:nvPicPr>
          <p:cNvPr id="5" name="圖片 4" descr="一張含有 圖形, 美工圖案, 字型, 平面設計 的圖片&#10;&#10;AI 產生的內容可能不正確。">
            <a:extLst>
              <a:ext uri="{FF2B5EF4-FFF2-40B4-BE49-F238E27FC236}">
                <a16:creationId xmlns:a16="http://schemas.microsoft.com/office/drawing/2014/main" id="{4A8BD0B3-EA80-2537-9670-3D85112CE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773" y="699368"/>
            <a:ext cx="5459263" cy="5459263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5D7402F6-A68E-B000-1404-AE75BA4C0BA0}"/>
              </a:ext>
            </a:extLst>
          </p:cNvPr>
          <p:cNvGrpSpPr/>
          <p:nvPr/>
        </p:nvGrpSpPr>
        <p:grpSpPr>
          <a:xfrm>
            <a:off x="1066167" y="1335712"/>
            <a:ext cx="5304154" cy="4529131"/>
            <a:chOff x="791847" y="1457632"/>
            <a:chExt cx="5304154" cy="452913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3D70777-CBE2-3F23-BC6A-56DD991C3ABE}"/>
                </a:ext>
              </a:extLst>
            </p:cNvPr>
            <p:cNvSpPr/>
            <p:nvPr/>
          </p:nvSpPr>
          <p:spPr>
            <a:xfrm>
              <a:off x="791847" y="1457632"/>
              <a:ext cx="5304154" cy="2598404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組 別：第</a:t>
              </a: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114403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組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指導老師：林宏仁 老師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組 長：</a:t>
              </a: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11146077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林若庭</a:t>
              </a:r>
            </a:p>
            <a:p>
              <a:pPr>
                <a:lnSpc>
                  <a:spcPct val="150000"/>
                </a:lnSpc>
              </a:pP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組 員：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62BA7CD-FF52-1565-612A-DA38E537D9EF}"/>
                </a:ext>
              </a:extLst>
            </p:cNvPr>
            <p:cNvSpPr txBox="1"/>
            <p:nvPr/>
          </p:nvSpPr>
          <p:spPr>
            <a:xfrm>
              <a:off x="1966764" y="3388359"/>
              <a:ext cx="3401060" cy="25984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11046090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李明隆 </a:t>
              </a:r>
              <a:endParaRPr lang="en-US" altLang="zh-TW" sz="2800" b="1" cap="none" spc="0" dirty="0">
                <a:ln w="0"/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11146063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范旖旎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11146071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何玗柔</a:t>
              </a:r>
              <a:endParaRPr lang="en-US" altLang="zh-TW" sz="2800" b="1" cap="none" spc="0" dirty="0">
                <a:ln w="0"/>
                <a:solidFill>
                  <a:schemeClr val="accent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TW" sz="2800" b="1" cap="none" spc="0" dirty="0">
                  <a:ln w="0"/>
                  <a:solidFill>
                    <a:schemeClr val="accent1"/>
                  </a:solidFill>
                </a:rPr>
                <a:t>11146072 </a:t>
              </a:r>
              <a:r>
                <a:rPr lang="zh-TW" altLang="en-US" sz="2800" b="1" cap="none" spc="0" dirty="0">
                  <a:ln w="0"/>
                  <a:solidFill>
                    <a:schemeClr val="accent1"/>
                  </a:solidFill>
                </a:rPr>
                <a:t>林志恆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0340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539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273A-73BD-FBBD-0C41-17E7853E3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30B5CB45-BB4F-2D48-A203-C78E8777AEA6}"/>
              </a:ext>
            </a:extLst>
          </p:cNvPr>
          <p:cNvGrpSpPr/>
          <p:nvPr/>
        </p:nvGrpSpPr>
        <p:grpSpPr>
          <a:xfrm>
            <a:off x="1178251" y="4207101"/>
            <a:ext cx="4277025" cy="584775"/>
            <a:chOff x="1221805" y="4433163"/>
            <a:chExt cx="4277025" cy="584775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2CFD3881-38C7-42C5-5458-2286777E6FCB}"/>
                </a:ext>
              </a:extLst>
            </p:cNvPr>
            <p:cNvSpPr/>
            <p:nvPr/>
          </p:nvSpPr>
          <p:spPr>
            <a:xfrm>
              <a:off x="1221805" y="4433163"/>
              <a:ext cx="4277025" cy="584775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8AB9C4D-F2FF-4F53-AB37-A394B26DC1BE}"/>
                </a:ext>
              </a:extLst>
            </p:cNvPr>
            <p:cNvSpPr txBox="1"/>
            <p:nvPr/>
          </p:nvSpPr>
          <p:spPr>
            <a:xfrm>
              <a:off x="1314405" y="4433163"/>
              <a:ext cx="4091823" cy="58477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傳統書籍 </a:t>
              </a:r>
              <a:r>
                <a:rPr lang="en-US" altLang="zh-TW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/</a:t>
              </a:r>
              <a:r>
                <a: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線上影片</a:t>
              </a:r>
            </a:p>
          </p:txBody>
        </p:sp>
      </p:grpSp>
      <p:sp>
        <p:nvSpPr>
          <p:cNvPr id="7" name="箭號: 向右 6">
            <a:extLst>
              <a:ext uri="{FF2B5EF4-FFF2-40B4-BE49-F238E27FC236}">
                <a16:creationId xmlns:a16="http://schemas.microsoft.com/office/drawing/2014/main" id="{B668F23A-EE08-2AA9-68E3-FCE2E7D7ECCD}"/>
              </a:ext>
            </a:extLst>
          </p:cNvPr>
          <p:cNvSpPr/>
          <p:nvPr/>
        </p:nvSpPr>
        <p:spPr>
          <a:xfrm>
            <a:off x="3538919" y="1962822"/>
            <a:ext cx="4277025" cy="1908285"/>
          </a:xfrm>
          <a:prstGeom prst="rightArrow">
            <a:avLst>
              <a:gd name="adj1" fmla="val 68088"/>
              <a:gd name="adj2" fmla="val 135468"/>
            </a:avLst>
          </a:prstGeom>
          <a:gradFill flip="none" rotWithShape="1">
            <a:gsLst>
              <a:gs pos="1800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A843FD9-0A02-2437-9AF7-7A54CEF86399}"/>
              </a:ext>
            </a:extLst>
          </p:cNvPr>
          <p:cNvSpPr/>
          <p:nvPr/>
        </p:nvSpPr>
        <p:spPr>
          <a:xfrm>
            <a:off x="921712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前言說明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F03FD78-697F-18CD-09EE-DDA897D2FE02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4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832D7CD-0935-AC13-F48C-16599AABFEF0}"/>
              </a:ext>
            </a:extLst>
          </p:cNvPr>
          <p:cNvSpPr txBox="1"/>
          <p:nvPr/>
        </p:nvSpPr>
        <p:spPr>
          <a:xfrm>
            <a:off x="1106469" y="5259585"/>
            <a:ext cx="44205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1"/>
                </a:solidFill>
              </a:rPr>
              <a:t>被動學習、缺乏針對性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7AD003-146C-ABAC-3153-F81AF5DEE299}"/>
              </a:ext>
            </a:extLst>
          </p:cNvPr>
          <p:cNvSpPr txBox="1"/>
          <p:nvPr/>
        </p:nvSpPr>
        <p:spPr>
          <a:xfrm>
            <a:off x="6339670" y="5088496"/>
            <a:ext cx="5614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3200" b="1" dirty="0">
                <a:solidFill>
                  <a:schemeClr val="accent1"/>
                </a:solidFill>
              </a:rPr>
              <a:t>個人化 </a:t>
            </a:r>
            <a:r>
              <a:rPr lang="en-US" altLang="zh-TW" sz="3200" b="1" dirty="0">
                <a:solidFill>
                  <a:schemeClr val="accent1"/>
                </a:solidFill>
              </a:rPr>
              <a:t>+ AI</a:t>
            </a:r>
            <a:r>
              <a:rPr lang="zh-TW" altLang="en-US" sz="3200" b="1" dirty="0">
                <a:solidFill>
                  <a:schemeClr val="accent1"/>
                </a:solidFill>
              </a:rPr>
              <a:t>分析 </a:t>
            </a:r>
            <a:r>
              <a:rPr lang="en-US" altLang="zh-TW" sz="3200" b="1" dirty="0">
                <a:solidFill>
                  <a:schemeClr val="accent1"/>
                </a:solidFill>
              </a:rPr>
              <a:t>+ </a:t>
            </a:r>
            <a:r>
              <a:rPr lang="zh-TW" altLang="en-US" sz="3200" b="1" dirty="0">
                <a:solidFill>
                  <a:schemeClr val="accent1"/>
                </a:solidFill>
              </a:rPr>
              <a:t>遊戲化設計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8D51AD-6926-A372-DA4D-47171E9E3C8A}"/>
              </a:ext>
            </a:extLst>
          </p:cNvPr>
          <p:cNvSpPr txBox="1"/>
          <p:nvPr/>
        </p:nvSpPr>
        <p:spPr>
          <a:xfrm>
            <a:off x="6339670" y="5652487"/>
            <a:ext cx="56149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solidFill>
                  <a:schemeClr val="accent1"/>
                </a:solidFill>
              </a:rPr>
              <a:t>+</a:t>
            </a:r>
            <a:r>
              <a:rPr lang="zh-TW" altLang="en-US" sz="3200" b="1" dirty="0">
                <a:solidFill>
                  <a:schemeClr val="accent1"/>
                </a:solidFill>
              </a:rPr>
              <a:t> 進度追蹤 </a:t>
            </a:r>
            <a:r>
              <a:rPr lang="en-US" altLang="zh-TW" sz="3200" b="1" dirty="0">
                <a:solidFill>
                  <a:schemeClr val="accent1"/>
                </a:solidFill>
              </a:rPr>
              <a:t>+ </a:t>
            </a:r>
            <a:r>
              <a:rPr lang="zh-TW" altLang="en-US" sz="3200" b="1" dirty="0">
                <a:solidFill>
                  <a:schemeClr val="accent1"/>
                </a:solidFill>
              </a:rPr>
              <a:t>錯題分析 </a:t>
            </a:r>
          </a:p>
        </p:txBody>
      </p:sp>
      <p:pic>
        <p:nvPicPr>
          <p:cNvPr id="15" name="圖片 14" descr="一張含有 圖形, 美工圖案, 字型, 平面設計 的圖片&#10;&#10;AI 產生的內容可能不正確。">
            <a:extLst>
              <a:ext uri="{FF2B5EF4-FFF2-40B4-BE49-F238E27FC236}">
                <a16:creationId xmlns:a16="http://schemas.microsoft.com/office/drawing/2014/main" id="{280A17AA-5415-2F3A-1BCE-A0C0266B3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44" y="1392914"/>
            <a:ext cx="2814187" cy="2814187"/>
          </a:xfrm>
          <a:prstGeom prst="rect">
            <a:avLst/>
          </a:prstGeom>
        </p:spPr>
      </p:pic>
      <p:grpSp>
        <p:nvGrpSpPr>
          <p:cNvPr id="18" name="群組 17">
            <a:extLst>
              <a:ext uri="{FF2B5EF4-FFF2-40B4-BE49-F238E27FC236}">
                <a16:creationId xmlns:a16="http://schemas.microsoft.com/office/drawing/2014/main" id="{A41EC867-065D-2927-B5F9-B10C84323D55}"/>
              </a:ext>
            </a:extLst>
          </p:cNvPr>
          <p:cNvGrpSpPr/>
          <p:nvPr/>
        </p:nvGrpSpPr>
        <p:grpSpPr>
          <a:xfrm>
            <a:off x="7236924" y="4232117"/>
            <a:ext cx="4277025" cy="584775"/>
            <a:chOff x="1221805" y="4433163"/>
            <a:chExt cx="4277025" cy="584775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8C774BF0-39CB-40BD-F3CE-01C8568D7215}"/>
                </a:ext>
              </a:extLst>
            </p:cNvPr>
            <p:cNvSpPr/>
            <p:nvPr/>
          </p:nvSpPr>
          <p:spPr>
            <a:xfrm>
              <a:off x="1221805" y="4433163"/>
              <a:ext cx="4277025" cy="584775"/>
            </a:xfrm>
            <a:prstGeom prst="roundRect">
              <a:avLst>
                <a:gd name="adj" fmla="val 50000"/>
              </a:avLst>
            </a:prstGeom>
            <a:ln w="28575"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1C6AC05-8BB9-BFF6-2AC9-5087E89C8501}"/>
                </a:ext>
              </a:extLst>
            </p:cNvPr>
            <p:cNvSpPr txBox="1"/>
            <p:nvPr/>
          </p:nvSpPr>
          <p:spPr>
            <a:xfrm>
              <a:off x="1314405" y="4433163"/>
              <a:ext cx="4091823" cy="58477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欸</a:t>
              </a:r>
              <a:r>
                <a:rPr lang="en-US" altLang="zh-TW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!</a:t>
              </a:r>
              <a:r>
                <a:rPr lang="zh-TW" altLang="en-US" sz="32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愛多益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679BF494-10E4-22B0-6B34-0898C439F9DD}"/>
              </a:ext>
            </a:extLst>
          </p:cNvPr>
          <p:cNvSpPr/>
          <p:nvPr/>
        </p:nvSpPr>
        <p:spPr>
          <a:xfrm>
            <a:off x="3041780" y="200844"/>
            <a:ext cx="65314" cy="48818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384395-D1A6-762C-7C92-6FBBA1A9F3AB}"/>
              </a:ext>
            </a:extLst>
          </p:cNvPr>
          <p:cNvSpPr/>
          <p:nvPr/>
        </p:nvSpPr>
        <p:spPr>
          <a:xfrm>
            <a:off x="3316762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系統動機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1B42864-58D0-42D2-CB97-6398473B2B23}"/>
              </a:ext>
            </a:extLst>
          </p:cNvPr>
          <p:cNvSpPr txBox="1"/>
          <p:nvPr/>
        </p:nvSpPr>
        <p:spPr>
          <a:xfrm>
            <a:off x="998830" y="1481149"/>
            <a:ext cx="452822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600" dirty="0">
                <a:solidFill>
                  <a:schemeClr val="accent1"/>
                </a:solidFill>
                <a:sym typeface="Webdings" panose="05030102010509060703" pitchFamily="18" charset="2"/>
              </a:rPr>
              <a:t></a:t>
            </a:r>
            <a:endParaRPr lang="zh-TW" altLang="en-US" sz="16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94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1AA9C-ADEF-3DCD-C3EB-F3C82337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90E3FA9-9D59-6F2A-479C-DA4970436016}"/>
              </a:ext>
            </a:extLst>
          </p:cNvPr>
          <p:cNvSpPr/>
          <p:nvPr/>
        </p:nvSpPr>
        <p:spPr>
          <a:xfrm>
            <a:off x="921712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前言說明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094AF8D-B9F5-1305-719C-690C55A2840F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5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5" name="圖片 14" descr="一張含有 圖形, 美工圖案, 字型, 平面設計 的圖片&#10;&#10;AI 產生的內容可能不正確。">
            <a:extLst>
              <a:ext uri="{FF2B5EF4-FFF2-40B4-BE49-F238E27FC236}">
                <a16:creationId xmlns:a16="http://schemas.microsoft.com/office/drawing/2014/main" id="{3E435907-AAF3-7EAA-94BB-DF50A9C2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3" y="1926771"/>
            <a:ext cx="3004457" cy="3004457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9F35802D-5E09-C959-A5FF-4252FCD018FF}"/>
              </a:ext>
            </a:extLst>
          </p:cNvPr>
          <p:cNvSpPr/>
          <p:nvPr/>
        </p:nvSpPr>
        <p:spPr>
          <a:xfrm>
            <a:off x="3041780" y="200844"/>
            <a:ext cx="65314" cy="488185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5D1D420-D90F-7F92-EAA9-6253D4A59FC5}"/>
              </a:ext>
            </a:extLst>
          </p:cNvPr>
          <p:cNvSpPr/>
          <p:nvPr/>
        </p:nvSpPr>
        <p:spPr>
          <a:xfrm>
            <a:off x="3316761" y="121772"/>
            <a:ext cx="203132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系統目的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0F3F80DB-B56C-19A7-E919-609F392CBE95}"/>
              </a:ext>
            </a:extLst>
          </p:cNvPr>
          <p:cNvSpPr/>
          <p:nvPr/>
        </p:nvSpPr>
        <p:spPr>
          <a:xfrm>
            <a:off x="4217437" y="1847461"/>
            <a:ext cx="6774024" cy="72778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提升學習效率與成效</a:t>
            </a: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AD658596-9279-4D13-69A1-862BF22850C0}"/>
              </a:ext>
            </a:extLst>
          </p:cNvPr>
          <p:cNvSpPr/>
          <p:nvPr/>
        </p:nvSpPr>
        <p:spPr>
          <a:xfrm>
            <a:off x="3797560" y="1800808"/>
            <a:ext cx="821093" cy="821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accent1"/>
                </a:solidFill>
              </a:rPr>
              <a:t>1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D2040FD-7DBE-BF0F-E3B5-0DCC704CE563}"/>
              </a:ext>
            </a:extLst>
          </p:cNvPr>
          <p:cNvSpPr/>
          <p:nvPr/>
        </p:nvSpPr>
        <p:spPr>
          <a:xfrm>
            <a:off x="4217437" y="2926818"/>
            <a:ext cx="6774024" cy="72778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強化聽說讀寫四項技能的整合訓練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A75B36A6-88F5-0883-CB1A-DB223190B9E4}"/>
              </a:ext>
            </a:extLst>
          </p:cNvPr>
          <p:cNvSpPr/>
          <p:nvPr/>
        </p:nvSpPr>
        <p:spPr>
          <a:xfrm>
            <a:off x="3797560" y="2880165"/>
            <a:ext cx="821093" cy="821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accent1"/>
                </a:solidFill>
              </a:rPr>
              <a:t>2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DF98BB7-8DF3-3D06-7A36-E45593F8CD63}"/>
              </a:ext>
            </a:extLst>
          </p:cNvPr>
          <p:cNvSpPr/>
          <p:nvPr/>
        </p:nvSpPr>
        <p:spPr>
          <a:xfrm>
            <a:off x="4217437" y="4006175"/>
            <a:ext cx="6774024" cy="72778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提供即時回饋與錯題分析</a:t>
            </a: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9D7BDAD5-DB24-4F8C-D9E8-058EF011A0E0}"/>
              </a:ext>
            </a:extLst>
          </p:cNvPr>
          <p:cNvSpPr/>
          <p:nvPr/>
        </p:nvSpPr>
        <p:spPr>
          <a:xfrm>
            <a:off x="3797560" y="3959522"/>
            <a:ext cx="821093" cy="821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accent1"/>
                </a:solidFill>
              </a:rPr>
              <a:t>3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14D36799-BB43-E89E-EAFD-3BFAD4985E9B}"/>
              </a:ext>
            </a:extLst>
          </p:cNvPr>
          <p:cNvSpPr/>
          <p:nvPr/>
        </p:nvSpPr>
        <p:spPr>
          <a:xfrm>
            <a:off x="4217437" y="5085532"/>
            <a:ext cx="6774024" cy="727788"/>
          </a:xfrm>
          <a:prstGeom prst="round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運用遊戲化機制提升學習動機</a:t>
            </a:r>
          </a:p>
        </p:txBody>
      </p:sp>
      <p:sp>
        <p:nvSpPr>
          <p:cNvPr id="27" name="橢圓 26">
            <a:extLst>
              <a:ext uri="{FF2B5EF4-FFF2-40B4-BE49-F238E27FC236}">
                <a16:creationId xmlns:a16="http://schemas.microsoft.com/office/drawing/2014/main" id="{8F46A743-8CB0-5521-920B-4DF1263829AF}"/>
              </a:ext>
            </a:extLst>
          </p:cNvPr>
          <p:cNvSpPr/>
          <p:nvPr/>
        </p:nvSpPr>
        <p:spPr>
          <a:xfrm>
            <a:off x="3797560" y="5038879"/>
            <a:ext cx="821093" cy="82109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600" b="1" dirty="0">
                <a:solidFill>
                  <a:schemeClr val="accent1"/>
                </a:solidFill>
              </a:rPr>
              <a:t>4</a:t>
            </a:r>
            <a:endParaRPr lang="zh-TW" alt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0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EAD23-D1F8-1EF5-787D-B693303F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0057E81-C389-FB66-03C0-A7F17DC10EED}"/>
              </a:ext>
            </a:extLst>
          </p:cNvPr>
          <p:cNvSpPr/>
          <p:nvPr/>
        </p:nvSpPr>
        <p:spPr>
          <a:xfrm>
            <a:off x="876994" y="162412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系統架構介紹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53480D6-178B-8ED3-9C7D-5402FB5619E3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6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3E78F58-FCE4-5AB1-6152-E7A68DA9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239" y="1679915"/>
            <a:ext cx="9909522" cy="4404232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63272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784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22FE-D2AD-4B8D-EC16-C39598F5B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237D9EB7-A5BF-5AB3-B17B-27C30CEBF71D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8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D31318A-6C64-CDC0-BA6A-8E4CF361473E}"/>
              </a:ext>
            </a:extLst>
          </p:cNvPr>
          <p:cNvSpPr/>
          <p:nvPr/>
        </p:nvSpPr>
        <p:spPr>
          <a:xfrm>
            <a:off x="921711" y="121772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70F26AA-C424-719E-0F17-659116C4E650}"/>
              </a:ext>
            </a:extLst>
          </p:cNvPr>
          <p:cNvSpPr txBox="1"/>
          <p:nvPr/>
        </p:nvSpPr>
        <p:spPr>
          <a:xfrm>
            <a:off x="345977" y="2203600"/>
            <a:ext cx="4592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zh-TW" altLang="en-US" dirty="0">
                <a:sym typeface="Webdings" panose="05030102010509060703" pitchFamily="18" charset="2"/>
              </a:rPr>
              <a:t></a:t>
            </a:r>
            <a:r>
              <a:rPr lang="zh-TW" altLang="en-US" dirty="0"/>
              <a:t>關鍵夥伴</a:t>
            </a:r>
            <a:endParaRPr 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5598B5-24C0-6767-A1C3-F8FF417A293D}"/>
              </a:ext>
            </a:extLst>
          </p:cNvPr>
          <p:cNvSpPr txBox="1"/>
          <p:nvPr/>
        </p:nvSpPr>
        <p:spPr>
          <a:xfrm>
            <a:off x="345977" y="3084137"/>
            <a:ext cx="4638834" cy="2222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1"/>
                </a:solidFill>
                <a:latin typeface="+mj-lt"/>
              </a:rPr>
              <a:t>TOEIC</a:t>
            </a: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補習班、語言學校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1"/>
                </a:solidFill>
                <a:latin typeface="+mj-lt"/>
              </a:rPr>
              <a:t>AI</a:t>
            </a: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技術供應商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教育內容授權機構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行銷推廣合作平台</a:t>
            </a:r>
            <a:r>
              <a:rPr lang="en-US" altLang="zh-TW" b="1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如</a:t>
            </a:r>
            <a:r>
              <a:rPr lang="en-US" altLang="zh-TW" b="1" dirty="0">
                <a:solidFill>
                  <a:schemeClr val="accent1"/>
                </a:solidFill>
                <a:latin typeface="+mj-lt"/>
              </a:rPr>
              <a:t>YouTube</a:t>
            </a: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教育頻道</a:t>
            </a:r>
            <a:r>
              <a:rPr lang="en-US" altLang="zh-TW" b="1" dirty="0">
                <a:solidFill>
                  <a:schemeClr val="accent1"/>
                </a:solidFill>
                <a:latin typeface="+mj-lt"/>
              </a:rPr>
              <a:t>)</a:t>
            </a:r>
            <a:endParaRPr lang="en-US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A80A325-E937-BD5E-3EAC-3B771A988481}"/>
              </a:ext>
            </a:extLst>
          </p:cNvPr>
          <p:cNvSpPr txBox="1"/>
          <p:nvPr/>
        </p:nvSpPr>
        <p:spPr>
          <a:xfrm>
            <a:off x="4989851" y="2203600"/>
            <a:ext cx="23001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TW" altLang="en-US" dirty="0">
                <a:sym typeface="Webdings" panose="05030102010509060703" pitchFamily="18" charset="2"/>
              </a:rPr>
              <a:t></a:t>
            </a:r>
            <a:r>
              <a:rPr lang="zh-TW" altLang="en-US" dirty="0"/>
              <a:t>關鍵活動</a:t>
            </a:r>
            <a:endParaRPr 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7AA3A2F-90D5-4206-655C-6B2E29F11E3F}"/>
              </a:ext>
            </a:extLst>
          </p:cNvPr>
          <p:cNvSpPr txBox="1"/>
          <p:nvPr/>
        </p:nvSpPr>
        <p:spPr>
          <a:xfrm>
            <a:off x="5056537" y="3084136"/>
            <a:ext cx="3518912" cy="2222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1"/>
                </a:solidFill>
                <a:latin typeface="+mj-lt"/>
              </a:rPr>
              <a:t>AI</a:t>
            </a: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個人化學習引擎開發與優化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1"/>
                </a:solidFill>
                <a:latin typeface="+mj-lt"/>
              </a:rPr>
              <a:t>TOEIC</a:t>
            </a: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題庫建置與更新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行銷與品牌經營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使用者數據分析與回饋系統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D12FCB3-CDC8-F0EC-1E14-161EB64CF274}"/>
              </a:ext>
            </a:extLst>
          </p:cNvPr>
          <p:cNvSpPr txBox="1"/>
          <p:nvPr/>
        </p:nvSpPr>
        <p:spPr>
          <a:xfrm>
            <a:off x="8575449" y="2203600"/>
            <a:ext cx="23520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TW" altLang="en-US" dirty="0">
                <a:sym typeface="Webdings" panose="05030102010509060703" pitchFamily="18" charset="2"/>
              </a:rPr>
              <a:t></a:t>
            </a:r>
            <a:r>
              <a:rPr lang="zh-TW" altLang="en-US" dirty="0"/>
              <a:t>價值主張</a:t>
            </a:r>
            <a:endParaRPr 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F0DDC2E8-AFF6-1206-1826-7547CE7B164D}"/>
              </a:ext>
            </a:extLst>
          </p:cNvPr>
          <p:cNvSpPr txBox="1"/>
          <p:nvPr/>
        </p:nvSpPr>
        <p:spPr>
          <a:xfrm>
            <a:off x="8575449" y="3084136"/>
            <a:ext cx="33095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提供個人化</a:t>
            </a:r>
            <a:r>
              <a:rPr lang="en-US" altLang="zh-TW" b="1" dirty="0">
                <a:solidFill>
                  <a:schemeClr val="accent1"/>
                </a:solidFill>
                <a:latin typeface="+mj-lt"/>
              </a:rPr>
              <a:t>TOEIC</a:t>
            </a: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學習路徑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模擬測驗與學習分析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彈性學習：不受時空間限制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  <a:latin typeface="+mj-lt"/>
              </a:rPr>
              <a:t>遊戲化學習增加趣味與動機</a:t>
            </a:r>
            <a:endParaRPr lang="en-US" altLang="zh-TW" b="1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436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EE9C5-036D-0D4B-4FBC-1B2D69A58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33F0C29-4361-34A1-1675-681CC381BFE0}"/>
              </a:ext>
            </a:extLst>
          </p:cNvPr>
          <p:cNvSpPr txBox="1"/>
          <p:nvPr/>
        </p:nvSpPr>
        <p:spPr>
          <a:xfrm>
            <a:off x="11324358" y="6304008"/>
            <a:ext cx="740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F07B5CE1-42C9-4D71-8976-F81309FC2348}" type="slidenum">
              <a:rPr lang="zh-TW" altLang="en-US" sz="2400" b="1" smtClean="0">
                <a:solidFill>
                  <a:schemeClr val="bg1"/>
                </a:solidFill>
              </a:rPr>
              <a:t>9</a:t>
            </a:fld>
            <a:endParaRPr lang="zh-TW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B2BED4-5855-7E25-0DF8-5006F1A97463}"/>
              </a:ext>
            </a:extLst>
          </p:cNvPr>
          <p:cNvSpPr/>
          <p:nvPr/>
        </p:nvSpPr>
        <p:spPr>
          <a:xfrm>
            <a:off x="921711" y="121772"/>
            <a:ext cx="203132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3600" b="1" cap="none" spc="0" dirty="0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42D7441-34D1-DC61-B0D5-73A7D87F951A}"/>
              </a:ext>
            </a:extLst>
          </p:cNvPr>
          <p:cNvSpPr txBox="1"/>
          <p:nvPr/>
        </p:nvSpPr>
        <p:spPr>
          <a:xfrm>
            <a:off x="345977" y="2185541"/>
            <a:ext cx="2372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zh-TW" altLang="en-US" dirty="0">
                <a:sym typeface="Webdings" panose="05030102010509060703" pitchFamily="18" charset="2"/>
              </a:rPr>
              <a:t></a:t>
            </a:r>
            <a:r>
              <a:rPr lang="zh-TW" altLang="en-US" dirty="0"/>
              <a:t>顧客關係</a:t>
            </a:r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5363F8-1D05-11A0-1FDB-FA55E1CB43F8}"/>
              </a:ext>
            </a:extLst>
          </p:cNvPr>
          <p:cNvSpPr txBox="1"/>
          <p:nvPr/>
        </p:nvSpPr>
        <p:spPr>
          <a:xfrm>
            <a:off x="345977" y="3073977"/>
            <a:ext cx="2659702" cy="2222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線上客服與學習諮詢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成就徽章與激勵機制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1"/>
                </a:solidFill>
              </a:rPr>
              <a:t>Email/LINE</a:t>
            </a:r>
            <a:r>
              <a:rPr lang="zh-TW" altLang="en-US" b="1" dirty="0">
                <a:solidFill>
                  <a:schemeClr val="accent1"/>
                </a:solidFill>
              </a:rPr>
              <a:t>通知提醒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學習歷程追蹤與反饋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E502F78-E2F8-3E6B-6183-D9D80BEE959B}"/>
              </a:ext>
            </a:extLst>
          </p:cNvPr>
          <p:cNvSpPr txBox="1"/>
          <p:nvPr/>
        </p:nvSpPr>
        <p:spPr>
          <a:xfrm>
            <a:off x="3123156" y="2185542"/>
            <a:ext cx="23800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zh-TW" altLang="en-US" dirty="0">
                <a:sym typeface="Webdings" panose="05030102010509060703" pitchFamily="18" charset="2"/>
              </a:rPr>
              <a:t></a:t>
            </a:r>
            <a:r>
              <a:rPr lang="zh-TW" altLang="en-US" dirty="0"/>
              <a:t>目標客群</a:t>
            </a:r>
            <a:endParaRPr 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E6B1842-2EC8-96AD-2D42-5F0F8A781C54}"/>
              </a:ext>
            </a:extLst>
          </p:cNvPr>
          <p:cNvSpPr txBox="1"/>
          <p:nvPr/>
        </p:nvSpPr>
        <p:spPr>
          <a:xfrm>
            <a:off x="3123157" y="3073976"/>
            <a:ext cx="30787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準備</a:t>
            </a:r>
            <a:r>
              <a:rPr lang="en-US" altLang="zh-TW" b="1" dirty="0">
                <a:solidFill>
                  <a:schemeClr val="accent1"/>
                </a:solidFill>
              </a:rPr>
              <a:t>TOEIC</a:t>
            </a:r>
            <a:r>
              <a:rPr lang="zh-TW" altLang="en-US" b="1" dirty="0">
                <a:solidFill>
                  <a:schemeClr val="accent1"/>
                </a:solidFill>
              </a:rPr>
              <a:t>考試的大學生</a:t>
            </a:r>
            <a:br>
              <a:rPr lang="en-US" altLang="zh-TW" b="1" dirty="0">
                <a:solidFill>
                  <a:schemeClr val="accent1"/>
                </a:solidFill>
              </a:rPr>
            </a:br>
            <a:r>
              <a:rPr lang="zh-TW" altLang="en-US" b="1" dirty="0">
                <a:solidFill>
                  <a:schemeClr val="accent1"/>
                </a:solidFill>
              </a:rPr>
              <a:t>、社會人士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公司內部語言練習需求者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自學者與線上學習愛好者</a:t>
            </a:r>
            <a:endParaRPr lang="en-US" altLang="zh-TW" b="1" dirty="0">
              <a:solidFill>
                <a:schemeClr val="accent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C4BD6EE-C77D-BFBF-77AA-E390857718F2}"/>
              </a:ext>
            </a:extLst>
          </p:cNvPr>
          <p:cNvSpPr txBox="1"/>
          <p:nvPr/>
        </p:nvSpPr>
        <p:spPr>
          <a:xfrm>
            <a:off x="6370659" y="2185543"/>
            <a:ext cx="2530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zh-TW" altLang="en-US" dirty="0">
                <a:sym typeface="Webdings" panose="05030102010509060703" pitchFamily="18" charset="2"/>
              </a:rPr>
              <a:t></a:t>
            </a:r>
            <a:r>
              <a:rPr lang="zh-TW" altLang="en-US" dirty="0"/>
              <a:t>價值主張</a:t>
            </a:r>
            <a:endParaRPr 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BA3CBA-7A73-6580-27D9-AB873C61B6C7}"/>
              </a:ext>
            </a:extLst>
          </p:cNvPr>
          <p:cNvSpPr txBox="1"/>
          <p:nvPr/>
        </p:nvSpPr>
        <p:spPr>
          <a:xfrm>
            <a:off x="6370659" y="3073976"/>
            <a:ext cx="2608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b="1" dirty="0">
                <a:solidFill>
                  <a:schemeClr val="accent1"/>
                </a:solidFill>
              </a:rPr>
              <a:t>AI</a:t>
            </a:r>
            <a:r>
              <a:rPr lang="zh-TW" altLang="en-US" b="1" dirty="0">
                <a:solidFill>
                  <a:schemeClr val="accent1"/>
                </a:solidFill>
              </a:rPr>
              <a:t>技術開發團隊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教學內容與題庫資源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行銷與社群經營人員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平台技術基礎架構</a:t>
            </a:r>
            <a:endParaRPr lang="en-US" altLang="zh-TW" b="1" dirty="0">
              <a:solidFill>
                <a:schemeClr val="accent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0623ECA-5A29-2CA5-06F8-390DA86B0F36}"/>
              </a:ext>
            </a:extLst>
          </p:cNvPr>
          <p:cNvSpPr txBox="1"/>
          <p:nvPr/>
        </p:nvSpPr>
        <p:spPr>
          <a:xfrm>
            <a:off x="9147838" y="2185544"/>
            <a:ext cx="1826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3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zh-TW" altLang="en-US" dirty="0">
                <a:sym typeface="Webdings" panose="05030102010509060703" pitchFamily="18" charset="2"/>
              </a:rPr>
              <a:t></a:t>
            </a:r>
            <a:r>
              <a:rPr lang="zh-TW" altLang="en-US" dirty="0"/>
              <a:t>通路</a:t>
            </a:r>
            <a:endParaRPr 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26A15B9-B53E-559F-C1A6-ECCF06E37330}"/>
              </a:ext>
            </a:extLst>
          </p:cNvPr>
          <p:cNvSpPr txBox="1"/>
          <p:nvPr/>
        </p:nvSpPr>
        <p:spPr>
          <a:xfrm>
            <a:off x="9147838" y="3073976"/>
            <a:ext cx="2958887" cy="1668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官方網站</a:t>
            </a:r>
            <a:endParaRPr lang="en-US" altLang="zh-TW" b="1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TW" altLang="en-US" b="1" dirty="0">
                <a:solidFill>
                  <a:schemeClr val="accent1"/>
                </a:solidFill>
              </a:rPr>
              <a:t>社群平台</a:t>
            </a:r>
            <a:br>
              <a:rPr lang="en-US" altLang="zh-TW" b="1" dirty="0">
                <a:solidFill>
                  <a:schemeClr val="accent1"/>
                </a:solidFill>
              </a:rPr>
            </a:br>
            <a:r>
              <a:rPr lang="zh-TW" altLang="en-US" b="1" dirty="0">
                <a:solidFill>
                  <a:schemeClr val="accent1"/>
                </a:solidFill>
              </a:rPr>
              <a:t>（</a:t>
            </a:r>
            <a:r>
              <a:rPr lang="en-US" altLang="zh-TW" b="1" dirty="0">
                <a:solidFill>
                  <a:schemeClr val="accent1"/>
                </a:solidFill>
              </a:rPr>
              <a:t>FB</a:t>
            </a:r>
            <a:r>
              <a:rPr lang="zh-TW" altLang="en-US" b="1" dirty="0">
                <a:solidFill>
                  <a:schemeClr val="accent1"/>
                </a:solidFill>
              </a:rPr>
              <a:t>、</a:t>
            </a:r>
            <a:r>
              <a:rPr lang="en-US" altLang="zh-TW" b="1" dirty="0">
                <a:solidFill>
                  <a:schemeClr val="accent1"/>
                </a:solidFill>
              </a:rPr>
              <a:t>IG</a:t>
            </a:r>
            <a:r>
              <a:rPr lang="zh-TW" altLang="en-US" b="1" dirty="0">
                <a:solidFill>
                  <a:schemeClr val="accent1"/>
                </a:solidFill>
              </a:rPr>
              <a:t>、</a:t>
            </a:r>
            <a:r>
              <a:rPr lang="en-US" altLang="zh-TW" b="1" dirty="0">
                <a:solidFill>
                  <a:schemeClr val="accent1"/>
                </a:solidFill>
              </a:rPr>
              <a:t>YouTube</a:t>
            </a:r>
            <a:r>
              <a:rPr lang="zh-TW" altLang="en-US" b="1" dirty="0">
                <a:solidFill>
                  <a:schemeClr val="accent1"/>
                </a:solidFill>
              </a:rPr>
              <a:t>）</a:t>
            </a:r>
            <a:endParaRPr lang="en-US" altLang="zh-TW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28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訂 4">
      <a:majorFont>
        <a:latin typeface="微軟正黑體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4808</TotalTime>
  <Words>693</Words>
  <Application>Microsoft Office PowerPoint</Application>
  <PresentationFormat>寬螢幕</PresentationFormat>
  <Paragraphs>189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5" baseType="lpstr">
      <vt:lpstr>微軟正黑體</vt:lpstr>
      <vt:lpstr>Arial</vt:lpstr>
      <vt:lpstr>Webdings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玗柔 何</dc:creator>
  <cp:lastModifiedBy>玗柔 何</cp:lastModifiedBy>
  <cp:revision>201</cp:revision>
  <dcterms:created xsi:type="dcterms:W3CDTF">2023-11-09T07:49:46Z</dcterms:created>
  <dcterms:modified xsi:type="dcterms:W3CDTF">2025-05-24T16:36:31Z</dcterms:modified>
</cp:coreProperties>
</file>