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rete Round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reteRound-italic.fntdata"/><Relationship Id="rId14" Type="http://schemas.openxmlformats.org/officeDocument/2006/relationships/font" Target="fonts/Crete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14217d8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14217d8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4217d8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4217d8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4217d8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4217d8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progress along the exercises you’ll soon learn about this but essentially, as you complete each challenge you’ll be using one of these mainframes. You’ll sort of have a “section” of it all to yourself to fiddle with. Though, try your best not to break it like some of us did when they first launched the event.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4217d88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14217d88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ready to following along with one of our instructors 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b4edaf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ab4edaf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b4edaf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b4edaf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ready to following along with one of our instructors ...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4217d8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4217d8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resources we used to make this presentation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nodejs.org/en/" TargetMode="External"/><Relationship Id="rId5" Type="http://schemas.openxmlformats.org/officeDocument/2006/relationships/hyperlink" Target="https://code.visualstudio.com/download" TargetMode="External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ibm.com/it-infrastructure/z/capabilities/resiliency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ibm.com/it-infrastructure/z/education/master-the-mainframe" TargetMode="External"/><Relationship Id="rId5" Type="http://schemas.openxmlformats.org/officeDocument/2006/relationships/hyperlink" Target="https://www.ibm.com/it-infrastructure/servers/mainframes" TargetMode="External"/><Relationship Id="rId6" Type="http://schemas.openxmlformats.org/officeDocument/2006/relationships/hyperlink" Target="https://www.ibm.com/uk-en/products/z15/details" TargetMode="External"/><Relationship Id="rId7" Type="http://schemas.openxmlformats.org/officeDocument/2006/relationships/hyperlink" Target="https://jlelliotton.blogspot.com/2019/09/ibm-z15-and-ibm-linuxone-iii-announced.html?m=0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7193" l="0" r="0" t="3246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80900" y="2015075"/>
            <a:ext cx="8182200" cy="6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rete Round"/>
                <a:ea typeface="Crete Round"/>
                <a:cs typeface="Crete Round"/>
                <a:sym typeface="Crete Round"/>
              </a:rPr>
              <a:t>IBM Z Xplore</a:t>
            </a:r>
            <a:r>
              <a:rPr lang="en" sz="4200">
                <a:latin typeface="Crete Round"/>
                <a:ea typeface="Crete Round"/>
                <a:cs typeface="Crete Round"/>
                <a:sym typeface="Crete Round"/>
              </a:rPr>
              <a:t> ft. DevSoc</a:t>
            </a:r>
            <a:endParaRPr sz="4200"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772712" y="2516675"/>
            <a:ext cx="5598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 introduction to Mainframes and the IBM Learning Platform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93975" y="544475"/>
            <a:ext cx="678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ZXP Checklist: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Register for the event here: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00FFFF"/>
                </a:solidFill>
              </a:rPr>
              <a:t>https://ibmzxplore.influitive.com/</a:t>
            </a:r>
            <a:endParaRPr b="1" sz="1500" u="sng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Install Node.js (This will install NPM which you’ll need later on)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</a:t>
            </a:r>
            <a:endParaRPr b="1" sz="15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Install VS Code (You’ll need this to connect to IBM’s z15): </a:t>
            </a:r>
            <a:r>
              <a:rPr b="1" lang="en" sz="1500" u="sng">
                <a:solidFill>
                  <a:srgbClr val="00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https://code.visualstudio.com/download</a:t>
            </a:r>
            <a:endParaRPr b="1" sz="15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Important VS Code Plugins: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b="1" lang="en" sz="1500">
                <a:solidFill>
                  <a:srgbClr val="FFFFFF"/>
                </a:solidFill>
              </a:rPr>
              <a:t>Zowe Explorer</a:t>
            </a:r>
            <a:r>
              <a:rPr lang="en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b="1" lang="en" sz="1500">
                <a:solidFill>
                  <a:srgbClr val="FFFFFF"/>
                </a:solidFill>
              </a:rPr>
              <a:t>IBM Z Open Editor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9775" y="1378263"/>
            <a:ext cx="2386975" cy="2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93975" y="544475"/>
            <a:ext cx="678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What is ZXP?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It’s an annual event run by </a:t>
            </a:r>
            <a:r>
              <a:rPr lang="en" sz="1600">
                <a:solidFill>
                  <a:srgbClr val="00FFFF"/>
                </a:solidFill>
              </a:rPr>
              <a:t>IBM</a:t>
            </a:r>
            <a:r>
              <a:rPr lang="en" sz="1600">
                <a:solidFill>
                  <a:srgbClr val="FFFFFF"/>
                </a:solidFill>
              </a:rPr>
              <a:t> (Previously MTM) to help folks learn a new set of skills in relation to a relatively niche piece of technology.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Over the course of the event, you’ll refine your understanding of some languages (i.e. </a:t>
            </a:r>
            <a:r>
              <a:rPr lang="en" sz="1600">
                <a:solidFill>
                  <a:srgbClr val="00FFFF"/>
                </a:solidFill>
              </a:rPr>
              <a:t>Python</a:t>
            </a:r>
            <a:r>
              <a:rPr lang="en" sz="1600">
                <a:solidFill>
                  <a:srgbClr val="FFFFFF"/>
                </a:solidFill>
              </a:rPr>
              <a:t>) while also picking up a few new ones such as </a:t>
            </a:r>
            <a:r>
              <a:rPr lang="en" sz="1600">
                <a:solidFill>
                  <a:srgbClr val="00FFFF"/>
                </a:solidFill>
              </a:rPr>
              <a:t>COBOL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lang="en" sz="1600">
                <a:solidFill>
                  <a:srgbClr val="00FFFF"/>
                </a:solidFill>
              </a:rPr>
              <a:t>JCL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lang="en" sz="1600">
                <a:solidFill>
                  <a:srgbClr val="00FFFF"/>
                </a:solidFill>
              </a:rPr>
              <a:t>REXX</a:t>
            </a:r>
            <a:r>
              <a:rPr lang="en" sz="1600">
                <a:solidFill>
                  <a:srgbClr val="FFFFFF"/>
                </a:solidFill>
              </a:rPr>
              <a:t> to name a few.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Developing some level of familiarity with these languages and technologies will help you broaden your skill set as a developer …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022" y="953375"/>
            <a:ext cx="1033050" cy="298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93975" y="544475"/>
            <a:ext cx="520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What is a Mainframe?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“ </a:t>
            </a:r>
            <a:r>
              <a:rPr lang="en" sz="1600">
                <a:solidFill>
                  <a:srgbClr val="FFFFFF"/>
                </a:solidFill>
              </a:rPr>
              <a:t>At their core, </a:t>
            </a:r>
            <a:r>
              <a:rPr lang="en" sz="1600">
                <a:solidFill>
                  <a:srgbClr val="00FFFF"/>
                </a:solidFill>
              </a:rPr>
              <a:t>mainframes</a:t>
            </a:r>
            <a:r>
              <a:rPr lang="en" sz="1600">
                <a:solidFill>
                  <a:srgbClr val="FFFFFF"/>
                </a:solidFill>
              </a:rPr>
              <a:t> are high-performance computers with large amounts of memory and processors that process billions of simple calculations and transactions in real time.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mainframe is critical to commercial databases, transaction servers, and applications that require high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FFFF"/>
                </a:solidFill>
              </a:rPr>
              <a:t>resiliency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lang="en" sz="1600">
                <a:solidFill>
                  <a:srgbClr val="00FFFF"/>
                </a:solidFill>
              </a:rPr>
              <a:t>security</a:t>
            </a:r>
            <a:r>
              <a:rPr lang="en" sz="1600">
                <a:solidFill>
                  <a:srgbClr val="FFFFFF"/>
                </a:solidFill>
              </a:rPr>
              <a:t> and </a:t>
            </a:r>
            <a:r>
              <a:rPr lang="en" sz="1600">
                <a:solidFill>
                  <a:srgbClr val="00FFFF"/>
                </a:solidFill>
              </a:rPr>
              <a:t>agility</a:t>
            </a:r>
            <a:r>
              <a:rPr lang="en" sz="1600">
                <a:solidFill>
                  <a:srgbClr val="FFFFFF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” 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 </a:t>
            </a:r>
            <a:r>
              <a:rPr b="1" lang="en" sz="1600">
                <a:solidFill>
                  <a:srgbClr val="00FFFF"/>
                </a:solidFill>
              </a:rPr>
              <a:t>IBM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65616" t="0"/>
          <a:stretch/>
        </p:blipFill>
        <p:spPr>
          <a:xfrm flipH="1">
            <a:off x="6235692" y="996138"/>
            <a:ext cx="2503924" cy="3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7193" l="0" r="0" t="3246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5450" y="2071725"/>
            <a:ext cx="8393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</a:rPr>
              <a:t>SETUP GUIDE</a:t>
            </a:r>
            <a:endParaRPr b="1"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14944" l="810" r="809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7193" l="0" r="0" t="3246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75450" y="2071725"/>
            <a:ext cx="8393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</a:rPr>
              <a:t>SUPPORT SESSION</a:t>
            </a:r>
            <a:endParaRPr b="1"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34848" l="0" r="6445" t="38914"/>
          <a:stretch/>
        </p:blipFill>
        <p:spPr>
          <a:xfrm>
            <a:off x="7804450" y="4764600"/>
            <a:ext cx="1339553" cy="3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593975" y="544475"/>
            <a:ext cx="56922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Resources: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4"/>
              </a:rPr>
              <a:t>https://www.ibm.com/it-infrastructure/z/education/master-the-mainframe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5"/>
              </a:rPr>
              <a:t>https://www.ibm.com/it-infrastructure/servers/mainframes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6"/>
              </a:rPr>
              <a:t>https://www.ibm.com/uk-en/products/z15/details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7"/>
              </a:rPr>
              <a:t>https://jlelliotton.blogspot.com/2019/09/ibm-z15-and-ibm-linuxone-iii-announced.html?m=0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8">
            <a:alphaModFix/>
          </a:blip>
          <a:srcRect b="0" l="65616" r="0" t="0"/>
          <a:stretch/>
        </p:blipFill>
        <p:spPr>
          <a:xfrm>
            <a:off x="6472417" y="910063"/>
            <a:ext cx="2503924" cy="3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