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74970" autoAdjust="0"/>
  </p:normalViewPr>
  <p:slideViewPr>
    <p:cSldViewPr snapToGrid="0">
      <p:cViewPr varScale="1">
        <p:scale>
          <a:sx n="84" d="100"/>
          <a:sy n="84"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C95B4-41F1-4AAC-BB96-DF3E2CB6B2B1}" type="datetimeFigureOut">
              <a:rPr lang="en-GB" smtClean="0"/>
              <a:t>19/10/2022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1FB31-48C2-4741-B4CD-994E24746087}" type="slidenum">
              <a:rPr lang="en-GB" smtClean="0"/>
              <a:t>‹#›</a:t>
            </a:fld>
            <a:endParaRPr lang="en-GB"/>
          </a:p>
        </p:txBody>
      </p:sp>
    </p:spTree>
    <p:extLst>
      <p:ext uri="{BB962C8B-B14F-4D97-AF65-F5344CB8AC3E}">
        <p14:creationId xmlns:p14="http://schemas.microsoft.com/office/powerpoint/2010/main" val="243894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our DevSoc Python Basics workshop</a:t>
            </a:r>
          </a:p>
        </p:txBody>
      </p:sp>
      <p:sp>
        <p:nvSpPr>
          <p:cNvPr id="4" name="Slide Number Placeholder 3"/>
          <p:cNvSpPr>
            <a:spLocks noGrp="1"/>
          </p:cNvSpPr>
          <p:nvPr>
            <p:ph type="sldNum" sz="quarter" idx="5"/>
          </p:nvPr>
        </p:nvSpPr>
        <p:spPr/>
        <p:txBody>
          <a:bodyPr/>
          <a:lstStyle/>
          <a:p>
            <a:fld id="{E8C1FB31-48C2-4741-B4CD-994E24746087}" type="slidenum">
              <a:rPr lang="en-GB" smtClean="0"/>
              <a:t>1</a:t>
            </a:fld>
            <a:endParaRPr lang="en-GB"/>
          </a:p>
        </p:txBody>
      </p:sp>
    </p:spTree>
    <p:extLst>
      <p:ext uri="{BB962C8B-B14F-4D97-AF65-F5344CB8AC3E}">
        <p14:creationId xmlns:p14="http://schemas.microsoft.com/office/powerpoint/2010/main" val="149457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To begin with, we’re going to make sure everybody has the tools they need to start writing Python on their own personal machines.</a:t>
            </a:r>
          </a:p>
          <a:p>
            <a:pPr marL="171450" indent="-171450">
              <a:buFontTx/>
              <a:buChar char="-"/>
            </a:pPr>
            <a:r>
              <a:rPr lang="en-GB" dirty="0"/>
              <a:t>First we’ll get Python installed on everyone’s machine. Then get an IDE installed for everyone to begin editing code. An IDE is an </a:t>
            </a:r>
            <a:r>
              <a:rPr lang="en-GB" b="0" i="0" dirty="0">
                <a:solidFill>
                  <a:srgbClr val="E8EAED"/>
                </a:solidFill>
                <a:effectLst/>
                <a:latin typeface="Google Sans"/>
              </a:rPr>
              <a:t>Integrated Development Environment, basically it’s a place where you can write and debug your code.</a:t>
            </a:r>
          </a:p>
          <a:p>
            <a:pPr marL="171450" indent="-171450">
              <a:buFontTx/>
              <a:buChar char="-"/>
            </a:pPr>
            <a:r>
              <a:rPr lang="en-GB" b="0" i="0" dirty="0">
                <a:solidFill>
                  <a:srgbClr val="E8EAED"/>
                </a:solidFill>
                <a:effectLst/>
                <a:latin typeface="Google Sans"/>
              </a:rPr>
              <a:t>Spyder is what the Uni is recommending this year for students to write python with, but some good alternatives are VS Code (Not to be confused with Visual Studio) and PyCharm. IDLE is available but I wouldn’t recommend using it as most of the other IDEs you can install make your code writing much easier (E.g. </a:t>
            </a:r>
            <a:r>
              <a:rPr lang="en-GB" b="0" i="0" dirty="0" err="1">
                <a:solidFill>
                  <a:srgbClr val="E8EAED"/>
                </a:solidFill>
                <a:effectLst/>
                <a:latin typeface="Google Sans"/>
              </a:rPr>
              <a:t>Intellisense</a:t>
            </a:r>
            <a:r>
              <a:rPr lang="en-GB" b="0" i="0" dirty="0">
                <a:solidFill>
                  <a:srgbClr val="E8EAED"/>
                </a:solidFill>
                <a:effectLst/>
                <a:latin typeface="Google Sans"/>
              </a:rPr>
              <a:t> &amp; Debugging)</a:t>
            </a:r>
            <a:endParaRPr lang="en-GB" dirty="0"/>
          </a:p>
        </p:txBody>
      </p:sp>
      <p:sp>
        <p:nvSpPr>
          <p:cNvPr id="4" name="Slide Number Placeholder 3"/>
          <p:cNvSpPr>
            <a:spLocks noGrp="1"/>
          </p:cNvSpPr>
          <p:nvPr>
            <p:ph type="sldNum" sz="quarter" idx="5"/>
          </p:nvPr>
        </p:nvSpPr>
        <p:spPr/>
        <p:txBody>
          <a:bodyPr/>
          <a:lstStyle/>
          <a:p>
            <a:fld id="{E8C1FB31-48C2-4741-B4CD-994E24746087}" type="slidenum">
              <a:rPr lang="en-GB" smtClean="0"/>
              <a:t>2</a:t>
            </a:fld>
            <a:endParaRPr lang="en-GB"/>
          </a:p>
        </p:txBody>
      </p:sp>
    </p:spTree>
    <p:extLst>
      <p:ext uri="{BB962C8B-B14F-4D97-AF65-F5344CB8AC3E}">
        <p14:creationId xmlns:p14="http://schemas.microsoft.com/office/powerpoint/2010/main" val="359940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So, now we have python and an editor installed, lets set up the editor ready to start programming.</a:t>
            </a:r>
          </a:p>
          <a:p>
            <a:pPr marL="171450" indent="-171450">
              <a:buFontTx/>
              <a:buChar char="-"/>
            </a:pPr>
            <a:r>
              <a:rPr lang="en-GB" dirty="0"/>
              <a:t>Open up the environment you just installed (Spyder) and create a new folder somewhere to store your code. You don’t </a:t>
            </a:r>
            <a:r>
              <a:rPr lang="en-GB" i="1" dirty="0"/>
              <a:t>have</a:t>
            </a:r>
            <a:r>
              <a:rPr lang="en-GB" dirty="0"/>
              <a:t> to create this new folder but when you start making programs that consist of multiple files, or if you save your Python lab work then it helps to store your code in folders.</a:t>
            </a:r>
          </a:p>
          <a:p>
            <a:pPr marL="171450" indent="-171450">
              <a:buFontTx/>
              <a:buChar char="-"/>
            </a:pPr>
            <a:r>
              <a:rPr lang="en-GB" dirty="0"/>
              <a:t>Switch your working directory in Spyder to your new folder (Top right of Spyder is a folder Icon)</a:t>
            </a:r>
          </a:p>
          <a:p>
            <a:pPr marL="171450" indent="-171450">
              <a:buFontTx/>
              <a:buChar char="-"/>
            </a:pPr>
            <a:r>
              <a:rPr lang="en-GB" dirty="0"/>
              <a:t>Take note of the different windows opened by default in Spyder:</a:t>
            </a:r>
          </a:p>
          <a:p>
            <a:pPr marL="628650" lvl="1" indent="-171450">
              <a:buFontTx/>
              <a:buChar char="-"/>
            </a:pPr>
            <a:r>
              <a:rPr lang="en-GB" dirty="0"/>
              <a:t>On the left is the code window, where you can edit your code and open different files.</a:t>
            </a:r>
          </a:p>
          <a:p>
            <a:pPr marL="628650" lvl="1" indent="-171450">
              <a:buFontTx/>
              <a:buChar char="-"/>
            </a:pPr>
            <a:r>
              <a:rPr lang="en-GB" dirty="0"/>
              <a:t>In the bottom right is the python console, with tabs to see history and a separate terminal.</a:t>
            </a:r>
          </a:p>
          <a:p>
            <a:pPr marL="628650" lvl="1" indent="-171450">
              <a:buFontTx/>
              <a:buChar char="-"/>
            </a:pPr>
            <a:r>
              <a:rPr lang="en-GB" dirty="0"/>
              <a:t>The top right includes a variable explorer, and file explorer for your current directory</a:t>
            </a:r>
          </a:p>
          <a:p>
            <a:pPr marL="171450" lvl="0" indent="-171450">
              <a:buFontTx/>
              <a:buChar char="-"/>
            </a:pPr>
            <a:endParaRPr lang="en-GB" dirty="0"/>
          </a:p>
        </p:txBody>
      </p:sp>
      <p:sp>
        <p:nvSpPr>
          <p:cNvPr id="4" name="Slide Number Placeholder 3"/>
          <p:cNvSpPr>
            <a:spLocks noGrp="1"/>
          </p:cNvSpPr>
          <p:nvPr>
            <p:ph type="sldNum" sz="quarter" idx="5"/>
          </p:nvPr>
        </p:nvSpPr>
        <p:spPr/>
        <p:txBody>
          <a:bodyPr/>
          <a:lstStyle/>
          <a:p>
            <a:fld id="{E8C1FB31-48C2-4741-B4CD-994E24746087}" type="slidenum">
              <a:rPr lang="en-GB" smtClean="0"/>
              <a:t>3</a:t>
            </a:fld>
            <a:endParaRPr lang="en-GB"/>
          </a:p>
        </p:txBody>
      </p:sp>
    </p:spTree>
    <p:extLst>
      <p:ext uri="{BB962C8B-B14F-4D97-AF65-F5344CB8AC3E}">
        <p14:creationId xmlns:p14="http://schemas.microsoft.com/office/powerpoint/2010/main" val="37964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 wary of:</a:t>
            </a:r>
          </a:p>
          <a:p>
            <a:pPr marL="171450" indent="-171450">
              <a:buFontTx/>
              <a:buChar char="-"/>
            </a:pPr>
            <a:r>
              <a:rPr lang="en-GB" dirty="0"/>
              <a:t>Indentation of code</a:t>
            </a:r>
          </a:p>
          <a:p>
            <a:pPr marL="171450" indent="-171450">
              <a:buFontTx/>
              <a:buChar char="-"/>
            </a:pPr>
            <a:r>
              <a:rPr lang="en-GB" dirty="0"/>
              <a:t>How to comment your code</a:t>
            </a:r>
          </a:p>
          <a:p>
            <a:pPr marL="171450" indent="-171450">
              <a:buFontTx/>
              <a:buChar char="-"/>
            </a:pPr>
            <a:r>
              <a:rPr lang="en-GB" dirty="0"/>
              <a:t>Naming schemes (E.g. </a:t>
            </a:r>
            <a:r>
              <a:rPr lang="en-GB" dirty="0" err="1"/>
              <a:t>PascalCase</a:t>
            </a:r>
            <a:r>
              <a:rPr lang="en-GB" dirty="0"/>
              <a:t>, </a:t>
            </a:r>
            <a:r>
              <a:rPr lang="en-GB" dirty="0" err="1"/>
              <a:t>snake_case</a:t>
            </a:r>
            <a:r>
              <a:rPr lang="en-GB" dirty="0"/>
              <a:t>, camelCase) talk about what you do personally</a:t>
            </a:r>
          </a:p>
          <a:p>
            <a:pPr marL="171450" indent="-171450">
              <a:buFontTx/>
              <a:buChar char="-"/>
            </a:pPr>
            <a:r>
              <a:rPr lang="en-GB" dirty="0"/>
              <a:t>Operators (&gt; &lt; &lt;= &gt;= == !=) and talk about accidently doing “=“ instead of “==“</a:t>
            </a:r>
          </a:p>
          <a:p>
            <a:pPr marL="171450" indent="-171450">
              <a:buFontTx/>
              <a:buChar char="-"/>
            </a:pPr>
            <a:r>
              <a:rPr lang="en-GB" dirty="0"/>
              <a:t>Talk about scope of coding, such as inside and outside of functions</a:t>
            </a:r>
          </a:p>
        </p:txBody>
      </p:sp>
      <p:sp>
        <p:nvSpPr>
          <p:cNvPr id="4" name="Slide Number Placeholder 3"/>
          <p:cNvSpPr>
            <a:spLocks noGrp="1"/>
          </p:cNvSpPr>
          <p:nvPr>
            <p:ph type="sldNum" sz="quarter" idx="5"/>
          </p:nvPr>
        </p:nvSpPr>
        <p:spPr/>
        <p:txBody>
          <a:bodyPr/>
          <a:lstStyle/>
          <a:p>
            <a:fld id="{E8C1FB31-48C2-4741-B4CD-994E24746087}" type="slidenum">
              <a:rPr lang="en-GB" smtClean="0"/>
              <a:t>4</a:t>
            </a:fld>
            <a:endParaRPr lang="en-GB"/>
          </a:p>
        </p:txBody>
      </p:sp>
    </p:spTree>
    <p:extLst>
      <p:ext uri="{BB962C8B-B14F-4D97-AF65-F5344CB8AC3E}">
        <p14:creationId xmlns:p14="http://schemas.microsoft.com/office/powerpoint/2010/main" val="2162302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you learnt something from this workshop, or that it helped you get back up to speed with knowing python if you just forgot.</a:t>
            </a:r>
          </a:p>
          <a:p>
            <a:endParaRPr lang="en-GB" dirty="0"/>
          </a:p>
          <a:p>
            <a:r>
              <a:rPr lang="en-GB" dirty="0"/>
              <a:t>We will be running another workshop later down the road going over some more advanced parts of Python, probably next month or so. So keep an eye out for that!</a:t>
            </a:r>
          </a:p>
          <a:p>
            <a:endParaRPr lang="en-GB" dirty="0"/>
          </a:p>
          <a:p>
            <a:r>
              <a:rPr lang="en-GB" sz="2800" b="1" u="sng" dirty="0"/>
              <a:t>Note: Remember to download Attendance Report!</a:t>
            </a:r>
          </a:p>
        </p:txBody>
      </p:sp>
      <p:sp>
        <p:nvSpPr>
          <p:cNvPr id="4" name="Slide Number Placeholder 3"/>
          <p:cNvSpPr>
            <a:spLocks noGrp="1"/>
          </p:cNvSpPr>
          <p:nvPr>
            <p:ph type="sldNum" sz="quarter" idx="5"/>
          </p:nvPr>
        </p:nvSpPr>
        <p:spPr/>
        <p:txBody>
          <a:bodyPr/>
          <a:lstStyle/>
          <a:p>
            <a:fld id="{E8C1FB31-48C2-4741-B4CD-994E24746087}" type="slidenum">
              <a:rPr lang="en-GB" smtClean="0"/>
              <a:t>5</a:t>
            </a:fld>
            <a:endParaRPr lang="en-GB"/>
          </a:p>
        </p:txBody>
      </p:sp>
    </p:spTree>
    <p:extLst>
      <p:ext uri="{BB962C8B-B14F-4D97-AF65-F5344CB8AC3E}">
        <p14:creationId xmlns:p14="http://schemas.microsoft.com/office/powerpoint/2010/main" val="1862298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F731A02-87E5-4565-88A2-DFCB442AE64B}" type="datetimeFigureOut">
              <a:rPr lang="en-GB" smtClean="0"/>
              <a:t>19/10/2022</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341004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31A02-87E5-4565-88A2-DFCB442AE64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356973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731A02-87E5-4565-88A2-DFCB442AE64B}" type="datetimeFigureOut">
              <a:rPr lang="en-GB" smtClean="0"/>
              <a:t>19/10/2022</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29300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731A02-87E5-4565-88A2-DFCB442AE64B}" type="datetimeFigureOut">
              <a:rPr lang="en-GB" smtClean="0"/>
              <a:t>19/10/2022</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690025B-CC40-42F5-B24E-DEEA3994A137}"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86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F731A02-87E5-4565-88A2-DFCB442AE64B}" type="datetimeFigureOut">
              <a:rPr lang="en-GB" smtClean="0"/>
              <a:t>19/10/2022</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730086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731A02-87E5-4565-88A2-DFCB442AE64B}" type="datetimeFigureOut">
              <a:rPr lang="en-GB" smtClean="0"/>
              <a:t>19/10/2022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75700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731A02-87E5-4565-88A2-DFCB442AE64B}" type="datetimeFigureOut">
              <a:rPr lang="en-GB" smtClean="0"/>
              <a:t>19/10/2022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2519455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31A02-87E5-4565-88A2-DFCB442AE64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264857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F731A02-87E5-4565-88A2-DFCB442AE64B}" type="datetimeFigureOut">
              <a:rPr lang="en-GB" smtClean="0"/>
              <a:t>19/10/2022</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38283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31A02-87E5-4565-88A2-DFCB442AE64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275120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F731A02-87E5-4565-88A2-DFCB442AE64B}" type="datetimeFigureOut">
              <a:rPr lang="en-GB" smtClean="0"/>
              <a:t>19/10/2022</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80340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731A02-87E5-4565-88A2-DFCB442AE64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302007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731A02-87E5-4565-88A2-DFCB442AE64B}"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105376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731A02-87E5-4565-88A2-DFCB442AE64B}" type="datetimeFigureOut">
              <a:rPr lang="en-GB" smtClean="0"/>
              <a:t>19/10/2022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203007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31A02-87E5-4565-88A2-DFCB442AE64B}" type="datetimeFigureOut">
              <a:rPr lang="en-GB" smtClean="0"/>
              <a:t>19/10/2022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355650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31A02-87E5-4565-88A2-DFCB442AE64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259188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31A02-87E5-4565-88A2-DFCB442AE64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90025B-CC40-42F5-B24E-DEEA3994A137}" type="slidenum">
              <a:rPr lang="en-GB" smtClean="0"/>
              <a:t>‹#›</a:t>
            </a:fld>
            <a:endParaRPr lang="en-GB"/>
          </a:p>
        </p:txBody>
      </p:sp>
    </p:spTree>
    <p:extLst>
      <p:ext uri="{BB962C8B-B14F-4D97-AF65-F5344CB8AC3E}">
        <p14:creationId xmlns:p14="http://schemas.microsoft.com/office/powerpoint/2010/main" val="226104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731A02-87E5-4565-88A2-DFCB442AE64B}" type="datetimeFigureOut">
              <a:rPr lang="en-GB" smtClean="0"/>
              <a:t>19/10/2022</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90025B-CC40-42F5-B24E-DEEA3994A137}" type="slidenum">
              <a:rPr lang="en-GB" smtClean="0"/>
              <a:t>‹#›</a:t>
            </a:fld>
            <a:endParaRPr lang="en-GB"/>
          </a:p>
        </p:txBody>
      </p:sp>
    </p:spTree>
    <p:extLst>
      <p:ext uri="{BB962C8B-B14F-4D97-AF65-F5344CB8AC3E}">
        <p14:creationId xmlns:p14="http://schemas.microsoft.com/office/powerpoint/2010/main" val="33779083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jetbrains.com/pycharm/" TargetMode="External"/><Relationship Id="rId5" Type="http://schemas.openxmlformats.org/officeDocument/2006/relationships/hyperlink" Target="https://code.visualstudio.com/" TargetMode="External"/><Relationship Id="rId4" Type="http://schemas.openxmlformats.org/officeDocument/2006/relationships/hyperlink" Target="https://www.spyder-ide.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0BDD-1B4D-3324-A91A-2DE28B68A934}"/>
              </a:ext>
            </a:extLst>
          </p:cNvPr>
          <p:cNvSpPr>
            <a:spLocks noGrp="1"/>
          </p:cNvSpPr>
          <p:nvPr>
            <p:ph type="ctrTitle"/>
          </p:nvPr>
        </p:nvSpPr>
        <p:spPr/>
        <p:txBody>
          <a:bodyPr/>
          <a:lstStyle/>
          <a:p>
            <a:r>
              <a:rPr lang="en-GB" dirty="0"/>
              <a:t>Python Basics Workshop</a:t>
            </a:r>
          </a:p>
        </p:txBody>
      </p:sp>
      <p:sp>
        <p:nvSpPr>
          <p:cNvPr id="3" name="Subtitle 2">
            <a:extLst>
              <a:ext uri="{FF2B5EF4-FFF2-40B4-BE49-F238E27FC236}">
                <a16:creationId xmlns:a16="http://schemas.microsoft.com/office/drawing/2014/main" id="{DB5D4F6B-C2F5-984C-2739-5FDE12CB19DB}"/>
              </a:ext>
            </a:extLst>
          </p:cNvPr>
          <p:cNvSpPr>
            <a:spLocks noGrp="1"/>
          </p:cNvSpPr>
          <p:nvPr>
            <p:ph type="subTitle" idx="1"/>
          </p:nvPr>
        </p:nvSpPr>
        <p:spPr/>
        <p:txBody>
          <a:bodyPr/>
          <a:lstStyle/>
          <a:p>
            <a:r>
              <a:rPr lang="en-GB" dirty="0"/>
              <a:t>With Jake</a:t>
            </a:r>
          </a:p>
        </p:txBody>
      </p:sp>
    </p:spTree>
    <p:extLst>
      <p:ext uri="{BB962C8B-B14F-4D97-AF65-F5344CB8AC3E}">
        <p14:creationId xmlns:p14="http://schemas.microsoft.com/office/powerpoint/2010/main" val="213540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3D2C-0848-AA08-4B33-4393BFEFEA74}"/>
              </a:ext>
            </a:extLst>
          </p:cNvPr>
          <p:cNvSpPr>
            <a:spLocks noGrp="1"/>
          </p:cNvSpPr>
          <p:nvPr>
            <p:ph type="title"/>
          </p:nvPr>
        </p:nvSpPr>
        <p:spPr/>
        <p:txBody>
          <a:bodyPr/>
          <a:lstStyle/>
          <a:p>
            <a:r>
              <a:rPr lang="en-GB" dirty="0"/>
              <a:t>Preparing to program</a:t>
            </a:r>
          </a:p>
        </p:txBody>
      </p:sp>
      <p:sp>
        <p:nvSpPr>
          <p:cNvPr id="3" name="Content Placeholder 2">
            <a:extLst>
              <a:ext uri="{FF2B5EF4-FFF2-40B4-BE49-F238E27FC236}">
                <a16:creationId xmlns:a16="http://schemas.microsoft.com/office/drawing/2014/main" id="{D5834586-17CE-76D5-60D9-09FD4B109B0D}"/>
              </a:ext>
            </a:extLst>
          </p:cNvPr>
          <p:cNvSpPr>
            <a:spLocks noGrp="1"/>
          </p:cNvSpPr>
          <p:nvPr>
            <p:ph idx="1"/>
          </p:nvPr>
        </p:nvSpPr>
        <p:spPr/>
        <p:txBody>
          <a:bodyPr/>
          <a:lstStyle/>
          <a:p>
            <a:pPr marL="0" indent="0">
              <a:buNone/>
            </a:pPr>
            <a:r>
              <a:rPr lang="en-GB" sz="2800" dirty="0"/>
              <a:t>Step 1:</a:t>
            </a:r>
          </a:p>
          <a:p>
            <a:r>
              <a:rPr lang="en-GB" dirty="0"/>
              <a:t>Install </a:t>
            </a:r>
            <a:r>
              <a:rPr lang="en-GB" dirty="0">
                <a:hlinkClick r:id="rId3"/>
              </a:rPr>
              <a:t>Python</a:t>
            </a:r>
            <a:r>
              <a:rPr lang="en-GB" dirty="0"/>
              <a:t> on your local machine if you don’t already have it.</a:t>
            </a:r>
          </a:p>
          <a:p>
            <a:endParaRPr lang="en-GB" dirty="0"/>
          </a:p>
          <a:p>
            <a:pPr marL="0" indent="0">
              <a:buNone/>
            </a:pPr>
            <a:r>
              <a:rPr lang="en-GB" sz="2800" dirty="0"/>
              <a:t>Step 2:</a:t>
            </a:r>
          </a:p>
          <a:p>
            <a:r>
              <a:rPr lang="en-GB" dirty="0"/>
              <a:t>The University recommends </a:t>
            </a:r>
            <a:r>
              <a:rPr lang="en-GB" dirty="0">
                <a:hlinkClick r:id="rId4"/>
              </a:rPr>
              <a:t>Spyder</a:t>
            </a:r>
            <a:r>
              <a:rPr lang="en-GB" dirty="0"/>
              <a:t> as the IDE you should use for Python.</a:t>
            </a:r>
          </a:p>
          <a:p>
            <a:r>
              <a:rPr lang="en-GB" dirty="0"/>
              <a:t>Other good options are:</a:t>
            </a:r>
          </a:p>
          <a:p>
            <a:pPr lvl="1"/>
            <a:r>
              <a:rPr lang="en-GB" dirty="0">
                <a:hlinkClick r:id="rId5"/>
              </a:rPr>
              <a:t>Visual Studio Code</a:t>
            </a:r>
            <a:endParaRPr lang="en-GB" dirty="0"/>
          </a:p>
          <a:p>
            <a:pPr lvl="1"/>
            <a:r>
              <a:rPr lang="en-GB" dirty="0">
                <a:hlinkClick r:id="rId6"/>
              </a:rPr>
              <a:t>JetBrains PyCharm</a:t>
            </a:r>
            <a:endParaRPr lang="en-GB" dirty="0"/>
          </a:p>
          <a:p>
            <a:pPr lvl="1"/>
            <a:r>
              <a:rPr lang="en-GB" dirty="0"/>
              <a:t>IDLE Is the default IDE installed with Python</a:t>
            </a:r>
          </a:p>
        </p:txBody>
      </p:sp>
    </p:spTree>
    <p:extLst>
      <p:ext uri="{BB962C8B-B14F-4D97-AF65-F5344CB8AC3E}">
        <p14:creationId xmlns:p14="http://schemas.microsoft.com/office/powerpoint/2010/main" val="146796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48EC-115A-6D95-6C48-95EBB183EEFB}"/>
              </a:ext>
            </a:extLst>
          </p:cNvPr>
          <p:cNvSpPr>
            <a:spLocks noGrp="1"/>
          </p:cNvSpPr>
          <p:nvPr>
            <p:ph type="title"/>
          </p:nvPr>
        </p:nvSpPr>
        <p:spPr/>
        <p:txBody>
          <a:bodyPr/>
          <a:lstStyle/>
          <a:p>
            <a:r>
              <a:rPr lang="en-GB" dirty="0"/>
              <a:t>Setting up your environment</a:t>
            </a:r>
          </a:p>
        </p:txBody>
      </p:sp>
      <p:sp>
        <p:nvSpPr>
          <p:cNvPr id="3" name="Content Placeholder 2">
            <a:extLst>
              <a:ext uri="{FF2B5EF4-FFF2-40B4-BE49-F238E27FC236}">
                <a16:creationId xmlns:a16="http://schemas.microsoft.com/office/drawing/2014/main" id="{0FA9391A-26FB-642C-6B06-32B1055A1CD1}"/>
              </a:ext>
            </a:extLst>
          </p:cNvPr>
          <p:cNvSpPr>
            <a:spLocks noGrp="1"/>
          </p:cNvSpPr>
          <p:nvPr>
            <p:ph idx="1"/>
          </p:nvPr>
        </p:nvSpPr>
        <p:spPr/>
        <p:txBody>
          <a:bodyPr>
            <a:normAutofit/>
          </a:bodyPr>
          <a:lstStyle/>
          <a:p>
            <a:r>
              <a:rPr lang="en-GB" dirty="0"/>
              <a:t>Open up your Environment</a:t>
            </a:r>
          </a:p>
          <a:p>
            <a:r>
              <a:rPr lang="en-GB" dirty="0"/>
              <a:t>Create a new folder to store your code in</a:t>
            </a:r>
          </a:p>
          <a:p>
            <a:r>
              <a:rPr lang="en-GB" dirty="0"/>
              <a:t>Change your working directory to your new folder</a:t>
            </a:r>
          </a:p>
        </p:txBody>
      </p:sp>
      <p:graphicFrame>
        <p:nvGraphicFramePr>
          <p:cNvPr id="4" name="Table 4">
            <a:extLst>
              <a:ext uri="{FF2B5EF4-FFF2-40B4-BE49-F238E27FC236}">
                <a16:creationId xmlns:a16="http://schemas.microsoft.com/office/drawing/2014/main" id="{80EE34C2-A9C0-9747-EED1-4F221487D906}"/>
              </a:ext>
            </a:extLst>
          </p:cNvPr>
          <p:cNvGraphicFramePr>
            <a:graphicFrameLocks noGrp="1"/>
          </p:cNvGraphicFramePr>
          <p:nvPr>
            <p:extLst>
              <p:ext uri="{D42A27DB-BD31-4B8C-83A1-F6EECF244321}">
                <p14:modId xmlns:p14="http://schemas.microsoft.com/office/powerpoint/2010/main" val="1281531274"/>
              </p:ext>
            </p:extLst>
          </p:nvPr>
        </p:nvGraphicFramePr>
        <p:xfrm>
          <a:off x="2032000" y="3524220"/>
          <a:ext cx="8128000" cy="2961640"/>
        </p:xfrm>
        <a:graphic>
          <a:graphicData uri="http://schemas.openxmlformats.org/drawingml/2006/table">
            <a:tbl>
              <a:tblPr firstRow="1" bandRow="1">
                <a:tableStyleId>{AF606853-7671-496A-8E4F-DF71F8EC918B}</a:tableStyleId>
              </a:tblPr>
              <a:tblGrid>
                <a:gridCol w="4064000">
                  <a:extLst>
                    <a:ext uri="{9D8B030D-6E8A-4147-A177-3AD203B41FA5}">
                      <a16:colId xmlns:a16="http://schemas.microsoft.com/office/drawing/2014/main" val="2412984926"/>
                    </a:ext>
                  </a:extLst>
                </a:gridCol>
                <a:gridCol w="4064000">
                  <a:extLst>
                    <a:ext uri="{9D8B030D-6E8A-4147-A177-3AD203B41FA5}">
                      <a16:colId xmlns:a16="http://schemas.microsoft.com/office/drawing/2014/main" val="2079446555"/>
                    </a:ext>
                  </a:extLst>
                </a:gridCol>
              </a:tblGrid>
              <a:tr h="0">
                <a:tc>
                  <a:txBody>
                    <a:bodyPr/>
                    <a:lstStyle/>
                    <a:p>
                      <a:r>
                        <a:rPr lang="en-GB" dirty="0"/>
                        <a:t>Key Combination</a:t>
                      </a:r>
                    </a:p>
                  </a:txBody>
                  <a:tcPr/>
                </a:tc>
                <a:tc>
                  <a:txBody>
                    <a:bodyPr/>
                    <a:lstStyle/>
                    <a:p>
                      <a:r>
                        <a:rPr lang="en-GB" dirty="0"/>
                        <a:t>Command</a:t>
                      </a:r>
                    </a:p>
                  </a:txBody>
                  <a:tcPr/>
                </a:tc>
                <a:extLst>
                  <a:ext uri="{0D108BD9-81ED-4DB2-BD59-A6C34878D82A}">
                    <a16:rowId xmlns:a16="http://schemas.microsoft.com/office/drawing/2014/main" val="2403811432"/>
                  </a:ext>
                </a:extLst>
              </a:tr>
              <a:tr h="370840">
                <a:tc>
                  <a:txBody>
                    <a:bodyPr/>
                    <a:lstStyle/>
                    <a:p>
                      <a:r>
                        <a:rPr lang="en-GB" dirty="0"/>
                        <a:t>Ctrl + N</a:t>
                      </a:r>
                    </a:p>
                  </a:txBody>
                  <a:tcPr/>
                </a:tc>
                <a:tc>
                  <a:txBody>
                    <a:bodyPr/>
                    <a:lstStyle/>
                    <a:p>
                      <a:r>
                        <a:rPr lang="en-GB" dirty="0"/>
                        <a:t>New File</a:t>
                      </a:r>
                    </a:p>
                  </a:txBody>
                  <a:tcPr/>
                </a:tc>
                <a:extLst>
                  <a:ext uri="{0D108BD9-81ED-4DB2-BD59-A6C34878D82A}">
                    <a16:rowId xmlns:a16="http://schemas.microsoft.com/office/drawing/2014/main" val="3396762926"/>
                  </a:ext>
                </a:extLst>
              </a:tr>
              <a:tr h="370840">
                <a:tc>
                  <a:txBody>
                    <a:bodyPr/>
                    <a:lstStyle/>
                    <a:p>
                      <a:r>
                        <a:rPr lang="en-GB" dirty="0"/>
                        <a:t>Ctrl + S</a:t>
                      </a:r>
                    </a:p>
                  </a:txBody>
                  <a:tcPr/>
                </a:tc>
                <a:tc>
                  <a:txBody>
                    <a:bodyPr/>
                    <a:lstStyle/>
                    <a:p>
                      <a:r>
                        <a:rPr lang="en-GB" dirty="0"/>
                        <a:t>Save File</a:t>
                      </a:r>
                    </a:p>
                  </a:txBody>
                  <a:tcPr/>
                </a:tc>
                <a:extLst>
                  <a:ext uri="{0D108BD9-81ED-4DB2-BD59-A6C34878D82A}">
                    <a16:rowId xmlns:a16="http://schemas.microsoft.com/office/drawing/2014/main" val="3402781615"/>
                  </a:ext>
                </a:extLst>
              </a:tr>
              <a:tr h="370840">
                <a:tc>
                  <a:txBody>
                    <a:bodyPr/>
                    <a:lstStyle/>
                    <a:p>
                      <a:r>
                        <a:rPr lang="en-GB" dirty="0"/>
                        <a:t>Ctrl + C</a:t>
                      </a:r>
                    </a:p>
                  </a:txBody>
                  <a:tcPr/>
                </a:tc>
                <a:tc>
                  <a:txBody>
                    <a:bodyPr/>
                    <a:lstStyle/>
                    <a:p>
                      <a:r>
                        <a:rPr lang="en-GB" dirty="0"/>
                        <a:t>Copy Text</a:t>
                      </a:r>
                    </a:p>
                  </a:txBody>
                  <a:tcPr/>
                </a:tc>
                <a:extLst>
                  <a:ext uri="{0D108BD9-81ED-4DB2-BD59-A6C34878D82A}">
                    <a16:rowId xmlns:a16="http://schemas.microsoft.com/office/drawing/2014/main" val="993506136"/>
                  </a:ext>
                </a:extLst>
              </a:tr>
              <a:tr h="370840">
                <a:tc>
                  <a:txBody>
                    <a:bodyPr/>
                    <a:lstStyle/>
                    <a:p>
                      <a:r>
                        <a:rPr lang="en-GB" dirty="0"/>
                        <a:t>Ctrl + X</a:t>
                      </a:r>
                    </a:p>
                  </a:txBody>
                  <a:tcPr/>
                </a:tc>
                <a:tc>
                  <a:txBody>
                    <a:bodyPr/>
                    <a:lstStyle/>
                    <a:p>
                      <a:r>
                        <a:rPr lang="en-GB" dirty="0"/>
                        <a:t>Cut Text</a:t>
                      </a:r>
                    </a:p>
                  </a:txBody>
                  <a:tcPr/>
                </a:tc>
                <a:extLst>
                  <a:ext uri="{0D108BD9-81ED-4DB2-BD59-A6C34878D82A}">
                    <a16:rowId xmlns:a16="http://schemas.microsoft.com/office/drawing/2014/main" val="4029408768"/>
                  </a:ext>
                </a:extLst>
              </a:tr>
              <a:tr h="370840">
                <a:tc>
                  <a:txBody>
                    <a:bodyPr/>
                    <a:lstStyle/>
                    <a:p>
                      <a:r>
                        <a:rPr lang="en-GB" dirty="0"/>
                        <a:t>Ctrl + V</a:t>
                      </a:r>
                    </a:p>
                  </a:txBody>
                  <a:tcPr/>
                </a:tc>
                <a:tc>
                  <a:txBody>
                    <a:bodyPr/>
                    <a:lstStyle/>
                    <a:p>
                      <a:r>
                        <a:rPr lang="en-GB" dirty="0"/>
                        <a:t>Paste Text</a:t>
                      </a:r>
                    </a:p>
                  </a:txBody>
                  <a:tcPr/>
                </a:tc>
                <a:extLst>
                  <a:ext uri="{0D108BD9-81ED-4DB2-BD59-A6C34878D82A}">
                    <a16:rowId xmlns:a16="http://schemas.microsoft.com/office/drawing/2014/main" val="1962143066"/>
                  </a:ext>
                </a:extLst>
              </a:tr>
              <a:tr h="370840">
                <a:tc>
                  <a:txBody>
                    <a:bodyPr/>
                    <a:lstStyle/>
                    <a:p>
                      <a:r>
                        <a:rPr lang="en-GB" dirty="0"/>
                        <a:t>Ctrl + Z</a:t>
                      </a:r>
                    </a:p>
                  </a:txBody>
                  <a:tcPr/>
                </a:tc>
                <a:tc>
                  <a:txBody>
                    <a:bodyPr/>
                    <a:lstStyle/>
                    <a:p>
                      <a:r>
                        <a:rPr lang="en-GB" dirty="0"/>
                        <a:t>Undo</a:t>
                      </a:r>
                    </a:p>
                  </a:txBody>
                  <a:tcPr/>
                </a:tc>
                <a:extLst>
                  <a:ext uri="{0D108BD9-81ED-4DB2-BD59-A6C34878D82A}">
                    <a16:rowId xmlns:a16="http://schemas.microsoft.com/office/drawing/2014/main" val="934025858"/>
                  </a:ext>
                </a:extLst>
              </a:tr>
              <a:tr h="370840">
                <a:tc>
                  <a:txBody>
                    <a:bodyPr/>
                    <a:lstStyle/>
                    <a:p>
                      <a:r>
                        <a:rPr lang="en-GB" dirty="0"/>
                        <a:t>Ctrl + Y</a:t>
                      </a:r>
                    </a:p>
                  </a:txBody>
                  <a:tcPr/>
                </a:tc>
                <a:tc>
                  <a:txBody>
                    <a:bodyPr/>
                    <a:lstStyle/>
                    <a:p>
                      <a:r>
                        <a:rPr lang="en-GB" dirty="0"/>
                        <a:t>Redo</a:t>
                      </a:r>
                    </a:p>
                  </a:txBody>
                  <a:tcPr/>
                </a:tc>
                <a:extLst>
                  <a:ext uri="{0D108BD9-81ED-4DB2-BD59-A6C34878D82A}">
                    <a16:rowId xmlns:a16="http://schemas.microsoft.com/office/drawing/2014/main" val="3132815991"/>
                  </a:ext>
                </a:extLst>
              </a:tr>
            </a:tbl>
          </a:graphicData>
        </a:graphic>
      </p:graphicFrame>
    </p:spTree>
    <p:extLst>
      <p:ext uri="{BB962C8B-B14F-4D97-AF65-F5344CB8AC3E}">
        <p14:creationId xmlns:p14="http://schemas.microsoft.com/office/powerpoint/2010/main" val="134843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26627-622B-F849-72F6-54D9AEA77E75}"/>
              </a:ext>
            </a:extLst>
          </p:cNvPr>
          <p:cNvSpPr>
            <a:spLocks noGrp="1"/>
          </p:cNvSpPr>
          <p:nvPr>
            <p:ph type="title"/>
          </p:nvPr>
        </p:nvSpPr>
        <p:spPr/>
        <p:txBody>
          <a:bodyPr/>
          <a:lstStyle/>
          <a:p>
            <a:r>
              <a:rPr lang="en-GB" dirty="0"/>
              <a:t>Let’s Code</a:t>
            </a:r>
          </a:p>
        </p:txBody>
      </p:sp>
      <p:sp>
        <p:nvSpPr>
          <p:cNvPr id="5" name="Content Placeholder 4">
            <a:extLst>
              <a:ext uri="{FF2B5EF4-FFF2-40B4-BE49-F238E27FC236}">
                <a16:creationId xmlns:a16="http://schemas.microsoft.com/office/drawing/2014/main" id="{A6723A21-D36D-6421-9775-38E101445D4D}"/>
              </a:ext>
            </a:extLst>
          </p:cNvPr>
          <p:cNvSpPr>
            <a:spLocks noGrp="1"/>
          </p:cNvSpPr>
          <p:nvPr>
            <p:ph type="body" idx="1"/>
          </p:nvPr>
        </p:nvSpPr>
        <p:spPr/>
        <p:txBody>
          <a:bodyPr/>
          <a:lstStyle/>
          <a:p>
            <a:r>
              <a:rPr lang="en-GB" dirty="0"/>
              <a:t>It’s time to get cracking and writing code in your shiny new IDE</a:t>
            </a:r>
          </a:p>
        </p:txBody>
      </p:sp>
    </p:spTree>
    <p:extLst>
      <p:ext uri="{BB962C8B-B14F-4D97-AF65-F5344CB8AC3E}">
        <p14:creationId xmlns:p14="http://schemas.microsoft.com/office/powerpoint/2010/main" val="425916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55A76-6A7E-96B4-713E-C2E17047C5F4}"/>
              </a:ext>
            </a:extLst>
          </p:cNvPr>
          <p:cNvSpPr>
            <a:spLocks noGrp="1"/>
          </p:cNvSpPr>
          <p:nvPr>
            <p:ph type="title"/>
          </p:nvPr>
        </p:nvSpPr>
        <p:spPr/>
        <p:txBody>
          <a:bodyPr/>
          <a:lstStyle/>
          <a:p>
            <a:r>
              <a:rPr lang="en-GB" dirty="0"/>
              <a:t>Thank you for joining us</a:t>
            </a:r>
          </a:p>
        </p:txBody>
      </p:sp>
      <p:sp>
        <p:nvSpPr>
          <p:cNvPr id="6" name="Text Placeholder 5">
            <a:extLst>
              <a:ext uri="{FF2B5EF4-FFF2-40B4-BE49-F238E27FC236}">
                <a16:creationId xmlns:a16="http://schemas.microsoft.com/office/drawing/2014/main" id="{0635DF4C-88B5-A90D-3FB9-F4DEDBAFE475}"/>
              </a:ext>
            </a:extLst>
          </p:cNvPr>
          <p:cNvSpPr>
            <a:spLocks noGrp="1"/>
          </p:cNvSpPr>
          <p:nvPr>
            <p:ph type="body" sz="half" idx="2"/>
          </p:nvPr>
        </p:nvSpPr>
        <p:spPr/>
        <p:txBody>
          <a:bodyPr/>
          <a:lstStyle/>
          <a:p>
            <a:r>
              <a:rPr lang="en-GB" dirty="0"/>
              <a:t>If you have any questions please post them in chat!</a:t>
            </a:r>
          </a:p>
          <a:p>
            <a:endParaRPr lang="en-GB" dirty="0"/>
          </a:p>
          <a:p>
            <a:r>
              <a:rPr lang="en-GB" dirty="0"/>
              <a:t>If you have any questions in the future, make sure to ask in our Discord server in either the #first-year or #support channels.</a:t>
            </a:r>
          </a:p>
        </p:txBody>
      </p:sp>
      <p:pic>
        <p:nvPicPr>
          <p:cNvPr id="12" name="Picture 11">
            <a:extLst>
              <a:ext uri="{FF2B5EF4-FFF2-40B4-BE49-F238E27FC236}">
                <a16:creationId xmlns:a16="http://schemas.microsoft.com/office/drawing/2014/main" id="{2CD1038E-96E0-4D10-2ED9-4035C2E6C5A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19" y="1242059"/>
            <a:ext cx="4373881" cy="4373881"/>
          </a:xfrm>
          <a:prstGeom prst="rect">
            <a:avLst/>
          </a:prstGeom>
        </p:spPr>
      </p:pic>
    </p:spTree>
    <p:extLst>
      <p:ext uri="{BB962C8B-B14F-4D97-AF65-F5344CB8AC3E}">
        <p14:creationId xmlns:p14="http://schemas.microsoft.com/office/powerpoint/2010/main" val="347403974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351</TotalTime>
  <Words>618</Words>
  <Application>Microsoft Office PowerPoint</Application>
  <PresentationFormat>Widescreen</PresentationFormat>
  <Paragraphs>65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Google Sans</vt:lpstr>
      <vt:lpstr>Vapor Trail</vt:lpstr>
      <vt:lpstr>Python Basics Workshop</vt:lpstr>
      <vt:lpstr>Preparing to program</vt:lpstr>
      <vt:lpstr>Setting up your environment</vt:lpstr>
      <vt:lpstr>Let’s Code</vt:lpstr>
      <vt:lpstr>Thank you for joining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 Workshop</dc:title>
  <dc:creator>Jake Mattless 2021 (N1012302)</dc:creator>
  <cp:lastModifiedBy>Jake Mattless 2021 (N1012302)</cp:lastModifiedBy>
  <cp:revision>6</cp:revision>
  <dcterms:created xsi:type="dcterms:W3CDTF">2022-10-17T12:06:57Z</dcterms:created>
  <dcterms:modified xsi:type="dcterms:W3CDTF">2022-10-19T18:13:36Z</dcterms:modified>
</cp:coreProperties>
</file>