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9" r:id="rId6"/>
    <p:sldId id="260" r:id="rId7"/>
    <p:sldId id="261" r:id="rId8"/>
    <p:sldId id="262" r:id="rId9"/>
    <p:sldId id="263" r:id="rId10"/>
    <p:sldId id="271" r:id="rId11"/>
    <p:sldId id="264" r:id="rId12"/>
    <p:sldId id="273" r:id="rId13"/>
    <p:sldId id="276" r:id="rId14"/>
    <p:sldId id="272" r:id="rId15"/>
    <p:sldId id="277" r:id="rId16"/>
    <p:sldId id="278" r:id="rId17"/>
    <p:sldId id="279" r:id="rId18"/>
    <p:sldId id="280" r:id="rId19"/>
    <p:sldId id="266" r:id="rId20"/>
    <p:sldId id="26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3784" autoAdjust="0"/>
  </p:normalViewPr>
  <p:slideViewPr>
    <p:cSldViewPr snapToGrid="0">
      <p:cViewPr>
        <p:scale>
          <a:sx n="66" d="100"/>
          <a:sy n="66" d="100"/>
        </p:scale>
        <p:origin x="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28D6F-0F02-475C-913C-35887D815319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B6A1-FDD4-4095-9EB5-5FC2E10AAB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7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CB6A1-FDD4-4095-9EB5-5FC2E10AAB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15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927FA-C963-429E-85CA-9FB038577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8DD8D-ABD6-4807-B757-A7A44C71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F090C-B9EF-4245-8C39-23C1445C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DAEDFF-BE9E-4B17-A9AE-21FAB2E5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23428-9494-4B85-9818-8F86776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9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F751-8851-4FB2-8B3B-1FE9ACBF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60D1D5-8759-4810-A1C1-C9DD098B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8D4CE5-4937-45EB-8389-E7C47ADA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B22CD-37AA-4C4F-B0B1-46B9CDDE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DB710-E2AF-45F1-969D-F2C9C770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08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29A181-5C2A-49FF-9149-AFF21E35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52A014-A3EF-4018-A3F0-8AB66C01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3694E-48DB-42A4-8666-775B086A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AB36F-64A3-40FF-A760-3EEEFA9D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B59E17-D653-4F58-9350-BD50CC97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2130F-493E-4CB4-B45C-34866E2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58384-92DD-4309-A306-A74994DB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4503E-B36C-4FDF-B267-B145E3C6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AB68F-1474-4226-A228-8A9F440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7DDB37-D713-4F87-9AB6-CA6D98D9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471C6-7B35-43DD-B3B7-CA459A7C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297B6-9321-45F0-8DCB-98587E8CA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533CA-F13C-4D30-9F51-779E07CA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77D96-C44C-44F2-811D-D28DAB89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E2692-F1D4-4B0C-8A24-F887B184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69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1E064-58E9-4010-9D43-4424E3B7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C5BE7-01C6-4F08-AA0C-874D8D526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F9BE09-47D1-4B0B-99A4-67F4136C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A76A61-084E-46B0-A30F-52552AF2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82DE3C-00E8-4F26-B0DA-3BE483F4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9338E-3FCC-4628-890B-3C9CA34C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7B05-433A-40BC-B63B-090F2E8D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316699-8048-4B70-BCFC-C6073AADD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A5A7F4-4AD4-4CDB-BA62-5F8A89C0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908F74-0D79-46C9-BDD5-C7B65D8AB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3891E7-76A9-41A9-AC0F-477724E8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1DD396-7E2F-4DAA-82AB-41D2D5A1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EAA6D8-53E8-4CC7-9957-571036BA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405419-9B5B-4802-B5A1-E5F24F7F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8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48D51-E370-4021-A860-7D93DFAD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E9F6D7-0C7B-412D-91BA-E4AFA28A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621C89-E4FB-44D9-A0D7-9428A7D6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D93D11-2E8C-4760-B4A8-83119DCA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121509-7253-4096-9837-D22D59FA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BA4A8D-7E42-47AE-A8D0-DB6748B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9AAAA8-E20B-4D31-8FD0-CBB7FB07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7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3722D-24BD-4123-9305-66B10EA4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0481C-DCB9-4A59-8A68-2D141680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831422-BC21-40C6-BE76-B0189B1B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5218FC-BD1D-4DC4-B569-54BDBE4F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4EA8B2-54FD-43E7-845E-452BE331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E096C3-1DA2-4E88-89E8-51948C9C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A3103-E709-4B48-80AB-6D64B511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3D227B-F469-4675-A579-D7F1A5EEF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4FCE01-C777-478D-82F6-2DCBED12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84D5C7-D097-4A86-A0B5-F2A49126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FD4B58-69C2-4846-9EB7-F1869F14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13B39-C552-4253-9202-3349CF8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8E1122-D443-467A-9A66-F5B58C78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CFF2D-1078-4C4A-836B-2272DF3D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8041C-2728-40BD-BECC-A17AEA61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4773-8900-4A68-9787-43BE23DFBC86}" type="datetimeFigureOut">
              <a:rPr lang="zh-TW" altLang="en-US" smtClean="0"/>
              <a:t>2022/3/20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21AA1-DA02-46CA-B2E6-EDDEBB67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0295C-1EAE-4A78-8131-514CF76B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7E52-8533-4E2C-B82E-986E9716F9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41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E78A02-0B12-4D9E-BE74-A63E74A1E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00206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823CA4-89F5-4622-A7CB-0155495CB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</a:t>
            </a:r>
            <a:r>
              <a:rPr lang="en-US" altLang="zh-TW" b="1" i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Inc.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8B7BBC-8C14-481E-A984-85D8DE5F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南瓜香菜不加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1BEB24-A1C4-4E20-80A6-0D4989D8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78" y="3976841"/>
            <a:ext cx="666444" cy="6664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4F690F-0D6F-410E-A887-14B5D329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59" y="3976841"/>
            <a:ext cx="666444" cy="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1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47CD881-756E-4C42-8C29-F80214418BFD}"/>
              </a:ext>
            </a:extLst>
          </p:cNvPr>
          <p:cNvGrpSpPr/>
          <p:nvPr/>
        </p:nvGrpSpPr>
        <p:grpSpPr>
          <a:xfrm>
            <a:off x="4948696" y="181659"/>
            <a:ext cx="2088682" cy="2550356"/>
            <a:chOff x="2329315" y="2671812"/>
            <a:chExt cx="2088682" cy="255035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13CEC20-008F-49A9-9D98-88FBCAD6C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61" y="2671812"/>
              <a:ext cx="2027136" cy="2027136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C01BF62-0EFC-49EA-B26B-822DAFFC07D8}"/>
                </a:ext>
              </a:extLst>
            </p:cNvPr>
            <p:cNvSpPr txBox="1"/>
            <p:nvPr/>
          </p:nvSpPr>
          <p:spPr>
            <a:xfrm>
              <a:off x="2329315" y="4698948"/>
              <a:ext cx="2088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002060"/>
                  </a:solidFill>
                </a:rPr>
                <a:t>DNN</a:t>
              </a:r>
              <a:endParaRPr lang="zh-TW" altLang="en-US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0BEFB0-3219-409C-8920-7B7A7F9A2EC5}"/>
              </a:ext>
            </a:extLst>
          </p:cNvPr>
          <p:cNvGrpSpPr/>
          <p:nvPr/>
        </p:nvGrpSpPr>
        <p:grpSpPr>
          <a:xfrm>
            <a:off x="9238215" y="1456837"/>
            <a:ext cx="2088682" cy="2550356"/>
            <a:chOff x="2329315" y="2671812"/>
            <a:chExt cx="2088682" cy="255035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53263AD-8534-4500-8222-431B12DC7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61" y="2671812"/>
              <a:ext cx="2027136" cy="202713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26AB402-9300-4E28-B7BE-9603A44C73B5}"/>
                </a:ext>
              </a:extLst>
            </p:cNvPr>
            <p:cNvSpPr txBox="1"/>
            <p:nvPr/>
          </p:nvSpPr>
          <p:spPr>
            <a:xfrm>
              <a:off x="2329315" y="4698948"/>
              <a:ext cx="2088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002060"/>
                  </a:solidFill>
                </a:rPr>
                <a:t>Time</a:t>
              </a:r>
              <a:endParaRPr lang="zh-TW" altLang="en-US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EAC1844-5BDA-4FB9-B3DC-913D39705DDE}"/>
              </a:ext>
            </a:extLst>
          </p:cNvPr>
          <p:cNvGrpSpPr/>
          <p:nvPr/>
        </p:nvGrpSpPr>
        <p:grpSpPr>
          <a:xfrm>
            <a:off x="6757090" y="4268803"/>
            <a:ext cx="2088682" cy="2550356"/>
            <a:chOff x="2329315" y="2671812"/>
            <a:chExt cx="2088682" cy="255035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1E89967-04FA-41FA-98CB-FDF1FABA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61" y="2671812"/>
              <a:ext cx="2027136" cy="202713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30035FF-3378-45F7-BE09-BAFEE9FD2EEE}"/>
                </a:ext>
              </a:extLst>
            </p:cNvPr>
            <p:cNvSpPr txBox="1"/>
            <p:nvPr/>
          </p:nvSpPr>
          <p:spPr>
            <a:xfrm>
              <a:off x="2329315" y="4698948"/>
              <a:ext cx="2088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002060"/>
                  </a:solidFill>
                </a:rPr>
                <a:t>Date</a:t>
              </a:r>
              <a:endParaRPr lang="zh-TW" altLang="en-US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E2B6356-359C-4615-BC74-2FBC76F591BA}"/>
              </a:ext>
            </a:extLst>
          </p:cNvPr>
          <p:cNvGrpSpPr/>
          <p:nvPr/>
        </p:nvGrpSpPr>
        <p:grpSpPr>
          <a:xfrm>
            <a:off x="659177" y="1718447"/>
            <a:ext cx="2088682" cy="2550356"/>
            <a:chOff x="2329315" y="2671812"/>
            <a:chExt cx="2088682" cy="255035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75F4E23-F930-449C-98A2-DF3CB858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61" y="2671812"/>
              <a:ext cx="2027136" cy="202713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12476EF-BE1C-4A74-B72D-A7D9319DF762}"/>
                </a:ext>
              </a:extLst>
            </p:cNvPr>
            <p:cNvSpPr txBox="1"/>
            <p:nvPr/>
          </p:nvSpPr>
          <p:spPr>
            <a:xfrm>
              <a:off x="2329315" y="4698948"/>
              <a:ext cx="2088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002060"/>
                  </a:solidFill>
                </a:rPr>
                <a:t>Weather</a:t>
              </a:r>
              <a:endParaRPr lang="zh-TW" altLang="en-US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41F3A05-FE24-48A3-A741-005648314A51}"/>
              </a:ext>
            </a:extLst>
          </p:cNvPr>
          <p:cNvGrpSpPr/>
          <p:nvPr/>
        </p:nvGrpSpPr>
        <p:grpSpPr>
          <a:xfrm>
            <a:off x="3024523" y="4007193"/>
            <a:ext cx="2088682" cy="2550356"/>
            <a:chOff x="2329315" y="2671812"/>
            <a:chExt cx="2088682" cy="2550356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3858AD55-829A-4171-ACA4-130C069CA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861" y="2671812"/>
              <a:ext cx="2027136" cy="202713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AA0900F-159D-432E-93FE-3D404C91E72D}"/>
                </a:ext>
              </a:extLst>
            </p:cNvPr>
            <p:cNvSpPr txBox="1"/>
            <p:nvPr/>
          </p:nvSpPr>
          <p:spPr>
            <a:xfrm>
              <a:off x="2329315" y="4698948"/>
              <a:ext cx="2088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002060"/>
                  </a:solidFill>
                </a:rPr>
                <a:t>Location</a:t>
              </a:r>
              <a:endParaRPr lang="zh-TW" altLang="en-US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3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C6C23FE-AFC8-4987-8461-F76E513054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3DC136B-4527-44D1-9DE4-50750071488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</a:p>
        </p:txBody>
      </p:sp>
    </p:spTree>
    <p:extLst>
      <p:ext uri="{BB962C8B-B14F-4D97-AF65-F5344CB8AC3E}">
        <p14:creationId xmlns:p14="http://schemas.microsoft.com/office/powerpoint/2010/main" val="292544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48F57-F4F6-4678-9A60-26F6AA56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778" y="1825625"/>
            <a:ext cx="8007417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Predicted instance electricity generation vs. real scene for anomaly detection</a:t>
            </a:r>
          </a:p>
          <a:p>
            <a:r>
              <a:rPr lang="en-US" altLang="zh-TW" dirty="0"/>
              <a:t>Consider 3 standard deviation as well-predicted case</a:t>
            </a:r>
          </a:p>
          <a:p>
            <a:r>
              <a:rPr lang="en-US" altLang="zh-TW" dirty="0"/>
              <a:t>Compare general case to Sapporo’s special case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42727-D09F-470E-9E9A-F6D4B5D249A2}"/>
              </a:ext>
            </a:extLst>
          </p:cNvPr>
          <p:cNvSpPr/>
          <p:nvPr/>
        </p:nvSpPr>
        <p:spPr>
          <a:xfrm>
            <a:off x="0" y="0"/>
            <a:ext cx="32956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2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F0EA69F-C6C3-4CBE-B746-6ABF22B6DDE2}"/>
              </a:ext>
            </a:extLst>
          </p:cNvPr>
          <p:cNvSpPr txBox="1"/>
          <p:nvPr/>
        </p:nvSpPr>
        <p:spPr>
          <a:xfrm>
            <a:off x="1349487" y="924024"/>
            <a:ext cx="7431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[min]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electricity generation [W/W]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predicted data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Scatter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data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565FFF4-9681-43E6-97DB-0DB6F7CE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239" y="2663992"/>
            <a:ext cx="4126434" cy="27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0CF78C3-D4B0-4171-9C86-B8E47675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725" y="2663992"/>
            <a:ext cx="4126434" cy="27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BAC61C-1352-4632-AA35-854B7272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5681">
            <a:off x="8951789" y="648581"/>
            <a:ext cx="2552702" cy="255270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35BC49-B33C-4937-84A2-099503ED4A5B}"/>
              </a:ext>
            </a:extLst>
          </p:cNvPr>
          <p:cNvSpPr txBox="1"/>
          <p:nvPr/>
        </p:nvSpPr>
        <p:spPr>
          <a:xfrm>
            <a:off x="1520791" y="5435666"/>
            <a:ext cx="385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2/2 Tokyo, sunny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52814D-A09D-4C55-89BD-09E9B741B470}"/>
              </a:ext>
            </a:extLst>
          </p:cNvPr>
          <p:cNvSpPr txBox="1"/>
          <p:nvPr/>
        </p:nvSpPr>
        <p:spPr>
          <a:xfrm>
            <a:off x="6985278" y="5435666"/>
            <a:ext cx="385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2/20 Tokyo, cloudy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17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AF4F63C-B935-4D27-B433-5725EAC7C52E}"/>
              </a:ext>
            </a:extLst>
          </p:cNvPr>
          <p:cNvGrpSpPr/>
          <p:nvPr/>
        </p:nvGrpSpPr>
        <p:grpSpPr>
          <a:xfrm>
            <a:off x="1253240" y="2509988"/>
            <a:ext cx="9685520" cy="2762049"/>
            <a:chOff x="1831407" y="2247900"/>
            <a:chExt cx="8283392" cy="2362200"/>
          </a:xfrm>
        </p:grpSpPr>
        <p:pic>
          <p:nvPicPr>
            <p:cNvPr id="3080" name="Picture 8" descr="https://i.imgur.com/KMQGVRN.png">
              <a:extLst>
                <a:ext uri="{FF2B5EF4-FFF2-40B4-BE49-F238E27FC236}">
                  <a16:creationId xmlns:a16="http://schemas.microsoft.com/office/drawing/2014/main" id="{CCB7CFD6-CA33-40DF-B50D-DC25A3B6C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407" y="224790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s://i.imgur.com/fSngG0n.png">
              <a:extLst>
                <a:ext uri="{FF2B5EF4-FFF2-40B4-BE49-F238E27FC236}">
                  <a16:creationId xmlns:a16="http://schemas.microsoft.com/office/drawing/2014/main" id="{ADECC4D1-EDB1-4A63-8D73-CA1BC7D93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4824" y="2247900"/>
              <a:ext cx="3609975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E54506-7755-4DA8-A3C6-6233E47A3CF0}"/>
              </a:ext>
            </a:extLst>
          </p:cNvPr>
          <p:cNvSpPr txBox="1"/>
          <p:nvPr/>
        </p:nvSpPr>
        <p:spPr>
          <a:xfrm>
            <a:off x="1375661" y="914399"/>
            <a:ext cx="743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predicted instance electricity [W/W]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[W/W]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abnormal point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37AB8E-11C5-439E-9118-8EA59D07FA08}"/>
              </a:ext>
            </a:extLst>
          </p:cNvPr>
          <p:cNvSpPr/>
          <p:nvPr/>
        </p:nvSpPr>
        <p:spPr>
          <a:xfrm>
            <a:off x="8807116" y="4071708"/>
            <a:ext cx="1200329" cy="1200329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27F458-9653-4388-A193-0985E52B9E18}"/>
              </a:ext>
            </a:extLst>
          </p:cNvPr>
          <p:cNvSpPr txBox="1"/>
          <p:nvPr/>
        </p:nvSpPr>
        <p:spPr>
          <a:xfrm>
            <a:off x="1578543" y="5505651"/>
            <a:ext cx="304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</a:p>
          <a:p>
            <a:r>
              <a:rPr lang="en-US" altLang="zh-TW" dirty="0"/>
              <a:t>sunny + cloudy</a:t>
            </a:r>
          </a:p>
          <a:p>
            <a:r>
              <a:rPr lang="en-US" altLang="zh-TW" dirty="0"/>
              <a:t>2.3% abnormal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072257-814B-456F-9B96-BC84B587701A}"/>
              </a:ext>
            </a:extLst>
          </p:cNvPr>
          <p:cNvSpPr txBox="1"/>
          <p:nvPr/>
        </p:nvSpPr>
        <p:spPr>
          <a:xfrm>
            <a:off x="6965862" y="5505651"/>
            <a:ext cx="304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</a:p>
          <a:p>
            <a:r>
              <a:rPr lang="en-US" altLang="zh-TW" dirty="0"/>
              <a:t>Lightly snow</a:t>
            </a:r>
          </a:p>
          <a:p>
            <a:r>
              <a:rPr lang="en-US" altLang="zh-TW" dirty="0"/>
              <a:t>21.6% abnormal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0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9AF4F63C-B935-4D27-B433-5725EAC7C52E}"/>
              </a:ext>
            </a:extLst>
          </p:cNvPr>
          <p:cNvGrpSpPr/>
          <p:nvPr/>
        </p:nvGrpSpPr>
        <p:grpSpPr>
          <a:xfrm>
            <a:off x="1253240" y="2509988"/>
            <a:ext cx="9671497" cy="2762049"/>
            <a:chOff x="1831407" y="2247900"/>
            <a:chExt cx="8271399" cy="2362200"/>
          </a:xfrm>
        </p:grpSpPr>
        <p:pic>
          <p:nvPicPr>
            <p:cNvPr id="3080" name="Picture 8" descr="https://i.imgur.com/KMQGVRN.png">
              <a:extLst>
                <a:ext uri="{FF2B5EF4-FFF2-40B4-BE49-F238E27FC236}">
                  <a16:creationId xmlns:a16="http://schemas.microsoft.com/office/drawing/2014/main" id="{CCB7CFD6-CA33-40DF-B50D-DC25A3B6C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407" y="224790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ADECC4D1-EDB1-4A63-8D73-CA1BC7D93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516816" y="2247900"/>
              <a:ext cx="358599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E54506-7755-4DA8-A3C6-6233E47A3CF0}"/>
              </a:ext>
            </a:extLst>
          </p:cNvPr>
          <p:cNvSpPr txBox="1"/>
          <p:nvPr/>
        </p:nvSpPr>
        <p:spPr>
          <a:xfrm>
            <a:off x="1375661" y="914399"/>
            <a:ext cx="743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predicted instance electricity [W/W]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real [W/W]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abnormal point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137AB8E-11C5-439E-9118-8EA59D07FA08}"/>
              </a:ext>
            </a:extLst>
          </p:cNvPr>
          <p:cNvSpPr/>
          <p:nvPr/>
        </p:nvSpPr>
        <p:spPr>
          <a:xfrm>
            <a:off x="8807116" y="4071708"/>
            <a:ext cx="1200329" cy="1200329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27F458-9653-4388-A193-0985E52B9E18}"/>
              </a:ext>
            </a:extLst>
          </p:cNvPr>
          <p:cNvSpPr txBox="1"/>
          <p:nvPr/>
        </p:nvSpPr>
        <p:spPr>
          <a:xfrm>
            <a:off x="1578543" y="5505651"/>
            <a:ext cx="304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</a:p>
          <a:p>
            <a:r>
              <a:rPr lang="en-US" altLang="zh-TW" dirty="0"/>
              <a:t>sunny + cloudy</a:t>
            </a:r>
          </a:p>
          <a:p>
            <a:r>
              <a:rPr lang="en-US" altLang="zh-TW" dirty="0"/>
              <a:t>2.3% abnormal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5072257-814B-456F-9B96-BC84B587701A}"/>
              </a:ext>
            </a:extLst>
          </p:cNvPr>
          <p:cNvSpPr txBox="1"/>
          <p:nvPr/>
        </p:nvSpPr>
        <p:spPr>
          <a:xfrm>
            <a:off x="6965862" y="5505651"/>
            <a:ext cx="3041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set</a:t>
            </a:r>
          </a:p>
          <a:p>
            <a:r>
              <a:rPr lang="en-US" altLang="zh-TW" dirty="0"/>
              <a:t>Heavily snow</a:t>
            </a:r>
          </a:p>
          <a:p>
            <a:r>
              <a:rPr lang="en-US" altLang="zh-TW" dirty="0"/>
              <a:t>35% abnormal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3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F0EA69F-C6C3-4CBE-B746-6ABF22B6DDE2}"/>
              </a:ext>
            </a:extLst>
          </p:cNvPr>
          <p:cNvSpPr txBox="1"/>
          <p:nvPr/>
        </p:nvSpPr>
        <p:spPr>
          <a:xfrm>
            <a:off x="1349487" y="924024"/>
            <a:ext cx="743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[min]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electricity generation [W/W]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565FFF4-9681-43E6-97DB-0DB6F7CE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239" y="2669538"/>
            <a:ext cx="4126434" cy="27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0CF78C3-D4B0-4171-9C86-B8E47675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7725" y="2663992"/>
            <a:ext cx="4126434" cy="275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35BC49-B33C-4937-84A2-099503ED4A5B}"/>
              </a:ext>
            </a:extLst>
          </p:cNvPr>
          <p:cNvSpPr txBox="1"/>
          <p:nvPr/>
        </p:nvSpPr>
        <p:spPr>
          <a:xfrm>
            <a:off x="1520791" y="5435666"/>
            <a:ext cx="385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2/1 Sapporo, heavily snow</a:t>
            </a:r>
          </a:p>
          <a:p>
            <a:r>
              <a:rPr lang="en-US" altLang="zh-TW" dirty="0"/>
              <a:t>24% abnormal 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52814D-A09D-4C55-89BD-09E9B741B470}"/>
              </a:ext>
            </a:extLst>
          </p:cNvPr>
          <p:cNvSpPr txBox="1"/>
          <p:nvPr/>
        </p:nvSpPr>
        <p:spPr>
          <a:xfrm>
            <a:off x="6985278" y="5435666"/>
            <a:ext cx="385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2/20 Sapporo, lightly snow</a:t>
            </a:r>
          </a:p>
          <a:p>
            <a:r>
              <a:rPr lang="en-US" altLang="zh-TW" dirty="0"/>
              <a:t>18.3% abnormal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9E8DF0-4B4C-4428-8C35-E721621BB89C}"/>
              </a:ext>
            </a:extLst>
          </p:cNvPr>
          <p:cNvSpPr txBox="1"/>
          <p:nvPr/>
        </p:nvSpPr>
        <p:spPr>
          <a:xfrm>
            <a:off x="3000584" y="3244334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Predicted data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544A03-7535-4BD0-AB98-27C75FEA64FD}"/>
              </a:ext>
            </a:extLst>
          </p:cNvPr>
          <p:cNvSpPr txBox="1"/>
          <p:nvPr/>
        </p:nvSpPr>
        <p:spPr>
          <a:xfrm>
            <a:off x="6623122" y="3450657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Predicted data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2FAD5C-17A1-4439-891C-18E80E9FEBCB}"/>
              </a:ext>
            </a:extLst>
          </p:cNvPr>
          <p:cNvSpPr txBox="1"/>
          <p:nvPr/>
        </p:nvSpPr>
        <p:spPr>
          <a:xfrm>
            <a:off x="1901700" y="4648019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real data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2FAB2B-737D-4E8C-9890-30A1C75773D9}"/>
              </a:ext>
            </a:extLst>
          </p:cNvPr>
          <p:cNvSpPr txBox="1"/>
          <p:nvPr/>
        </p:nvSpPr>
        <p:spPr>
          <a:xfrm>
            <a:off x="7992888" y="4871309"/>
            <a:ext cx="247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real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90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E78A02-0B12-4D9E-BE74-A63E74A1E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002060"/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4E06267-8804-4C23-8273-DB38B5069F1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Future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00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Engaging with Technology - GlobalFocus">
            <a:extLst>
              <a:ext uri="{FF2B5EF4-FFF2-40B4-BE49-F238E27FC236}">
                <a16:creationId xmlns:a16="http://schemas.microsoft.com/office/drawing/2014/main" id="{3C9B70E2-5D52-40B1-A341-B2AD1F1F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813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84A615F-E1CD-4519-96F5-78EB318E650D}"/>
              </a:ext>
            </a:extLst>
          </p:cNvPr>
          <p:cNvSpPr/>
          <p:nvPr/>
        </p:nvSpPr>
        <p:spPr>
          <a:xfrm>
            <a:off x="1007165" y="755374"/>
            <a:ext cx="5088835" cy="499938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456D26-C06E-439C-9545-C037C6E85F0C}"/>
              </a:ext>
            </a:extLst>
          </p:cNvPr>
          <p:cNvSpPr txBox="1"/>
          <p:nvPr/>
        </p:nvSpPr>
        <p:spPr>
          <a:xfrm>
            <a:off x="2146333" y="1207093"/>
            <a:ext cx="281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4B6D21-35BF-46D8-AFFA-87584A33EDD8}"/>
              </a:ext>
            </a:extLst>
          </p:cNvPr>
          <p:cNvSpPr txBox="1"/>
          <p:nvPr/>
        </p:nvSpPr>
        <p:spPr>
          <a:xfrm>
            <a:off x="1565618" y="2607878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資料量增加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5429D3-95FA-4AE2-B671-41E30CD29E94}"/>
              </a:ext>
            </a:extLst>
          </p:cNvPr>
          <p:cNvSpPr txBox="1"/>
          <p:nvPr/>
        </p:nvSpPr>
        <p:spPr>
          <a:xfrm>
            <a:off x="1565618" y="3159499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更多合適 </a:t>
            </a:r>
            <a:r>
              <a:rPr lang="en-US" altLang="zh-TW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A35AB-EDA8-4107-8B3C-B1889A9061A9}"/>
              </a:ext>
            </a:extLst>
          </p:cNvPr>
          <p:cNvSpPr txBox="1"/>
          <p:nvPr/>
        </p:nvSpPr>
        <p:spPr>
          <a:xfrm>
            <a:off x="1565618" y="3704857"/>
            <a:ext cx="397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更強的 </a:t>
            </a:r>
            <a:r>
              <a:rPr lang="en-US" altLang="zh-TW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</a:t>
            </a:r>
            <a:r>
              <a:rPr lang="en-US" altLang="zh-TW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(RNN,</a:t>
            </a: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Transformer)</a:t>
            </a:r>
          </a:p>
        </p:txBody>
      </p:sp>
    </p:spTree>
    <p:extLst>
      <p:ext uri="{BB962C8B-B14F-4D97-AF65-F5344CB8AC3E}">
        <p14:creationId xmlns:p14="http://schemas.microsoft.com/office/powerpoint/2010/main" val="18468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描繪專屬你的商業模式圖！9大構成要素一次看| Meet創業小聚">
            <a:extLst>
              <a:ext uri="{FF2B5EF4-FFF2-40B4-BE49-F238E27FC236}">
                <a16:creationId xmlns:a16="http://schemas.microsoft.com/office/drawing/2014/main" id="{28344DB0-F49A-496D-A07D-E5A0CA78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"/>
          <a:stretch/>
        </p:blipFill>
        <p:spPr bwMode="auto">
          <a:xfrm>
            <a:off x="0" y="0"/>
            <a:ext cx="122128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DF8B43E-7CCE-4F9C-B6A7-76F7C40B3E15}"/>
              </a:ext>
            </a:extLst>
          </p:cNvPr>
          <p:cNvSpPr/>
          <p:nvPr/>
        </p:nvSpPr>
        <p:spPr>
          <a:xfrm>
            <a:off x="6013174" y="755374"/>
            <a:ext cx="5088835" cy="499938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CEFF13-B453-486E-AEF8-B902B5F08ED0}"/>
              </a:ext>
            </a:extLst>
          </p:cNvPr>
          <p:cNvSpPr txBox="1"/>
          <p:nvPr/>
        </p:nvSpPr>
        <p:spPr>
          <a:xfrm>
            <a:off x="7152342" y="1207093"/>
            <a:ext cx="281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商業性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A2B043-5463-4B47-9515-D9D3F69B4AF8}"/>
              </a:ext>
            </a:extLst>
          </p:cNvPr>
          <p:cNvSpPr txBox="1"/>
          <p:nvPr/>
        </p:nvSpPr>
        <p:spPr>
          <a:xfrm>
            <a:off x="6571627" y="2607878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評估地區差異需求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E5591-D39D-48AA-A196-46802FCA3E25}"/>
              </a:ext>
            </a:extLst>
          </p:cNvPr>
          <p:cNvSpPr txBox="1"/>
          <p:nvPr/>
        </p:nvSpPr>
        <p:spPr>
          <a:xfrm>
            <a:off x="6571627" y="3159499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整合應用程式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409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cons-png.flaticon.com/512/607/607303.png">
            <a:extLst>
              <a:ext uri="{FF2B5EF4-FFF2-40B4-BE49-F238E27FC236}">
                <a16:creationId xmlns:a16="http://schemas.microsoft.com/office/drawing/2014/main" id="{C040FBB4-ED78-493E-BAFC-105AE026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354" y="2520909"/>
            <a:ext cx="1816182" cy="18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943530-79E6-48C5-AA9B-12EFC44C2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09" y="2439302"/>
            <a:ext cx="1816182" cy="1816182"/>
          </a:xfrm>
          <a:prstGeom prst="rect">
            <a:avLst/>
          </a:prstGeom>
        </p:spPr>
      </p:pic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B6A96168-B46D-4E0F-AEC3-4D5C034098B5}"/>
              </a:ext>
            </a:extLst>
          </p:cNvPr>
          <p:cNvSpPr/>
          <p:nvPr/>
        </p:nvSpPr>
        <p:spPr>
          <a:xfrm>
            <a:off x="8031464" y="1889513"/>
            <a:ext cx="1587581" cy="2915759"/>
          </a:xfrm>
          <a:prstGeom prst="upArrow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7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E78A02-0B12-4D9E-BE74-A63E74A1E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00206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823CA4-89F5-4622-A7CB-0155495CB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Thks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~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8B7BBC-8C14-481E-A984-85D8DE5F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南瓜香菜不加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1BEB24-A1C4-4E20-80A6-0D4989D8C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78" y="3976841"/>
            <a:ext cx="666444" cy="6664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4F690F-0D6F-410E-A887-14B5D329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59" y="3976841"/>
            <a:ext cx="666444" cy="6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11A9112-52FD-4A96-A5F7-97377B5348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r="1062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D5F17F3-A142-4DC4-B08B-8EA97B4EDB3B}"/>
              </a:ext>
            </a:extLst>
          </p:cNvPr>
          <p:cNvSpPr/>
          <p:nvPr/>
        </p:nvSpPr>
        <p:spPr>
          <a:xfrm>
            <a:off x="6013174" y="755374"/>
            <a:ext cx="5088835" cy="499938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148E9D-92C3-4610-90D3-458AF863C6D7}"/>
              </a:ext>
            </a:extLst>
          </p:cNvPr>
          <p:cNvSpPr txBox="1"/>
          <p:nvPr/>
        </p:nvSpPr>
        <p:spPr>
          <a:xfrm>
            <a:off x="7152342" y="1207093"/>
            <a:ext cx="281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損壞原因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A827A2D-2D10-408A-B9B7-202AAE02D66F}"/>
              </a:ext>
            </a:extLst>
          </p:cNvPr>
          <p:cNvSpPr txBox="1"/>
          <p:nvPr/>
        </p:nvSpPr>
        <p:spPr>
          <a:xfrm>
            <a:off x="6571627" y="2436428"/>
            <a:ext cx="3971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外力損壞</a:t>
            </a:r>
            <a:endParaRPr lang="en-US" altLang="zh-TW" sz="2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溫度破壞</a:t>
            </a:r>
          </a:p>
        </p:txBody>
      </p:sp>
    </p:spTree>
    <p:extLst>
      <p:ext uri="{BB962C8B-B14F-4D97-AF65-F5344CB8AC3E}">
        <p14:creationId xmlns:p14="http://schemas.microsoft.com/office/powerpoint/2010/main" val="315659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3728D56A-AD62-4521-983E-C52A4AFBD0E3}"/>
              </a:ext>
            </a:extLst>
          </p:cNvPr>
          <p:cNvSpPr/>
          <p:nvPr/>
        </p:nvSpPr>
        <p:spPr>
          <a:xfrm>
            <a:off x="-1803400" y="0"/>
            <a:ext cx="13995400" cy="6858000"/>
          </a:xfrm>
          <a:custGeom>
            <a:avLst/>
            <a:gdLst>
              <a:gd name="connsiteX0" fmla="*/ 1052840 w 15402131"/>
              <a:gd name="connsiteY0" fmla="*/ 0 h 6858000"/>
              <a:gd name="connsiteX1" fmla="*/ 15402131 w 15402131"/>
              <a:gd name="connsiteY1" fmla="*/ 0 h 6858000"/>
              <a:gd name="connsiteX2" fmla="*/ 15402131 w 15402131"/>
              <a:gd name="connsiteY2" fmla="*/ 6858000 h 6858000"/>
              <a:gd name="connsiteX3" fmla="*/ 0 w 15402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31" h="6858000">
                <a:moveTo>
                  <a:pt x="1052840" y="0"/>
                </a:moveTo>
                <a:lnTo>
                  <a:pt x="15402131" y="0"/>
                </a:lnTo>
                <a:lnTo>
                  <a:pt x="154021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圖案">
            <a:extLst>
              <a:ext uri="{FF2B5EF4-FFF2-40B4-BE49-F238E27FC236}">
                <a16:creationId xmlns:a16="http://schemas.microsoft.com/office/drawing/2014/main" id="{11DB09D1-8903-4F0E-A9A6-8AEF854042A7}"/>
              </a:ext>
            </a:extLst>
          </p:cNvPr>
          <p:cNvGrpSpPr/>
          <p:nvPr/>
        </p:nvGrpSpPr>
        <p:grpSpPr>
          <a:xfrm>
            <a:off x="8668627" y="2362228"/>
            <a:ext cx="2051254" cy="2051254"/>
            <a:chOff x="6820373" y="1304924"/>
            <a:chExt cx="2700000" cy="270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76212DC-D935-4C8F-8653-79D675AB4C06}"/>
                </a:ext>
              </a:extLst>
            </p:cNvPr>
            <p:cNvSpPr/>
            <p:nvPr/>
          </p:nvSpPr>
          <p:spPr>
            <a:xfrm>
              <a:off x="6820373" y="1304924"/>
              <a:ext cx="2700000" cy="27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870EEF2-B3DA-4374-9D74-C7AB0EAE9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65" t="4913" r="28761" b="8889"/>
            <a:stretch>
              <a:fillRect/>
            </a:stretch>
          </p:blipFill>
          <p:spPr>
            <a:xfrm>
              <a:off x="6922396" y="1406947"/>
              <a:ext cx="2495956" cy="2495956"/>
            </a:xfrm>
            <a:custGeom>
              <a:avLst/>
              <a:gdLst>
                <a:gd name="connsiteX0" fmla="*/ 1247978 w 2495956"/>
                <a:gd name="connsiteY0" fmla="*/ 0 h 2495956"/>
                <a:gd name="connsiteX1" fmla="*/ 2495956 w 2495956"/>
                <a:gd name="connsiteY1" fmla="*/ 1247978 h 2495956"/>
                <a:gd name="connsiteX2" fmla="*/ 1247978 w 2495956"/>
                <a:gd name="connsiteY2" fmla="*/ 2495956 h 2495956"/>
                <a:gd name="connsiteX3" fmla="*/ 0 w 2495956"/>
                <a:gd name="connsiteY3" fmla="*/ 1247978 h 2495956"/>
                <a:gd name="connsiteX4" fmla="*/ 1247978 w 2495956"/>
                <a:gd name="connsiteY4" fmla="*/ 0 h 249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956" h="2495956">
                  <a:moveTo>
                    <a:pt x="1247978" y="0"/>
                  </a:moveTo>
                  <a:cubicBezTo>
                    <a:pt x="1937217" y="0"/>
                    <a:pt x="2495956" y="558739"/>
                    <a:pt x="2495956" y="1247978"/>
                  </a:cubicBezTo>
                  <a:cubicBezTo>
                    <a:pt x="2495956" y="1937217"/>
                    <a:pt x="1937217" y="2495956"/>
                    <a:pt x="1247978" y="2495956"/>
                  </a:cubicBezTo>
                  <a:cubicBezTo>
                    <a:pt x="558739" y="2495956"/>
                    <a:pt x="0" y="1937217"/>
                    <a:pt x="0" y="1247978"/>
                  </a:cubicBezTo>
                  <a:cubicBezTo>
                    <a:pt x="0" y="558739"/>
                    <a:pt x="558739" y="0"/>
                    <a:pt x="1247978" y="0"/>
                  </a:cubicBezTo>
                  <a:close/>
                </a:path>
              </a:pathLst>
            </a:custGeom>
          </p:spPr>
        </p:pic>
      </p:grpSp>
      <p:sp>
        <p:nvSpPr>
          <p:cNvPr id="8" name="智慧居家系統">
            <a:extLst>
              <a:ext uri="{FF2B5EF4-FFF2-40B4-BE49-F238E27FC236}">
                <a16:creationId xmlns:a16="http://schemas.microsoft.com/office/drawing/2014/main" id="{A84DC6B4-E4FF-4C62-9EAB-1A7DFDE8A70B}"/>
              </a:ext>
            </a:extLst>
          </p:cNvPr>
          <p:cNvSpPr txBox="1"/>
          <p:nvPr/>
        </p:nvSpPr>
        <p:spPr>
          <a:xfrm>
            <a:off x="619537" y="2418359"/>
            <a:ext cx="11231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如何有效率檢測</a:t>
            </a:r>
            <a:endParaRPr lang="en-US" altLang="zh-TW" sz="6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太陽能發電板損壞情況</a:t>
            </a:r>
          </a:p>
        </p:txBody>
      </p:sp>
    </p:spTree>
    <p:extLst>
      <p:ext uri="{BB962C8B-B14F-4D97-AF65-F5344CB8AC3E}">
        <p14:creationId xmlns:p14="http://schemas.microsoft.com/office/powerpoint/2010/main" val="328083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9049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wvkL9Sy.png">
            <a:extLst>
              <a:ext uri="{FF2B5EF4-FFF2-40B4-BE49-F238E27FC236}">
                <a16:creationId xmlns:a16="http://schemas.microsoft.com/office/drawing/2014/main" id="{FB080BCE-31CD-42FE-ADDA-3AB85648F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1" t="13894" r="11499" b="4843"/>
          <a:stretch/>
        </p:blipFill>
        <p:spPr bwMode="auto">
          <a:xfrm>
            <a:off x="1292993" y="642486"/>
            <a:ext cx="9606013" cy="557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1960C747-4FC3-4710-B0A8-50F60251DADC}"/>
              </a:ext>
            </a:extLst>
          </p:cNvPr>
          <p:cNvGrpSpPr/>
          <p:nvPr/>
        </p:nvGrpSpPr>
        <p:grpSpPr>
          <a:xfrm>
            <a:off x="1292993" y="1271593"/>
            <a:ext cx="3457575" cy="1404464"/>
            <a:chOff x="6828801" y="3870414"/>
            <a:chExt cx="3457575" cy="1404464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0E7EA45-7F89-4C78-817C-CC0D6219A875}"/>
                </a:ext>
              </a:extLst>
            </p:cNvPr>
            <p:cNvSpPr/>
            <p:nvPr/>
          </p:nvSpPr>
          <p:spPr>
            <a:xfrm>
              <a:off x="6828801" y="3870414"/>
              <a:ext cx="3457575" cy="14044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2BCABB7-9EF2-4D91-8D24-60917AE199F8}"/>
                </a:ext>
              </a:extLst>
            </p:cNvPr>
            <p:cNvSpPr txBox="1"/>
            <p:nvPr/>
          </p:nvSpPr>
          <p:spPr>
            <a:xfrm>
              <a:off x="7429500" y="4095592"/>
              <a:ext cx="2286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發電資料</a:t>
              </a:r>
              <a:endParaRPr lang="en-US" altLang="zh-TW" sz="2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相關數據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97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D4784A-A7E8-4AA0-807C-E1828A758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3833F4E-2248-4E94-98DF-89348CFAF1A9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</a:t>
            </a:r>
          </a:p>
        </p:txBody>
      </p:sp>
    </p:spTree>
    <p:extLst>
      <p:ext uri="{BB962C8B-B14F-4D97-AF65-F5344CB8AC3E}">
        <p14:creationId xmlns:p14="http://schemas.microsoft.com/office/powerpoint/2010/main" val="320188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1179767-F729-436E-9C56-F976574E5F9C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D078CC-1FC8-4F91-8CFF-347D2E2AD77D}"/>
              </a:ext>
            </a:extLst>
          </p:cNvPr>
          <p:cNvGrpSpPr/>
          <p:nvPr/>
        </p:nvGrpSpPr>
        <p:grpSpPr>
          <a:xfrm>
            <a:off x="1273731" y="1549567"/>
            <a:ext cx="5827503" cy="4333875"/>
            <a:chOff x="1273731" y="1838325"/>
            <a:chExt cx="5827503" cy="433387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DD1AD5F-656E-4F29-8F7E-EF740353D499}"/>
                </a:ext>
              </a:extLst>
            </p:cNvPr>
            <p:cNvGrpSpPr/>
            <p:nvPr/>
          </p:nvGrpSpPr>
          <p:grpSpPr>
            <a:xfrm>
              <a:off x="1643063" y="1838325"/>
              <a:ext cx="5458171" cy="3943350"/>
              <a:chOff x="966788" y="2114550"/>
              <a:chExt cx="5458171" cy="3943350"/>
            </a:xfrm>
          </p:grpSpPr>
          <p:pic>
            <p:nvPicPr>
              <p:cNvPr id="3074" name="Picture 2" descr="https://i.imgur.com/wYcER9E.png">
                <a:extLst>
                  <a:ext uri="{FF2B5EF4-FFF2-40B4-BE49-F238E27FC236}">
                    <a16:creationId xmlns:a16="http://schemas.microsoft.com/office/drawing/2014/main" id="{AE490D0B-C28E-4906-8E47-448B2ABA77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788" y="2505075"/>
                <a:ext cx="5458171" cy="3552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76F281A-D61F-496C-A370-BCE71E871F0D}"/>
                  </a:ext>
                </a:extLst>
              </p:cNvPr>
              <p:cNvSpPr txBox="1"/>
              <p:nvPr/>
            </p:nvSpPr>
            <p:spPr>
              <a:xfrm>
                <a:off x="2352848" y="2114550"/>
                <a:ext cx="2686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Power – Sun Intensity</a:t>
                </a:r>
                <a:endParaRPr lang="zh-TW" altLang="en-US" dirty="0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2E3F99B-76DE-4B71-8AC4-735BF21B5AD8}"/>
                </a:ext>
              </a:extLst>
            </p:cNvPr>
            <p:cNvSpPr txBox="1"/>
            <p:nvPr/>
          </p:nvSpPr>
          <p:spPr>
            <a:xfrm rot="16200000">
              <a:off x="896159" y="3703939"/>
              <a:ext cx="1124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Power(W)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564C544-105E-4307-A452-7783E925E912}"/>
                </a:ext>
              </a:extLst>
            </p:cNvPr>
            <p:cNvSpPr txBox="1"/>
            <p:nvPr/>
          </p:nvSpPr>
          <p:spPr>
            <a:xfrm>
              <a:off x="3168990" y="5802868"/>
              <a:ext cx="2406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Sun Intensity (MJ/m^2)</a:t>
              </a:r>
              <a:endParaRPr lang="zh-TW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6FD656-09E8-4278-A4C5-5421A1F8F341}"/>
              </a:ext>
            </a:extLst>
          </p:cNvPr>
          <p:cNvSpPr txBox="1"/>
          <p:nvPr/>
        </p:nvSpPr>
        <p:spPr>
          <a:xfrm>
            <a:off x="1970344" y="789892"/>
            <a:ext cx="21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山口縣下關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2/14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17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157557-E7F1-4788-A825-B8A8CB35651A}"/>
              </a:ext>
            </a:extLst>
          </p:cNvPr>
          <p:cNvSpPr/>
          <p:nvPr/>
        </p:nvSpPr>
        <p:spPr>
          <a:xfrm>
            <a:off x="8896350" y="0"/>
            <a:ext cx="32956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73EF033-D997-4148-8C69-4F8FA0924692}"/>
              </a:ext>
            </a:extLst>
          </p:cNvPr>
          <p:cNvGrpSpPr/>
          <p:nvPr/>
        </p:nvGrpSpPr>
        <p:grpSpPr>
          <a:xfrm>
            <a:off x="1243175" y="789269"/>
            <a:ext cx="5950531" cy="5109672"/>
            <a:chOff x="1243175" y="789269"/>
            <a:chExt cx="5950531" cy="5109672"/>
          </a:xfrm>
        </p:grpSpPr>
        <p:pic>
          <p:nvPicPr>
            <p:cNvPr id="2050" name="Picture 2" descr="https://i.imgur.com/6IINQml.png">
              <a:extLst>
                <a:ext uri="{FF2B5EF4-FFF2-40B4-BE49-F238E27FC236}">
                  <a16:creationId xmlns:a16="http://schemas.microsoft.com/office/drawing/2014/main" id="{F43916ED-FED3-4325-B753-436FBEA42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507" y="1867405"/>
              <a:ext cx="5581199" cy="3662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74DF4D2-1166-4F9D-A772-939CEFCB82D6}"/>
                </a:ext>
              </a:extLst>
            </p:cNvPr>
            <p:cNvSpPr/>
            <p:nvPr/>
          </p:nvSpPr>
          <p:spPr>
            <a:xfrm>
              <a:off x="6026053" y="4543125"/>
              <a:ext cx="872691" cy="87269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984C4EB-BBFB-4FBC-86FD-BD9985D1CB52}"/>
                </a:ext>
              </a:extLst>
            </p:cNvPr>
            <p:cNvSpPr txBox="1"/>
            <p:nvPr/>
          </p:nvSpPr>
          <p:spPr>
            <a:xfrm>
              <a:off x="1612507" y="789269"/>
              <a:ext cx="288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北海道札幌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2/20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AD7CD51-63FF-4A9B-A58C-CE728D1550EE}"/>
                </a:ext>
              </a:extLst>
            </p:cNvPr>
            <p:cNvSpPr txBox="1"/>
            <p:nvPr/>
          </p:nvSpPr>
          <p:spPr>
            <a:xfrm>
              <a:off x="3522846" y="1405288"/>
              <a:ext cx="217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Power-Intensity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99F6227-A406-4FA7-A71B-13AF62D5288E}"/>
                </a:ext>
              </a:extLst>
            </p:cNvPr>
            <p:cNvSpPr txBox="1"/>
            <p:nvPr/>
          </p:nvSpPr>
          <p:spPr>
            <a:xfrm>
              <a:off x="2891939" y="5529609"/>
              <a:ext cx="3022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Sun Intensity (MJ/m^2)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6C96A75-3751-4645-954D-83EB73FA3DDE}"/>
                </a:ext>
              </a:extLst>
            </p:cNvPr>
            <p:cNvSpPr txBox="1"/>
            <p:nvPr/>
          </p:nvSpPr>
          <p:spPr>
            <a:xfrm rot="16200000">
              <a:off x="499003" y="3513841"/>
              <a:ext cx="1857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Power (W)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839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E78A02-0B12-4D9E-BE74-A63E74A1EA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002060"/>
              </a:solidFill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4E06267-8804-4C23-8273-DB38B5069F1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26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279</Words>
  <Application>Microsoft Office PowerPoint</Application>
  <PresentationFormat>寬螢幕</PresentationFormat>
  <Paragraphs>77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Calibri Light</vt:lpstr>
      <vt:lpstr>Office 佈景主題</vt:lpstr>
      <vt:lpstr>solAr Inc.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Thks ~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鍾承燁</dc:creator>
  <cp:lastModifiedBy>鍾承燁</cp:lastModifiedBy>
  <cp:revision>29</cp:revision>
  <dcterms:created xsi:type="dcterms:W3CDTF">2022-03-19T18:40:08Z</dcterms:created>
  <dcterms:modified xsi:type="dcterms:W3CDTF">2022-03-20T04:49:04Z</dcterms:modified>
</cp:coreProperties>
</file>