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329" r:id="rId3"/>
    <p:sldId id="331" r:id="rId4"/>
    <p:sldId id="326" r:id="rId5"/>
    <p:sldId id="335" r:id="rId6"/>
    <p:sldId id="337" r:id="rId7"/>
    <p:sldId id="338" r:id="rId8"/>
    <p:sldId id="339" r:id="rId9"/>
    <p:sldId id="340" r:id="rId10"/>
    <p:sldId id="341" r:id="rId11"/>
    <p:sldId id="332" r:id="rId12"/>
    <p:sldId id="333" r:id="rId13"/>
    <p:sldId id="336" r:id="rId14"/>
    <p:sldId id="334" r:id="rId15"/>
    <p:sldId id="327" r:id="rId16"/>
    <p:sldId id="257" r:id="rId17"/>
    <p:sldId id="319" r:id="rId18"/>
    <p:sldId id="323" r:id="rId19"/>
    <p:sldId id="322" r:id="rId20"/>
    <p:sldId id="321" r:id="rId21"/>
    <p:sldId id="324" r:id="rId22"/>
    <p:sldId id="325" r:id="rId23"/>
  </p:sldIdLst>
  <p:sldSz cx="9144000" cy="5143500" type="screen16x9"/>
  <p:notesSz cx="6858000" cy="9144000"/>
  <p:embeddedFontLst>
    <p:embeddedFont>
      <p:font typeface="Sniglet" panose="02020500000000000000" charset="0"/>
      <p:regular r:id="rId25"/>
    </p:embeddedFont>
    <p:embeddedFont>
      <p:font typeface="微軟正黑體" panose="020B0604030504040204" pitchFamily="34" charset="-120"/>
      <p:regular r:id="rId26"/>
      <p:bold r:id="rId27"/>
    </p:embeddedFont>
    <p:embeddedFont>
      <p:font typeface="Aharoni" panose="02010803020104030203" pitchFamily="2" charset="-79"/>
      <p:bold r:id="rId28"/>
    </p:embeddedFont>
    <p:embeddedFont>
      <p:font typeface="Dosis" panose="02020500000000000000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11E9DB-3247-4570-B055-D4CAEA8CED3B}">
  <a:tblStyle styleId="{0D11E9DB-3247-4570-B055-D4CAEA8CED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54759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099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4476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179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399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923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28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90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77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8596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3096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700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29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 dirty="0"/>
          </a:p>
        </p:txBody>
      </p:sp>
      <p:sp>
        <p:nvSpPr>
          <p:cNvPr id="162" name="Shape 16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A4C2F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</a:defRPr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 dirty="0"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</a:defRPr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 dirty="0"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haroni" panose="02010803020104030203" pitchFamily="2" charset="-79"/>
          <a:ea typeface="Aharoni" panose="02010803020104030203" pitchFamily="2" charset="-79"/>
          <a:cs typeface="Aharoni" panose="02010803020104030203" pitchFamily="2" charset="-79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haroni" panose="02010803020104030203" pitchFamily="2" charset="-79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1097369" y="615919"/>
            <a:ext cx="61530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altLang="zh-TW" dirty="0" err="1" smtClean="0"/>
              <a:t>ESLab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Final Demo</a:t>
            </a:r>
            <a:endParaRPr lang="en" dirty="0"/>
          </a:p>
        </p:txBody>
      </p:sp>
      <p:sp>
        <p:nvSpPr>
          <p:cNvPr id="3" name="Shape 516"/>
          <p:cNvSpPr txBox="1">
            <a:spLocks/>
          </p:cNvSpPr>
          <p:nvPr/>
        </p:nvSpPr>
        <p:spPr>
          <a:xfrm>
            <a:off x="1097369" y="2041058"/>
            <a:ext cx="5068513" cy="5813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buFont typeface="Sniglet"/>
              <a:buNone/>
              <a:defRPr sz="4800" b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buFont typeface="Sniglet"/>
              <a:buNone/>
              <a:defRPr sz="4800" b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buFont typeface="Sniglet"/>
              <a:buNone/>
              <a:defRPr sz="4800" b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buFont typeface="Sniglet"/>
              <a:buNone/>
              <a:defRPr sz="4800" b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buFont typeface="Sniglet"/>
              <a:buNone/>
              <a:defRPr sz="4800" b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buFont typeface="Sniglet"/>
              <a:buNone/>
              <a:defRPr sz="4800" b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buFont typeface="Sniglet"/>
              <a:buNone/>
              <a:defRPr sz="4800" b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buFont typeface="Sniglet"/>
              <a:buNone/>
              <a:defRPr sz="4800" b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l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謝宜展 高佑豪</a:t>
            </a:r>
            <a:endParaRPr lang="en" sz="3600" b="1" dirty="0"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After progress report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7925" y="1363153"/>
            <a:ext cx="6212040" cy="361080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Use </a:t>
            </a:r>
            <a:r>
              <a:rPr lang="en-US" altLang="zh-TW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Tizonia</a:t>
            </a: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 to search music on </a:t>
            </a:r>
            <a:r>
              <a:rPr lang="en-US" altLang="zh-TW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Youtube</a:t>
            </a:r>
            <a:endParaRPr lang="en-US" altLang="zh-TW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Arial"/>
              <a:sym typeface="Arial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Use </a:t>
            </a:r>
            <a:r>
              <a:rPr lang="en-US" altLang="zh-TW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Alsamixer</a:t>
            </a: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 to control volume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Solve BLE connection problem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Detect sound of claps to terminate </a:t>
            </a: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music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Change the fan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rgbClr val="3C78D8"/>
              </a:solidFill>
              <a:latin typeface="+mn-ea"/>
              <a:ea typeface="Arial"/>
              <a:sym typeface="Arial"/>
            </a:endParaRPr>
          </a:p>
          <a:p>
            <a:pPr>
              <a:spcBef>
                <a:spcPts val="600"/>
              </a:spcBef>
              <a:buNone/>
            </a:pPr>
            <a:endParaRPr lang="zh-TW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013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sz="4000" b="1" dirty="0" smtClean="0">
                <a:latin typeface="+mj-ea"/>
                <a:ea typeface="+mj-ea"/>
              </a:rPr>
              <a:t>使用工具</a:t>
            </a:r>
            <a:r>
              <a:rPr lang="en-US" altLang="zh-TW" sz="4000" b="1" dirty="0" smtClean="0">
                <a:latin typeface="+mj-ea"/>
                <a:ea typeface="+mj-ea"/>
              </a:rPr>
              <a:t>/</a:t>
            </a:r>
            <a:r>
              <a:rPr lang="zh-TW" altLang="en-US" sz="4000" b="1" dirty="0" smtClean="0">
                <a:latin typeface="+mj-ea"/>
                <a:ea typeface="+mj-ea"/>
              </a:rPr>
              <a:t>套件</a:t>
            </a:r>
            <a:endParaRPr lang="en" sz="4000" b="1" dirty="0">
              <a:latin typeface="+mj-ea"/>
              <a:ea typeface="+mj-ea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747925" y="1376359"/>
            <a:ext cx="6052268" cy="294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3000" b="1" dirty="0" err="1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RedBear</a:t>
            </a:r>
            <a:r>
              <a:rPr lang="en-US" altLang="zh-TW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 Shield</a:t>
            </a: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L298N</a:t>
            </a: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DHT11</a:t>
            </a: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USB</a:t>
            </a:r>
            <a:r>
              <a:rPr lang="zh-TW" altLang="en-US" sz="3000" b="1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音效卡</a:t>
            </a:r>
            <a:endParaRPr lang="en-US" altLang="zh-TW" sz="3000" b="1" dirty="0" smtClean="0">
              <a:solidFill>
                <a:srgbClr val="3C78D8"/>
              </a:solidFill>
              <a:latin typeface="+mn-ea"/>
              <a:ea typeface="+mn-ea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直流馬達</a:t>
            </a:r>
            <a:r>
              <a:rPr lang="en-US" altLang="zh-TW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(</a:t>
            </a:r>
            <a:r>
              <a:rPr lang="zh-TW" altLang="en-US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小電扇</a:t>
            </a:r>
            <a:r>
              <a:rPr lang="en-US" altLang="zh-TW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66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sz="4000" b="1" dirty="0" smtClean="0">
                <a:latin typeface="+mj-ea"/>
                <a:ea typeface="+mj-ea"/>
              </a:rPr>
              <a:t>使用工具</a:t>
            </a:r>
            <a:r>
              <a:rPr lang="en-US" altLang="zh-TW" sz="4000" b="1" dirty="0" smtClean="0">
                <a:latin typeface="+mj-ea"/>
                <a:ea typeface="+mj-ea"/>
              </a:rPr>
              <a:t>/</a:t>
            </a:r>
            <a:r>
              <a:rPr lang="zh-TW" altLang="en-US" sz="4000" b="1" dirty="0" smtClean="0">
                <a:latin typeface="+mj-ea"/>
                <a:ea typeface="+mj-ea"/>
              </a:rPr>
              <a:t>套件</a:t>
            </a:r>
            <a:endParaRPr lang="en" sz="4000" b="1" dirty="0">
              <a:latin typeface="+mj-ea"/>
              <a:ea typeface="+mj-ea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747925" y="1554778"/>
            <a:ext cx="6052268" cy="294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3000" b="1" dirty="0">
                <a:solidFill>
                  <a:srgbClr val="3C78D8"/>
                </a:solidFill>
                <a:latin typeface="+mn-ea"/>
                <a:cs typeface="Aharoni" panose="02010803020104030203" pitchFamily="2" charset="-79"/>
                <a:sym typeface="Dosis"/>
              </a:rPr>
              <a:t>Speech </a:t>
            </a:r>
            <a:r>
              <a:rPr lang="en-US" altLang="zh-TW" sz="3000" b="1" dirty="0" smtClean="0">
                <a:solidFill>
                  <a:srgbClr val="3C78D8"/>
                </a:solidFill>
                <a:latin typeface="+mn-ea"/>
                <a:cs typeface="Aharoni" panose="02010803020104030203" pitchFamily="2" charset="-79"/>
                <a:sym typeface="Dosis"/>
              </a:rPr>
              <a:t>Recognition / </a:t>
            </a:r>
            <a:r>
              <a:rPr lang="en-US" altLang="zh-TW" sz="3000" b="1" dirty="0" err="1">
                <a:solidFill>
                  <a:srgbClr val="3C78D8"/>
                </a:solidFill>
                <a:latin typeface="+mn-ea"/>
                <a:cs typeface="Aharoni" panose="02010803020104030203" pitchFamily="2" charset="-79"/>
                <a:sym typeface="Dosis"/>
              </a:rPr>
              <a:t>g</a:t>
            </a:r>
            <a:r>
              <a:rPr lang="en-US" altLang="zh-TW" sz="3000" b="1" dirty="0" err="1" smtClean="0">
                <a:solidFill>
                  <a:srgbClr val="3C78D8"/>
                </a:solidFill>
                <a:latin typeface="+mn-ea"/>
                <a:cs typeface="Aharoni" panose="02010803020104030203" pitchFamily="2" charset="-79"/>
                <a:sym typeface="Dosis"/>
              </a:rPr>
              <a:t>tts</a:t>
            </a:r>
            <a:endParaRPr lang="en-US" altLang="zh-TW" sz="3000" b="1" dirty="0">
              <a:solidFill>
                <a:srgbClr val="3C78D8"/>
              </a:solidFill>
              <a:latin typeface="+mn-ea"/>
              <a:cs typeface="Aharoni" panose="02010803020104030203" pitchFamily="2" charset="-79"/>
              <a:sym typeface="Dosis"/>
            </a:endParaRP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3000" b="1" dirty="0" err="1" smtClean="0">
                <a:solidFill>
                  <a:srgbClr val="3C78D8"/>
                </a:solidFill>
                <a:latin typeface="+mn-ea"/>
                <a:cs typeface="Aharoni" panose="02010803020104030203" pitchFamily="2" charset="-79"/>
                <a:sym typeface="Dosis"/>
              </a:rPr>
              <a:t>Tizonia</a:t>
            </a:r>
            <a:endParaRPr lang="en-US" altLang="zh-TW" sz="3000" b="1" dirty="0" smtClean="0">
              <a:solidFill>
                <a:srgbClr val="3C78D8"/>
              </a:solidFill>
              <a:latin typeface="+mn-ea"/>
              <a:cs typeface="Aharoni" panose="02010803020104030203" pitchFamily="2" charset="-79"/>
              <a:sym typeface="Dosis"/>
            </a:endParaRP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3000" b="1" dirty="0" err="1" smtClean="0">
                <a:solidFill>
                  <a:srgbClr val="3C78D8"/>
                </a:solidFill>
                <a:latin typeface="+mn-ea"/>
                <a:cs typeface="Aharoni" panose="02010803020104030203" pitchFamily="2" charset="-79"/>
                <a:sym typeface="Dosis"/>
              </a:rPr>
              <a:t>Pexpect</a:t>
            </a:r>
            <a:r>
              <a:rPr lang="en-US" altLang="zh-TW" sz="3000" b="1" dirty="0" smtClean="0">
                <a:solidFill>
                  <a:srgbClr val="3C78D8"/>
                </a:solidFill>
                <a:latin typeface="+mn-ea"/>
                <a:cs typeface="Aharoni" panose="02010803020104030203" pitchFamily="2" charset="-79"/>
                <a:sym typeface="Dosis"/>
              </a:rPr>
              <a:t> / </a:t>
            </a:r>
            <a:r>
              <a:rPr lang="en-US" altLang="zh-TW" sz="3000" b="1" dirty="0" err="1" smtClean="0">
                <a:solidFill>
                  <a:srgbClr val="3C78D8"/>
                </a:solidFill>
                <a:latin typeface="+mn-ea"/>
                <a:cs typeface="Aharoni" panose="02010803020104030203" pitchFamily="2" charset="-79"/>
                <a:sym typeface="Dosis"/>
              </a:rPr>
              <a:t>Gatttool</a:t>
            </a:r>
            <a:endParaRPr lang="en-US" altLang="zh-TW" sz="3000" b="1" dirty="0" smtClean="0">
              <a:solidFill>
                <a:srgbClr val="3C78D8"/>
              </a:solidFill>
              <a:latin typeface="+mn-ea"/>
              <a:cs typeface="Aharoni" panose="02010803020104030203" pitchFamily="2" charset="-79"/>
              <a:sym typeface="Dosis"/>
            </a:endParaRP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3000" b="1" dirty="0">
                <a:solidFill>
                  <a:srgbClr val="3C78D8"/>
                </a:solidFill>
                <a:latin typeface="+mn-ea"/>
                <a:cs typeface="Aharoni" panose="02010803020104030203" pitchFamily="2" charset="-79"/>
                <a:sym typeface="Dosis"/>
              </a:rPr>
              <a:t>Requests / </a:t>
            </a:r>
            <a:r>
              <a:rPr lang="en-US" altLang="zh-TW" sz="3000" b="1" dirty="0" err="1">
                <a:solidFill>
                  <a:srgbClr val="3C78D8"/>
                </a:solidFill>
                <a:latin typeface="+mn-ea"/>
                <a:cs typeface="Aharoni" panose="02010803020104030203" pitchFamily="2" charset="-79"/>
                <a:sym typeface="Dosis"/>
              </a:rPr>
              <a:t>BeautifulSoup</a:t>
            </a:r>
            <a:endParaRPr lang="en-US" altLang="zh-TW" sz="3000" b="1" dirty="0" smtClean="0">
              <a:solidFill>
                <a:srgbClr val="3C78D8"/>
              </a:solidFill>
              <a:latin typeface="+mn-ea"/>
              <a:cs typeface="Aharoni" panose="02010803020104030203" pitchFamily="2" charset="-79"/>
              <a:sym typeface="Dosis"/>
            </a:endParaRP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3000" b="1" dirty="0" smtClean="0">
              <a:solidFill>
                <a:srgbClr val="3C78D8"/>
              </a:solidFill>
              <a:latin typeface="+mn-ea"/>
              <a:cs typeface="Aharoni" panose="02010803020104030203" pitchFamily="2" charset="-79"/>
              <a:sym typeface="Dosis"/>
            </a:endParaRP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3000" b="1" dirty="0">
              <a:solidFill>
                <a:srgbClr val="3C78D8"/>
              </a:solidFill>
              <a:latin typeface="+mn-ea"/>
              <a:cs typeface="Aharoni" panose="02010803020104030203" pitchFamily="2" charset="-79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6810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Project Overview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7925" y="1363153"/>
            <a:ext cx="6212040" cy="361080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Use </a:t>
            </a:r>
            <a:r>
              <a:rPr lang="en-US" altLang="zh-TW" sz="2400" b="1" dirty="0" err="1">
                <a:solidFill>
                  <a:srgbClr val="3C78D8"/>
                </a:solidFill>
                <a:latin typeface="+mn-ea"/>
                <a:ea typeface="Arial"/>
                <a:sym typeface="Arial"/>
              </a:rPr>
              <a:t>Tizonia</a:t>
            </a: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 to search music on </a:t>
            </a:r>
            <a:r>
              <a:rPr lang="en-US" altLang="zh-TW" sz="2400" b="1" dirty="0" err="1">
                <a:solidFill>
                  <a:srgbClr val="3C78D8"/>
                </a:solidFill>
                <a:latin typeface="+mn-ea"/>
                <a:ea typeface="Arial"/>
                <a:sym typeface="Arial"/>
              </a:rPr>
              <a:t>Youtube</a:t>
            </a:r>
            <a:endParaRPr lang="en-US" altLang="zh-TW" sz="2400" b="1" dirty="0">
              <a:solidFill>
                <a:srgbClr val="3C78D8"/>
              </a:solidFill>
              <a:latin typeface="+mn-ea"/>
              <a:ea typeface="Arial"/>
              <a:sym typeface="Arial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Use </a:t>
            </a:r>
            <a:r>
              <a:rPr lang="en-US" altLang="zh-TW" sz="2400" b="1" dirty="0" err="1">
                <a:solidFill>
                  <a:srgbClr val="3C78D8"/>
                </a:solidFill>
                <a:latin typeface="+mn-ea"/>
                <a:ea typeface="Arial"/>
                <a:sym typeface="Arial"/>
              </a:rPr>
              <a:t>Alsamixer</a:t>
            </a: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 to control volume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Solve BLE connection problem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Detect sound of claps to terminate music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 </a:t>
            </a:r>
            <a:endParaRPr lang="zh-TW" altLang="en-US" sz="2400" b="1" dirty="0">
              <a:solidFill>
                <a:srgbClr val="3C78D8"/>
              </a:solidFill>
              <a:latin typeface="+mn-ea"/>
              <a:ea typeface="Arial"/>
              <a:sym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2" y="1212647"/>
            <a:ext cx="5705475" cy="37528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41810" y="2003486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Tizonia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Subprocess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1939" y="3163016"/>
            <a:ext cx="8707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BLE</a:t>
            </a:r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Pexpect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22574" y="4022813"/>
            <a:ext cx="6110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爬蟲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b="1" dirty="0" err="1" smtClean="0">
                <a:solidFill>
                  <a:schemeClr val="accent6">
                    <a:lumMod val="75000"/>
                  </a:schemeClr>
                </a:solidFill>
              </a:rPr>
              <a:t>gTTs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2392" y="2619267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Noise measure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92564" y="2003485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Tizonia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35792" y="2533378"/>
            <a:ext cx="6110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爬蟲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b="1" dirty="0" err="1" smtClean="0">
                <a:solidFill>
                  <a:schemeClr val="accent6">
                    <a:lumMod val="75000"/>
                  </a:schemeClr>
                </a:solidFill>
              </a:rPr>
              <a:t>gTTs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48880" y="3167038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BLE</a:t>
            </a:r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Pexpect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35792" y="3832605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chemeClr val="accent6">
                    <a:lumMod val="75000"/>
                  </a:schemeClr>
                </a:solidFill>
              </a:rPr>
              <a:t>Rpi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 system time</a:t>
            </a:r>
          </a:p>
        </p:txBody>
      </p:sp>
      <p:cxnSp>
        <p:nvCxnSpPr>
          <p:cNvPr id="14" name="直線接點 13"/>
          <p:cNvCxnSpPr>
            <a:stCxn id="5" idx="3"/>
          </p:cNvCxnSpPr>
          <p:nvPr/>
        </p:nvCxnSpPr>
        <p:spPr>
          <a:xfrm>
            <a:off x="2150795" y="2265096"/>
            <a:ext cx="388474" cy="1360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533639" y="3374728"/>
            <a:ext cx="341210" cy="1205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9" idx="1"/>
          </p:cNvCxnSpPr>
          <p:nvPr/>
        </p:nvCxnSpPr>
        <p:spPr>
          <a:xfrm flipH="1">
            <a:off x="5035792" y="2157374"/>
            <a:ext cx="156772" cy="1538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11" idx="1"/>
          </p:cNvCxnSpPr>
          <p:nvPr/>
        </p:nvCxnSpPr>
        <p:spPr>
          <a:xfrm flipV="1">
            <a:off x="5114178" y="3428648"/>
            <a:ext cx="134702" cy="179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071446" y="2811508"/>
            <a:ext cx="341210" cy="12057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1533639" y="4111875"/>
            <a:ext cx="223700" cy="11804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506831" y="4461572"/>
            <a:ext cx="368018" cy="1301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0" idx="1"/>
          </p:cNvCxnSpPr>
          <p:nvPr/>
        </p:nvCxnSpPr>
        <p:spPr>
          <a:xfrm flipH="1">
            <a:off x="4769353" y="2902710"/>
            <a:ext cx="26643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12" idx="1"/>
          </p:cNvCxnSpPr>
          <p:nvPr/>
        </p:nvCxnSpPr>
        <p:spPr>
          <a:xfrm flipV="1">
            <a:off x="4915942" y="3986494"/>
            <a:ext cx="119850" cy="3631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83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sz="4000" b="1" dirty="0" smtClean="0">
                <a:latin typeface="+mj-ea"/>
                <a:ea typeface="+mj-ea"/>
              </a:rPr>
              <a:t>參考資</a:t>
            </a:r>
            <a:r>
              <a:rPr lang="zh-TW" altLang="en-US" sz="4000" b="1" dirty="0">
                <a:latin typeface="+mj-ea"/>
                <a:ea typeface="+mj-ea"/>
              </a:rPr>
              <a:t>料</a:t>
            </a:r>
            <a:endParaRPr lang="en" sz="4000" b="1" dirty="0">
              <a:latin typeface="+mj-ea"/>
              <a:ea typeface="+mj-ea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747925" y="1554778"/>
            <a:ext cx="6052268" cy="294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3000" b="1" dirty="0" err="1">
                <a:solidFill>
                  <a:srgbClr val="3C78D8"/>
                </a:solidFill>
                <a:latin typeface="+mn-ea"/>
                <a:cs typeface="Aharoni" panose="02010803020104030203" pitchFamily="2" charset="-79"/>
                <a:sym typeface="Dosis"/>
              </a:rPr>
              <a:t>Rpi</a:t>
            </a:r>
            <a:r>
              <a:rPr lang="en-US" altLang="zh-TW" sz="3000" b="1" dirty="0">
                <a:solidFill>
                  <a:srgbClr val="3C78D8"/>
                </a:solidFill>
                <a:latin typeface="+mn-ea"/>
                <a:cs typeface="Aharoni" panose="02010803020104030203" pitchFamily="2" charset="-79"/>
                <a:sym typeface="Dosis"/>
              </a:rPr>
              <a:t> forum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3000" b="1" dirty="0">
                <a:solidFill>
                  <a:srgbClr val="3C78D8"/>
                </a:solidFill>
                <a:latin typeface="+mn-ea"/>
                <a:cs typeface="Aharoni" panose="02010803020104030203" pitchFamily="2" charset="-79"/>
                <a:sym typeface="Dosis"/>
              </a:rPr>
              <a:t>Stack Overflow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3000" b="1" dirty="0" err="1">
                <a:solidFill>
                  <a:srgbClr val="3C78D8"/>
                </a:solidFill>
                <a:latin typeface="+mn-ea"/>
                <a:cs typeface="Aharoni" panose="02010803020104030203" pitchFamily="2" charset="-79"/>
                <a:sym typeface="Dosis"/>
              </a:rPr>
              <a:t>Github</a:t>
            </a:r>
            <a:endParaRPr lang="en-US" altLang="zh-TW" sz="3000" b="1" dirty="0">
              <a:solidFill>
                <a:srgbClr val="3C78D8"/>
              </a:solidFill>
              <a:latin typeface="+mn-ea"/>
              <a:cs typeface="Aharoni" panose="02010803020104030203" pitchFamily="2" charset="-79"/>
              <a:sym typeface="Dosis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000" b="1" dirty="0">
                <a:solidFill>
                  <a:srgbClr val="3C78D8"/>
                </a:solidFill>
                <a:latin typeface="+mn-ea"/>
                <a:cs typeface="Aharoni" panose="02010803020104030203" pitchFamily="2" charset="-79"/>
                <a:sym typeface="Dosis"/>
              </a:rPr>
              <a:t>各套件 </a:t>
            </a:r>
            <a:r>
              <a:rPr lang="en-US" altLang="zh-TW" sz="3000" b="1" dirty="0" err="1">
                <a:solidFill>
                  <a:srgbClr val="3C78D8"/>
                </a:solidFill>
                <a:latin typeface="+mn-ea"/>
                <a:cs typeface="Aharoni" panose="02010803020104030203" pitchFamily="2" charset="-79"/>
                <a:sym typeface="Dosis"/>
              </a:rPr>
              <a:t>docunment</a:t>
            </a:r>
            <a:endParaRPr lang="en-US" altLang="zh-TW" sz="3000" b="1" dirty="0">
              <a:solidFill>
                <a:srgbClr val="3C78D8"/>
              </a:solidFill>
              <a:latin typeface="+mn-ea"/>
              <a:cs typeface="Aharoni" panose="02010803020104030203" pitchFamily="2" charset="-79"/>
              <a:sym typeface="Dosis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3000" b="1" dirty="0">
              <a:solidFill>
                <a:srgbClr val="3C78D8"/>
              </a:solidFill>
              <a:latin typeface="+mn-ea"/>
              <a:cs typeface="Aharoni" panose="02010803020104030203" pitchFamily="2" charset="-79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6525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8719" y="192133"/>
            <a:ext cx="6140400" cy="857400"/>
          </a:xfrm>
        </p:spPr>
        <p:txBody>
          <a:bodyPr/>
          <a:lstStyle/>
          <a:p>
            <a:r>
              <a:rPr lang="en-US" altLang="zh-TW" sz="4800" dirty="0" smtClean="0"/>
              <a:t>DEMO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478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747925" y="1554778"/>
            <a:ext cx="6052268" cy="294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rgbClr val="3C78D8"/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現在時間</a:t>
            </a:r>
            <a:endParaRPr lang="en-US" altLang="zh-TW" sz="2800" b="1" dirty="0" smtClean="0">
              <a:solidFill>
                <a:srgbClr val="3C78D8"/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rgbClr val="3C78D8"/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現在溫度</a:t>
            </a:r>
            <a:endParaRPr lang="en-US" altLang="zh-TW" sz="2800" b="1" dirty="0" smtClean="0">
              <a:solidFill>
                <a:srgbClr val="3C78D8"/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rgbClr val="3C78D8"/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音樂播放</a:t>
            </a:r>
            <a:endParaRPr lang="en" sz="2800" b="1" dirty="0" smtClean="0">
              <a:solidFill>
                <a:srgbClr val="3C78D8"/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rgbClr val="3C78D8"/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天氣預報</a:t>
            </a:r>
            <a:endParaRPr lang="en-US" altLang="zh-TW" sz="2800" b="1" dirty="0" smtClean="0">
              <a:solidFill>
                <a:srgbClr val="3C78D8"/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rgbClr val="3C78D8"/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新聞播報</a:t>
            </a:r>
            <a:endParaRPr lang="en-US" altLang="zh-TW" sz="2800" b="1" dirty="0" smtClean="0">
              <a:solidFill>
                <a:srgbClr val="3C78D8"/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rgbClr val="3C78D8"/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家具控制</a:t>
            </a:r>
            <a:r>
              <a:rPr lang="en-US" altLang="zh-TW" sz="2800" b="1" dirty="0" smtClean="0">
                <a:solidFill>
                  <a:srgbClr val="3C78D8"/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(</a:t>
            </a:r>
            <a:r>
              <a:rPr lang="zh-TW" altLang="en-US" sz="2800" b="1" dirty="0" smtClean="0">
                <a:solidFill>
                  <a:srgbClr val="3C78D8"/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電風扇</a:t>
            </a:r>
            <a:r>
              <a:rPr lang="en-US" altLang="zh-TW" sz="2800" b="1" dirty="0" smtClean="0">
                <a:solidFill>
                  <a:srgbClr val="3C78D8"/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)</a:t>
            </a: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" sz="3000" b="1" dirty="0">
              <a:solidFill>
                <a:srgbClr val="3C78D8"/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88719" y="192133"/>
            <a:ext cx="6140400" cy="857400"/>
          </a:xfrm>
        </p:spPr>
        <p:txBody>
          <a:bodyPr/>
          <a:lstStyle/>
          <a:p>
            <a:r>
              <a:rPr lang="en-US" altLang="zh-TW" sz="4800" dirty="0" smtClean="0"/>
              <a:t>DEMO</a:t>
            </a:r>
            <a:endParaRPr lang="zh-TW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747925" y="1554778"/>
            <a:ext cx="6052268" cy="294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rgbClr val="3C78D8"/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現在時間</a:t>
            </a:r>
            <a:endParaRPr lang="en-US" altLang="zh-TW" sz="2800" b="1" dirty="0" smtClean="0">
              <a:solidFill>
                <a:srgbClr val="3C78D8"/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現在溫度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音樂播放</a:t>
            </a:r>
            <a:endParaRPr lang="en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天氣預報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新聞播報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家具控制</a:t>
            </a:r>
            <a:r>
              <a:rPr lang="en-US" altLang="zh-TW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(</a:t>
            </a: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電風扇</a:t>
            </a:r>
            <a:r>
              <a:rPr lang="en-US" altLang="zh-TW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)</a:t>
            </a: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" sz="3000" b="1" dirty="0">
              <a:solidFill>
                <a:srgbClr val="3C78D8"/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88719" y="192133"/>
            <a:ext cx="6140400" cy="857400"/>
          </a:xfrm>
        </p:spPr>
        <p:txBody>
          <a:bodyPr/>
          <a:lstStyle/>
          <a:p>
            <a:r>
              <a:rPr lang="en-US" altLang="zh-TW" sz="4800" dirty="0" smtClean="0"/>
              <a:t>DEMO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391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747925" y="1554778"/>
            <a:ext cx="6052268" cy="294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現在時間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/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現在溫度</a:t>
            </a:r>
            <a:endParaRPr lang="en-US" altLang="zh-TW" sz="2800" b="1" dirty="0" smtClean="0">
              <a:solidFill>
                <a:schemeClr val="accent1"/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音樂播放</a:t>
            </a:r>
            <a:endParaRPr lang="en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天氣預報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新聞播報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家具控制</a:t>
            </a:r>
            <a:r>
              <a:rPr lang="en-US" altLang="zh-TW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(</a:t>
            </a: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電風扇</a:t>
            </a:r>
            <a:r>
              <a:rPr lang="en-US" altLang="zh-TW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)</a:t>
            </a: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" sz="3000" b="1" dirty="0">
              <a:solidFill>
                <a:srgbClr val="3C78D8"/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88719" y="192133"/>
            <a:ext cx="6140400" cy="857400"/>
          </a:xfrm>
        </p:spPr>
        <p:txBody>
          <a:bodyPr/>
          <a:lstStyle/>
          <a:p>
            <a:r>
              <a:rPr lang="en-US" altLang="zh-TW" sz="4800" dirty="0" smtClean="0"/>
              <a:t>DEMO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994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747925" y="1554778"/>
            <a:ext cx="6052268" cy="294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現在時間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現在溫度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rgbClr val="0070C0"/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音樂播放</a:t>
            </a:r>
            <a:endParaRPr lang="en" sz="2800" b="1" dirty="0" smtClean="0">
              <a:solidFill>
                <a:srgbClr val="0070C0"/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天氣預報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新聞播報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家具控制</a:t>
            </a:r>
            <a:r>
              <a:rPr lang="en-US" altLang="zh-TW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(</a:t>
            </a: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電風扇</a:t>
            </a:r>
            <a:r>
              <a:rPr lang="en-US" altLang="zh-TW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)</a:t>
            </a: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" sz="3000" b="1" dirty="0">
              <a:solidFill>
                <a:srgbClr val="3C78D8"/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88719" y="192133"/>
            <a:ext cx="6140400" cy="857400"/>
          </a:xfrm>
        </p:spPr>
        <p:txBody>
          <a:bodyPr/>
          <a:lstStyle/>
          <a:p>
            <a:r>
              <a:rPr lang="en-US" altLang="zh-TW" sz="4800" dirty="0" smtClean="0"/>
              <a:t>DEMO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496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 smtClean="0">
                <a:latin typeface="+mj-ea"/>
                <a:ea typeface="+mj-ea"/>
              </a:rPr>
              <a:t>動機</a:t>
            </a:r>
            <a:endParaRPr lang="zh-TW" altLang="en-US" sz="4000" b="1" dirty="0">
              <a:latin typeface="+mj-ea"/>
              <a:ea typeface="+mj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7923" y="1363153"/>
            <a:ext cx="6712001" cy="3471984"/>
          </a:xfrm>
        </p:spPr>
        <p:txBody>
          <a:bodyPr/>
          <a:lstStyle/>
          <a:p>
            <a:pPr>
              <a:buNone/>
            </a:pPr>
            <a:r>
              <a:rPr lang="zh-TW" altLang="en-US" sz="3000" b="1" dirty="0">
                <a:solidFill>
                  <a:srgbClr val="3C78D8"/>
                </a:solidFill>
                <a:latin typeface="+mn-ea"/>
                <a:ea typeface="+mn-ea"/>
                <a:sym typeface="Arial"/>
              </a:rPr>
              <a:t>在網路上看到越來越多家科技公司在做個人語音助理，甚至有種百家爭鳴的感覺，不管是</a:t>
            </a:r>
            <a:r>
              <a:rPr lang="en-US" altLang="zh-TW" sz="3000" b="1" dirty="0">
                <a:solidFill>
                  <a:srgbClr val="3C78D8"/>
                </a:solidFill>
                <a:latin typeface="+mn-ea"/>
                <a:ea typeface="+mn-ea"/>
                <a:sym typeface="Arial"/>
              </a:rPr>
              <a:t>Google</a:t>
            </a:r>
            <a:r>
              <a:rPr lang="zh-TW" altLang="en-US" sz="3000" b="1" dirty="0">
                <a:solidFill>
                  <a:srgbClr val="3C78D8"/>
                </a:solidFill>
                <a:latin typeface="+mn-ea"/>
                <a:ea typeface="+mn-ea"/>
                <a:sym typeface="Arial"/>
              </a:rPr>
              <a:t>的</a:t>
            </a:r>
            <a:r>
              <a:rPr lang="en-US" altLang="zh-TW" sz="3000" b="1" dirty="0">
                <a:solidFill>
                  <a:srgbClr val="3C78D8"/>
                </a:solidFill>
                <a:latin typeface="+mn-ea"/>
                <a:ea typeface="+mn-ea"/>
                <a:sym typeface="Arial"/>
              </a:rPr>
              <a:t>Google Home</a:t>
            </a:r>
            <a:r>
              <a:rPr lang="zh-TW" altLang="en-US" sz="3000" b="1" dirty="0">
                <a:solidFill>
                  <a:srgbClr val="3C78D8"/>
                </a:solidFill>
                <a:latin typeface="+mn-ea"/>
                <a:ea typeface="+mn-ea"/>
                <a:sym typeface="Arial"/>
              </a:rPr>
              <a:t>還是</a:t>
            </a:r>
            <a:r>
              <a:rPr lang="en-US" altLang="zh-TW" sz="3000" b="1" dirty="0">
                <a:solidFill>
                  <a:srgbClr val="3C78D8"/>
                </a:solidFill>
                <a:latin typeface="+mn-ea"/>
                <a:ea typeface="+mn-ea"/>
                <a:sym typeface="Arial"/>
              </a:rPr>
              <a:t>Amazon</a:t>
            </a:r>
            <a:r>
              <a:rPr lang="zh-TW" altLang="en-US" sz="3000" b="1" dirty="0">
                <a:solidFill>
                  <a:srgbClr val="3C78D8"/>
                </a:solidFill>
                <a:latin typeface="+mn-ea"/>
                <a:ea typeface="+mn-ea"/>
                <a:sym typeface="Arial"/>
              </a:rPr>
              <a:t>的</a:t>
            </a:r>
            <a:r>
              <a:rPr lang="en-US" altLang="zh-TW" sz="3000" b="1" dirty="0">
                <a:solidFill>
                  <a:srgbClr val="3C78D8"/>
                </a:solidFill>
                <a:latin typeface="+mn-ea"/>
                <a:ea typeface="+mn-ea"/>
                <a:sym typeface="Arial"/>
              </a:rPr>
              <a:t>Echo</a:t>
            </a:r>
            <a:r>
              <a:rPr lang="zh-TW" altLang="en-US" sz="3000" b="1" dirty="0">
                <a:solidFill>
                  <a:srgbClr val="3C78D8"/>
                </a:solidFill>
                <a:latin typeface="+mn-ea"/>
                <a:ea typeface="+mn-ea"/>
                <a:sym typeface="Arial"/>
              </a:rPr>
              <a:t>，都讓人覺得很新潮，想要買一台來玩玩看，可是因為錢不夠而且取得不易，所以想說自己做做看。</a:t>
            </a:r>
            <a:endParaRPr lang="en-US" altLang="zh-TW" sz="3000" b="1" dirty="0">
              <a:solidFill>
                <a:srgbClr val="3C78D8"/>
              </a:solidFill>
              <a:latin typeface="+mn-ea"/>
              <a:ea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75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747925" y="1554778"/>
            <a:ext cx="6052268" cy="294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現在時間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現在溫度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音樂播放</a:t>
            </a:r>
            <a:endParaRPr lang="en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rgbClr val="0070C0"/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天氣預報</a:t>
            </a:r>
            <a:endParaRPr lang="en-US" altLang="zh-TW" sz="2800" b="1" dirty="0" smtClean="0">
              <a:solidFill>
                <a:srgbClr val="0070C0"/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新聞播報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家具控制</a:t>
            </a:r>
            <a:r>
              <a:rPr lang="en-US" altLang="zh-TW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(</a:t>
            </a: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電風扇</a:t>
            </a:r>
            <a:r>
              <a:rPr lang="en-US" altLang="zh-TW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)</a:t>
            </a: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" sz="3000" b="1" dirty="0">
              <a:solidFill>
                <a:srgbClr val="3C78D8"/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88719" y="192133"/>
            <a:ext cx="6140400" cy="857400"/>
          </a:xfrm>
        </p:spPr>
        <p:txBody>
          <a:bodyPr/>
          <a:lstStyle/>
          <a:p>
            <a:r>
              <a:rPr lang="en-US" altLang="zh-TW" sz="4800" dirty="0" smtClean="0"/>
              <a:t>DEMO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996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747925" y="1554778"/>
            <a:ext cx="6052268" cy="294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現在時間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現在溫度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音樂播放</a:t>
            </a:r>
            <a:endParaRPr lang="en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天氣預報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/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新聞播報</a:t>
            </a:r>
            <a:endParaRPr lang="en-US" altLang="zh-TW" sz="2800" b="1" dirty="0" smtClean="0">
              <a:solidFill>
                <a:schemeClr val="accent1"/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家具控制</a:t>
            </a:r>
            <a:r>
              <a:rPr lang="en-US" altLang="zh-TW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(</a:t>
            </a: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電風扇</a:t>
            </a:r>
            <a:r>
              <a:rPr lang="en-US" altLang="zh-TW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)</a:t>
            </a: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" sz="3000" b="1" dirty="0">
              <a:solidFill>
                <a:srgbClr val="3C78D8"/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88719" y="192133"/>
            <a:ext cx="6140400" cy="857400"/>
          </a:xfrm>
        </p:spPr>
        <p:txBody>
          <a:bodyPr/>
          <a:lstStyle/>
          <a:p>
            <a:r>
              <a:rPr lang="en-US" altLang="zh-TW" sz="4800" dirty="0" smtClean="0"/>
              <a:t>DEMO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147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747925" y="1554778"/>
            <a:ext cx="6052268" cy="294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現在時間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現在溫度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音樂播放</a:t>
            </a:r>
            <a:endParaRPr lang="en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天氣預報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新聞播報</a:t>
            </a:r>
            <a:endParaRPr lang="en-US" altLang="zh-TW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accent1"/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家具控制</a:t>
            </a:r>
            <a:r>
              <a:rPr lang="en-US" altLang="zh-TW" sz="2800" b="1" dirty="0" smtClean="0">
                <a:solidFill>
                  <a:schemeClr val="accent1"/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(</a:t>
            </a:r>
            <a:r>
              <a:rPr lang="zh-TW" altLang="en-US" sz="2800" b="1" dirty="0" smtClean="0">
                <a:solidFill>
                  <a:schemeClr val="accent1"/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電風扇</a:t>
            </a:r>
            <a:r>
              <a:rPr lang="en-US" altLang="zh-TW" sz="2800" b="1" dirty="0" smtClean="0">
                <a:solidFill>
                  <a:schemeClr val="accent1"/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  <a:sym typeface="Dosis"/>
              </a:rPr>
              <a:t>)</a:t>
            </a: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" sz="3000" b="1" dirty="0">
              <a:solidFill>
                <a:srgbClr val="3C78D8"/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  <a:sym typeface="Dosis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88719" y="192133"/>
            <a:ext cx="6140400" cy="857400"/>
          </a:xfrm>
        </p:spPr>
        <p:txBody>
          <a:bodyPr/>
          <a:lstStyle/>
          <a:p>
            <a:r>
              <a:rPr lang="en-US" altLang="zh-TW" sz="4800" dirty="0" smtClean="0"/>
              <a:t>DEMO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888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e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747925" y="1209090"/>
            <a:ext cx="6946416" cy="294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虛擬管家</a:t>
            </a:r>
            <a:r>
              <a:rPr lang="en-US" altLang="zh-TW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(</a:t>
            </a:r>
            <a:r>
              <a:rPr lang="en-US" altLang="zh-TW" sz="3000" b="1" dirty="0" err="1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Rpi</a:t>
            </a:r>
            <a:r>
              <a:rPr lang="en-US" altLang="zh-TW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)</a:t>
            </a:r>
            <a:r>
              <a:rPr lang="zh-TW" altLang="en-US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 </a:t>
            </a:r>
            <a:r>
              <a:rPr lang="en-US" altLang="zh-TW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+</a:t>
            </a:r>
            <a:r>
              <a:rPr lang="zh-TW" altLang="en-US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 智慧電風扇</a:t>
            </a:r>
            <a:r>
              <a:rPr lang="en-US" altLang="zh-TW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(Arduino)</a:t>
            </a: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透過講話下令</a:t>
            </a:r>
            <a:endParaRPr lang="en-US" altLang="zh-TW" sz="3000" b="1" dirty="0" smtClean="0">
              <a:solidFill>
                <a:srgbClr val="3C78D8"/>
              </a:solidFill>
              <a:latin typeface="+mn-ea"/>
              <a:ea typeface="+mn-ea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可以查詢天氣、時間、新聞</a:t>
            </a:r>
            <a:endParaRPr lang="en-US" altLang="zh-TW" sz="3000" b="1" dirty="0" smtClean="0">
              <a:solidFill>
                <a:srgbClr val="3C78D8"/>
              </a:solidFill>
              <a:latin typeface="+mn-ea"/>
              <a:ea typeface="+mn-ea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偵測室溫並透過</a:t>
            </a:r>
            <a:r>
              <a:rPr lang="en-US" altLang="zh-TW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BLE</a:t>
            </a:r>
            <a:r>
              <a:rPr lang="zh-TW" altLang="en-US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調節電風扇強度</a:t>
            </a:r>
            <a:endParaRPr lang="en-US" altLang="zh-TW" sz="3000" b="1" dirty="0">
              <a:solidFill>
                <a:srgbClr val="3C78D8"/>
              </a:solidFill>
              <a:latin typeface="+mn-ea"/>
              <a:ea typeface="+mn-ea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000" b="1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可以播歌、控制音量</a:t>
            </a:r>
            <a:endParaRPr lang="en-US" altLang="zh-TW" sz="3000" b="1" dirty="0" smtClean="0">
              <a:solidFill>
                <a:srgbClr val="3C78D8"/>
              </a:solidFill>
              <a:latin typeface="+mn-ea"/>
              <a:ea typeface="+mn-ea"/>
              <a:cs typeface="Aharoni" panose="02010803020104030203" pitchFamily="2" charset="-79"/>
              <a:sym typeface="Dosis"/>
            </a:endParaRPr>
          </a:p>
          <a:p>
            <a:pPr marL="342900" lvl="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000" b="1" u="sng" dirty="0" smtClean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網路品質很重</a:t>
            </a:r>
            <a:r>
              <a:rPr lang="zh-TW" altLang="en-US" sz="3000" b="1" u="sng" dirty="0">
                <a:solidFill>
                  <a:srgbClr val="3C78D8"/>
                </a:solidFill>
                <a:latin typeface="+mn-ea"/>
                <a:ea typeface="+mn-ea"/>
                <a:cs typeface="Aharoni" panose="02010803020104030203" pitchFamily="2" charset="-79"/>
                <a:sym typeface="Dosis"/>
              </a:rPr>
              <a:t>要</a:t>
            </a:r>
            <a:endParaRPr lang="en-US" altLang="zh-TW" sz="3000" b="1" u="sng" dirty="0" smtClean="0">
              <a:solidFill>
                <a:srgbClr val="3C78D8"/>
              </a:solidFill>
              <a:latin typeface="+mn-ea"/>
              <a:ea typeface="+mn-ea"/>
              <a:cs typeface="Aharoni" panose="02010803020104030203" pitchFamily="2" charset="-79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32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Project Overview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1" y="1082425"/>
            <a:ext cx="67722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After progress report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7925" y="1363153"/>
            <a:ext cx="6212040" cy="361080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Use </a:t>
            </a:r>
            <a:r>
              <a:rPr lang="en-US" altLang="zh-TW" sz="2400" b="1" dirty="0" err="1">
                <a:solidFill>
                  <a:srgbClr val="3C78D8"/>
                </a:solidFill>
                <a:latin typeface="+mn-ea"/>
                <a:ea typeface="Arial"/>
                <a:sym typeface="Arial"/>
              </a:rPr>
              <a:t>Tizonia</a:t>
            </a: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 to search music on </a:t>
            </a:r>
            <a:r>
              <a:rPr lang="en-US" altLang="zh-TW" sz="2400" b="1" dirty="0" err="1">
                <a:solidFill>
                  <a:srgbClr val="3C78D8"/>
                </a:solidFill>
                <a:latin typeface="+mn-ea"/>
                <a:ea typeface="Arial"/>
                <a:sym typeface="Arial"/>
              </a:rPr>
              <a:t>Youtube</a:t>
            </a:r>
            <a:endParaRPr lang="en-US" altLang="zh-TW" sz="2400" b="1" dirty="0">
              <a:solidFill>
                <a:srgbClr val="3C78D8"/>
              </a:solidFill>
              <a:latin typeface="+mn-ea"/>
              <a:ea typeface="Arial"/>
              <a:sym typeface="Arial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Use </a:t>
            </a:r>
            <a:r>
              <a:rPr lang="en-US" altLang="zh-TW" sz="2400" b="1" dirty="0" err="1">
                <a:solidFill>
                  <a:srgbClr val="3C78D8"/>
                </a:solidFill>
                <a:latin typeface="+mn-ea"/>
                <a:ea typeface="Arial"/>
                <a:sym typeface="Arial"/>
              </a:rPr>
              <a:t>Alsamixer</a:t>
            </a: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 to control volume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Solve BLE connection problem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Detect sound of claps to terminate </a:t>
            </a:r>
            <a:r>
              <a:rPr lang="en-US" altLang="zh-TW" sz="2400" b="1" dirty="0" smtClean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music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Change the fan</a:t>
            </a:r>
            <a:endParaRPr lang="en-US" altLang="zh-TW" sz="2400" b="1" dirty="0">
              <a:solidFill>
                <a:srgbClr val="3C78D8"/>
              </a:solidFill>
              <a:latin typeface="+mn-ea"/>
              <a:ea typeface="Arial"/>
              <a:sym typeface="Arial"/>
            </a:endParaRPr>
          </a:p>
          <a:p>
            <a:pPr>
              <a:spcBef>
                <a:spcPts val="600"/>
              </a:spcBef>
              <a:buNone/>
            </a:pPr>
            <a:endParaRPr lang="zh-TW" altLang="en-US" sz="2400" b="1" dirty="0">
              <a:solidFill>
                <a:srgbClr val="3C78D8"/>
              </a:solidFill>
              <a:latin typeface="+mn-ea"/>
              <a:ea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4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After progress report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7925" y="1363153"/>
            <a:ext cx="6212040" cy="361080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Use </a:t>
            </a:r>
            <a:r>
              <a:rPr lang="en-US" altLang="zh-TW" sz="2400" b="1" dirty="0" err="1">
                <a:solidFill>
                  <a:srgbClr val="3C78D8"/>
                </a:solidFill>
                <a:latin typeface="+mn-ea"/>
                <a:ea typeface="Arial"/>
                <a:sym typeface="Arial"/>
              </a:rPr>
              <a:t>Tizonia</a:t>
            </a: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 to search music on </a:t>
            </a:r>
            <a:r>
              <a:rPr lang="en-US" altLang="zh-TW" sz="2400" b="1" dirty="0" err="1">
                <a:solidFill>
                  <a:srgbClr val="3C78D8"/>
                </a:solidFill>
                <a:latin typeface="+mn-ea"/>
                <a:ea typeface="Arial"/>
                <a:sym typeface="Arial"/>
              </a:rPr>
              <a:t>Youtube</a:t>
            </a:r>
            <a:endParaRPr lang="en-US" altLang="zh-TW" sz="2400" b="1" dirty="0">
              <a:solidFill>
                <a:srgbClr val="3C78D8"/>
              </a:solidFill>
              <a:latin typeface="+mn-ea"/>
              <a:ea typeface="Arial"/>
              <a:sym typeface="Arial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Use </a:t>
            </a:r>
            <a:r>
              <a:rPr lang="en-US" altLang="zh-TW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Alsamixer</a:t>
            </a: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 to control volume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Solve BLE connection problem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Detect sound of claps to terminate </a:t>
            </a:r>
            <a:r>
              <a:rPr lang="en-US" altLang="zh-TW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music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Change the fan</a:t>
            </a:r>
            <a:endParaRPr lang="en-US" altLang="zh-TW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Arial"/>
              <a:sym typeface="Arial"/>
            </a:endParaRPr>
          </a:p>
          <a:p>
            <a:pPr>
              <a:spcBef>
                <a:spcPts val="600"/>
              </a:spcBef>
              <a:buNone/>
            </a:pPr>
            <a:endParaRPr lang="zh-TW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94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After progress report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7925" y="1363153"/>
            <a:ext cx="6212040" cy="361080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Use </a:t>
            </a:r>
            <a:r>
              <a:rPr lang="en-US" altLang="zh-TW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Tizonia</a:t>
            </a: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 to search music on </a:t>
            </a:r>
            <a:r>
              <a:rPr lang="en-US" altLang="zh-TW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Youtube</a:t>
            </a:r>
            <a:endParaRPr lang="en-US" altLang="zh-TW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Arial"/>
              <a:sym typeface="Arial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Use </a:t>
            </a:r>
            <a:r>
              <a:rPr lang="en-US" altLang="zh-TW" sz="2400" b="1" dirty="0" err="1">
                <a:solidFill>
                  <a:srgbClr val="3C78D8"/>
                </a:solidFill>
                <a:latin typeface="+mn-ea"/>
                <a:ea typeface="Arial"/>
                <a:sym typeface="Arial"/>
              </a:rPr>
              <a:t>Alsamixer</a:t>
            </a: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 to control volume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Solve BLE connection problem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Detect sound of claps to terminate </a:t>
            </a:r>
            <a:r>
              <a:rPr lang="en-US" altLang="zh-TW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music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Change the fan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Arial"/>
              <a:sym typeface="Arial"/>
            </a:endParaRPr>
          </a:p>
          <a:p>
            <a:pPr>
              <a:spcBef>
                <a:spcPts val="600"/>
              </a:spcBef>
              <a:buNone/>
            </a:pPr>
            <a:endParaRPr lang="zh-TW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84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After progress report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7925" y="1363153"/>
            <a:ext cx="6212040" cy="361080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Use </a:t>
            </a:r>
            <a:r>
              <a:rPr lang="en-US" altLang="zh-TW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Tizonia</a:t>
            </a: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 to search music on </a:t>
            </a:r>
            <a:r>
              <a:rPr lang="en-US" altLang="zh-TW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Youtube</a:t>
            </a:r>
            <a:endParaRPr lang="en-US" altLang="zh-TW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Arial"/>
              <a:sym typeface="Arial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Use </a:t>
            </a:r>
            <a:r>
              <a:rPr lang="en-US" altLang="zh-TW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Alsamixer</a:t>
            </a: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 to control volume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Solve BLE connection problem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Detect sound of claps to terminate </a:t>
            </a:r>
            <a:r>
              <a:rPr lang="en-US" altLang="zh-TW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music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Change the fan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Arial"/>
              <a:sym typeface="Arial"/>
            </a:endParaRPr>
          </a:p>
          <a:p>
            <a:pPr>
              <a:spcBef>
                <a:spcPts val="600"/>
              </a:spcBef>
              <a:buNone/>
            </a:pPr>
            <a:endParaRPr lang="zh-TW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76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After progress report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7925" y="1363153"/>
            <a:ext cx="6212040" cy="361080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Use </a:t>
            </a:r>
            <a:r>
              <a:rPr lang="en-US" altLang="zh-TW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Tizonia</a:t>
            </a: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 to search music on </a:t>
            </a:r>
            <a:r>
              <a:rPr lang="en-US" altLang="zh-TW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Youtube</a:t>
            </a:r>
            <a:endParaRPr lang="en-US" altLang="zh-TW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Arial"/>
              <a:sym typeface="Arial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Use </a:t>
            </a:r>
            <a:r>
              <a:rPr lang="en-US" altLang="zh-TW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Alsamixer</a:t>
            </a: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 to control volume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Solve BLE connection problem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Detect sound of claps to terminate </a:t>
            </a:r>
            <a:r>
              <a:rPr lang="en-US" altLang="zh-TW" sz="2400" b="1" dirty="0" smtClean="0">
                <a:solidFill>
                  <a:srgbClr val="3C78D8"/>
                </a:solidFill>
                <a:latin typeface="+mn-ea"/>
                <a:ea typeface="Arial"/>
                <a:sym typeface="Arial"/>
              </a:rPr>
              <a:t>music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Arial"/>
                <a:sym typeface="Arial"/>
              </a:rPr>
              <a:t>Change the fan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rgbClr val="3C78D8"/>
              </a:solidFill>
              <a:latin typeface="+mn-ea"/>
              <a:ea typeface="Arial"/>
              <a:sym typeface="Arial"/>
            </a:endParaRPr>
          </a:p>
          <a:p>
            <a:pPr>
              <a:spcBef>
                <a:spcPts val="600"/>
              </a:spcBef>
              <a:buNone/>
            </a:pPr>
            <a:endParaRPr lang="zh-TW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02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475</Words>
  <Application>Microsoft Office PowerPoint</Application>
  <PresentationFormat>如螢幕大小 (16:9)</PresentationFormat>
  <Paragraphs>133</Paragraphs>
  <Slides>22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Arial</vt:lpstr>
      <vt:lpstr>Sniglet</vt:lpstr>
      <vt:lpstr>微軟正黑體</vt:lpstr>
      <vt:lpstr>Aharoni</vt:lpstr>
      <vt:lpstr>Dosis</vt:lpstr>
      <vt:lpstr>Friar template</vt:lpstr>
      <vt:lpstr>ESLab  Final Demo</vt:lpstr>
      <vt:lpstr>動機</vt:lpstr>
      <vt:lpstr>Outline</vt:lpstr>
      <vt:lpstr>Project Overview</vt:lpstr>
      <vt:lpstr>After progress report</vt:lpstr>
      <vt:lpstr>After progress report</vt:lpstr>
      <vt:lpstr>After progress report</vt:lpstr>
      <vt:lpstr>After progress report</vt:lpstr>
      <vt:lpstr>After progress report</vt:lpstr>
      <vt:lpstr>After progress report</vt:lpstr>
      <vt:lpstr>使用工具/套件</vt:lpstr>
      <vt:lpstr>使用工具/套件</vt:lpstr>
      <vt:lpstr>Project Overview</vt:lpstr>
      <vt:lpstr>參考資料</vt:lpstr>
      <vt:lpstr>DEMO</vt:lpstr>
      <vt:lpstr>DEMO</vt:lpstr>
      <vt:lpstr>DEMO</vt:lpstr>
      <vt:lpstr>DEMO</vt:lpstr>
      <vt:lpstr>DEMO</vt:lpstr>
      <vt:lpstr>DEMO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jack hsieh</dc:creator>
  <cp:lastModifiedBy>jack hsieh</cp:lastModifiedBy>
  <cp:revision>48</cp:revision>
  <dcterms:modified xsi:type="dcterms:W3CDTF">2018-01-12T09:03:44Z</dcterms:modified>
</cp:coreProperties>
</file>