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1" r:id="rId4"/>
    <p:sldId id="276" r:id="rId5"/>
    <p:sldId id="273" r:id="rId6"/>
    <p:sldId id="274" r:id="rId7"/>
    <p:sldId id="259" r:id="rId8"/>
    <p:sldId id="257" r:id="rId9"/>
    <p:sldId id="258" r:id="rId10"/>
    <p:sldId id="262" r:id="rId11"/>
    <p:sldId id="275"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20" d="100"/>
          <a:sy n="220" d="100"/>
        </p:scale>
        <p:origin x="156" y="-2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E4D980C-18E0-484B-B9EF-89CDEF724729}" type="datetimeFigureOut">
              <a:rPr lang="zh-TW" altLang="en-US" smtClean="0"/>
              <a:t>2021/1/16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F7C8174-BE47-48EF-B8CA-848C799184C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00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E4D980C-18E0-484B-B9EF-89CDEF724729}" type="datetimeFigureOut">
              <a:rPr lang="zh-TW" altLang="en-US" smtClean="0"/>
              <a:t>2021/1/16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16140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E4D980C-18E0-484B-B9EF-89CDEF724729}" type="datetimeFigureOut">
              <a:rPr lang="zh-TW" altLang="en-US" smtClean="0"/>
              <a:t>2021/1/16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42367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E4D980C-18E0-484B-B9EF-89CDEF724729}" type="datetimeFigureOut">
              <a:rPr lang="zh-TW" altLang="en-US" smtClean="0"/>
              <a:t>2021/1/16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150672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E4D980C-18E0-484B-B9EF-89CDEF724729}" type="datetimeFigureOut">
              <a:rPr lang="zh-TW" altLang="en-US" smtClean="0"/>
              <a:t>2021/1/16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F7C8174-BE47-48EF-B8CA-848C799184C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54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E4D980C-18E0-484B-B9EF-89CDEF724729}" type="datetimeFigureOut">
              <a:rPr lang="zh-TW" altLang="en-US" smtClean="0"/>
              <a:t>2021/1/16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285235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E4D980C-18E0-484B-B9EF-89CDEF724729}" type="datetimeFigureOut">
              <a:rPr lang="zh-TW" altLang="en-US" smtClean="0"/>
              <a:t>2021/1/16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198349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E4D980C-18E0-484B-B9EF-89CDEF724729}" type="datetimeFigureOut">
              <a:rPr lang="zh-TW" altLang="en-US" smtClean="0"/>
              <a:t>2021/1/16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295715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4D980C-18E0-484B-B9EF-89CDEF724729}" type="datetimeFigureOut">
              <a:rPr lang="zh-TW" altLang="en-US" smtClean="0"/>
              <a:t>2021/1/16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354109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4D980C-18E0-484B-B9EF-89CDEF724729}" type="datetimeFigureOut">
              <a:rPr lang="zh-TW" altLang="en-US" smtClean="0"/>
              <a:t>2021/1/16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12298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E4D980C-18E0-484B-B9EF-89CDEF724729}" type="datetimeFigureOut">
              <a:rPr lang="zh-TW" altLang="en-US" smtClean="0"/>
              <a:t>2021/1/16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F7C8174-BE47-48EF-B8CA-848C799184C6}" type="slidenum">
              <a:rPr lang="zh-TW" altLang="en-US" smtClean="0"/>
              <a:t>‹#›</a:t>
            </a:fld>
            <a:endParaRPr lang="zh-TW" altLang="en-US"/>
          </a:p>
        </p:txBody>
      </p:sp>
    </p:spTree>
    <p:extLst>
      <p:ext uri="{BB962C8B-B14F-4D97-AF65-F5344CB8AC3E}">
        <p14:creationId xmlns:p14="http://schemas.microsoft.com/office/powerpoint/2010/main" val="238033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4D980C-18E0-484B-B9EF-89CDEF724729}" type="datetimeFigureOut">
              <a:rPr lang="zh-TW" altLang="en-US" smtClean="0"/>
              <a:t>2021/1/16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7C8174-BE47-48EF-B8CA-848C799184C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397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73aWDA98Z_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s.mbed.com/docs/mbed-os/v6.6/introduction/index.html" TargetMode="External"/><Relationship Id="rId2" Type="http://schemas.openxmlformats.org/officeDocument/2006/relationships/hyperlink" Target="https://twsf.ntsec.gov.tw/activity/race-1/54/pdf/040801.pdf" TargetMode="External"/><Relationship Id="rId1" Type="http://schemas.openxmlformats.org/officeDocument/2006/relationships/slideLayout" Target="../slideLayouts/slideLayout2.xml"/><Relationship Id="rId4" Type="http://schemas.openxmlformats.org/officeDocument/2006/relationships/hyperlink" Target="https://blog.everlearn.tw/wp-content/uploads/2017/12/raspberry_pi_dc_motor_mosfet_bb.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5778ED-DD9E-441D-B278-3835BAC6BC4F}"/>
              </a:ext>
            </a:extLst>
          </p:cNvPr>
          <p:cNvSpPr>
            <a:spLocks noGrp="1"/>
          </p:cNvSpPr>
          <p:nvPr>
            <p:ph type="ctrTitle"/>
          </p:nvPr>
        </p:nvSpPr>
        <p:spPr/>
        <p:txBody>
          <a:bodyPr/>
          <a:lstStyle/>
          <a:p>
            <a:pPr algn="ctr"/>
            <a:r>
              <a:rPr lang="en-US" altLang="zh-TW" dirty="0">
                <a:latin typeface="標楷體" panose="03000509000000000000" pitchFamily="65" charset="-120"/>
                <a:ea typeface="標楷體" panose="03000509000000000000" pitchFamily="65" charset="-120"/>
              </a:rPr>
              <a:t>Auto Watering</a:t>
            </a:r>
            <a:endParaRPr lang="zh-TW" altLang="en-US" dirty="0">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ED8CA75B-AE27-4B41-9D7C-02BF74B14C4E}"/>
              </a:ext>
            </a:extLst>
          </p:cNvPr>
          <p:cNvSpPr>
            <a:spLocks noGrp="1"/>
          </p:cNvSpPr>
          <p:nvPr>
            <p:ph type="subTitle" idx="1"/>
          </p:nvPr>
        </p:nvSpPr>
        <p:spPr/>
        <p:txBody>
          <a:bodyPr/>
          <a:lstStyle/>
          <a:p>
            <a:pPr algn="ctr"/>
            <a:r>
              <a:rPr lang="zh-TW" altLang="en-US" dirty="0">
                <a:latin typeface="標楷體" panose="03000509000000000000" pitchFamily="65" charset="-120"/>
                <a:ea typeface="標楷體" panose="03000509000000000000" pitchFamily="65" charset="-120"/>
              </a:rPr>
              <a:t>賴永玄 黃奕呈 李崇嘉</a:t>
            </a:r>
          </a:p>
        </p:txBody>
      </p:sp>
    </p:spTree>
    <p:extLst>
      <p:ext uri="{BB962C8B-B14F-4D97-AF65-F5344CB8AC3E}">
        <p14:creationId xmlns:p14="http://schemas.microsoft.com/office/powerpoint/2010/main" val="184724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BB6C56-7172-4A0C-89BF-917F62543F94}"/>
              </a:ext>
            </a:extLst>
          </p:cNvPr>
          <p:cNvSpPr>
            <a:spLocks noGrp="1"/>
          </p:cNvSpPr>
          <p:nvPr>
            <p:ph type="title"/>
          </p:nvPr>
        </p:nvSpPr>
        <p:spPr/>
        <p:txBody>
          <a:bodyPr/>
          <a:lstStyle/>
          <a:p>
            <a:pPr algn="ctr"/>
            <a:r>
              <a:rPr lang="en-US" altLang="zh-TW" dirty="0">
                <a:latin typeface="標楷體" panose="03000509000000000000" pitchFamily="65" charset="-120"/>
                <a:ea typeface="標楷體" panose="03000509000000000000" pitchFamily="65" charset="-120"/>
              </a:rPr>
              <a:t>Results</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0017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C0C233B-D488-45BA-8E46-28D1F0352782}"/>
              </a:ext>
            </a:extLst>
          </p:cNvPr>
          <p:cNvSpPr>
            <a:spLocks noGrp="1"/>
          </p:cNvSpPr>
          <p:nvPr>
            <p:ph type="title"/>
          </p:nvPr>
        </p:nvSpPr>
        <p:spPr>
          <a:xfrm>
            <a:off x="6411685" y="634946"/>
            <a:ext cx="5127171" cy="1450757"/>
          </a:xfrm>
        </p:spPr>
        <p:txBody>
          <a:bodyPr vert="horz" lIns="91440" tIns="45720" rIns="91440" bIns="45720" rtlCol="0">
            <a:normAutofit/>
          </a:bodyPr>
          <a:lstStyle/>
          <a:p>
            <a:r>
              <a:rPr lang="en-US" altLang="zh-TW"/>
              <a:t>Monitoring the humidity of the soil</a:t>
            </a:r>
          </a:p>
        </p:txBody>
      </p:sp>
      <p:pic>
        <p:nvPicPr>
          <p:cNvPr id="8" name="內容版面配置區 7">
            <a:extLst>
              <a:ext uri="{FF2B5EF4-FFF2-40B4-BE49-F238E27FC236}">
                <a16:creationId xmlns:a16="http://schemas.microsoft.com/office/drawing/2014/main" id="{CED027C1-EB58-4EC6-BF72-C9649EFD1FB0}"/>
              </a:ext>
            </a:extLst>
          </p:cNvPr>
          <p:cNvPicPr>
            <a:picLocks noChangeAspect="1"/>
          </p:cNvPicPr>
          <p:nvPr/>
        </p:nvPicPr>
        <p:blipFill rotWithShape="1">
          <a:blip r:embed="rId2">
            <a:extLst>
              <a:ext uri="{28A0092B-C50C-407E-A947-70E740481C1C}">
                <a14:useLocalDpi xmlns:a14="http://schemas.microsoft.com/office/drawing/2010/main" val="0"/>
              </a:ext>
            </a:extLst>
          </a:blip>
          <a:srcRect l="6248" t="13081" r="8642" b="4922"/>
          <a:stretch/>
        </p:blipFill>
        <p:spPr>
          <a:xfrm>
            <a:off x="653144" y="1725432"/>
            <a:ext cx="5441675" cy="3368435"/>
          </a:xfrm>
          <a:prstGeom prst="rect">
            <a:avLst/>
          </a:prstGeom>
        </p:spPr>
      </p:pic>
      <p:cxnSp>
        <p:nvCxnSpPr>
          <p:cNvPr id="57" name="Straight Connector 5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F5828AF7-F364-4D8A-BA1D-759B324E4A80}"/>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l"/>
            </a:pPr>
            <a:r>
              <a:rPr lang="en-US" altLang="zh-TW" dirty="0"/>
              <a:t> User can water the plant whenever and can decide the volume</a:t>
            </a:r>
          </a:p>
          <a:p>
            <a:pPr>
              <a:buFont typeface="Wingdings" panose="05000000000000000000" pitchFamily="2" charset="2"/>
              <a:buChar char="l"/>
            </a:pPr>
            <a:r>
              <a:rPr lang="en-US" altLang="zh-TW" dirty="0"/>
              <a:t> User can set the measuring cycle</a:t>
            </a:r>
          </a:p>
          <a:p>
            <a:pPr>
              <a:buFont typeface="Wingdings" panose="05000000000000000000" pitchFamily="2" charset="2"/>
              <a:buChar char="l"/>
            </a:pPr>
            <a:r>
              <a:rPr lang="en-US" altLang="zh-TW" dirty="0"/>
              <a:t> User can set “high bound”</a:t>
            </a:r>
          </a:p>
          <a:p>
            <a:pPr>
              <a:buFont typeface="Wingdings" panose="05000000000000000000" pitchFamily="2" charset="2"/>
              <a:buChar char="l"/>
            </a:pPr>
            <a:r>
              <a:rPr lang="en-US" altLang="zh-TW" dirty="0"/>
              <a:t> Once the soil becomes too dry (measured number exceeding “high bound”), the device will automatically water the plant</a:t>
            </a:r>
            <a:endParaRPr lang="en-US" dirty="0"/>
          </a:p>
        </p:txBody>
      </p:sp>
      <p:sp>
        <p:nvSpPr>
          <p:cNvPr id="59" name="Rectangle 5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文字方塊 5">
            <a:extLst>
              <a:ext uri="{FF2B5EF4-FFF2-40B4-BE49-F238E27FC236}">
                <a16:creationId xmlns:a16="http://schemas.microsoft.com/office/drawing/2014/main" id="{7007C093-8010-40DD-9274-49AE64DFEE69}"/>
              </a:ext>
            </a:extLst>
          </p:cNvPr>
          <p:cNvSpPr txBox="1"/>
          <p:nvPr/>
        </p:nvSpPr>
        <p:spPr>
          <a:xfrm>
            <a:off x="492371" y="2653800"/>
            <a:ext cx="3084844" cy="3335519"/>
          </a:xfrm>
          <a:prstGeom prst="rect">
            <a:avLst/>
          </a:prstGeom>
        </p:spPr>
        <p:txBody>
          <a:bodyPr vert="horz" lIns="0" tIns="45720" rIns="0" bIns="45720" rtlCol="0">
            <a:normAutofit/>
          </a:bodyPr>
          <a:lstStyle/>
          <a:p>
            <a:pPr marL="342900" indent="-342900" defTabSz="914400">
              <a:lnSpc>
                <a:spcPct val="90000"/>
              </a:lnSpc>
              <a:spcAft>
                <a:spcPts val="600"/>
              </a:spcAft>
              <a:buClr>
                <a:schemeClr val="accent1"/>
              </a:buClr>
              <a:buFont typeface="Calibri" panose="020F0502020204030204" pitchFamily="34" charset="0"/>
              <a:buChar char="l"/>
            </a:pPr>
            <a:endParaRPr lang="en-US" altLang="zh-TW" sz="1500" dirty="0">
              <a:solidFill>
                <a:srgbClr val="FFFFFF"/>
              </a:solidFill>
            </a:endParaRPr>
          </a:p>
        </p:txBody>
      </p:sp>
      <p:sp>
        <p:nvSpPr>
          <p:cNvPr id="9" name="橢圓 8">
            <a:extLst>
              <a:ext uri="{FF2B5EF4-FFF2-40B4-BE49-F238E27FC236}">
                <a16:creationId xmlns:a16="http://schemas.microsoft.com/office/drawing/2014/main" id="{C8209F01-607A-468E-B0EE-12A4623AFE00}"/>
              </a:ext>
            </a:extLst>
          </p:cNvPr>
          <p:cNvSpPr/>
          <p:nvPr/>
        </p:nvSpPr>
        <p:spPr>
          <a:xfrm>
            <a:off x="1653309" y="3023133"/>
            <a:ext cx="2747742" cy="36933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66A11496-733A-47AD-9D18-B0EEC7661437}"/>
              </a:ext>
            </a:extLst>
          </p:cNvPr>
          <p:cNvSpPr txBox="1"/>
          <p:nvPr/>
        </p:nvSpPr>
        <p:spPr>
          <a:xfrm>
            <a:off x="2034793" y="2617866"/>
            <a:ext cx="1275127" cy="369332"/>
          </a:xfrm>
          <a:prstGeom prst="rect">
            <a:avLst/>
          </a:prstGeom>
          <a:noFill/>
        </p:spPr>
        <p:txBody>
          <a:bodyPr wrap="square" rtlCol="0">
            <a:spAutoFit/>
          </a:bodyPr>
          <a:lstStyle/>
          <a:p>
            <a:pPr>
              <a:spcAft>
                <a:spcPts val="600"/>
              </a:spcAft>
            </a:pPr>
            <a:r>
              <a:rPr lang="en-US" altLang="zh-TW" dirty="0">
                <a:solidFill>
                  <a:srgbClr val="00B050"/>
                </a:solidFill>
              </a:rPr>
              <a:t>High bound</a:t>
            </a:r>
            <a:endParaRPr lang="zh-TW" altLang="en-US" dirty="0">
              <a:solidFill>
                <a:srgbClr val="00B050"/>
              </a:solidFill>
            </a:endParaRPr>
          </a:p>
        </p:txBody>
      </p:sp>
    </p:spTree>
    <p:extLst>
      <p:ext uri="{BB962C8B-B14F-4D97-AF65-F5344CB8AC3E}">
        <p14:creationId xmlns:p14="http://schemas.microsoft.com/office/powerpoint/2010/main" val="2300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E813C4-9C2F-4726-8E41-7574C0AFD72B}"/>
              </a:ext>
            </a:extLst>
          </p:cNvPr>
          <p:cNvSpPr>
            <a:spLocks noGrp="1"/>
          </p:cNvSpPr>
          <p:nvPr>
            <p:ph type="title"/>
          </p:nvPr>
        </p:nvSpPr>
        <p:spPr/>
        <p:txBody>
          <a:bodyPr/>
          <a:lstStyle/>
          <a:p>
            <a:r>
              <a:rPr lang="en-US" altLang="zh-TW" dirty="0"/>
              <a:t>Watering</a:t>
            </a:r>
            <a:endParaRPr lang="zh-TW" altLang="en-US" dirty="0"/>
          </a:p>
        </p:txBody>
      </p:sp>
      <p:sp>
        <p:nvSpPr>
          <p:cNvPr id="3" name="內容版面配置區 2">
            <a:extLst>
              <a:ext uri="{FF2B5EF4-FFF2-40B4-BE49-F238E27FC236}">
                <a16:creationId xmlns:a16="http://schemas.microsoft.com/office/drawing/2014/main" id="{F28270B0-9FE1-4D1D-BDFE-6CA726EF11BF}"/>
              </a:ext>
            </a:extLst>
          </p:cNvPr>
          <p:cNvSpPr>
            <a:spLocks noGrp="1"/>
          </p:cNvSpPr>
          <p:nvPr>
            <p:ph idx="1"/>
          </p:nvPr>
        </p:nvSpPr>
        <p:spPr/>
        <p:txBody>
          <a:bodyPr/>
          <a:lstStyle/>
          <a:p>
            <a:r>
              <a:rPr lang="en-US" altLang="zh-TW" dirty="0">
                <a:hlinkClick r:id="rId2"/>
              </a:rPr>
              <a:t>https://youtu.be/73aWDA98Z_M</a:t>
            </a:r>
            <a:endParaRPr lang="en-US" altLang="zh-TW" dirty="0"/>
          </a:p>
          <a:p>
            <a:endParaRPr lang="zh-TW" altLang="en-US" dirty="0"/>
          </a:p>
        </p:txBody>
      </p:sp>
    </p:spTree>
    <p:extLst>
      <p:ext uri="{BB962C8B-B14F-4D97-AF65-F5344CB8AC3E}">
        <p14:creationId xmlns:p14="http://schemas.microsoft.com/office/powerpoint/2010/main" val="140276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EFA0D3-2739-4924-8115-1A5EFE637BCE}"/>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98157ADC-BA21-4D9C-A591-D9013A6922C6}"/>
              </a:ext>
            </a:extLst>
          </p:cNvPr>
          <p:cNvSpPr>
            <a:spLocks noGrp="1"/>
          </p:cNvSpPr>
          <p:nvPr>
            <p:ph idx="1"/>
          </p:nvPr>
        </p:nvSpPr>
        <p:spPr/>
        <p:txBody>
          <a:bodyPr>
            <a:normAutofit/>
          </a:bodyPr>
          <a:lstStyle/>
          <a:p>
            <a:r>
              <a:rPr lang="en-US" altLang="zh-TW" sz="2400" dirty="0">
                <a:latin typeface="Calibri" panose="020F0502020204030204" pitchFamily="34" charset="0"/>
                <a:cs typeface="Calibri" panose="020F0502020204030204" pitchFamily="34" charset="0"/>
                <a:hlinkClick r:id="rId2"/>
              </a:rPr>
              <a:t>https://twsf.ntsec.gov.tw/activity/race-1/54/pdf/040801.pdf</a:t>
            </a:r>
            <a:endParaRPr lang="en-US" altLang="zh-TW" sz="2400" dirty="0">
              <a:latin typeface="Calibri" panose="020F0502020204030204" pitchFamily="34" charset="0"/>
              <a:cs typeface="Calibri" panose="020F0502020204030204" pitchFamily="34" charset="0"/>
            </a:endParaRPr>
          </a:p>
          <a:p>
            <a:r>
              <a:rPr lang="en-US" altLang="zh-TW" sz="2400" dirty="0">
                <a:latin typeface="Calibri" panose="020F0502020204030204" pitchFamily="34" charset="0"/>
                <a:cs typeface="Calibri" panose="020F0502020204030204" pitchFamily="34" charset="0"/>
                <a:hlinkClick r:id="rId3"/>
              </a:rPr>
              <a:t>https://os.mbed.com/docs/mbed-os/v6.6/introduction/index.html</a:t>
            </a:r>
            <a:endParaRPr lang="en-US" altLang="zh-TW" sz="2400" dirty="0">
              <a:latin typeface="Calibri" panose="020F0502020204030204" pitchFamily="34" charset="0"/>
              <a:cs typeface="Calibri" panose="020F0502020204030204" pitchFamily="34" charset="0"/>
            </a:endParaRPr>
          </a:p>
          <a:p>
            <a:r>
              <a:rPr lang="en-US" altLang="zh-TW" sz="2400" dirty="0">
                <a:latin typeface="Calibri" panose="020F0502020204030204" pitchFamily="34" charset="0"/>
                <a:cs typeface="Calibri" panose="020F0502020204030204" pitchFamily="34" charset="0"/>
                <a:hlinkClick r:id="rId4"/>
              </a:rPr>
              <a:t>https://blog.everlearn.tw/wp-content/uploads/2017/12/raspberry_pi_dc_motor_mosfet_bb.png</a:t>
            </a:r>
            <a:endParaRPr lang="en-US" altLang="zh-TW" sz="2400" dirty="0">
              <a:latin typeface="Calibri" panose="020F0502020204030204" pitchFamily="34" charset="0"/>
              <a:cs typeface="Calibri" panose="020F0502020204030204" pitchFamily="34" charset="0"/>
            </a:endParaRPr>
          </a:p>
          <a:p>
            <a:endParaRPr lang="en-US" altLang="zh-TW" sz="2400" dirty="0">
              <a:latin typeface="Calibri" panose="020F0502020204030204" pitchFamily="34" charset="0"/>
              <a:cs typeface="Calibri" panose="020F0502020204030204" pitchFamily="34" charset="0"/>
            </a:endParaRPr>
          </a:p>
          <a:p>
            <a:endParaRPr lang="en-US" altLang="zh-TW" sz="2400" dirty="0">
              <a:latin typeface="Calibri" panose="020F0502020204030204" pitchFamily="34" charset="0"/>
              <a:cs typeface="Calibri" panose="020F0502020204030204" pitchFamily="34" charset="0"/>
            </a:endParaRPr>
          </a:p>
          <a:p>
            <a:endParaRPr lang="zh-TW"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9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FCB359-4425-456B-A580-71990B970E59}"/>
              </a:ext>
            </a:extLst>
          </p:cNvPr>
          <p:cNvSpPr>
            <a:spLocks noGrp="1"/>
          </p:cNvSpPr>
          <p:nvPr>
            <p:ph type="title"/>
          </p:nvPr>
        </p:nvSpPr>
        <p:spPr/>
        <p:txBody>
          <a:bodyPr/>
          <a:lstStyle/>
          <a:p>
            <a:r>
              <a:rPr lang="en-US" altLang="zh-TW" dirty="0"/>
              <a:t>Motivation</a:t>
            </a:r>
            <a:endParaRPr lang="zh-TW" altLang="en-US" dirty="0"/>
          </a:p>
        </p:txBody>
      </p:sp>
      <p:sp>
        <p:nvSpPr>
          <p:cNvPr id="3" name="內容版面配置區 2">
            <a:extLst>
              <a:ext uri="{FF2B5EF4-FFF2-40B4-BE49-F238E27FC236}">
                <a16:creationId xmlns:a16="http://schemas.microsoft.com/office/drawing/2014/main" id="{FF49A353-3035-4FC2-9B76-684A32B1171F}"/>
              </a:ext>
            </a:extLst>
          </p:cNvPr>
          <p:cNvSpPr>
            <a:spLocks noGrp="1"/>
          </p:cNvSpPr>
          <p:nvPr>
            <p:ph idx="1"/>
          </p:nvPr>
        </p:nvSpPr>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 </a:t>
            </a:r>
            <a:r>
              <a:rPr lang="en-US" altLang="zh-TW" sz="2800" dirty="0">
                <a:latin typeface="標楷體" panose="03000509000000000000" pitchFamily="65" charset="-120"/>
                <a:ea typeface="標楷體" panose="03000509000000000000" pitchFamily="65" charset="-120"/>
              </a:rPr>
              <a:t>Many people have plants in their home. The plants may die because the owner forgot to water it</a:t>
            </a:r>
            <a:r>
              <a:rPr lang="zh-TW" altLang="zh-TW"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Therefore, we built an device that is able to monitor the humidity of the soil and notify the user. The user can then control the device to water the plants using other devices.</a:t>
            </a: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8285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BB6C56-7172-4A0C-89BF-917F62543F94}"/>
              </a:ext>
            </a:extLst>
          </p:cNvPr>
          <p:cNvSpPr>
            <a:spLocks noGrp="1"/>
          </p:cNvSpPr>
          <p:nvPr>
            <p:ph type="title"/>
          </p:nvPr>
        </p:nvSpPr>
        <p:spPr/>
        <p:txBody>
          <a:bodyPr/>
          <a:lstStyle/>
          <a:p>
            <a:pPr algn="ctr"/>
            <a:r>
              <a:rPr lang="en-US" altLang="zh-TW" dirty="0">
                <a:latin typeface="標楷體" panose="03000509000000000000" pitchFamily="65" charset="-120"/>
                <a:ea typeface="標楷體" panose="03000509000000000000" pitchFamily="65" charset="-120"/>
              </a:rPr>
              <a:t>Implementation</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0875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0E3A2E-8318-44BD-8F5E-60BE00703AE0}"/>
              </a:ext>
            </a:extLst>
          </p:cNvPr>
          <p:cNvSpPr>
            <a:spLocks noGrp="1"/>
          </p:cNvSpPr>
          <p:nvPr>
            <p:ph type="title"/>
          </p:nvPr>
        </p:nvSpPr>
        <p:spPr/>
        <p:txBody>
          <a:bodyPr/>
          <a:lstStyle/>
          <a:p>
            <a:r>
              <a:rPr lang="en-US" altLang="zh-TW" dirty="0"/>
              <a:t>Structure</a:t>
            </a:r>
            <a:endParaRPr lang="zh-TW" altLang="en-US" dirty="0"/>
          </a:p>
        </p:txBody>
      </p:sp>
      <p:sp>
        <p:nvSpPr>
          <p:cNvPr id="3" name="內容版面配置區 2">
            <a:extLst>
              <a:ext uri="{FF2B5EF4-FFF2-40B4-BE49-F238E27FC236}">
                <a16:creationId xmlns:a16="http://schemas.microsoft.com/office/drawing/2014/main" id="{AB7E5859-C960-475C-BFAA-16F8D9D4B101}"/>
              </a:ext>
            </a:extLst>
          </p:cNvPr>
          <p:cNvSpPr>
            <a:spLocks noGrp="1"/>
          </p:cNvSpPr>
          <p:nvPr>
            <p:ph idx="1"/>
          </p:nvPr>
        </p:nvSpPr>
        <p:spPr/>
        <p:txBody>
          <a:bodyPr/>
          <a:lstStyle/>
          <a:p>
            <a:endParaRPr lang="zh-TW" altLang="en-US" dirty="0"/>
          </a:p>
        </p:txBody>
      </p:sp>
      <p:sp>
        <p:nvSpPr>
          <p:cNvPr id="7" name="文字方塊 6">
            <a:extLst>
              <a:ext uri="{FF2B5EF4-FFF2-40B4-BE49-F238E27FC236}">
                <a16:creationId xmlns:a16="http://schemas.microsoft.com/office/drawing/2014/main" id="{7E0F5ED9-BD3C-4BD2-BCEB-7D0113AAC6EA}"/>
              </a:ext>
            </a:extLst>
          </p:cNvPr>
          <p:cNvSpPr txBox="1"/>
          <p:nvPr/>
        </p:nvSpPr>
        <p:spPr>
          <a:xfrm>
            <a:off x="1097279" y="3249377"/>
            <a:ext cx="966413" cy="584775"/>
          </a:xfrm>
          <a:prstGeom prst="rect">
            <a:avLst/>
          </a:prstGeom>
          <a:solidFill>
            <a:srgbClr val="FFC000"/>
          </a:solidFill>
        </p:spPr>
        <p:txBody>
          <a:bodyPr wrap="square" rtlCol="0">
            <a:spAutoFit/>
          </a:bodyPr>
          <a:lstStyle/>
          <a:p>
            <a:r>
              <a:rPr lang="en-US" altLang="zh-TW" sz="3200" dirty="0"/>
              <a:t>user</a:t>
            </a:r>
            <a:endParaRPr lang="zh-TW" altLang="en-US" sz="3200" dirty="0"/>
          </a:p>
        </p:txBody>
      </p:sp>
      <p:sp>
        <p:nvSpPr>
          <p:cNvPr id="8" name="文字方塊 7">
            <a:extLst>
              <a:ext uri="{FF2B5EF4-FFF2-40B4-BE49-F238E27FC236}">
                <a16:creationId xmlns:a16="http://schemas.microsoft.com/office/drawing/2014/main" id="{24092087-29BE-41F5-A1E9-36163D23B996}"/>
              </a:ext>
            </a:extLst>
          </p:cNvPr>
          <p:cNvSpPr txBox="1"/>
          <p:nvPr/>
        </p:nvSpPr>
        <p:spPr>
          <a:xfrm>
            <a:off x="4827660" y="2736502"/>
            <a:ext cx="1655974" cy="1384995"/>
          </a:xfrm>
          <a:prstGeom prst="rect">
            <a:avLst/>
          </a:prstGeom>
          <a:solidFill>
            <a:srgbClr val="FFC000"/>
          </a:solidFill>
        </p:spPr>
        <p:txBody>
          <a:bodyPr wrap="square" rtlCol="0">
            <a:spAutoFit/>
          </a:bodyPr>
          <a:lstStyle/>
          <a:p>
            <a:r>
              <a:rPr lang="en-US" altLang="zh-TW" sz="2800" dirty="0" err="1"/>
              <a:t>Rpi</a:t>
            </a:r>
            <a:r>
              <a:rPr lang="en-US" altLang="zh-TW" sz="2800" dirty="0"/>
              <a:t> (server &amp; data base)</a:t>
            </a:r>
            <a:endParaRPr lang="zh-TW" altLang="en-US" sz="2800" dirty="0"/>
          </a:p>
        </p:txBody>
      </p:sp>
      <p:sp>
        <p:nvSpPr>
          <p:cNvPr id="9" name="文字方塊 8">
            <a:extLst>
              <a:ext uri="{FF2B5EF4-FFF2-40B4-BE49-F238E27FC236}">
                <a16:creationId xmlns:a16="http://schemas.microsoft.com/office/drawing/2014/main" id="{676662F4-DEC0-42F0-86BF-3C5D3912E94C}"/>
              </a:ext>
            </a:extLst>
          </p:cNvPr>
          <p:cNvSpPr txBox="1"/>
          <p:nvPr/>
        </p:nvSpPr>
        <p:spPr>
          <a:xfrm>
            <a:off x="9326318" y="2746139"/>
            <a:ext cx="1574336" cy="1815882"/>
          </a:xfrm>
          <a:prstGeom prst="rect">
            <a:avLst/>
          </a:prstGeom>
          <a:solidFill>
            <a:srgbClr val="FFC000"/>
          </a:solidFill>
        </p:spPr>
        <p:txBody>
          <a:bodyPr wrap="square" rtlCol="0">
            <a:spAutoFit/>
          </a:bodyPr>
          <a:lstStyle/>
          <a:p>
            <a:r>
              <a:rPr lang="en-US" altLang="zh-TW" sz="2800" dirty="0"/>
              <a:t>STM32</a:t>
            </a:r>
          </a:p>
          <a:p>
            <a:r>
              <a:rPr lang="en-US" altLang="zh-TW" sz="2800" dirty="0"/>
              <a:t>(sensor &amp; watering device)</a:t>
            </a:r>
            <a:endParaRPr lang="zh-TW" altLang="en-US" sz="2800" dirty="0"/>
          </a:p>
        </p:txBody>
      </p:sp>
      <p:cxnSp>
        <p:nvCxnSpPr>
          <p:cNvPr id="11" name="直線單箭頭接點 10">
            <a:extLst>
              <a:ext uri="{FF2B5EF4-FFF2-40B4-BE49-F238E27FC236}">
                <a16:creationId xmlns:a16="http://schemas.microsoft.com/office/drawing/2014/main" id="{10398E65-95FD-40F2-9A51-37D57D3A0700}"/>
              </a:ext>
            </a:extLst>
          </p:cNvPr>
          <p:cNvCxnSpPr/>
          <p:nvPr/>
        </p:nvCxnSpPr>
        <p:spPr>
          <a:xfrm>
            <a:off x="2226922" y="3235835"/>
            <a:ext cx="240764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3DD87681-1D7F-42E3-8D0E-19568D390B3A}"/>
              </a:ext>
            </a:extLst>
          </p:cNvPr>
          <p:cNvCxnSpPr>
            <a:cxnSpLocks/>
          </p:cNvCxnSpPr>
          <p:nvPr/>
        </p:nvCxnSpPr>
        <p:spPr>
          <a:xfrm flipH="1">
            <a:off x="2226921" y="3788836"/>
            <a:ext cx="240764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B75A4A3C-535F-4EC9-96C6-94ADEDD4A27A}"/>
              </a:ext>
            </a:extLst>
          </p:cNvPr>
          <p:cNvCxnSpPr/>
          <p:nvPr/>
        </p:nvCxnSpPr>
        <p:spPr>
          <a:xfrm>
            <a:off x="6663653" y="3223293"/>
            <a:ext cx="240764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3900853C-ABA4-4BBE-9795-9860FF2EE5C0}"/>
              </a:ext>
            </a:extLst>
          </p:cNvPr>
          <p:cNvCxnSpPr>
            <a:cxnSpLocks/>
          </p:cNvCxnSpPr>
          <p:nvPr/>
        </p:nvCxnSpPr>
        <p:spPr>
          <a:xfrm flipH="1">
            <a:off x="6663652" y="3776294"/>
            <a:ext cx="240764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C1B42741-68C1-4409-B5C0-34A0CA88AAEA}"/>
              </a:ext>
            </a:extLst>
          </p:cNvPr>
          <p:cNvSpPr txBox="1"/>
          <p:nvPr/>
        </p:nvSpPr>
        <p:spPr>
          <a:xfrm>
            <a:off x="7353386" y="3865053"/>
            <a:ext cx="1073791" cy="369332"/>
          </a:xfrm>
          <a:prstGeom prst="rect">
            <a:avLst/>
          </a:prstGeom>
          <a:noFill/>
        </p:spPr>
        <p:txBody>
          <a:bodyPr wrap="square" rtlCol="0">
            <a:spAutoFit/>
          </a:bodyPr>
          <a:lstStyle/>
          <a:p>
            <a:r>
              <a:rPr lang="en-US" altLang="zh-TW" dirty="0"/>
              <a:t>Humidity</a:t>
            </a:r>
            <a:endParaRPr lang="zh-TW" altLang="en-US" dirty="0"/>
          </a:p>
        </p:txBody>
      </p:sp>
      <p:sp>
        <p:nvSpPr>
          <p:cNvPr id="16" name="文字方塊 15">
            <a:extLst>
              <a:ext uri="{FF2B5EF4-FFF2-40B4-BE49-F238E27FC236}">
                <a16:creationId xmlns:a16="http://schemas.microsoft.com/office/drawing/2014/main" id="{5F6201F7-34CA-4ADA-ACBA-804D43BE2818}"/>
              </a:ext>
            </a:extLst>
          </p:cNvPr>
          <p:cNvSpPr txBox="1"/>
          <p:nvPr/>
        </p:nvSpPr>
        <p:spPr>
          <a:xfrm>
            <a:off x="7353386" y="2829325"/>
            <a:ext cx="977054" cy="369332"/>
          </a:xfrm>
          <a:prstGeom prst="rect">
            <a:avLst/>
          </a:prstGeom>
          <a:noFill/>
        </p:spPr>
        <p:txBody>
          <a:bodyPr wrap="square" rtlCol="0">
            <a:spAutoFit/>
          </a:bodyPr>
          <a:lstStyle/>
          <a:p>
            <a:r>
              <a:rPr lang="en-US" altLang="zh-TW" dirty="0"/>
              <a:t>Request</a:t>
            </a:r>
            <a:endParaRPr lang="zh-TW" altLang="en-US" dirty="0"/>
          </a:p>
        </p:txBody>
      </p:sp>
      <p:sp>
        <p:nvSpPr>
          <p:cNvPr id="17" name="文字方塊 16">
            <a:extLst>
              <a:ext uri="{FF2B5EF4-FFF2-40B4-BE49-F238E27FC236}">
                <a16:creationId xmlns:a16="http://schemas.microsoft.com/office/drawing/2014/main" id="{5FB9D567-4F1D-4337-8F2E-C8E76CB8E8AA}"/>
              </a:ext>
            </a:extLst>
          </p:cNvPr>
          <p:cNvSpPr txBox="1"/>
          <p:nvPr/>
        </p:nvSpPr>
        <p:spPr>
          <a:xfrm>
            <a:off x="2974591" y="2849180"/>
            <a:ext cx="977055" cy="369332"/>
          </a:xfrm>
          <a:prstGeom prst="rect">
            <a:avLst/>
          </a:prstGeom>
          <a:noFill/>
        </p:spPr>
        <p:txBody>
          <a:bodyPr wrap="square" rtlCol="0">
            <a:spAutoFit/>
          </a:bodyPr>
          <a:lstStyle/>
          <a:p>
            <a:r>
              <a:rPr lang="en-US" altLang="zh-TW" dirty="0"/>
              <a:t>Request</a:t>
            </a:r>
          </a:p>
        </p:txBody>
      </p:sp>
      <p:sp>
        <p:nvSpPr>
          <p:cNvPr id="19" name="文字方塊 18">
            <a:extLst>
              <a:ext uri="{FF2B5EF4-FFF2-40B4-BE49-F238E27FC236}">
                <a16:creationId xmlns:a16="http://schemas.microsoft.com/office/drawing/2014/main" id="{2604F6EA-4A15-47B7-B688-1D763A2990D5}"/>
              </a:ext>
            </a:extLst>
          </p:cNvPr>
          <p:cNvSpPr txBox="1"/>
          <p:nvPr/>
        </p:nvSpPr>
        <p:spPr>
          <a:xfrm>
            <a:off x="3148929" y="3843312"/>
            <a:ext cx="615896" cy="369332"/>
          </a:xfrm>
          <a:prstGeom prst="rect">
            <a:avLst/>
          </a:prstGeom>
          <a:noFill/>
        </p:spPr>
        <p:txBody>
          <a:bodyPr wrap="square" rtlCol="0">
            <a:spAutoFit/>
          </a:bodyPr>
          <a:lstStyle/>
          <a:p>
            <a:r>
              <a:rPr lang="en-US" altLang="zh-TW" dirty="0"/>
              <a:t>Data</a:t>
            </a:r>
          </a:p>
        </p:txBody>
      </p:sp>
    </p:spTree>
    <p:extLst>
      <p:ext uri="{BB962C8B-B14F-4D97-AF65-F5344CB8AC3E}">
        <p14:creationId xmlns:p14="http://schemas.microsoft.com/office/powerpoint/2010/main" val="343261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4B0FA0BA-AB46-4F40-8CDD-C624362FFE1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altLang="zh-TW" sz="6600">
                <a:solidFill>
                  <a:schemeClr val="tx1">
                    <a:lumMod val="85000"/>
                    <a:lumOff val="15000"/>
                  </a:schemeClr>
                </a:solidFill>
              </a:rPr>
              <a:t>Structure</a:t>
            </a:r>
          </a:p>
        </p:txBody>
      </p:sp>
      <p:pic>
        <p:nvPicPr>
          <p:cNvPr id="5" name="內容版面配置區 4">
            <a:extLst>
              <a:ext uri="{FF2B5EF4-FFF2-40B4-BE49-F238E27FC236}">
                <a16:creationId xmlns:a16="http://schemas.microsoft.com/office/drawing/2014/main" id="{70ACD21A-0234-4139-9FDA-BC0C36F3514F}"/>
              </a:ext>
            </a:extLst>
          </p:cNvPr>
          <p:cNvPicPr>
            <a:picLocks noGrp="1" noChangeAspect="1"/>
          </p:cNvPicPr>
          <p:nvPr>
            <p:ph idx="1"/>
          </p:nvPr>
        </p:nvPicPr>
        <p:blipFill>
          <a:blip r:embed="rId2"/>
          <a:stretch>
            <a:fillRect/>
          </a:stretch>
        </p:blipFill>
        <p:spPr>
          <a:xfrm>
            <a:off x="1108822" y="639097"/>
            <a:ext cx="6107741" cy="5054156"/>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文字方塊 5">
            <a:extLst>
              <a:ext uri="{FF2B5EF4-FFF2-40B4-BE49-F238E27FC236}">
                <a16:creationId xmlns:a16="http://schemas.microsoft.com/office/drawing/2014/main" id="{809AF0F6-CAE5-4603-A0EE-B53553E61BDE}"/>
              </a:ext>
            </a:extLst>
          </p:cNvPr>
          <p:cNvSpPr txBox="1"/>
          <p:nvPr/>
        </p:nvSpPr>
        <p:spPr>
          <a:xfrm>
            <a:off x="3313651" y="1009616"/>
            <a:ext cx="1409351" cy="369332"/>
          </a:xfrm>
          <a:prstGeom prst="rect">
            <a:avLst/>
          </a:prstGeom>
          <a:noFill/>
        </p:spPr>
        <p:txBody>
          <a:bodyPr wrap="square" rtlCol="0">
            <a:spAutoFit/>
          </a:bodyPr>
          <a:lstStyle/>
          <a:p>
            <a:r>
              <a:rPr lang="en-US" altLang="zh-TW" dirty="0"/>
              <a:t>Water Bottle</a:t>
            </a:r>
            <a:endParaRPr lang="zh-TW" altLang="en-US" dirty="0"/>
          </a:p>
        </p:txBody>
      </p:sp>
      <p:sp>
        <p:nvSpPr>
          <p:cNvPr id="15" name="文字方塊 14">
            <a:extLst>
              <a:ext uri="{FF2B5EF4-FFF2-40B4-BE49-F238E27FC236}">
                <a16:creationId xmlns:a16="http://schemas.microsoft.com/office/drawing/2014/main" id="{95F80BD0-EAC6-4E07-8587-28E5A1D066A0}"/>
              </a:ext>
            </a:extLst>
          </p:cNvPr>
          <p:cNvSpPr txBox="1"/>
          <p:nvPr/>
        </p:nvSpPr>
        <p:spPr>
          <a:xfrm>
            <a:off x="1290571" y="2289416"/>
            <a:ext cx="1542177" cy="369332"/>
          </a:xfrm>
          <a:prstGeom prst="rect">
            <a:avLst/>
          </a:prstGeom>
          <a:noFill/>
        </p:spPr>
        <p:txBody>
          <a:bodyPr wrap="square" rtlCol="0">
            <a:spAutoFit/>
          </a:bodyPr>
          <a:lstStyle/>
          <a:p>
            <a:r>
              <a:rPr lang="en-US" altLang="zh-TW" dirty="0"/>
              <a:t>Solenoid Valve</a:t>
            </a:r>
            <a:endParaRPr lang="zh-TW" altLang="en-US" dirty="0"/>
          </a:p>
        </p:txBody>
      </p:sp>
      <p:sp>
        <p:nvSpPr>
          <p:cNvPr id="17" name="文字方塊 16">
            <a:extLst>
              <a:ext uri="{FF2B5EF4-FFF2-40B4-BE49-F238E27FC236}">
                <a16:creationId xmlns:a16="http://schemas.microsoft.com/office/drawing/2014/main" id="{5695E4B4-2B06-45D0-8481-C3C6E1AC3D20}"/>
              </a:ext>
            </a:extLst>
          </p:cNvPr>
          <p:cNvSpPr txBox="1"/>
          <p:nvPr/>
        </p:nvSpPr>
        <p:spPr>
          <a:xfrm>
            <a:off x="4199210" y="2198884"/>
            <a:ext cx="879803" cy="369332"/>
          </a:xfrm>
          <a:prstGeom prst="rect">
            <a:avLst/>
          </a:prstGeom>
          <a:noFill/>
        </p:spPr>
        <p:txBody>
          <a:bodyPr wrap="square" rtlCol="0">
            <a:spAutoFit/>
          </a:bodyPr>
          <a:lstStyle/>
          <a:p>
            <a:r>
              <a:rPr lang="en-US" altLang="zh-TW" dirty="0"/>
              <a:t>STM32</a:t>
            </a:r>
            <a:endParaRPr lang="zh-TW" altLang="en-US" dirty="0"/>
          </a:p>
        </p:txBody>
      </p:sp>
      <p:sp>
        <p:nvSpPr>
          <p:cNvPr id="19" name="文字方塊 18">
            <a:extLst>
              <a:ext uri="{FF2B5EF4-FFF2-40B4-BE49-F238E27FC236}">
                <a16:creationId xmlns:a16="http://schemas.microsoft.com/office/drawing/2014/main" id="{B1C780A3-0FD9-4D90-8AB2-C612F615D44C}"/>
              </a:ext>
            </a:extLst>
          </p:cNvPr>
          <p:cNvSpPr txBox="1"/>
          <p:nvPr/>
        </p:nvSpPr>
        <p:spPr>
          <a:xfrm>
            <a:off x="6145418" y="2809477"/>
            <a:ext cx="1409352" cy="646331"/>
          </a:xfrm>
          <a:prstGeom prst="rect">
            <a:avLst/>
          </a:prstGeom>
          <a:noFill/>
        </p:spPr>
        <p:txBody>
          <a:bodyPr wrap="square" rtlCol="0">
            <a:spAutoFit/>
          </a:bodyPr>
          <a:lstStyle/>
          <a:p>
            <a:r>
              <a:rPr lang="en-US" altLang="zh-TW" dirty="0"/>
              <a:t>Soil humidity sensor</a:t>
            </a:r>
            <a:endParaRPr lang="zh-TW" altLang="en-US" dirty="0"/>
          </a:p>
        </p:txBody>
      </p:sp>
      <p:sp>
        <p:nvSpPr>
          <p:cNvPr id="21" name="文字方塊 20">
            <a:extLst>
              <a:ext uri="{FF2B5EF4-FFF2-40B4-BE49-F238E27FC236}">
                <a16:creationId xmlns:a16="http://schemas.microsoft.com/office/drawing/2014/main" id="{CEA3CE2B-7DA4-4418-ADB4-657120C868D4}"/>
              </a:ext>
            </a:extLst>
          </p:cNvPr>
          <p:cNvSpPr txBox="1"/>
          <p:nvPr/>
        </p:nvSpPr>
        <p:spPr>
          <a:xfrm>
            <a:off x="2006588" y="4982498"/>
            <a:ext cx="1114117" cy="369332"/>
          </a:xfrm>
          <a:prstGeom prst="rect">
            <a:avLst/>
          </a:prstGeom>
          <a:noFill/>
        </p:spPr>
        <p:txBody>
          <a:bodyPr wrap="square" rtlCol="0">
            <a:spAutoFit/>
          </a:bodyPr>
          <a:lstStyle/>
          <a:p>
            <a:r>
              <a:rPr lang="en-US" altLang="zh-TW" dirty="0"/>
              <a:t>The Plant</a:t>
            </a:r>
            <a:endParaRPr lang="zh-TW" altLang="en-US" dirty="0"/>
          </a:p>
        </p:txBody>
      </p:sp>
    </p:spTree>
    <p:extLst>
      <p:ext uri="{BB962C8B-B14F-4D97-AF65-F5344CB8AC3E}">
        <p14:creationId xmlns:p14="http://schemas.microsoft.com/office/powerpoint/2010/main" val="21141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內容版面配置區 4">
            <a:extLst>
              <a:ext uri="{FF2B5EF4-FFF2-40B4-BE49-F238E27FC236}">
                <a16:creationId xmlns:a16="http://schemas.microsoft.com/office/drawing/2014/main" id="{84C0216A-E4E2-44AF-B785-2C96E39BF1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09" b="22191"/>
          <a:stretch/>
        </p:blipFill>
        <p:spPr>
          <a:xfrm>
            <a:off x="20" y="10"/>
            <a:ext cx="12191980" cy="6857990"/>
          </a:xfrm>
          <a:prstGeom prst="rect">
            <a:avLst/>
          </a:prstGeom>
        </p:spPr>
      </p:pic>
      <p:sp>
        <p:nvSpPr>
          <p:cNvPr id="5" name="文字方塊 4">
            <a:extLst>
              <a:ext uri="{FF2B5EF4-FFF2-40B4-BE49-F238E27FC236}">
                <a16:creationId xmlns:a16="http://schemas.microsoft.com/office/drawing/2014/main" id="{2BD91E77-C888-43A9-84DE-28E52C05349D}"/>
              </a:ext>
            </a:extLst>
          </p:cNvPr>
          <p:cNvSpPr txBox="1"/>
          <p:nvPr/>
        </p:nvSpPr>
        <p:spPr>
          <a:xfrm>
            <a:off x="3841227" y="548420"/>
            <a:ext cx="1401894" cy="369332"/>
          </a:xfrm>
          <a:prstGeom prst="rect">
            <a:avLst/>
          </a:prstGeom>
          <a:solidFill>
            <a:srgbClr val="FFFF00"/>
          </a:solidFill>
        </p:spPr>
        <p:txBody>
          <a:bodyPr wrap="square" rtlCol="0">
            <a:spAutoFit/>
          </a:bodyPr>
          <a:lstStyle/>
          <a:p>
            <a:r>
              <a:rPr lang="en-US" altLang="zh-TW" dirty="0"/>
              <a:t>Water Bottle</a:t>
            </a:r>
            <a:endParaRPr lang="zh-TW" altLang="en-US" dirty="0"/>
          </a:p>
        </p:txBody>
      </p:sp>
      <p:sp>
        <p:nvSpPr>
          <p:cNvPr id="18" name="文字方塊 17">
            <a:extLst>
              <a:ext uri="{FF2B5EF4-FFF2-40B4-BE49-F238E27FC236}">
                <a16:creationId xmlns:a16="http://schemas.microsoft.com/office/drawing/2014/main" id="{FA31B388-4C00-48B7-95A4-AA30E187D553}"/>
              </a:ext>
            </a:extLst>
          </p:cNvPr>
          <p:cNvSpPr txBox="1"/>
          <p:nvPr/>
        </p:nvSpPr>
        <p:spPr>
          <a:xfrm>
            <a:off x="8339124" y="2462509"/>
            <a:ext cx="880378" cy="369332"/>
          </a:xfrm>
          <a:prstGeom prst="rect">
            <a:avLst/>
          </a:prstGeom>
          <a:solidFill>
            <a:srgbClr val="FFFF00"/>
          </a:solidFill>
        </p:spPr>
        <p:txBody>
          <a:bodyPr wrap="square" rtlCol="0">
            <a:spAutoFit/>
          </a:bodyPr>
          <a:lstStyle/>
          <a:p>
            <a:r>
              <a:rPr lang="en-US" altLang="zh-TW" dirty="0"/>
              <a:t>Battery</a:t>
            </a:r>
            <a:endParaRPr lang="zh-TW" altLang="en-US" dirty="0"/>
          </a:p>
        </p:txBody>
      </p:sp>
      <p:sp>
        <p:nvSpPr>
          <p:cNvPr id="19" name="文字方塊 18">
            <a:extLst>
              <a:ext uri="{FF2B5EF4-FFF2-40B4-BE49-F238E27FC236}">
                <a16:creationId xmlns:a16="http://schemas.microsoft.com/office/drawing/2014/main" id="{82CA0557-8621-4063-B829-099E7D31C5DB}"/>
              </a:ext>
            </a:extLst>
          </p:cNvPr>
          <p:cNvSpPr txBox="1"/>
          <p:nvPr/>
        </p:nvSpPr>
        <p:spPr>
          <a:xfrm>
            <a:off x="4020190" y="3072036"/>
            <a:ext cx="1541711" cy="369332"/>
          </a:xfrm>
          <a:prstGeom prst="rect">
            <a:avLst/>
          </a:prstGeom>
          <a:solidFill>
            <a:srgbClr val="FFFF00"/>
          </a:solidFill>
        </p:spPr>
        <p:txBody>
          <a:bodyPr wrap="square" rtlCol="0">
            <a:spAutoFit/>
          </a:bodyPr>
          <a:lstStyle/>
          <a:p>
            <a:r>
              <a:rPr lang="en-US" altLang="zh-TW" dirty="0"/>
              <a:t>Solenoid valve</a:t>
            </a:r>
            <a:endParaRPr lang="zh-TW" altLang="en-US" dirty="0"/>
          </a:p>
        </p:txBody>
      </p:sp>
      <p:sp>
        <p:nvSpPr>
          <p:cNvPr id="20" name="文字方塊 19">
            <a:extLst>
              <a:ext uri="{FF2B5EF4-FFF2-40B4-BE49-F238E27FC236}">
                <a16:creationId xmlns:a16="http://schemas.microsoft.com/office/drawing/2014/main" id="{4316246B-1D0E-4817-9533-99C5CC800A8E}"/>
              </a:ext>
            </a:extLst>
          </p:cNvPr>
          <p:cNvSpPr txBox="1"/>
          <p:nvPr/>
        </p:nvSpPr>
        <p:spPr>
          <a:xfrm>
            <a:off x="2870431" y="1740437"/>
            <a:ext cx="2299516" cy="369332"/>
          </a:xfrm>
          <a:prstGeom prst="rect">
            <a:avLst/>
          </a:prstGeom>
          <a:solidFill>
            <a:srgbClr val="FFFF00"/>
          </a:solidFill>
        </p:spPr>
        <p:txBody>
          <a:bodyPr wrap="square" rtlCol="0">
            <a:spAutoFit/>
          </a:bodyPr>
          <a:lstStyle/>
          <a:p>
            <a:r>
              <a:rPr lang="en-US" altLang="zh-TW" dirty="0"/>
              <a:t>Circuit board</a:t>
            </a:r>
            <a:r>
              <a:rPr lang="zh-TW" altLang="en-US" dirty="0"/>
              <a:t> </a:t>
            </a:r>
            <a:r>
              <a:rPr lang="en-US" altLang="zh-TW" dirty="0"/>
              <a:t>&amp;</a:t>
            </a:r>
            <a:r>
              <a:rPr lang="zh-TW" altLang="en-US" dirty="0"/>
              <a:t> </a:t>
            </a:r>
            <a:r>
              <a:rPr lang="en-US" altLang="zh-TW" dirty="0"/>
              <a:t>STM32</a:t>
            </a:r>
            <a:endParaRPr lang="zh-TW" altLang="en-US" dirty="0"/>
          </a:p>
        </p:txBody>
      </p:sp>
      <p:sp>
        <p:nvSpPr>
          <p:cNvPr id="21" name="文字方塊 20">
            <a:extLst>
              <a:ext uri="{FF2B5EF4-FFF2-40B4-BE49-F238E27FC236}">
                <a16:creationId xmlns:a16="http://schemas.microsoft.com/office/drawing/2014/main" id="{BA52D7AF-504F-4CAE-B2DD-415BE3331E71}"/>
              </a:ext>
            </a:extLst>
          </p:cNvPr>
          <p:cNvSpPr txBox="1"/>
          <p:nvPr/>
        </p:nvSpPr>
        <p:spPr>
          <a:xfrm>
            <a:off x="3249334" y="6181654"/>
            <a:ext cx="1541711" cy="369332"/>
          </a:xfrm>
          <a:prstGeom prst="rect">
            <a:avLst/>
          </a:prstGeom>
          <a:solidFill>
            <a:srgbClr val="FFFF00"/>
          </a:solidFill>
        </p:spPr>
        <p:txBody>
          <a:bodyPr wrap="square" rtlCol="0">
            <a:spAutoFit/>
          </a:bodyPr>
          <a:lstStyle/>
          <a:p>
            <a:r>
              <a:rPr lang="en-US" altLang="zh-TW" dirty="0"/>
              <a:t>Plant &amp; sensor</a:t>
            </a:r>
            <a:endParaRPr lang="zh-TW" altLang="en-US" dirty="0"/>
          </a:p>
        </p:txBody>
      </p:sp>
    </p:spTree>
    <p:extLst>
      <p:ext uri="{BB962C8B-B14F-4D97-AF65-F5344CB8AC3E}">
        <p14:creationId xmlns:p14="http://schemas.microsoft.com/office/powerpoint/2010/main" val="349916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3FCB359-4425-456B-A580-71990B970E59}"/>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altLang="zh-TW" sz="6000">
                <a:solidFill>
                  <a:schemeClr val="tx1">
                    <a:lumMod val="85000"/>
                    <a:lumOff val="15000"/>
                  </a:schemeClr>
                </a:solidFill>
              </a:rPr>
              <a:t>Soil humidity sensor</a:t>
            </a:r>
          </a:p>
        </p:txBody>
      </p:sp>
      <p:pic>
        <p:nvPicPr>
          <p:cNvPr id="7" name="圖片 6">
            <a:extLst>
              <a:ext uri="{FF2B5EF4-FFF2-40B4-BE49-F238E27FC236}">
                <a16:creationId xmlns:a16="http://schemas.microsoft.com/office/drawing/2014/main" id="{E9DE2093-8076-43E0-92B7-B3E1B56D5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5" y="640080"/>
            <a:ext cx="4935254" cy="3602736"/>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內容版面配置區 4">
            <a:extLst>
              <a:ext uri="{FF2B5EF4-FFF2-40B4-BE49-F238E27FC236}">
                <a16:creationId xmlns:a16="http://schemas.microsoft.com/office/drawing/2014/main" id="{1227DE9C-6F37-4F0B-9705-C6B3500F8D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4891" y="640080"/>
            <a:ext cx="4803648" cy="3602736"/>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081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0C233B-D488-45BA-8E46-28D1F0352782}"/>
              </a:ext>
            </a:extLst>
          </p:cNvPr>
          <p:cNvSpPr>
            <a:spLocks noGrp="1"/>
          </p:cNvSpPr>
          <p:nvPr>
            <p:ph type="title"/>
          </p:nvPr>
        </p:nvSpPr>
        <p:spPr/>
        <p:txBody>
          <a:bodyPr/>
          <a:lstStyle/>
          <a:p>
            <a:r>
              <a:rPr lang="en-US" altLang="zh-TW" dirty="0"/>
              <a:t>Control of the solenoid valve</a:t>
            </a:r>
            <a:endParaRPr lang="zh-TW" altLang="en-US" dirty="0"/>
          </a:p>
        </p:txBody>
      </p:sp>
      <p:pic>
        <p:nvPicPr>
          <p:cNvPr id="5" name="內容版面配置區 4">
            <a:extLst>
              <a:ext uri="{FF2B5EF4-FFF2-40B4-BE49-F238E27FC236}">
                <a16:creationId xmlns:a16="http://schemas.microsoft.com/office/drawing/2014/main" id="{3E5B7743-5598-4B30-A940-7BA5DC4C6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628" y="2063977"/>
            <a:ext cx="4992852" cy="3744639"/>
          </a:xfrm>
        </p:spPr>
      </p:pic>
      <p:sp>
        <p:nvSpPr>
          <p:cNvPr id="6" name="文字方塊 5">
            <a:extLst>
              <a:ext uri="{FF2B5EF4-FFF2-40B4-BE49-F238E27FC236}">
                <a16:creationId xmlns:a16="http://schemas.microsoft.com/office/drawing/2014/main" id="{7007C093-8010-40DD-9274-49AE64DFEE69}"/>
              </a:ext>
            </a:extLst>
          </p:cNvPr>
          <p:cNvSpPr txBox="1"/>
          <p:nvPr/>
        </p:nvSpPr>
        <p:spPr>
          <a:xfrm>
            <a:off x="6261464" y="2767280"/>
            <a:ext cx="5747656" cy="2308324"/>
          </a:xfrm>
          <a:prstGeom prst="rect">
            <a:avLst/>
          </a:prstGeom>
          <a:noFill/>
        </p:spPr>
        <p:txBody>
          <a:bodyPr wrap="square" rtlCol="0">
            <a:spAutoFit/>
          </a:bodyPr>
          <a:lstStyle/>
          <a:p>
            <a:pPr marL="342900" indent="-342900">
              <a:buFont typeface="Wingdings" panose="05000000000000000000" pitchFamily="2" charset="2"/>
              <a:buChar char="l"/>
            </a:pPr>
            <a:r>
              <a:rPr lang="en-US" altLang="zh-TW" sz="2400" dirty="0">
                <a:ea typeface="標楷體" panose="03000509000000000000" pitchFamily="65" charset="-120"/>
              </a:rPr>
              <a:t>We use a NMOS to control the solenoid valve.</a:t>
            </a:r>
          </a:p>
          <a:p>
            <a:pPr marL="342900" indent="-342900">
              <a:buFont typeface="Wingdings" panose="05000000000000000000" pitchFamily="2" charset="2"/>
              <a:buChar char="l"/>
            </a:pPr>
            <a:r>
              <a:rPr lang="en-US" altLang="zh-TW" sz="2400" dirty="0">
                <a:ea typeface="標楷體" panose="03000509000000000000" pitchFamily="65" charset="-120"/>
              </a:rPr>
              <a:t>When the user wants to water the plant, STM32 applies 3.3V to the gate of the NMOS, the valve will then open, letting the water to go through.</a:t>
            </a:r>
            <a:endParaRPr lang="zh-TW" altLang="en-US" sz="2400" dirty="0">
              <a:ea typeface="標楷體" panose="03000509000000000000" pitchFamily="65" charset="-120"/>
            </a:endParaRPr>
          </a:p>
        </p:txBody>
      </p:sp>
    </p:spTree>
    <p:extLst>
      <p:ext uri="{BB962C8B-B14F-4D97-AF65-F5344CB8AC3E}">
        <p14:creationId xmlns:p14="http://schemas.microsoft.com/office/powerpoint/2010/main" val="141593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23F1F3-B0EE-4D09-8D09-B9756414A47F}"/>
              </a:ext>
            </a:extLst>
          </p:cNvPr>
          <p:cNvSpPr>
            <a:spLocks noGrp="1"/>
          </p:cNvSpPr>
          <p:nvPr>
            <p:ph type="title"/>
          </p:nvPr>
        </p:nvSpPr>
        <p:spPr/>
        <p:txBody>
          <a:bodyPr/>
          <a:lstStyle/>
          <a:p>
            <a:r>
              <a:rPr lang="en-US" altLang="zh-TW" dirty="0"/>
              <a:t>Control of the solenoid valve</a:t>
            </a:r>
            <a:endParaRPr lang="zh-TW" altLang="en-US" dirty="0"/>
          </a:p>
        </p:txBody>
      </p:sp>
      <p:pic>
        <p:nvPicPr>
          <p:cNvPr id="7" name="圖片 6">
            <a:extLst>
              <a:ext uri="{FF2B5EF4-FFF2-40B4-BE49-F238E27FC236}">
                <a16:creationId xmlns:a16="http://schemas.microsoft.com/office/drawing/2014/main" id="{52BCC789-D7B2-4F39-913A-6DCAD4E4B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015" y="1885406"/>
            <a:ext cx="2953221" cy="3960000"/>
          </a:xfrm>
          <a:prstGeom prst="rect">
            <a:avLst/>
          </a:prstGeom>
        </p:spPr>
      </p:pic>
      <p:sp>
        <p:nvSpPr>
          <p:cNvPr id="8" name="文字方塊 7">
            <a:extLst>
              <a:ext uri="{FF2B5EF4-FFF2-40B4-BE49-F238E27FC236}">
                <a16:creationId xmlns:a16="http://schemas.microsoft.com/office/drawing/2014/main" id="{981C2E4F-7B55-4F8D-AF85-F2AC8FE6CDA1}"/>
              </a:ext>
            </a:extLst>
          </p:cNvPr>
          <p:cNvSpPr txBox="1"/>
          <p:nvPr/>
        </p:nvSpPr>
        <p:spPr>
          <a:xfrm flipH="1">
            <a:off x="3392654" y="5839097"/>
            <a:ext cx="1281433" cy="461665"/>
          </a:xfrm>
          <a:prstGeom prst="rect">
            <a:avLst/>
          </a:prstGeom>
          <a:noFill/>
        </p:spPr>
        <p:txBody>
          <a:bodyPr wrap="square" rtlCol="0">
            <a:spAutoFit/>
          </a:bodyPr>
          <a:lstStyle/>
          <a:p>
            <a:r>
              <a:rPr lang="en-US" altLang="zh-TW" sz="2400" dirty="0">
                <a:latin typeface="標楷體" panose="03000509000000000000" pitchFamily="65" charset="-120"/>
                <a:ea typeface="標楷體" panose="03000509000000000000" pitchFamily="65" charset="-120"/>
              </a:rPr>
              <a:t>Battery</a:t>
            </a:r>
            <a:endParaRPr lang="zh-TW" altLang="en-US" sz="2400" dirty="0">
              <a:latin typeface="標楷體" panose="03000509000000000000" pitchFamily="65" charset="-120"/>
              <a:ea typeface="標楷體" panose="03000509000000000000" pitchFamily="65" charset="-120"/>
            </a:endParaRPr>
          </a:p>
        </p:txBody>
      </p:sp>
      <p:sp>
        <p:nvSpPr>
          <p:cNvPr id="9" name="文字方塊 8">
            <a:extLst>
              <a:ext uri="{FF2B5EF4-FFF2-40B4-BE49-F238E27FC236}">
                <a16:creationId xmlns:a16="http://schemas.microsoft.com/office/drawing/2014/main" id="{0EC4047A-F6D1-4305-8756-214456A31BAC}"/>
              </a:ext>
            </a:extLst>
          </p:cNvPr>
          <p:cNvSpPr txBox="1"/>
          <p:nvPr/>
        </p:nvSpPr>
        <p:spPr>
          <a:xfrm>
            <a:off x="7836594" y="5839097"/>
            <a:ext cx="2352061" cy="461665"/>
          </a:xfrm>
          <a:prstGeom prst="rect">
            <a:avLst/>
          </a:prstGeom>
          <a:noFill/>
        </p:spPr>
        <p:txBody>
          <a:bodyPr wrap="square" rtlCol="0">
            <a:spAutoFit/>
          </a:bodyPr>
          <a:lstStyle/>
          <a:p>
            <a:r>
              <a:rPr lang="en-US" altLang="zh-TW" sz="2400" dirty="0">
                <a:latin typeface="標楷體" panose="03000509000000000000" pitchFamily="65" charset="-120"/>
                <a:ea typeface="標楷體" panose="03000509000000000000" pitchFamily="65" charset="-120"/>
              </a:rPr>
              <a:t>Solenoid</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valve</a:t>
            </a:r>
            <a:endParaRPr lang="zh-TW" altLang="en-US" sz="2400" dirty="0">
              <a:latin typeface="標楷體" panose="03000509000000000000" pitchFamily="65" charset="-120"/>
              <a:ea typeface="標楷體" panose="03000509000000000000" pitchFamily="65" charset="-120"/>
            </a:endParaRPr>
          </a:p>
        </p:txBody>
      </p:sp>
      <p:sp>
        <p:nvSpPr>
          <p:cNvPr id="4" name="內容版面配置區 3">
            <a:extLst>
              <a:ext uri="{FF2B5EF4-FFF2-40B4-BE49-F238E27FC236}">
                <a16:creationId xmlns:a16="http://schemas.microsoft.com/office/drawing/2014/main" id="{4F68A781-2578-46B6-82F4-4E0F6799A619}"/>
              </a:ext>
            </a:extLst>
          </p:cNvPr>
          <p:cNvSpPr>
            <a:spLocks noGrp="1"/>
          </p:cNvSpPr>
          <p:nvPr>
            <p:ph idx="1"/>
          </p:nvPr>
        </p:nvSpPr>
        <p:spPr/>
        <p:txBody>
          <a:bodyPr/>
          <a:lstStyle/>
          <a:p>
            <a:endParaRPr lang="zh-TW" altLang="en-US"/>
          </a:p>
        </p:txBody>
      </p:sp>
      <p:pic>
        <p:nvPicPr>
          <p:cNvPr id="11" name="內容版面配置區 4">
            <a:extLst>
              <a:ext uri="{FF2B5EF4-FFF2-40B4-BE49-F238E27FC236}">
                <a16:creationId xmlns:a16="http://schemas.microsoft.com/office/drawing/2014/main" id="{6CFF90C7-AD4F-4781-8B7A-C15DF9CBE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371" y="1885406"/>
            <a:ext cx="5280000" cy="3960000"/>
          </a:xfrm>
          <a:prstGeom prst="rect">
            <a:avLst/>
          </a:prstGeom>
        </p:spPr>
      </p:pic>
    </p:spTree>
    <p:extLst>
      <p:ext uri="{BB962C8B-B14F-4D97-AF65-F5344CB8AC3E}">
        <p14:creationId xmlns:p14="http://schemas.microsoft.com/office/powerpoint/2010/main" val="697700321"/>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23</TotalTime>
  <Words>301</Words>
  <Application>Microsoft Office PowerPoint</Application>
  <PresentationFormat>寬螢幕</PresentationFormat>
  <Paragraphs>46</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新細明體</vt:lpstr>
      <vt:lpstr>標楷體</vt:lpstr>
      <vt:lpstr>Calibri</vt:lpstr>
      <vt:lpstr>Calibri Light</vt:lpstr>
      <vt:lpstr>Wingdings</vt:lpstr>
      <vt:lpstr>回顧</vt:lpstr>
      <vt:lpstr>Auto Watering</vt:lpstr>
      <vt:lpstr>Motivation</vt:lpstr>
      <vt:lpstr>Implementation</vt:lpstr>
      <vt:lpstr>Structure</vt:lpstr>
      <vt:lpstr>Structure</vt:lpstr>
      <vt:lpstr>PowerPoint 簡報</vt:lpstr>
      <vt:lpstr>Soil humidity sensor</vt:lpstr>
      <vt:lpstr>Control of the solenoid valve</vt:lpstr>
      <vt:lpstr>Control of the solenoid valve</vt:lpstr>
      <vt:lpstr>Results</vt:lpstr>
      <vt:lpstr>Monitoring the humidity of the soil</vt:lpstr>
      <vt:lpstr>Watering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Watering</dc:title>
  <dc:creator>Huang Yi Cheng</dc:creator>
  <cp:lastModifiedBy>Huang Yi Cheng</cp:lastModifiedBy>
  <cp:revision>5</cp:revision>
  <dcterms:created xsi:type="dcterms:W3CDTF">2021-01-14T17:42:11Z</dcterms:created>
  <dcterms:modified xsi:type="dcterms:W3CDTF">2021-01-15T16:43:36Z</dcterms:modified>
</cp:coreProperties>
</file>