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337398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115589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120084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38323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237117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18350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24685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146115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368513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328642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F1F8BCA-AA45-471B-AEA5-89C2A45FAC82}"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1595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8BCA-AA45-471B-AEA5-89C2A45FAC82}" type="datetimeFigureOut">
              <a:rPr lang="zh-TW" altLang="en-US" smtClean="0"/>
              <a:t>2021/1/15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B95BF-A7AD-4F09-AB09-BBD3DEE56818}" type="slidenum">
              <a:rPr lang="zh-TW" altLang="en-US" smtClean="0"/>
              <a:t>‹#›</a:t>
            </a:fld>
            <a:endParaRPr lang="zh-TW" altLang="en-US"/>
          </a:p>
        </p:txBody>
      </p:sp>
    </p:spTree>
    <p:extLst>
      <p:ext uri="{BB962C8B-B14F-4D97-AF65-F5344CB8AC3E}">
        <p14:creationId xmlns:p14="http://schemas.microsoft.com/office/powerpoint/2010/main" val="3506630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QAymc8JwCM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sepfy95/%E7%94%A8raspberry-pi%E5%AD%B8embedded-linux-2-gpio%E6%8E%A7%E5%88%B6%E8%9C%82%E9%B3%B4%E5%99%A8-1dff6454a0e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89EE16-1057-43E0-8C3C-D1E01166596F}"/>
              </a:ext>
            </a:extLst>
          </p:cNvPr>
          <p:cNvSpPr>
            <a:spLocks noGrp="1"/>
          </p:cNvSpPr>
          <p:nvPr>
            <p:ph type="ctrTitle"/>
          </p:nvPr>
        </p:nvSpPr>
        <p:spPr/>
        <p:txBody>
          <a:bodyPr/>
          <a:lstStyle/>
          <a:p>
            <a:r>
              <a:rPr lang="en-US" altLang="zh-TW" dirty="0"/>
              <a:t>Nod off sensor</a:t>
            </a:r>
            <a:endParaRPr lang="zh-TW" altLang="en-US" dirty="0"/>
          </a:p>
        </p:txBody>
      </p:sp>
      <p:sp>
        <p:nvSpPr>
          <p:cNvPr id="3" name="副標題 2">
            <a:extLst>
              <a:ext uri="{FF2B5EF4-FFF2-40B4-BE49-F238E27FC236}">
                <a16:creationId xmlns:a16="http://schemas.microsoft.com/office/drawing/2014/main" id="{30DD12DD-9C7D-4DDA-9237-7AAD64F2569A}"/>
              </a:ext>
            </a:extLst>
          </p:cNvPr>
          <p:cNvSpPr>
            <a:spLocks noGrp="1"/>
          </p:cNvSpPr>
          <p:nvPr>
            <p:ph type="subTitle" idx="1"/>
          </p:nvPr>
        </p:nvSpPr>
        <p:spPr/>
        <p:txBody>
          <a:bodyPr/>
          <a:lstStyle/>
          <a:p>
            <a:r>
              <a:rPr lang="zh-TW" altLang="en-US" dirty="0">
                <a:latin typeface="標楷體" panose="03000509000000000000" pitchFamily="65" charset="-120"/>
                <a:ea typeface="標楷體" panose="03000509000000000000" pitchFamily="65" charset="-120"/>
              </a:rPr>
              <a:t>電機三周子庭</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電機三吳軍霆</a:t>
            </a:r>
          </a:p>
        </p:txBody>
      </p:sp>
    </p:spTree>
    <p:extLst>
      <p:ext uri="{BB962C8B-B14F-4D97-AF65-F5344CB8AC3E}">
        <p14:creationId xmlns:p14="http://schemas.microsoft.com/office/powerpoint/2010/main" val="16977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AB4FDE-C262-4641-9EDF-786E4B2D4A0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F625DAD-CA5F-4A59-AF5C-1FE1EC047110}"/>
              </a:ext>
            </a:extLst>
          </p:cNvPr>
          <p:cNvSpPr>
            <a:spLocks noGrp="1"/>
          </p:cNvSpPr>
          <p:nvPr>
            <p:ph idx="1"/>
          </p:nvPr>
        </p:nvSpPr>
        <p:spPr/>
        <p:txBody>
          <a:bodyPr/>
          <a:lstStyle/>
          <a:p>
            <a:r>
              <a:rPr lang="en-US" altLang="zh-TW" dirty="0"/>
              <a:t>Motivation</a:t>
            </a:r>
          </a:p>
          <a:p>
            <a:r>
              <a:rPr lang="en-US" altLang="zh-TW" dirty="0"/>
              <a:t>Method</a:t>
            </a:r>
          </a:p>
          <a:p>
            <a:r>
              <a:rPr lang="en-US" altLang="zh-TW" dirty="0"/>
              <a:t>Outcome</a:t>
            </a:r>
          </a:p>
          <a:p>
            <a:r>
              <a:rPr lang="en-US" altLang="zh-TW" dirty="0"/>
              <a:t>Challenge &amp; Difference from the original plan</a:t>
            </a:r>
          </a:p>
          <a:p>
            <a:r>
              <a:rPr lang="en-US" altLang="zh-TW" dirty="0"/>
              <a:t>Reference</a:t>
            </a:r>
          </a:p>
          <a:p>
            <a:endParaRPr lang="zh-TW" altLang="en-US" dirty="0"/>
          </a:p>
        </p:txBody>
      </p:sp>
    </p:spTree>
    <p:extLst>
      <p:ext uri="{BB962C8B-B14F-4D97-AF65-F5344CB8AC3E}">
        <p14:creationId xmlns:p14="http://schemas.microsoft.com/office/powerpoint/2010/main" val="80546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C874C-7422-45AC-88B8-AA3D7AC34595}"/>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F1722198-D8CF-4639-BF4A-570D24D5272E}"/>
              </a:ext>
            </a:extLst>
          </p:cNvPr>
          <p:cNvSpPr>
            <a:spLocks noGrp="1"/>
          </p:cNvSpPr>
          <p:nvPr>
            <p:ph idx="1"/>
          </p:nvPr>
        </p:nvSpPr>
        <p:spPr/>
        <p:txBody>
          <a:bodyPr/>
          <a:lstStyle/>
          <a:p>
            <a:r>
              <a:rPr lang="en-US" altLang="zh-TW" dirty="0"/>
              <a:t>Base on what we learned so far in this class, with the accelerator and gyrometer on STM32, we found that motion detection is a good project idea.</a:t>
            </a:r>
          </a:p>
          <a:p>
            <a:r>
              <a:rPr lang="en-US" altLang="zh-TW" dirty="0"/>
              <a:t>And the dilemma for every teacher(including professors) that students are always sleeping in class.</a:t>
            </a:r>
          </a:p>
          <a:p>
            <a:r>
              <a:rPr lang="en-US" altLang="zh-TW" sz="3600" b="1" u="sng" dirty="0"/>
              <a:t>We design a device to punish those BAD</a:t>
            </a:r>
            <a:r>
              <a:rPr lang="zh-TW" altLang="en-US" sz="3600" b="1" u="sng" dirty="0"/>
              <a:t> </a:t>
            </a:r>
            <a:r>
              <a:rPr lang="en-US" altLang="zh-TW" sz="3600" b="1" u="sng" dirty="0"/>
              <a:t>students.</a:t>
            </a:r>
            <a:endParaRPr lang="zh-TW" altLang="en-US" sz="3600" b="1" u="sng" dirty="0"/>
          </a:p>
        </p:txBody>
      </p:sp>
    </p:spTree>
    <p:extLst>
      <p:ext uri="{BB962C8B-B14F-4D97-AF65-F5344CB8AC3E}">
        <p14:creationId xmlns:p14="http://schemas.microsoft.com/office/powerpoint/2010/main" val="14933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83F89A-B967-449B-8985-B33180C86BA0}"/>
              </a:ext>
            </a:extLst>
          </p:cNvPr>
          <p:cNvSpPr>
            <a:spLocks noGrp="1"/>
          </p:cNvSpPr>
          <p:nvPr>
            <p:ph type="title"/>
          </p:nvPr>
        </p:nvSpPr>
        <p:spPr/>
        <p:txBody>
          <a:bodyPr/>
          <a:lstStyle/>
          <a:p>
            <a:r>
              <a:rPr lang="en-US" altLang="zh-TW"/>
              <a:t>Method</a:t>
            </a:r>
            <a:endParaRPr lang="zh-TW" altLang="en-US"/>
          </a:p>
        </p:txBody>
      </p:sp>
      <p:sp>
        <p:nvSpPr>
          <p:cNvPr id="3" name="內容版面配置區 2">
            <a:extLst>
              <a:ext uri="{FF2B5EF4-FFF2-40B4-BE49-F238E27FC236}">
                <a16:creationId xmlns:a16="http://schemas.microsoft.com/office/drawing/2014/main" id="{1294F5C4-C90A-4C4E-BF03-0E94916C66A7}"/>
              </a:ext>
            </a:extLst>
          </p:cNvPr>
          <p:cNvSpPr>
            <a:spLocks noGrp="1"/>
          </p:cNvSpPr>
          <p:nvPr>
            <p:ph idx="1"/>
          </p:nvPr>
        </p:nvSpPr>
        <p:spPr/>
        <p:txBody>
          <a:bodyPr/>
          <a:lstStyle/>
          <a:p>
            <a:r>
              <a:rPr lang="en-US" altLang="zh-TW" dirty="0"/>
              <a:t>Start the device function by pressing blue button(stm32 side).</a:t>
            </a:r>
          </a:p>
          <a:p>
            <a:r>
              <a:rPr lang="en-US" altLang="zh-TW" dirty="0"/>
              <a:t>STM32 uses accelerator and gyrometer to determine whether the person who wear it is nodding off.</a:t>
            </a:r>
          </a:p>
          <a:p>
            <a:r>
              <a:rPr lang="en-US" altLang="zh-TW" dirty="0"/>
              <a:t>STM 32 transfer the nodding signal by BLE to rpi.</a:t>
            </a:r>
          </a:p>
          <a:p>
            <a:r>
              <a:rPr lang="en-US" altLang="zh-TW" dirty="0"/>
              <a:t>When rpi receive the nodding signal it buzz the buzzer until the button(rpi side) is pressed.</a:t>
            </a:r>
          </a:p>
          <a:p>
            <a:endParaRPr lang="zh-TW" altLang="en-US" dirty="0"/>
          </a:p>
        </p:txBody>
      </p:sp>
      <p:sp>
        <p:nvSpPr>
          <p:cNvPr id="5" name="矩形 4">
            <a:extLst>
              <a:ext uri="{FF2B5EF4-FFF2-40B4-BE49-F238E27FC236}">
                <a16:creationId xmlns:a16="http://schemas.microsoft.com/office/drawing/2014/main" id="{8F8507D0-C682-4B9E-97C0-0797742EC0E9}"/>
              </a:ext>
            </a:extLst>
          </p:cNvPr>
          <p:cNvSpPr/>
          <p:nvPr/>
        </p:nvSpPr>
        <p:spPr>
          <a:xfrm>
            <a:off x="1204541" y="5064369"/>
            <a:ext cx="2435470" cy="1362808"/>
          </a:xfrm>
          <a:prstGeom prst="rect">
            <a:avLst/>
          </a:prstGeom>
          <a:solidFill>
            <a:schemeClr val="accent1">
              <a:lumMod val="20000"/>
              <a:lumOff val="80000"/>
            </a:schemeClr>
          </a:solidFill>
          <a:effectLst>
            <a:glow rad="101600">
              <a:schemeClr val="accent1">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03B6C60-BC3A-4F0E-976D-AB8686A1AE62}"/>
              </a:ext>
            </a:extLst>
          </p:cNvPr>
          <p:cNvSpPr/>
          <p:nvPr/>
        </p:nvSpPr>
        <p:spPr>
          <a:xfrm>
            <a:off x="6104787" y="5064369"/>
            <a:ext cx="2435470" cy="1362808"/>
          </a:xfrm>
          <a:prstGeom prst="rect">
            <a:avLst/>
          </a:prstGeom>
          <a:solidFill>
            <a:schemeClr val="accent1">
              <a:lumMod val="20000"/>
              <a:lumOff val="80000"/>
            </a:schemeClr>
          </a:solidFill>
          <a:effectLst>
            <a:glow rad="101600">
              <a:schemeClr val="accent1">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057F04D4-6E01-44A0-B7C9-85052CD2D911}"/>
              </a:ext>
            </a:extLst>
          </p:cNvPr>
          <p:cNvSpPr txBox="1"/>
          <p:nvPr/>
        </p:nvSpPr>
        <p:spPr>
          <a:xfrm>
            <a:off x="1588472" y="5361051"/>
            <a:ext cx="1846385" cy="769441"/>
          </a:xfrm>
          <a:prstGeom prst="rect">
            <a:avLst/>
          </a:prstGeom>
          <a:noFill/>
        </p:spPr>
        <p:txBody>
          <a:bodyPr wrap="square" rtlCol="0">
            <a:spAutoFit/>
          </a:bodyPr>
          <a:lstStyle/>
          <a:p>
            <a:r>
              <a:rPr lang="en-US" altLang="zh-TW" sz="4400" dirty="0">
                <a:solidFill>
                  <a:schemeClr val="bg1"/>
                </a:solidFill>
              </a:rPr>
              <a:t>stm32</a:t>
            </a:r>
            <a:endParaRPr lang="zh-TW" altLang="en-US" sz="4400" dirty="0">
              <a:solidFill>
                <a:schemeClr val="bg1"/>
              </a:solidFill>
            </a:endParaRPr>
          </a:p>
        </p:txBody>
      </p:sp>
      <p:sp>
        <p:nvSpPr>
          <p:cNvPr id="9" name="文字方塊 8">
            <a:extLst>
              <a:ext uri="{FF2B5EF4-FFF2-40B4-BE49-F238E27FC236}">
                <a16:creationId xmlns:a16="http://schemas.microsoft.com/office/drawing/2014/main" id="{B53BBB64-23EC-4444-8595-C3175E3A1F32}"/>
              </a:ext>
            </a:extLst>
          </p:cNvPr>
          <p:cNvSpPr txBox="1"/>
          <p:nvPr/>
        </p:nvSpPr>
        <p:spPr>
          <a:xfrm>
            <a:off x="6806267" y="5361050"/>
            <a:ext cx="1032509" cy="769441"/>
          </a:xfrm>
          <a:prstGeom prst="rect">
            <a:avLst/>
          </a:prstGeom>
          <a:noFill/>
        </p:spPr>
        <p:txBody>
          <a:bodyPr wrap="square" rtlCol="0">
            <a:spAutoFit/>
          </a:bodyPr>
          <a:lstStyle/>
          <a:p>
            <a:r>
              <a:rPr lang="en-US" altLang="zh-TW" sz="4400" dirty="0">
                <a:solidFill>
                  <a:schemeClr val="bg1"/>
                </a:solidFill>
              </a:rPr>
              <a:t>Rpi</a:t>
            </a:r>
            <a:endParaRPr lang="zh-TW" altLang="en-US" sz="4400" dirty="0">
              <a:solidFill>
                <a:schemeClr val="bg1"/>
              </a:solidFill>
            </a:endParaRPr>
          </a:p>
        </p:txBody>
      </p:sp>
      <p:sp>
        <p:nvSpPr>
          <p:cNvPr id="10" name="箭號: 向右 9">
            <a:extLst>
              <a:ext uri="{FF2B5EF4-FFF2-40B4-BE49-F238E27FC236}">
                <a16:creationId xmlns:a16="http://schemas.microsoft.com/office/drawing/2014/main" id="{7DCE71B6-0BD1-4969-BE7B-557F841F15E4}"/>
              </a:ext>
            </a:extLst>
          </p:cNvPr>
          <p:cNvSpPr/>
          <p:nvPr/>
        </p:nvSpPr>
        <p:spPr>
          <a:xfrm>
            <a:off x="3982911" y="5574323"/>
            <a:ext cx="1784838" cy="41323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E87BBC8B-E548-48C6-9D5B-F3B76C799CC7}"/>
              </a:ext>
            </a:extLst>
          </p:cNvPr>
          <p:cNvSpPr txBox="1"/>
          <p:nvPr/>
        </p:nvSpPr>
        <p:spPr>
          <a:xfrm>
            <a:off x="3977049" y="5191463"/>
            <a:ext cx="1705708" cy="400110"/>
          </a:xfrm>
          <a:prstGeom prst="rect">
            <a:avLst/>
          </a:prstGeom>
          <a:noFill/>
        </p:spPr>
        <p:txBody>
          <a:bodyPr wrap="square" rtlCol="0">
            <a:spAutoFit/>
          </a:bodyPr>
          <a:lstStyle/>
          <a:p>
            <a:r>
              <a:rPr lang="en-US" altLang="zh-TW" sz="2000" dirty="0"/>
              <a:t>Nod-off signal</a:t>
            </a:r>
            <a:endParaRPr lang="zh-TW" altLang="en-US" sz="2000" dirty="0"/>
          </a:p>
        </p:txBody>
      </p:sp>
      <p:sp>
        <p:nvSpPr>
          <p:cNvPr id="12" name="文字方塊 11">
            <a:extLst>
              <a:ext uri="{FF2B5EF4-FFF2-40B4-BE49-F238E27FC236}">
                <a16:creationId xmlns:a16="http://schemas.microsoft.com/office/drawing/2014/main" id="{2029BEE0-22C5-42EB-944E-886D02ADB5D7}"/>
              </a:ext>
            </a:extLst>
          </p:cNvPr>
          <p:cNvSpPr txBox="1"/>
          <p:nvPr/>
        </p:nvSpPr>
        <p:spPr>
          <a:xfrm>
            <a:off x="4445972" y="5987561"/>
            <a:ext cx="852854" cy="369332"/>
          </a:xfrm>
          <a:prstGeom prst="rect">
            <a:avLst/>
          </a:prstGeom>
          <a:noFill/>
        </p:spPr>
        <p:txBody>
          <a:bodyPr wrap="square" rtlCol="0">
            <a:spAutoFit/>
          </a:bodyPr>
          <a:lstStyle/>
          <a:p>
            <a:r>
              <a:rPr lang="en-US" altLang="zh-TW" dirty="0"/>
              <a:t>By BLE</a:t>
            </a:r>
            <a:endParaRPr lang="zh-TW" altLang="en-US" dirty="0"/>
          </a:p>
        </p:txBody>
      </p:sp>
      <p:grpSp>
        <p:nvGrpSpPr>
          <p:cNvPr id="20" name="群組 19">
            <a:extLst>
              <a:ext uri="{FF2B5EF4-FFF2-40B4-BE49-F238E27FC236}">
                <a16:creationId xmlns:a16="http://schemas.microsoft.com/office/drawing/2014/main" id="{4CD58609-5655-4637-B9DA-BFEA8DD0AD67}"/>
              </a:ext>
            </a:extLst>
          </p:cNvPr>
          <p:cNvGrpSpPr/>
          <p:nvPr/>
        </p:nvGrpSpPr>
        <p:grpSpPr>
          <a:xfrm>
            <a:off x="8991604" y="4400155"/>
            <a:ext cx="1951892" cy="791308"/>
            <a:chOff x="8801095" y="4398534"/>
            <a:chExt cx="1951892" cy="791308"/>
          </a:xfrm>
        </p:grpSpPr>
        <p:sp>
          <p:nvSpPr>
            <p:cNvPr id="13" name="語音泡泡: 圓角矩形 12">
              <a:extLst>
                <a:ext uri="{FF2B5EF4-FFF2-40B4-BE49-F238E27FC236}">
                  <a16:creationId xmlns:a16="http://schemas.microsoft.com/office/drawing/2014/main" id="{A90209E8-7637-4372-8AB2-FAE65CA88B55}"/>
                </a:ext>
              </a:extLst>
            </p:cNvPr>
            <p:cNvSpPr/>
            <p:nvPr/>
          </p:nvSpPr>
          <p:spPr>
            <a:xfrm>
              <a:off x="8801095" y="4398534"/>
              <a:ext cx="1951892" cy="791308"/>
            </a:xfrm>
            <a:prstGeom prst="wedgeRoundRectCallout">
              <a:avLst>
                <a:gd name="adj1" fmla="val -56419"/>
                <a:gd name="adj2" fmla="val 91389"/>
                <a:gd name="adj3" fmla="val 16667"/>
              </a:avLst>
            </a:prstGeom>
            <a:solidFill>
              <a:schemeClr val="accent1">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37A764BF-49D4-4731-BD97-CC82211A7C59}"/>
                </a:ext>
              </a:extLst>
            </p:cNvPr>
            <p:cNvSpPr txBox="1"/>
            <p:nvPr/>
          </p:nvSpPr>
          <p:spPr>
            <a:xfrm flipH="1">
              <a:off x="9046547" y="4471022"/>
              <a:ext cx="1442676" cy="646331"/>
            </a:xfrm>
            <a:prstGeom prst="rect">
              <a:avLst/>
            </a:prstGeom>
            <a:noFill/>
          </p:spPr>
          <p:txBody>
            <a:bodyPr wrap="square" rtlCol="0">
              <a:spAutoFit/>
            </a:bodyPr>
            <a:lstStyle/>
            <a:p>
              <a:r>
                <a:rPr lang="en-US" altLang="zh-TW" sz="3600" dirty="0">
                  <a:solidFill>
                    <a:schemeClr val="bg1"/>
                  </a:solidFill>
                </a:rPr>
                <a:t>buzzer</a:t>
              </a:r>
              <a:endParaRPr lang="zh-TW" altLang="en-US" sz="4400" dirty="0">
                <a:solidFill>
                  <a:schemeClr val="bg1"/>
                </a:solidFill>
              </a:endParaRPr>
            </a:p>
          </p:txBody>
        </p:sp>
      </p:grpSp>
      <p:grpSp>
        <p:nvGrpSpPr>
          <p:cNvPr id="19" name="群組 18">
            <a:extLst>
              <a:ext uri="{FF2B5EF4-FFF2-40B4-BE49-F238E27FC236}">
                <a16:creationId xmlns:a16="http://schemas.microsoft.com/office/drawing/2014/main" id="{4A881AAD-D12A-42B7-A47E-D89A93764816}"/>
              </a:ext>
            </a:extLst>
          </p:cNvPr>
          <p:cNvGrpSpPr/>
          <p:nvPr/>
        </p:nvGrpSpPr>
        <p:grpSpPr>
          <a:xfrm>
            <a:off x="9019448" y="5817554"/>
            <a:ext cx="1951892" cy="791308"/>
            <a:chOff x="8828938" y="5635869"/>
            <a:chExt cx="1951892" cy="791308"/>
          </a:xfrm>
        </p:grpSpPr>
        <p:sp>
          <p:nvSpPr>
            <p:cNvPr id="16" name="語音泡泡: 圓角矩形 15">
              <a:extLst>
                <a:ext uri="{FF2B5EF4-FFF2-40B4-BE49-F238E27FC236}">
                  <a16:creationId xmlns:a16="http://schemas.microsoft.com/office/drawing/2014/main" id="{6ABD2595-9AEF-41C3-8ADC-F3F3954B1141}"/>
                </a:ext>
              </a:extLst>
            </p:cNvPr>
            <p:cNvSpPr/>
            <p:nvPr/>
          </p:nvSpPr>
          <p:spPr>
            <a:xfrm>
              <a:off x="8828938" y="5635869"/>
              <a:ext cx="1951892" cy="791308"/>
            </a:xfrm>
            <a:prstGeom prst="wedgeRoundRectCallout">
              <a:avLst>
                <a:gd name="adj1" fmla="val -61374"/>
                <a:gd name="adj2" fmla="val -70833"/>
                <a:gd name="adj3" fmla="val 16667"/>
              </a:avLst>
            </a:prstGeom>
            <a:solidFill>
              <a:schemeClr val="accent1">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55BF3F3A-F82E-433D-AD6A-47A642F8596B}"/>
                </a:ext>
              </a:extLst>
            </p:cNvPr>
            <p:cNvSpPr txBox="1"/>
            <p:nvPr/>
          </p:nvSpPr>
          <p:spPr>
            <a:xfrm>
              <a:off x="9016686" y="5710562"/>
              <a:ext cx="1520709" cy="646331"/>
            </a:xfrm>
            <a:prstGeom prst="rect">
              <a:avLst/>
            </a:prstGeom>
            <a:noFill/>
          </p:spPr>
          <p:txBody>
            <a:bodyPr wrap="square" rtlCol="0">
              <a:spAutoFit/>
            </a:bodyPr>
            <a:lstStyle/>
            <a:p>
              <a:r>
                <a:rPr lang="en-US" altLang="zh-TW" sz="3600" dirty="0">
                  <a:solidFill>
                    <a:schemeClr val="bg1"/>
                  </a:solidFill>
                </a:rPr>
                <a:t>button</a:t>
              </a:r>
              <a:endParaRPr lang="zh-TW" altLang="en-US" sz="4400" dirty="0">
                <a:solidFill>
                  <a:schemeClr val="bg1"/>
                </a:solidFill>
              </a:endParaRPr>
            </a:p>
          </p:txBody>
        </p:sp>
      </p:grpSp>
    </p:spTree>
    <p:extLst>
      <p:ext uri="{BB962C8B-B14F-4D97-AF65-F5344CB8AC3E}">
        <p14:creationId xmlns:p14="http://schemas.microsoft.com/office/powerpoint/2010/main" val="165324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72918-1651-4104-954A-ACD366614D40}"/>
              </a:ext>
            </a:extLst>
          </p:cNvPr>
          <p:cNvSpPr>
            <a:spLocks noGrp="1"/>
          </p:cNvSpPr>
          <p:nvPr>
            <p:ph type="title"/>
          </p:nvPr>
        </p:nvSpPr>
        <p:spPr/>
        <p:txBody>
          <a:bodyPr/>
          <a:lstStyle/>
          <a:p>
            <a:r>
              <a:rPr lang="en-US" altLang="zh-TW" dirty="0"/>
              <a:t>Outcome</a:t>
            </a:r>
            <a:endParaRPr lang="zh-TW" altLang="en-US" dirty="0"/>
          </a:p>
        </p:txBody>
      </p:sp>
      <p:sp>
        <p:nvSpPr>
          <p:cNvPr id="3" name="內容版面配置區 2">
            <a:extLst>
              <a:ext uri="{FF2B5EF4-FFF2-40B4-BE49-F238E27FC236}">
                <a16:creationId xmlns:a16="http://schemas.microsoft.com/office/drawing/2014/main" id="{EA3C5988-EF3C-4EEA-BC7C-40FDC7BFD663}"/>
              </a:ext>
            </a:extLst>
          </p:cNvPr>
          <p:cNvSpPr>
            <a:spLocks noGrp="1"/>
          </p:cNvSpPr>
          <p:nvPr>
            <p:ph idx="1"/>
          </p:nvPr>
        </p:nvSpPr>
        <p:spPr/>
        <p:txBody>
          <a:bodyPr/>
          <a:lstStyle/>
          <a:p>
            <a:r>
              <a:rPr lang="en-US" altLang="zh-TW" u="sng" dirty="0">
                <a:hlinkClick r:id="rId2"/>
              </a:rPr>
              <a:t>https://youtu.be/QAymc8JwCMk</a:t>
            </a:r>
            <a:endParaRPr lang="en-US" altLang="zh-TW" u="sng" dirty="0"/>
          </a:p>
          <a:p>
            <a:endParaRPr lang="zh-TW" altLang="en-US" dirty="0"/>
          </a:p>
        </p:txBody>
      </p:sp>
    </p:spTree>
    <p:extLst>
      <p:ext uri="{BB962C8B-B14F-4D97-AF65-F5344CB8AC3E}">
        <p14:creationId xmlns:p14="http://schemas.microsoft.com/office/powerpoint/2010/main" val="212045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44315F-B262-4032-9EDA-EDE6A214BC27}"/>
              </a:ext>
            </a:extLst>
          </p:cNvPr>
          <p:cNvSpPr>
            <a:spLocks noGrp="1"/>
          </p:cNvSpPr>
          <p:nvPr>
            <p:ph type="title"/>
          </p:nvPr>
        </p:nvSpPr>
        <p:spPr/>
        <p:txBody>
          <a:bodyPr/>
          <a:lstStyle/>
          <a:p>
            <a:r>
              <a:rPr lang="en-US" altLang="zh-TW" dirty="0"/>
              <a:t>Challenge &amp; Difference from the original plan</a:t>
            </a:r>
            <a:endParaRPr lang="zh-TW" altLang="en-US" dirty="0"/>
          </a:p>
        </p:txBody>
      </p:sp>
      <p:sp>
        <p:nvSpPr>
          <p:cNvPr id="3" name="內容版面配置區 2">
            <a:extLst>
              <a:ext uri="{FF2B5EF4-FFF2-40B4-BE49-F238E27FC236}">
                <a16:creationId xmlns:a16="http://schemas.microsoft.com/office/drawing/2014/main" id="{FCCDCC5C-AA00-4F65-B974-F52E5D699DCD}"/>
              </a:ext>
            </a:extLst>
          </p:cNvPr>
          <p:cNvSpPr>
            <a:spLocks noGrp="1"/>
          </p:cNvSpPr>
          <p:nvPr>
            <p:ph idx="1"/>
          </p:nvPr>
        </p:nvSpPr>
        <p:spPr/>
        <p:txBody>
          <a:bodyPr/>
          <a:lstStyle/>
          <a:p>
            <a:r>
              <a:rPr lang="en-US" altLang="zh-TW" dirty="0"/>
              <a:t>Buzzer did not work at first, after many effort we found out that that is because of bad connection, by connecting them on breadboard we solved it. </a:t>
            </a:r>
          </a:p>
          <a:p>
            <a:r>
              <a:rPr lang="en-US" altLang="zh-TW" dirty="0"/>
              <a:t>We originally want to use light sensor as the second option that teachers can use to cancel the buzzer, but we fail to accomplish it. The I2C connection just does not connect to our light sensor module.</a:t>
            </a:r>
            <a:endParaRPr lang="zh-TW" altLang="en-US" dirty="0"/>
          </a:p>
        </p:txBody>
      </p:sp>
    </p:spTree>
    <p:extLst>
      <p:ext uri="{BB962C8B-B14F-4D97-AF65-F5344CB8AC3E}">
        <p14:creationId xmlns:p14="http://schemas.microsoft.com/office/powerpoint/2010/main" val="390687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3765B-ECC0-4272-B867-9398F9C24B4B}"/>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F381FD14-B01A-4086-9E56-4BBB58BB423C}"/>
              </a:ext>
            </a:extLst>
          </p:cNvPr>
          <p:cNvSpPr>
            <a:spLocks noGrp="1"/>
          </p:cNvSpPr>
          <p:nvPr>
            <p:ph idx="1"/>
          </p:nvPr>
        </p:nvSpPr>
        <p:spPr/>
        <p:txBody>
          <a:bodyPr/>
          <a:lstStyle/>
          <a:p>
            <a:r>
              <a:rPr lang="en-US" altLang="zh-TW" dirty="0">
                <a:hlinkClick r:id="rId2"/>
              </a:rPr>
              <a:t>https://medium.com/@sepfy95/%E7%94%A8raspberry-pi%E5%AD%B8embedded-linux-2-gpio%E6%8E%A7%E5%88%B6%E8%9C%82%E9%B3%B4%E5%99</a:t>
            </a:r>
            <a:r>
              <a:rPr lang="en-US" altLang="zh-TW">
                <a:hlinkClick r:id="rId2"/>
              </a:rPr>
              <a:t>%A8-1dff6454a0ea</a:t>
            </a:r>
            <a:endParaRPr lang="en-US" altLang="zh-TW"/>
          </a:p>
          <a:p>
            <a:endParaRPr lang="zh-TW" altLang="en-US" dirty="0"/>
          </a:p>
        </p:txBody>
      </p:sp>
    </p:spTree>
    <p:extLst>
      <p:ext uri="{BB962C8B-B14F-4D97-AF65-F5344CB8AC3E}">
        <p14:creationId xmlns:p14="http://schemas.microsoft.com/office/powerpoint/2010/main" val="916130611"/>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276</Words>
  <Application>Microsoft Office PowerPoint</Application>
  <PresentationFormat>寬螢幕</PresentationFormat>
  <Paragraphs>31</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標楷體</vt:lpstr>
      <vt:lpstr>Arial</vt:lpstr>
      <vt:lpstr>Calibri</vt:lpstr>
      <vt:lpstr>Calibri Light</vt:lpstr>
      <vt:lpstr>Office Theme</vt:lpstr>
      <vt:lpstr>Nod off sensor</vt:lpstr>
      <vt:lpstr>OUTLINE</vt:lpstr>
      <vt:lpstr>Motivation</vt:lpstr>
      <vt:lpstr>Method</vt:lpstr>
      <vt:lpstr>Outcome</vt:lpstr>
      <vt:lpstr>Challenge &amp; Difference from the original plan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 off sensor</dc:title>
  <dc:creator>子庭 周</dc:creator>
  <cp:lastModifiedBy>子庭 周</cp:lastModifiedBy>
  <cp:revision>7</cp:revision>
  <dcterms:created xsi:type="dcterms:W3CDTF">2021-01-14T13:22:25Z</dcterms:created>
  <dcterms:modified xsi:type="dcterms:W3CDTF">2021-01-14T16:50:56Z</dcterms:modified>
</cp:coreProperties>
</file>