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PT Sans Narrow"/>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110BB9-A291-4031-943F-90F51E534FE7}">
  <a:tblStyle styleId="{E4110BB9-A291-4031-943F-90F51E534F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TSansNarrow-regular.fntdata"/><Relationship Id="rId50" Type="http://schemas.openxmlformats.org/officeDocument/2006/relationships/slide" Target="slides/slide43.xml"/><Relationship Id="rId53" Type="http://schemas.openxmlformats.org/officeDocument/2006/relationships/font" Target="fonts/OpenSans-regular.fntdata"/><Relationship Id="rId52" Type="http://schemas.openxmlformats.org/officeDocument/2006/relationships/font" Target="fonts/PTSansNarrow-bold.fntdata"/><Relationship Id="rId11" Type="http://schemas.openxmlformats.org/officeDocument/2006/relationships/slide" Target="slides/slide4.xml"/><Relationship Id="rId55" Type="http://schemas.openxmlformats.org/officeDocument/2006/relationships/font" Target="fonts/OpenSans-italic.fntdata"/><Relationship Id="rId10" Type="http://schemas.openxmlformats.org/officeDocument/2006/relationships/slide" Target="slides/slide3.xml"/><Relationship Id="rId54"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e3b3d6b14_3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e3b3d6b14_3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e3b3d6b14_3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e3b3d6b14_3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e3b3d6b14_3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e3b3d6b14_3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e3b3d6b14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e3b3d6b14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e3b3d6b14_3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e3b3d6b14_3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e3b3d6b14_3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e3b3d6b14_3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e3b3d6b14_3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e3b3d6b14_3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3b3d6b14_3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e3b3d6b14_3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e3b3d6b14_3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e3b3d6b14_3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e3b3d6b14_3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e3b3d6b14_3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3b3d6b14_3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e3b3d6b14_3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e3b3d6b14_3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e3b3d6b14_3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e3b3d6b14_3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e3b3d6b14_3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e3b3d6b14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e3b3d6b14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e3b3d6b14_3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e3b3d6b14_3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e3b3d6b14_3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e3b3d6b14_3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e3b3d6b14_3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e3b3d6b14_3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e3b3d6b14_3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e3b3d6b14_3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e3b3d6b14_3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e3b3d6b14_3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e3b3d6b14_3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e3b3d6b14_3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e3b3d6b14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e3b3d6b14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e3b3d6b14_3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e3b3d6b14_3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e3b3d6b14_3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e3b3d6b14_3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e3b3d6b14_3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e3b3d6b14_3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e3b3d6b14_3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e3b3d6b14_3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e3b3d6b14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e3b3d6b14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e3b3d6b14_3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e3b3d6b14_3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e3b3d6b14_3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e3b3d6b14_3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e3b3d6b14_3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e3b3d6b14_3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e3b3d6b14_3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e3b3d6b14_3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e3b3d6b14_3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e3b3d6b14_3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e3b3d6b14_3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e3b3d6b14_3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e3b3d6b14_3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e3b3d6b14_3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e3b3d6b14_3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e3b3d6b14_3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e3b3d6b14_3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e3b3d6b14_3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e3b3d6b14_3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e3b3d6b14_3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e3b3d6b14_3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e3b3d6b14_3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e3b3d6b14_3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e3b3d6b14_3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e3b3d6b14_3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e3b3d6b14_3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e3b3d6b14_3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e3b3d6b14_3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e3b3d6b14_3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e3b3d6b14_3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e3b3d6b14_3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e3b3d6b14_3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e3b3d6b14_3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e3b3d6b14_3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rgbClr val="CCCCCC"/>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rgbClr val="CCCCCC"/>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rgbClr val="A2C4C9"/>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rgbClr val="A2C4C9"/>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rgbClr val="A2C4C9"/>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rgbClr val="A2C4C9"/>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0C343D"/>
              </a:buClr>
              <a:buSzPts val="5400"/>
              <a:buNone/>
              <a:defRPr sz="5400">
                <a:solidFill>
                  <a:srgbClr val="0C343D"/>
                </a:solidFill>
              </a:defRPr>
            </a:lvl1pPr>
            <a:lvl2pPr lvl="1" rtl="0" algn="ctr">
              <a:spcBef>
                <a:spcPts val="0"/>
              </a:spcBef>
              <a:spcAft>
                <a:spcPts val="0"/>
              </a:spcAft>
              <a:buClr>
                <a:srgbClr val="0C343D"/>
              </a:buClr>
              <a:buSzPts val="5400"/>
              <a:buNone/>
              <a:defRPr sz="5400">
                <a:solidFill>
                  <a:srgbClr val="0C343D"/>
                </a:solidFill>
              </a:defRPr>
            </a:lvl2pPr>
            <a:lvl3pPr lvl="2" rtl="0" algn="ctr">
              <a:spcBef>
                <a:spcPts val="0"/>
              </a:spcBef>
              <a:spcAft>
                <a:spcPts val="0"/>
              </a:spcAft>
              <a:buClr>
                <a:srgbClr val="0C343D"/>
              </a:buClr>
              <a:buSzPts val="5400"/>
              <a:buNone/>
              <a:defRPr sz="5400">
                <a:solidFill>
                  <a:srgbClr val="0C343D"/>
                </a:solidFill>
              </a:defRPr>
            </a:lvl3pPr>
            <a:lvl4pPr lvl="3" rtl="0" algn="ctr">
              <a:spcBef>
                <a:spcPts val="0"/>
              </a:spcBef>
              <a:spcAft>
                <a:spcPts val="0"/>
              </a:spcAft>
              <a:buClr>
                <a:srgbClr val="0C343D"/>
              </a:buClr>
              <a:buSzPts val="5400"/>
              <a:buNone/>
              <a:defRPr sz="5400">
                <a:solidFill>
                  <a:srgbClr val="0C343D"/>
                </a:solidFill>
              </a:defRPr>
            </a:lvl4pPr>
            <a:lvl5pPr lvl="4" rtl="0" algn="ctr">
              <a:spcBef>
                <a:spcPts val="0"/>
              </a:spcBef>
              <a:spcAft>
                <a:spcPts val="0"/>
              </a:spcAft>
              <a:buClr>
                <a:srgbClr val="0C343D"/>
              </a:buClr>
              <a:buSzPts val="5400"/>
              <a:buNone/>
              <a:defRPr sz="5400">
                <a:solidFill>
                  <a:srgbClr val="0C343D"/>
                </a:solidFill>
              </a:defRPr>
            </a:lvl5pPr>
            <a:lvl6pPr lvl="5" rtl="0" algn="ctr">
              <a:spcBef>
                <a:spcPts val="0"/>
              </a:spcBef>
              <a:spcAft>
                <a:spcPts val="0"/>
              </a:spcAft>
              <a:buClr>
                <a:srgbClr val="0C343D"/>
              </a:buClr>
              <a:buSzPts val="5400"/>
              <a:buNone/>
              <a:defRPr sz="5400">
                <a:solidFill>
                  <a:srgbClr val="0C343D"/>
                </a:solidFill>
              </a:defRPr>
            </a:lvl6pPr>
            <a:lvl7pPr lvl="6" rtl="0" algn="ctr">
              <a:spcBef>
                <a:spcPts val="0"/>
              </a:spcBef>
              <a:spcAft>
                <a:spcPts val="0"/>
              </a:spcAft>
              <a:buClr>
                <a:srgbClr val="0C343D"/>
              </a:buClr>
              <a:buSzPts val="5400"/>
              <a:buNone/>
              <a:defRPr sz="5400">
                <a:solidFill>
                  <a:srgbClr val="0C343D"/>
                </a:solidFill>
              </a:defRPr>
            </a:lvl7pPr>
            <a:lvl8pPr lvl="7" rtl="0" algn="ctr">
              <a:spcBef>
                <a:spcPts val="0"/>
              </a:spcBef>
              <a:spcAft>
                <a:spcPts val="0"/>
              </a:spcAft>
              <a:buClr>
                <a:srgbClr val="0C343D"/>
              </a:buClr>
              <a:buSzPts val="5400"/>
              <a:buNone/>
              <a:defRPr sz="5400">
                <a:solidFill>
                  <a:srgbClr val="0C343D"/>
                </a:solidFill>
              </a:defRPr>
            </a:lvl8pPr>
            <a:lvl9pPr lvl="8" rtl="0" algn="ctr">
              <a:spcBef>
                <a:spcPts val="0"/>
              </a:spcBef>
              <a:spcAft>
                <a:spcPts val="0"/>
              </a:spcAft>
              <a:buClr>
                <a:srgbClr val="0C343D"/>
              </a:buClr>
              <a:buSzPts val="5400"/>
              <a:buNone/>
              <a:defRPr sz="5400">
                <a:solidFill>
                  <a:srgbClr val="0C343D"/>
                </a:solidFill>
              </a:defRPr>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666666"/>
              </a:buClr>
              <a:buSzPts val="2400"/>
              <a:buNone/>
              <a:defRPr sz="2400">
                <a:solidFill>
                  <a:srgbClr val="666666"/>
                </a:solidFill>
              </a:defRPr>
            </a:lvl1pPr>
            <a:lvl2pPr lvl="1" rtl="0" algn="ctr">
              <a:lnSpc>
                <a:spcPct val="100000"/>
              </a:lnSpc>
              <a:spcBef>
                <a:spcPts val="0"/>
              </a:spcBef>
              <a:spcAft>
                <a:spcPts val="0"/>
              </a:spcAft>
              <a:buClr>
                <a:srgbClr val="666666"/>
              </a:buClr>
              <a:buSzPts val="2400"/>
              <a:buNone/>
              <a:defRPr sz="2400">
                <a:solidFill>
                  <a:srgbClr val="666666"/>
                </a:solidFill>
              </a:defRPr>
            </a:lvl2pPr>
            <a:lvl3pPr lvl="2" rtl="0" algn="ctr">
              <a:lnSpc>
                <a:spcPct val="100000"/>
              </a:lnSpc>
              <a:spcBef>
                <a:spcPts val="0"/>
              </a:spcBef>
              <a:spcAft>
                <a:spcPts val="0"/>
              </a:spcAft>
              <a:buClr>
                <a:srgbClr val="666666"/>
              </a:buClr>
              <a:buSzPts val="2400"/>
              <a:buNone/>
              <a:defRPr sz="2400">
                <a:solidFill>
                  <a:srgbClr val="666666"/>
                </a:solidFill>
              </a:defRPr>
            </a:lvl3pPr>
            <a:lvl4pPr lvl="3" rtl="0" algn="ctr">
              <a:lnSpc>
                <a:spcPct val="100000"/>
              </a:lnSpc>
              <a:spcBef>
                <a:spcPts val="0"/>
              </a:spcBef>
              <a:spcAft>
                <a:spcPts val="0"/>
              </a:spcAft>
              <a:buClr>
                <a:srgbClr val="666666"/>
              </a:buClr>
              <a:buSzPts val="2400"/>
              <a:buNone/>
              <a:defRPr sz="2400">
                <a:solidFill>
                  <a:srgbClr val="666666"/>
                </a:solidFill>
              </a:defRPr>
            </a:lvl4pPr>
            <a:lvl5pPr lvl="4" rtl="0" algn="ctr">
              <a:lnSpc>
                <a:spcPct val="100000"/>
              </a:lnSpc>
              <a:spcBef>
                <a:spcPts val="0"/>
              </a:spcBef>
              <a:spcAft>
                <a:spcPts val="0"/>
              </a:spcAft>
              <a:buClr>
                <a:srgbClr val="666666"/>
              </a:buClr>
              <a:buSzPts val="2400"/>
              <a:buNone/>
              <a:defRPr sz="2400">
                <a:solidFill>
                  <a:srgbClr val="666666"/>
                </a:solidFill>
              </a:defRPr>
            </a:lvl5pPr>
            <a:lvl6pPr lvl="5" rtl="0" algn="ctr">
              <a:lnSpc>
                <a:spcPct val="100000"/>
              </a:lnSpc>
              <a:spcBef>
                <a:spcPts val="0"/>
              </a:spcBef>
              <a:spcAft>
                <a:spcPts val="0"/>
              </a:spcAft>
              <a:buClr>
                <a:srgbClr val="666666"/>
              </a:buClr>
              <a:buSzPts val="2400"/>
              <a:buNone/>
              <a:defRPr sz="2400">
                <a:solidFill>
                  <a:srgbClr val="666666"/>
                </a:solidFill>
              </a:defRPr>
            </a:lvl6pPr>
            <a:lvl7pPr lvl="6" rtl="0" algn="ctr">
              <a:lnSpc>
                <a:spcPct val="100000"/>
              </a:lnSpc>
              <a:spcBef>
                <a:spcPts val="0"/>
              </a:spcBef>
              <a:spcAft>
                <a:spcPts val="0"/>
              </a:spcAft>
              <a:buClr>
                <a:srgbClr val="666666"/>
              </a:buClr>
              <a:buSzPts val="2400"/>
              <a:buNone/>
              <a:defRPr sz="2400">
                <a:solidFill>
                  <a:srgbClr val="666666"/>
                </a:solidFill>
              </a:defRPr>
            </a:lvl7pPr>
            <a:lvl8pPr lvl="7" rtl="0" algn="ctr">
              <a:lnSpc>
                <a:spcPct val="100000"/>
              </a:lnSpc>
              <a:spcBef>
                <a:spcPts val="0"/>
              </a:spcBef>
              <a:spcAft>
                <a:spcPts val="0"/>
              </a:spcAft>
              <a:buClr>
                <a:srgbClr val="666666"/>
              </a:buClr>
              <a:buSzPts val="2400"/>
              <a:buNone/>
              <a:defRPr sz="2400">
                <a:solidFill>
                  <a:srgbClr val="666666"/>
                </a:solidFill>
              </a:defRPr>
            </a:lvl8pPr>
            <a:lvl9pPr lvl="8" rtl="0" algn="ctr">
              <a:lnSpc>
                <a:spcPct val="100000"/>
              </a:lnSpc>
              <a:spcBef>
                <a:spcPts val="0"/>
              </a:spcBef>
              <a:spcAft>
                <a:spcPts val="0"/>
              </a:spcAft>
              <a:buClr>
                <a:srgbClr val="666666"/>
              </a:buClr>
              <a:buSzPts val="2400"/>
              <a:buNone/>
              <a:defRPr sz="2400">
                <a:solidFill>
                  <a:srgbClr val="666666"/>
                </a:solidFill>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C343D"/>
              </a:buClr>
              <a:buSzPts val="3900"/>
              <a:buNone/>
              <a:defRPr sz="3900">
                <a:solidFill>
                  <a:srgbClr val="0C343D"/>
                </a:solidFill>
              </a:defRPr>
            </a:lvl1pPr>
            <a:lvl2pPr lvl="1" rtl="0" algn="ctr">
              <a:spcBef>
                <a:spcPts val="0"/>
              </a:spcBef>
              <a:spcAft>
                <a:spcPts val="0"/>
              </a:spcAft>
              <a:buClr>
                <a:srgbClr val="0C343D"/>
              </a:buClr>
              <a:buSzPts val="3900"/>
              <a:buNone/>
              <a:defRPr sz="3900">
                <a:solidFill>
                  <a:srgbClr val="0C343D"/>
                </a:solidFill>
              </a:defRPr>
            </a:lvl2pPr>
            <a:lvl3pPr lvl="2" rtl="0" algn="ctr">
              <a:spcBef>
                <a:spcPts val="0"/>
              </a:spcBef>
              <a:spcAft>
                <a:spcPts val="0"/>
              </a:spcAft>
              <a:buClr>
                <a:srgbClr val="0C343D"/>
              </a:buClr>
              <a:buSzPts val="3900"/>
              <a:buNone/>
              <a:defRPr sz="3900">
                <a:solidFill>
                  <a:srgbClr val="0C343D"/>
                </a:solidFill>
              </a:defRPr>
            </a:lvl3pPr>
            <a:lvl4pPr lvl="3" rtl="0" algn="ctr">
              <a:spcBef>
                <a:spcPts val="0"/>
              </a:spcBef>
              <a:spcAft>
                <a:spcPts val="0"/>
              </a:spcAft>
              <a:buClr>
                <a:srgbClr val="0C343D"/>
              </a:buClr>
              <a:buSzPts val="3900"/>
              <a:buNone/>
              <a:defRPr sz="3900">
                <a:solidFill>
                  <a:srgbClr val="0C343D"/>
                </a:solidFill>
              </a:defRPr>
            </a:lvl4pPr>
            <a:lvl5pPr lvl="4" rtl="0" algn="ctr">
              <a:spcBef>
                <a:spcPts val="0"/>
              </a:spcBef>
              <a:spcAft>
                <a:spcPts val="0"/>
              </a:spcAft>
              <a:buClr>
                <a:srgbClr val="0C343D"/>
              </a:buClr>
              <a:buSzPts val="3900"/>
              <a:buNone/>
              <a:defRPr sz="3900">
                <a:solidFill>
                  <a:srgbClr val="0C343D"/>
                </a:solidFill>
              </a:defRPr>
            </a:lvl5pPr>
            <a:lvl6pPr lvl="5" rtl="0" algn="ctr">
              <a:spcBef>
                <a:spcPts val="0"/>
              </a:spcBef>
              <a:spcAft>
                <a:spcPts val="0"/>
              </a:spcAft>
              <a:buClr>
                <a:srgbClr val="0C343D"/>
              </a:buClr>
              <a:buSzPts val="3900"/>
              <a:buNone/>
              <a:defRPr sz="3900">
                <a:solidFill>
                  <a:srgbClr val="0C343D"/>
                </a:solidFill>
              </a:defRPr>
            </a:lvl6pPr>
            <a:lvl7pPr lvl="6" rtl="0" algn="ctr">
              <a:spcBef>
                <a:spcPts val="0"/>
              </a:spcBef>
              <a:spcAft>
                <a:spcPts val="0"/>
              </a:spcAft>
              <a:buClr>
                <a:srgbClr val="0C343D"/>
              </a:buClr>
              <a:buSzPts val="3900"/>
              <a:buNone/>
              <a:defRPr sz="3900">
                <a:solidFill>
                  <a:srgbClr val="0C343D"/>
                </a:solidFill>
              </a:defRPr>
            </a:lvl7pPr>
            <a:lvl8pPr lvl="7" rtl="0" algn="ctr">
              <a:spcBef>
                <a:spcPts val="0"/>
              </a:spcBef>
              <a:spcAft>
                <a:spcPts val="0"/>
              </a:spcAft>
              <a:buClr>
                <a:srgbClr val="0C343D"/>
              </a:buClr>
              <a:buSzPts val="3900"/>
              <a:buNone/>
              <a:defRPr sz="3900">
                <a:solidFill>
                  <a:srgbClr val="0C343D"/>
                </a:solidFill>
              </a:defRPr>
            </a:lvl8pPr>
            <a:lvl9pPr lvl="8" rtl="0" algn="ctr">
              <a:spcBef>
                <a:spcPts val="0"/>
              </a:spcBef>
              <a:spcAft>
                <a:spcPts val="0"/>
              </a:spcAft>
              <a:buClr>
                <a:srgbClr val="0C343D"/>
              </a:buClr>
              <a:buSzPts val="3900"/>
              <a:buNone/>
              <a:defRPr sz="3900">
                <a:solidFill>
                  <a:srgbClr val="0C343D"/>
                </a:solidFill>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C343D"/>
              </a:buClr>
              <a:buSzPts val="3600"/>
              <a:buNone/>
              <a:defRPr>
                <a:solidFill>
                  <a:srgbClr val="0C343D"/>
                </a:solidFill>
              </a:defRPr>
            </a:lvl1pPr>
            <a:lvl2pPr lvl="1" rtl="0">
              <a:spcBef>
                <a:spcPts val="0"/>
              </a:spcBef>
              <a:spcAft>
                <a:spcPts val="0"/>
              </a:spcAft>
              <a:buClr>
                <a:srgbClr val="0C343D"/>
              </a:buClr>
              <a:buSzPts val="3600"/>
              <a:buNone/>
              <a:defRPr>
                <a:solidFill>
                  <a:srgbClr val="0C343D"/>
                </a:solidFill>
              </a:defRPr>
            </a:lvl2pPr>
            <a:lvl3pPr lvl="2" rtl="0">
              <a:spcBef>
                <a:spcPts val="0"/>
              </a:spcBef>
              <a:spcAft>
                <a:spcPts val="0"/>
              </a:spcAft>
              <a:buClr>
                <a:srgbClr val="0C343D"/>
              </a:buClr>
              <a:buSzPts val="3600"/>
              <a:buNone/>
              <a:defRPr>
                <a:solidFill>
                  <a:srgbClr val="0C343D"/>
                </a:solidFill>
              </a:defRPr>
            </a:lvl3pPr>
            <a:lvl4pPr lvl="3" rtl="0">
              <a:spcBef>
                <a:spcPts val="0"/>
              </a:spcBef>
              <a:spcAft>
                <a:spcPts val="0"/>
              </a:spcAft>
              <a:buClr>
                <a:srgbClr val="0C343D"/>
              </a:buClr>
              <a:buSzPts val="3600"/>
              <a:buNone/>
              <a:defRPr>
                <a:solidFill>
                  <a:srgbClr val="0C343D"/>
                </a:solidFill>
              </a:defRPr>
            </a:lvl4pPr>
            <a:lvl5pPr lvl="4" rtl="0">
              <a:spcBef>
                <a:spcPts val="0"/>
              </a:spcBef>
              <a:spcAft>
                <a:spcPts val="0"/>
              </a:spcAft>
              <a:buClr>
                <a:srgbClr val="0C343D"/>
              </a:buClr>
              <a:buSzPts val="3600"/>
              <a:buNone/>
              <a:defRPr>
                <a:solidFill>
                  <a:srgbClr val="0C343D"/>
                </a:solidFill>
              </a:defRPr>
            </a:lvl5pPr>
            <a:lvl6pPr lvl="5" rtl="0">
              <a:spcBef>
                <a:spcPts val="0"/>
              </a:spcBef>
              <a:spcAft>
                <a:spcPts val="0"/>
              </a:spcAft>
              <a:buClr>
                <a:srgbClr val="0C343D"/>
              </a:buClr>
              <a:buSzPts val="3600"/>
              <a:buNone/>
              <a:defRPr>
                <a:solidFill>
                  <a:srgbClr val="0C343D"/>
                </a:solidFill>
              </a:defRPr>
            </a:lvl6pPr>
            <a:lvl7pPr lvl="6" rtl="0">
              <a:spcBef>
                <a:spcPts val="0"/>
              </a:spcBef>
              <a:spcAft>
                <a:spcPts val="0"/>
              </a:spcAft>
              <a:buClr>
                <a:srgbClr val="0C343D"/>
              </a:buClr>
              <a:buSzPts val="3600"/>
              <a:buNone/>
              <a:defRPr>
                <a:solidFill>
                  <a:srgbClr val="0C343D"/>
                </a:solidFill>
              </a:defRPr>
            </a:lvl7pPr>
            <a:lvl8pPr lvl="7" rtl="0">
              <a:spcBef>
                <a:spcPts val="0"/>
              </a:spcBef>
              <a:spcAft>
                <a:spcPts val="0"/>
              </a:spcAft>
              <a:buClr>
                <a:srgbClr val="0C343D"/>
              </a:buClr>
              <a:buSzPts val="3600"/>
              <a:buNone/>
              <a:defRPr>
                <a:solidFill>
                  <a:srgbClr val="0C343D"/>
                </a:solidFill>
              </a:defRPr>
            </a:lvl8pPr>
            <a:lvl9pPr lvl="8" rtl="0">
              <a:spcBef>
                <a:spcPts val="0"/>
              </a:spcBef>
              <a:spcAft>
                <a:spcPts val="0"/>
              </a:spcAft>
              <a:buClr>
                <a:srgbClr val="0C343D"/>
              </a:buClr>
              <a:buSzPts val="3600"/>
              <a:buNone/>
              <a:defRPr>
                <a:solidFill>
                  <a:srgbClr val="0C343D"/>
                </a:solidFill>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434343"/>
              </a:buClr>
              <a:buSzPts val="1800"/>
              <a:buChar char="●"/>
              <a:defRPr>
                <a:solidFill>
                  <a:srgbClr val="434343"/>
                </a:solidFill>
              </a:defRPr>
            </a:lvl1pPr>
            <a:lvl2pPr indent="-317500" lvl="1" marL="914400" rtl="0">
              <a:spcBef>
                <a:spcPts val="0"/>
              </a:spcBef>
              <a:spcAft>
                <a:spcPts val="0"/>
              </a:spcAft>
              <a:buClr>
                <a:srgbClr val="434343"/>
              </a:buClr>
              <a:buSzPts val="1400"/>
              <a:buChar char="○"/>
              <a:defRPr>
                <a:solidFill>
                  <a:srgbClr val="434343"/>
                </a:solidFill>
              </a:defRPr>
            </a:lvl2pPr>
            <a:lvl3pPr indent="-317500" lvl="2" marL="1371600" rtl="0">
              <a:spcBef>
                <a:spcPts val="0"/>
              </a:spcBef>
              <a:spcAft>
                <a:spcPts val="0"/>
              </a:spcAft>
              <a:buClr>
                <a:srgbClr val="434343"/>
              </a:buClr>
              <a:buSzPts val="1400"/>
              <a:buChar char="■"/>
              <a:defRPr>
                <a:solidFill>
                  <a:srgbClr val="434343"/>
                </a:solidFill>
              </a:defRPr>
            </a:lvl3pPr>
            <a:lvl4pPr indent="-317500" lvl="3" marL="1828800" rtl="0">
              <a:spcBef>
                <a:spcPts val="0"/>
              </a:spcBef>
              <a:spcAft>
                <a:spcPts val="0"/>
              </a:spcAft>
              <a:buClr>
                <a:srgbClr val="434343"/>
              </a:buClr>
              <a:buSzPts val="1400"/>
              <a:buChar char="●"/>
              <a:defRPr>
                <a:solidFill>
                  <a:srgbClr val="434343"/>
                </a:solidFill>
              </a:defRPr>
            </a:lvl4pPr>
            <a:lvl5pPr indent="-317500" lvl="4" marL="2286000" rtl="0">
              <a:spcBef>
                <a:spcPts val="0"/>
              </a:spcBef>
              <a:spcAft>
                <a:spcPts val="0"/>
              </a:spcAft>
              <a:buClr>
                <a:srgbClr val="434343"/>
              </a:buClr>
              <a:buSzPts val="1400"/>
              <a:buChar char="○"/>
              <a:defRPr>
                <a:solidFill>
                  <a:srgbClr val="434343"/>
                </a:solidFill>
              </a:defRPr>
            </a:lvl5pPr>
            <a:lvl6pPr indent="-317500" lvl="5" marL="2743200" rtl="0">
              <a:spcBef>
                <a:spcPts val="0"/>
              </a:spcBef>
              <a:spcAft>
                <a:spcPts val="0"/>
              </a:spcAft>
              <a:buClr>
                <a:srgbClr val="434343"/>
              </a:buClr>
              <a:buSzPts val="1400"/>
              <a:buChar char="■"/>
              <a:defRPr>
                <a:solidFill>
                  <a:srgbClr val="434343"/>
                </a:solidFill>
              </a:defRPr>
            </a:lvl6pPr>
            <a:lvl7pPr indent="-317500" lvl="6" marL="3200400" rtl="0">
              <a:spcBef>
                <a:spcPts val="0"/>
              </a:spcBef>
              <a:spcAft>
                <a:spcPts val="0"/>
              </a:spcAft>
              <a:buClr>
                <a:srgbClr val="434343"/>
              </a:buClr>
              <a:buSzPts val="1400"/>
              <a:buChar char="●"/>
              <a:defRPr>
                <a:solidFill>
                  <a:srgbClr val="434343"/>
                </a:solidFill>
              </a:defRPr>
            </a:lvl7pPr>
            <a:lvl8pPr indent="-317500" lvl="7" marL="3657600" rtl="0">
              <a:spcBef>
                <a:spcPts val="0"/>
              </a:spcBef>
              <a:spcAft>
                <a:spcPts val="0"/>
              </a:spcAft>
              <a:buClr>
                <a:srgbClr val="434343"/>
              </a:buClr>
              <a:buSzPts val="1400"/>
              <a:buChar char="○"/>
              <a:defRPr>
                <a:solidFill>
                  <a:srgbClr val="434343"/>
                </a:solidFill>
              </a:defRPr>
            </a:lvl8pPr>
            <a:lvl9pPr indent="-317500" lvl="8" marL="4114800" rtl="0">
              <a:spcBef>
                <a:spcPts val="0"/>
              </a:spcBef>
              <a:spcAft>
                <a:spcPts val="0"/>
              </a:spcAft>
              <a:buClr>
                <a:srgbClr val="434343"/>
              </a:buClr>
              <a:buSzPts val="1400"/>
              <a:buChar char="■"/>
              <a:defRPr>
                <a:solidFill>
                  <a:srgbClr val="434343"/>
                </a:solidFill>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C343D"/>
              </a:buClr>
              <a:buSzPts val="3600"/>
              <a:buNone/>
              <a:defRPr>
                <a:solidFill>
                  <a:srgbClr val="0C343D"/>
                </a:solidFill>
              </a:defRPr>
            </a:lvl1pPr>
            <a:lvl2pPr lvl="1" rtl="0">
              <a:spcBef>
                <a:spcPts val="0"/>
              </a:spcBef>
              <a:spcAft>
                <a:spcPts val="0"/>
              </a:spcAft>
              <a:buClr>
                <a:srgbClr val="0C343D"/>
              </a:buClr>
              <a:buSzPts val="3600"/>
              <a:buNone/>
              <a:defRPr>
                <a:solidFill>
                  <a:srgbClr val="0C343D"/>
                </a:solidFill>
              </a:defRPr>
            </a:lvl2pPr>
            <a:lvl3pPr lvl="2" rtl="0">
              <a:spcBef>
                <a:spcPts val="0"/>
              </a:spcBef>
              <a:spcAft>
                <a:spcPts val="0"/>
              </a:spcAft>
              <a:buClr>
                <a:srgbClr val="0C343D"/>
              </a:buClr>
              <a:buSzPts val="3600"/>
              <a:buNone/>
              <a:defRPr>
                <a:solidFill>
                  <a:srgbClr val="0C343D"/>
                </a:solidFill>
              </a:defRPr>
            </a:lvl3pPr>
            <a:lvl4pPr lvl="3" rtl="0">
              <a:spcBef>
                <a:spcPts val="0"/>
              </a:spcBef>
              <a:spcAft>
                <a:spcPts val="0"/>
              </a:spcAft>
              <a:buClr>
                <a:srgbClr val="0C343D"/>
              </a:buClr>
              <a:buSzPts val="3600"/>
              <a:buNone/>
              <a:defRPr>
                <a:solidFill>
                  <a:srgbClr val="0C343D"/>
                </a:solidFill>
              </a:defRPr>
            </a:lvl4pPr>
            <a:lvl5pPr lvl="4" rtl="0">
              <a:spcBef>
                <a:spcPts val="0"/>
              </a:spcBef>
              <a:spcAft>
                <a:spcPts val="0"/>
              </a:spcAft>
              <a:buClr>
                <a:srgbClr val="0C343D"/>
              </a:buClr>
              <a:buSzPts val="3600"/>
              <a:buNone/>
              <a:defRPr>
                <a:solidFill>
                  <a:srgbClr val="0C343D"/>
                </a:solidFill>
              </a:defRPr>
            </a:lvl5pPr>
            <a:lvl6pPr lvl="5" rtl="0">
              <a:spcBef>
                <a:spcPts val="0"/>
              </a:spcBef>
              <a:spcAft>
                <a:spcPts val="0"/>
              </a:spcAft>
              <a:buClr>
                <a:srgbClr val="0C343D"/>
              </a:buClr>
              <a:buSzPts val="3600"/>
              <a:buNone/>
              <a:defRPr>
                <a:solidFill>
                  <a:srgbClr val="0C343D"/>
                </a:solidFill>
              </a:defRPr>
            </a:lvl6pPr>
            <a:lvl7pPr lvl="6" rtl="0">
              <a:spcBef>
                <a:spcPts val="0"/>
              </a:spcBef>
              <a:spcAft>
                <a:spcPts val="0"/>
              </a:spcAft>
              <a:buClr>
                <a:srgbClr val="0C343D"/>
              </a:buClr>
              <a:buSzPts val="3600"/>
              <a:buNone/>
              <a:defRPr>
                <a:solidFill>
                  <a:srgbClr val="0C343D"/>
                </a:solidFill>
              </a:defRPr>
            </a:lvl7pPr>
            <a:lvl8pPr lvl="7" rtl="0">
              <a:spcBef>
                <a:spcPts val="0"/>
              </a:spcBef>
              <a:spcAft>
                <a:spcPts val="0"/>
              </a:spcAft>
              <a:buClr>
                <a:srgbClr val="0C343D"/>
              </a:buClr>
              <a:buSzPts val="3600"/>
              <a:buNone/>
              <a:defRPr>
                <a:solidFill>
                  <a:srgbClr val="0C343D"/>
                </a:solidFill>
              </a:defRPr>
            </a:lvl8pPr>
            <a:lvl9pPr lvl="8" rtl="0">
              <a:spcBef>
                <a:spcPts val="0"/>
              </a:spcBef>
              <a:spcAft>
                <a:spcPts val="0"/>
              </a:spcAft>
              <a:buClr>
                <a:srgbClr val="0C343D"/>
              </a:buClr>
              <a:buSzPts val="3600"/>
              <a:buNone/>
              <a:defRPr>
                <a:solidFill>
                  <a:srgbClr val="0C343D"/>
                </a:solidFill>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C343D"/>
              </a:buClr>
              <a:buSzPts val="3600"/>
              <a:buNone/>
              <a:defRPr>
                <a:solidFill>
                  <a:srgbClr val="0C343D"/>
                </a:solidFill>
              </a:defRPr>
            </a:lvl1pPr>
            <a:lvl2pPr lvl="1" rtl="0">
              <a:spcBef>
                <a:spcPts val="0"/>
              </a:spcBef>
              <a:spcAft>
                <a:spcPts val="0"/>
              </a:spcAft>
              <a:buClr>
                <a:srgbClr val="0C343D"/>
              </a:buClr>
              <a:buSzPts val="3600"/>
              <a:buNone/>
              <a:defRPr>
                <a:solidFill>
                  <a:srgbClr val="0C343D"/>
                </a:solidFill>
              </a:defRPr>
            </a:lvl2pPr>
            <a:lvl3pPr lvl="2" rtl="0">
              <a:spcBef>
                <a:spcPts val="0"/>
              </a:spcBef>
              <a:spcAft>
                <a:spcPts val="0"/>
              </a:spcAft>
              <a:buClr>
                <a:srgbClr val="0C343D"/>
              </a:buClr>
              <a:buSzPts val="3600"/>
              <a:buNone/>
              <a:defRPr>
                <a:solidFill>
                  <a:srgbClr val="0C343D"/>
                </a:solidFill>
              </a:defRPr>
            </a:lvl3pPr>
            <a:lvl4pPr lvl="3" rtl="0">
              <a:spcBef>
                <a:spcPts val="0"/>
              </a:spcBef>
              <a:spcAft>
                <a:spcPts val="0"/>
              </a:spcAft>
              <a:buClr>
                <a:srgbClr val="0C343D"/>
              </a:buClr>
              <a:buSzPts val="3600"/>
              <a:buNone/>
              <a:defRPr>
                <a:solidFill>
                  <a:srgbClr val="0C343D"/>
                </a:solidFill>
              </a:defRPr>
            </a:lvl4pPr>
            <a:lvl5pPr lvl="4" rtl="0">
              <a:spcBef>
                <a:spcPts val="0"/>
              </a:spcBef>
              <a:spcAft>
                <a:spcPts val="0"/>
              </a:spcAft>
              <a:buClr>
                <a:srgbClr val="0C343D"/>
              </a:buClr>
              <a:buSzPts val="3600"/>
              <a:buNone/>
              <a:defRPr>
                <a:solidFill>
                  <a:srgbClr val="0C343D"/>
                </a:solidFill>
              </a:defRPr>
            </a:lvl5pPr>
            <a:lvl6pPr lvl="5" rtl="0">
              <a:spcBef>
                <a:spcPts val="0"/>
              </a:spcBef>
              <a:spcAft>
                <a:spcPts val="0"/>
              </a:spcAft>
              <a:buClr>
                <a:srgbClr val="0C343D"/>
              </a:buClr>
              <a:buSzPts val="3600"/>
              <a:buNone/>
              <a:defRPr>
                <a:solidFill>
                  <a:srgbClr val="0C343D"/>
                </a:solidFill>
              </a:defRPr>
            </a:lvl6pPr>
            <a:lvl7pPr lvl="6" rtl="0">
              <a:spcBef>
                <a:spcPts val="0"/>
              </a:spcBef>
              <a:spcAft>
                <a:spcPts val="0"/>
              </a:spcAft>
              <a:buClr>
                <a:srgbClr val="0C343D"/>
              </a:buClr>
              <a:buSzPts val="3600"/>
              <a:buNone/>
              <a:defRPr>
                <a:solidFill>
                  <a:srgbClr val="0C343D"/>
                </a:solidFill>
              </a:defRPr>
            </a:lvl7pPr>
            <a:lvl8pPr lvl="7" rtl="0">
              <a:spcBef>
                <a:spcPts val="0"/>
              </a:spcBef>
              <a:spcAft>
                <a:spcPts val="0"/>
              </a:spcAft>
              <a:buClr>
                <a:srgbClr val="0C343D"/>
              </a:buClr>
              <a:buSzPts val="3600"/>
              <a:buNone/>
              <a:defRPr>
                <a:solidFill>
                  <a:srgbClr val="0C343D"/>
                </a:solidFill>
              </a:defRPr>
            </a:lvl8pPr>
            <a:lvl9pPr lvl="8" rtl="0">
              <a:spcBef>
                <a:spcPts val="0"/>
              </a:spcBef>
              <a:spcAft>
                <a:spcPts val="0"/>
              </a:spcAft>
              <a:buClr>
                <a:srgbClr val="0C343D"/>
              </a:buClr>
              <a:buSzPts val="3600"/>
              <a:buNone/>
              <a:defRPr>
                <a:solidFill>
                  <a:srgbClr val="0C343D"/>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1pPr>
            <a:lvl2pPr lvl="1"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2pPr>
            <a:lvl3pPr lvl="2"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3pPr>
            <a:lvl4pPr lvl="3"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4pPr>
            <a:lvl5pPr lvl="4"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5pPr>
            <a:lvl6pPr lvl="5"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6pPr>
            <a:lvl7pPr lvl="6"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7pPr>
            <a:lvl8pPr lvl="7"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8pPr>
            <a:lvl9pPr lvl="8" rtl="0">
              <a:spcBef>
                <a:spcPts val="0"/>
              </a:spcBef>
              <a:spcAft>
                <a:spcPts val="0"/>
              </a:spcAft>
              <a:buClr>
                <a:srgbClr val="0C343D"/>
              </a:buClr>
              <a:buSzPts val="3600"/>
              <a:buFont typeface="PT Sans Narrow"/>
              <a:buNone/>
              <a:defRPr b="1" sz="3600">
                <a:solidFill>
                  <a:srgbClr val="0C343D"/>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www.mykidstime.com/school/here-are-the-school-holidays-2019/" TargetMode="External"/><Relationship Id="rId4" Type="http://schemas.openxmlformats.org/officeDocument/2006/relationships/hyperlink" Target="https://www.edarabia.com/school-holidays-united-stat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311700" y="1383450"/>
            <a:ext cx="8520600" cy="148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sz="3800"/>
              <a:t>LearnPlatform COVID-19</a:t>
            </a:r>
            <a:endParaRPr sz="3800"/>
          </a:p>
          <a:p>
            <a:pPr indent="0" lvl="0" marL="0" rtl="0" algn="ctr">
              <a:spcBef>
                <a:spcPts val="0"/>
              </a:spcBef>
              <a:spcAft>
                <a:spcPts val="0"/>
              </a:spcAft>
              <a:buNone/>
            </a:pPr>
            <a:r>
              <a:rPr lang="zh-TW" sz="3800"/>
              <a:t>Impact on Digital Learning</a:t>
            </a:r>
            <a:endParaRPr sz="3800"/>
          </a:p>
        </p:txBody>
      </p:sp>
      <p:sp>
        <p:nvSpPr>
          <p:cNvPr id="112" name="Google Shape;112;p25"/>
          <p:cNvSpPr txBox="1"/>
          <p:nvPr>
            <p:ph idx="1" type="subTitle"/>
          </p:nvPr>
        </p:nvSpPr>
        <p:spPr>
          <a:xfrm>
            <a:off x="311700" y="2963650"/>
            <a:ext cx="8520600" cy="42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500"/>
              <a:t>Group 19: 王馨、張凱傑、艾芯、莊鎧爾 </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184875" y="1154425"/>
            <a:ext cx="6774249" cy="3737000"/>
          </a:xfrm>
          <a:prstGeom prst="rect">
            <a:avLst/>
          </a:prstGeom>
          <a:noFill/>
          <a:ln>
            <a:noFill/>
          </a:ln>
        </p:spPr>
      </p:pic>
      <p:sp>
        <p:nvSpPr>
          <p:cNvPr id="170" name="Google Shape;170;p34"/>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Daily data sum for each district</a:t>
            </a:r>
            <a:endParaRPr/>
          </a:p>
        </p:txBody>
      </p:sp>
      <p:sp>
        <p:nvSpPr>
          <p:cNvPr id="171" name="Google Shape;17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data STD for all</a:t>
            </a:r>
            <a:endParaRPr/>
          </a:p>
        </p:txBody>
      </p:sp>
      <p:pic>
        <p:nvPicPr>
          <p:cNvPr id="177" name="Google Shape;177;p35"/>
          <p:cNvPicPr preferRelativeResize="0"/>
          <p:nvPr/>
        </p:nvPicPr>
        <p:blipFill rotWithShape="1">
          <a:blip r:embed="rId3">
            <a:alphaModFix/>
          </a:blip>
          <a:srcRect b="0" l="0" r="0" t="3353"/>
          <a:stretch/>
        </p:blipFill>
        <p:spPr>
          <a:xfrm>
            <a:off x="1202825" y="1204150"/>
            <a:ext cx="6738675" cy="3689199"/>
          </a:xfrm>
          <a:prstGeom prst="rect">
            <a:avLst/>
          </a:prstGeom>
          <a:noFill/>
          <a:ln>
            <a:noFill/>
          </a:ln>
        </p:spPr>
      </p:pic>
      <p:sp>
        <p:nvSpPr>
          <p:cNvPr id="178" name="Google Shape;17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data sum for each state</a:t>
            </a:r>
            <a:endParaRPr/>
          </a:p>
        </p:txBody>
      </p:sp>
      <p:pic>
        <p:nvPicPr>
          <p:cNvPr id="184" name="Google Shape;184;p36"/>
          <p:cNvPicPr preferRelativeResize="0"/>
          <p:nvPr/>
        </p:nvPicPr>
        <p:blipFill>
          <a:blip r:embed="rId3">
            <a:alphaModFix/>
          </a:blip>
          <a:stretch>
            <a:fillRect/>
          </a:stretch>
        </p:blipFill>
        <p:spPr>
          <a:xfrm>
            <a:off x="1255600" y="1025050"/>
            <a:ext cx="6632801" cy="3834825"/>
          </a:xfrm>
          <a:prstGeom prst="rect">
            <a:avLst/>
          </a:prstGeom>
          <a:noFill/>
          <a:ln>
            <a:noFill/>
          </a:ln>
        </p:spPr>
      </p:pic>
      <p:sp>
        <p:nvSpPr>
          <p:cNvPr id="185" name="Google Shape;18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data STD for each state</a:t>
            </a:r>
            <a:endParaRPr/>
          </a:p>
        </p:txBody>
      </p:sp>
      <p:pic>
        <p:nvPicPr>
          <p:cNvPr id="191" name="Google Shape;191;p37"/>
          <p:cNvPicPr preferRelativeResize="0"/>
          <p:nvPr/>
        </p:nvPicPr>
        <p:blipFill>
          <a:blip r:embed="rId3">
            <a:alphaModFix/>
          </a:blip>
          <a:stretch>
            <a:fillRect/>
          </a:stretch>
        </p:blipFill>
        <p:spPr>
          <a:xfrm>
            <a:off x="1184573" y="1025050"/>
            <a:ext cx="6774864" cy="3834825"/>
          </a:xfrm>
          <a:prstGeom prst="rect">
            <a:avLst/>
          </a:prstGeom>
          <a:noFill/>
          <a:ln>
            <a:noFill/>
          </a:ln>
        </p:spPr>
      </p:pic>
      <p:sp>
        <p:nvSpPr>
          <p:cNvPr id="192" name="Google Shape;1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data sum for each locale</a:t>
            </a:r>
            <a:endParaRPr/>
          </a:p>
        </p:txBody>
      </p:sp>
      <p:pic>
        <p:nvPicPr>
          <p:cNvPr id="198" name="Google Shape;198;p38"/>
          <p:cNvPicPr preferRelativeResize="0"/>
          <p:nvPr/>
        </p:nvPicPr>
        <p:blipFill>
          <a:blip r:embed="rId3">
            <a:alphaModFix/>
          </a:blip>
          <a:stretch>
            <a:fillRect/>
          </a:stretch>
        </p:blipFill>
        <p:spPr>
          <a:xfrm>
            <a:off x="1184562" y="1025050"/>
            <a:ext cx="6774874" cy="3834841"/>
          </a:xfrm>
          <a:prstGeom prst="rect">
            <a:avLst/>
          </a:prstGeom>
          <a:noFill/>
          <a:ln>
            <a:noFill/>
          </a:ln>
        </p:spPr>
      </p:pic>
      <p:sp>
        <p:nvSpPr>
          <p:cNvPr id="199" name="Google Shape;19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Correlation Coefficient</a:t>
            </a:r>
            <a:endParaRPr/>
          </a:p>
        </p:txBody>
      </p:sp>
      <p:sp>
        <p:nvSpPr>
          <p:cNvPr id="205" name="Google Shape;205;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Char char="●"/>
            </a:pPr>
            <a:r>
              <a:rPr lang="zh-TW">
                <a:solidFill>
                  <a:srgbClr val="434343"/>
                </a:solidFill>
              </a:rPr>
              <a:t>pct_black/Hispanic and engagement: -0.0625</a:t>
            </a:r>
            <a:endParaRPr>
              <a:solidFill>
                <a:srgbClr val="434343"/>
              </a:solidFill>
            </a:endParaRPr>
          </a:p>
          <a:p>
            <a:pPr indent="-342900" lvl="0" marL="457200" rtl="0" algn="l">
              <a:spcBef>
                <a:spcPts val="1000"/>
              </a:spcBef>
              <a:spcAft>
                <a:spcPts val="0"/>
              </a:spcAft>
              <a:buClr>
                <a:srgbClr val="434343"/>
              </a:buClr>
              <a:buSzPts val="1800"/>
              <a:buChar char="●"/>
            </a:pPr>
            <a:r>
              <a:rPr lang="zh-TW">
                <a:solidFill>
                  <a:srgbClr val="434343"/>
                </a:solidFill>
              </a:rPr>
              <a:t>pct_free/reduced and engagement:</a:t>
            </a:r>
            <a:r>
              <a:rPr lang="zh-TW"/>
              <a:t> </a:t>
            </a:r>
            <a:r>
              <a:rPr lang="zh-TW">
                <a:solidFill>
                  <a:srgbClr val="434343"/>
                </a:solidFill>
              </a:rPr>
              <a:t>-0.0981</a:t>
            </a:r>
            <a:endParaRPr>
              <a:solidFill>
                <a:srgbClr val="434343"/>
              </a:solidFill>
            </a:endParaRPr>
          </a:p>
          <a:p>
            <a:pPr indent="-342900" lvl="0" marL="457200" rtl="0" algn="l">
              <a:spcBef>
                <a:spcPts val="1000"/>
              </a:spcBef>
              <a:spcAft>
                <a:spcPts val="1000"/>
              </a:spcAft>
              <a:buClr>
                <a:srgbClr val="434343"/>
              </a:buClr>
              <a:buSzPts val="1800"/>
              <a:buChar char="●"/>
            </a:pPr>
            <a:r>
              <a:rPr lang="zh-TW">
                <a:solidFill>
                  <a:srgbClr val="434343"/>
                </a:solidFill>
              </a:rPr>
              <a:t>pp_total_raw and engagement: 0.157</a:t>
            </a:r>
            <a:endParaRPr>
              <a:solidFill>
                <a:srgbClr val="434343"/>
              </a:solidFill>
            </a:endParaRPr>
          </a:p>
        </p:txBody>
      </p:sp>
      <p:sp>
        <p:nvSpPr>
          <p:cNvPr id="206" name="Google Shape;20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3200"/>
              <a:t>Weekly data between pct_black/Hispanic and target </a:t>
            </a:r>
            <a:endParaRPr sz="3200"/>
          </a:p>
        </p:txBody>
      </p:sp>
      <p:sp>
        <p:nvSpPr>
          <p:cNvPr id="212" name="Google Shape;21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8181"/>
              </a:lnSpc>
              <a:spcBef>
                <a:spcPts val="100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213" name="Google Shape;213;p40"/>
          <p:cNvPicPr preferRelativeResize="0"/>
          <p:nvPr/>
        </p:nvPicPr>
        <p:blipFill>
          <a:blip r:embed="rId3">
            <a:alphaModFix/>
          </a:blip>
          <a:stretch>
            <a:fillRect/>
          </a:stretch>
        </p:blipFill>
        <p:spPr>
          <a:xfrm>
            <a:off x="1150400" y="1017725"/>
            <a:ext cx="6843176" cy="3923100"/>
          </a:xfrm>
          <a:prstGeom prst="rect">
            <a:avLst/>
          </a:prstGeom>
          <a:noFill/>
          <a:ln>
            <a:noFill/>
          </a:ln>
        </p:spPr>
      </p:pic>
      <p:sp>
        <p:nvSpPr>
          <p:cNvPr id="214" name="Google Shape;21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3200"/>
              <a:t>Weekly data between pct_free/reduced and target </a:t>
            </a:r>
            <a:endParaRPr sz="3200"/>
          </a:p>
        </p:txBody>
      </p:sp>
      <p:sp>
        <p:nvSpPr>
          <p:cNvPr id="220" name="Google Shape;220;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8181"/>
              </a:lnSpc>
              <a:spcBef>
                <a:spcPts val="100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221" name="Google Shape;221;p41"/>
          <p:cNvPicPr preferRelativeResize="0"/>
          <p:nvPr/>
        </p:nvPicPr>
        <p:blipFill>
          <a:blip r:embed="rId3">
            <a:alphaModFix/>
          </a:blip>
          <a:stretch>
            <a:fillRect/>
          </a:stretch>
        </p:blipFill>
        <p:spPr>
          <a:xfrm>
            <a:off x="1137549" y="1017737"/>
            <a:ext cx="6868900" cy="3937825"/>
          </a:xfrm>
          <a:prstGeom prst="rect">
            <a:avLst/>
          </a:prstGeom>
          <a:noFill/>
          <a:ln>
            <a:noFill/>
          </a:ln>
        </p:spPr>
      </p:pic>
      <p:sp>
        <p:nvSpPr>
          <p:cNvPr id="222" name="Google Shape;22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3200"/>
              <a:t>Weekly data between pp_total_raw and target </a:t>
            </a:r>
            <a:endParaRPr sz="3200"/>
          </a:p>
        </p:txBody>
      </p:sp>
      <p:pic>
        <p:nvPicPr>
          <p:cNvPr id="228" name="Google Shape;228;p42"/>
          <p:cNvPicPr preferRelativeResize="0"/>
          <p:nvPr/>
        </p:nvPicPr>
        <p:blipFill>
          <a:blip r:embed="rId3">
            <a:alphaModFix/>
          </a:blip>
          <a:stretch>
            <a:fillRect/>
          </a:stretch>
        </p:blipFill>
        <p:spPr>
          <a:xfrm>
            <a:off x="1128475" y="1017725"/>
            <a:ext cx="6887050" cy="3981806"/>
          </a:xfrm>
          <a:prstGeom prst="rect">
            <a:avLst/>
          </a:prstGeom>
          <a:noFill/>
          <a:ln>
            <a:noFill/>
          </a:ln>
        </p:spPr>
      </p:pic>
      <p:sp>
        <p:nvSpPr>
          <p:cNvPr id="229" name="Google Shape;22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a:t>
            </a:r>
            <a:endParaRPr/>
          </a:p>
        </p:txBody>
      </p:sp>
      <p:sp>
        <p:nvSpPr>
          <p:cNvPr id="235" name="Google Shape;235;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AutoNum type="arabicPeriod"/>
            </a:pPr>
            <a:r>
              <a:rPr lang="zh-TW">
                <a:solidFill>
                  <a:srgbClr val="434343"/>
                </a:solidFill>
              </a:rPr>
              <a:t>數據結果</a:t>
            </a:r>
            <a:endParaRPr>
              <a:solidFill>
                <a:srgbClr val="434343"/>
              </a:solidFill>
            </a:endParaRPr>
          </a:p>
          <a:p>
            <a:pPr indent="-330200" lvl="1" marL="914400" rtl="0" algn="l">
              <a:spcBef>
                <a:spcPts val="0"/>
              </a:spcBef>
              <a:spcAft>
                <a:spcPts val="0"/>
              </a:spcAft>
              <a:buClr>
                <a:srgbClr val="434343"/>
              </a:buClr>
              <a:buSzPts val="1600"/>
              <a:buAutoNum type="alphaLcPeriod"/>
            </a:pPr>
            <a:r>
              <a:rPr lang="zh-TW" sz="1600">
                <a:solidFill>
                  <a:srgbClr val="434343"/>
                </a:solidFill>
              </a:rPr>
              <a:t>學生參與度與休假時間高度相關</a:t>
            </a:r>
            <a:endParaRPr sz="1600">
              <a:solidFill>
                <a:srgbClr val="434343"/>
              </a:solidFill>
            </a:endParaRPr>
          </a:p>
          <a:p>
            <a:pPr indent="-330200" lvl="1" marL="914400" rtl="0" algn="l">
              <a:spcBef>
                <a:spcPts val="0"/>
              </a:spcBef>
              <a:spcAft>
                <a:spcPts val="0"/>
              </a:spcAft>
              <a:buClr>
                <a:srgbClr val="434343"/>
              </a:buClr>
              <a:buSzPts val="1600"/>
              <a:buAutoNum type="alphaLcPeriod"/>
            </a:pPr>
            <a:r>
              <a:rPr lang="zh-TW" sz="1600">
                <a:solidFill>
                  <a:srgbClr val="434343"/>
                </a:solidFill>
              </a:rPr>
              <a:t>相同 State 的學生參與度較相近</a:t>
            </a:r>
            <a:endParaRPr sz="1600">
              <a:solidFill>
                <a:srgbClr val="434343"/>
              </a:solidFill>
            </a:endParaRPr>
          </a:p>
          <a:p>
            <a:pPr indent="-330200" lvl="1" marL="914400" rtl="0" algn="l">
              <a:spcBef>
                <a:spcPts val="0"/>
              </a:spcBef>
              <a:spcAft>
                <a:spcPts val="0"/>
              </a:spcAft>
              <a:buClr>
                <a:srgbClr val="434343"/>
              </a:buClr>
              <a:buSzPts val="1600"/>
              <a:buAutoNum type="alphaLcPeriod"/>
            </a:pPr>
            <a:r>
              <a:rPr lang="zh-TW" sz="1600">
                <a:solidFill>
                  <a:srgbClr val="434343"/>
                </a:solidFill>
              </a:rPr>
              <a:t>人種、午餐補助與學生參與度無關</a:t>
            </a:r>
            <a:endParaRPr sz="1600">
              <a:solidFill>
                <a:srgbClr val="434343"/>
              </a:solidFill>
            </a:endParaRPr>
          </a:p>
          <a:p>
            <a:pPr indent="-330200" lvl="1" marL="914400" rtl="0" algn="l">
              <a:spcBef>
                <a:spcPts val="0"/>
              </a:spcBef>
              <a:spcAft>
                <a:spcPts val="0"/>
              </a:spcAft>
              <a:buClr>
                <a:srgbClr val="434343"/>
              </a:buClr>
              <a:buSzPts val="1600"/>
              <a:buAutoNum type="alphaLcPeriod"/>
            </a:pPr>
            <a:r>
              <a:rPr lang="zh-TW" sz="1600">
                <a:solidFill>
                  <a:srgbClr val="434343"/>
                </a:solidFill>
              </a:rPr>
              <a:t>政府補助與學生參與度正相關 </a:t>
            </a:r>
            <a:endParaRPr sz="1600">
              <a:solidFill>
                <a:srgbClr val="434343"/>
              </a:solidFill>
            </a:endParaRPr>
          </a:p>
          <a:p>
            <a:pPr indent="-342900" lvl="0" marL="457200" rtl="0" algn="l">
              <a:spcBef>
                <a:spcPts val="1000"/>
              </a:spcBef>
              <a:spcAft>
                <a:spcPts val="0"/>
              </a:spcAft>
              <a:buClr>
                <a:srgbClr val="000000"/>
              </a:buClr>
              <a:buSzPts val="1800"/>
              <a:buAutoNum type="arabicPeriod"/>
            </a:pPr>
            <a:r>
              <a:rPr lang="zh-TW">
                <a:solidFill>
                  <a:srgbClr val="000000"/>
                </a:solidFill>
              </a:rPr>
              <a:t>結論</a:t>
            </a:r>
            <a:endParaRPr>
              <a:solidFill>
                <a:srgbClr val="000000"/>
              </a:solidFill>
            </a:endParaRPr>
          </a:p>
          <a:p>
            <a:pPr indent="-330200" lvl="1" marL="914400" marR="0" rtl="0" algn="l">
              <a:lnSpc>
                <a:spcPct val="115000"/>
              </a:lnSpc>
              <a:spcBef>
                <a:spcPts val="0"/>
              </a:spcBef>
              <a:spcAft>
                <a:spcPts val="0"/>
              </a:spcAft>
              <a:buClr>
                <a:srgbClr val="434343"/>
              </a:buClr>
              <a:buSzPts val="1600"/>
              <a:buAutoNum type="alphaLcPeriod"/>
            </a:pPr>
            <a:r>
              <a:rPr lang="zh-TW" sz="1600">
                <a:solidFill>
                  <a:srgbClr val="434343"/>
                </a:solidFill>
              </a:rPr>
              <a:t>學生對線上學習資源的使用程度與學校的授課方式有大程度的相關性</a:t>
            </a:r>
            <a:endParaRPr sz="1600">
              <a:solidFill>
                <a:srgbClr val="434343"/>
              </a:solidFill>
            </a:endParaRPr>
          </a:p>
          <a:p>
            <a:pPr indent="-330200" lvl="1" marL="914400" marR="0" rtl="0" algn="l">
              <a:lnSpc>
                <a:spcPct val="115000"/>
              </a:lnSpc>
              <a:spcBef>
                <a:spcPts val="0"/>
              </a:spcBef>
              <a:spcAft>
                <a:spcPts val="0"/>
              </a:spcAft>
              <a:buClr>
                <a:srgbClr val="434343"/>
              </a:buClr>
              <a:buSzPts val="1600"/>
              <a:buAutoNum type="alphaLcPeriod"/>
            </a:pPr>
            <a:r>
              <a:rPr lang="zh-TW" sz="1600">
                <a:solidFill>
                  <a:srgbClr val="434343"/>
                </a:solidFill>
              </a:rPr>
              <a:t>學校授課方式只會跟地區、補助有較大相關性，與人種、午餐補助無關</a:t>
            </a:r>
            <a:endParaRPr sz="1600">
              <a:solidFill>
                <a:srgbClr val="434343"/>
              </a:solidFill>
            </a:endParaRPr>
          </a:p>
        </p:txBody>
      </p:sp>
      <p:sp>
        <p:nvSpPr>
          <p:cNvPr id="236" name="Google Shape;23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152475"/>
            <a:ext cx="8520600" cy="392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zh-TW">
                <a:highlight>
                  <a:srgbClr val="FFFFFF"/>
                </a:highlight>
              </a:rPr>
              <a:t>Introduction</a:t>
            </a:r>
            <a:endParaRPr>
              <a:highlight>
                <a:srgbClr val="FFFFFF"/>
              </a:highlight>
            </a:endParaRPr>
          </a:p>
          <a:p>
            <a:pPr indent="-342900" lvl="0" marL="457200" rtl="0" algn="l">
              <a:lnSpc>
                <a:spcPct val="150000"/>
              </a:lnSpc>
              <a:spcBef>
                <a:spcPts val="0"/>
              </a:spcBef>
              <a:spcAft>
                <a:spcPts val="0"/>
              </a:spcAft>
              <a:buSzPts val="1800"/>
              <a:buChar char="●"/>
            </a:pPr>
            <a:r>
              <a:rPr lang="zh-TW">
                <a:highlight>
                  <a:srgbClr val="FFFFFF"/>
                </a:highlight>
              </a:rPr>
              <a:t>Districts Data Statistics</a:t>
            </a:r>
            <a:endParaRPr>
              <a:highlight>
                <a:srgbClr val="FFFFFF"/>
              </a:highlight>
            </a:endParaRPr>
          </a:p>
          <a:p>
            <a:pPr indent="-342900" lvl="0" marL="457200" rtl="0" algn="l">
              <a:lnSpc>
                <a:spcPct val="150000"/>
              </a:lnSpc>
              <a:spcBef>
                <a:spcPts val="0"/>
              </a:spcBef>
              <a:spcAft>
                <a:spcPts val="0"/>
              </a:spcAft>
              <a:buSzPts val="1800"/>
              <a:buChar char="●"/>
            </a:pPr>
            <a:r>
              <a:rPr lang="zh-TW">
                <a:highlight>
                  <a:srgbClr val="FFFFFF"/>
                </a:highlight>
              </a:rPr>
              <a:t>Product Category Prediction</a:t>
            </a:r>
            <a:endParaRPr>
              <a:highlight>
                <a:srgbClr val="FFFFFF"/>
              </a:highlight>
            </a:endParaRPr>
          </a:p>
          <a:p>
            <a:pPr indent="-342900" lvl="0" marL="457200" rtl="0" algn="l">
              <a:lnSpc>
                <a:spcPct val="150000"/>
              </a:lnSpc>
              <a:spcBef>
                <a:spcPts val="0"/>
              </a:spcBef>
              <a:spcAft>
                <a:spcPts val="0"/>
              </a:spcAft>
              <a:buSzPts val="1800"/>
              <a:buChar char="●"/>
            </a:pPr>
            <a:r>
              <a:rPr lang="zh-TW">
                <a:highlight>
                  <a:srgbClr val="FFFFFF"/>
                </a:highlight>
              </a:rPr>
              <a:t>District Engagement Prediction</a:t>
            </a:r>
            <a:endParaRPr>
              <a:highlight>
                <a:srgbClr val="FFFFFF"/>
              </a:highlight>
            </a:endParaRPr>
          </a:p>
        </p:txBody>
      </p:sp>
      <p:sp>
        <p:nvSpPr>
          <p:cNvPr id="119" name="Google Shape;11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Product Category Prediction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Product Category Prediction</a:t>
            </a:r>
            <a:endParaRPr/>
          </a:p>
        </p:txBody>
      </p:sp>
      <p:sp>
        <p:nvSpPr>
          <p:cNvPr id="247" name="Google Shape;247;p45"/>
          <p:cNvSpPr txBox="1"/>
          <p:nvPr>
            <p:ph idx="1" type="body"/>
          </p:nvPr>
        </p:nvSpPr>
        <p:spPr>
          <a:xfrm>
            <a:off x="311700" y="1152475"/>
            <a:ext cx="8520600" cy="37428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Char char="●"/>
            </a:pPr>
            <a:r>
              <a:rPr lang="zh-TW"/>
              <a:t>Purpose</a:t>
            </a:r>
            <a:endParaRPr/>
          </a:p>
          <a:p>
            <a:pPr indent="-330200" lvl="1" marL="914400" rtl="0" algn="l">
              <a:lnSpc>
                <a:spcPct val="130000"/>
              </a:lnSpc>
              <a:spcBef>
                <a:spcPts val="0"/>
              </a:spcBef>
              <a:spcAft>
                <a:spcPts val="0"/>
              </a:spcAft>
              <a:buSzPts val="1600"/>
              <a:buChar char="○"/>
            </a:pPr>
            <a:r>
              <a:rPr lang="zh-TW" sz="1600"/>
              <a:t>Forecast product category by difference region range</a:t>
            </a:r>
            <a:endParaRPr sz="1600"/>
          </a:p>
          <a:p>
            <a:pPr indent="-342900" lvl="0" marL="457200" rtl="0" algn="l">
              <a:lnSpc>
                <a:spcPct val="130000"/>
              </a:lnSpc>
              <a:spcBef>
                <a:spcPts val="0"/>
              </a:spcBef>
              <a:spcAft>
                <a:spcPts val="0"/>
              </a:spcAft>
              <a:buSzPts val="1800"/>
              <a:buChar char="●"/>
            </a:pPr>
            <a:r>
              <a:rPr lang="zh-TW"/>
              <a:t>Method</a:t>
            </a:r>
            <a:endParaRPr/>
          </a:p>
          <a:p>
            <a:pPr indent="-330200" lvl="1" marL="914400" rtl="0" algn="l">
              <a:lnSpc>
                <a:spcPct val="130000"/>
              </a:lnSpc>
              <a:spcBef>
                <a:spcPts val="0"/>
              </a:spcBef>
              <a:spcAft>
                <a:spcPts val="0"/>
              </a:spcAft>
              <a:buSzPts val="1600"/>
              <a:buChar char="○"/>
            </a:pPr>
            <a:r>
              <a:rPr lang="zh-TW" sz="1600"/>
              <a:t>region : ‘locale’, ‘state’, ‘district’</a:t>
            </a:r>
            <a:endParaRPr sz="1600"/>
          </a:p>
          <a:p>
            <a:pPr indent="-330200" lvl="1" marL="914400" rtl="0" algn="l">
              <a:lnSpc>
                <a:spcPct val="130000"/>
              </a:lnSpc>
              <a:spcBef>
                <a:spcPts val="0"/>
              </a:spcBef>
              <a:spcAft>
                <a:spcPts val="0"/>
              </a:spcAft>
              <a:buSzPts val="1600"/>
              <a:buChar char="○"/>
            </a:pPr>
            <a:r>
              <a:rPr lang="zh-TW" sz="1600"/>
              <a:t>target : ‘primary_function_main’, ‘primary_function_sub’</a:t>
            </a:r>
            <a:endParaRPr sz="1600"/>
          </a:p>
          <a:p>
            <a:pPr indent="-330200" lvl="1" marL="914400" rtl="0" algn="l">
              <a:lnSpc>
                <a:spcPct val="130000"/>
              </a:lnSpc>
              <a:spcBef>
                <a:spcPts val="0"/>
              </a:spcBef>
              <a:spcAft>
                <a:spcPts val="0"/>
              </a:spcAft>
              <a:buSzPts val="1600"/>
              <a:buChar char="○"/>
            </a:pPr>
            <a:r>
              <a:rPr lang="zh-TW" sz="1600"/>
              <a:t>train/test rate : 0.8/0.2</a:t>
            </a:r>
            <a:endParaRPr sz="1600"/>
          </a:p>
          <a:p>
            <a:pPr indent="-342900" lvl="0" marL="457200" rtl="0" algn="l">
              <a:lnSpc>
                <a:spcPct val="130000"/>
              </a:lnSpc>
              <a:spcBef>
                <a:spcPts val="0"/>
              </a:spcBef>
              <a:spcAft>
                <a:spcPts val="0"/>
              </a:spcAft>
              <a:buSzPts val="1800"/>
              <a:buChar char="●"/>
            </a:pPr>
            <a:r>
              <a:rPr lang="zh-TW"/>
              <a:t>Model</a:t>
            </a:r>
            <a:endParaRPr/>
          </a:p>
          <a:p>
            <a:pPr indent="-330200" lvl="1" marL="914400" rtl="0" algn="l">
              <a:lnSpc>
                <a:spcPct val="130000"/>
              </a:lnSpc>
              <a:spcBef>
                <a:spcPts val="0"/>
              </a:spcBef>
              <a:spcAft>
                <a:spcPts val="0"/>
              </a:spcAft>
              <a:buSzPts val="1600"/>
              <a:buChar char="○"/>
            </a:pPr>
            <a:r>
              <a:rPr lang="zh-TW" sz="1600"/>
              <a:t>DecisionTree </a:t>
            </a:r>
            <a:endParaRPr sz="1600"/>
          </a:p>
          <a:p>
            <a:pPr indent="-330200" lvl="1" marL="914400" rtl="0" algn="l">
              <a:lnSpc>
                <a:spcPct val="130000"/>
              </a:lnSpc>
              <a:spcBef>
                <a:spcPts val="0"/>
              </a:spcBef>
              <a:spcAft>
                <a:spcPts val="0"/>
              </a:spcAft>
              <a:buSzPts val="1600"/>
              <a:buChar char="○"/>
            </a:pPr>
            <a:r>
              <a:rPr lang="zh-TW" sz="1600"/>
              <a:t>Bagging</a:t>
            </a:r>
            <a:endParaRPr sz="1600"/>
          </a:p>
          <a:p>
            <a:pPr indent="-330200" lvl="1" marL="914400" rtl="0" algn="l">
              <a:lnSpc>
                <a:spcPct val="130000"/>
              </a:lnSpc>
              <a:spcBef>
                <a:spcPts val="0"/>
              </a:spcBef>
              <a:spcAft>
                <a:spcPts val="0"/>
              </a:spcAft>
              <a:buSzPts val="1600"/>
              <a:buChar char="○"/>
            </a:pPr>
            <a:r>
              <a:rPr lang="zh-TW" sz="1600"/>
              <a:t>Random Forests</a:t>
            </a:r>
            <a:endParaRPr/>
          </a:p>
        </p:txBody>
      </p:sp>
      <p:sp>
        <p:nvSpPr>
          <p:cNvPr id="248" name="Google Shape;24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a:t>
            </a:r>
            <a:endParaRPr/>
          </a:p>
        </p:txBody>
      </p:sp>
      <p:sp>
        <p:nvSpPr>
          <p:cNvPr id="254" name="Google Shape;254;p46"/>
          <p:cNvSpPr txBox="1"/>
          <p:nvPr>
            <p:ph idx="1" type="body"/>
          </p:nvPr>
        </p:nvSpPr>
        <p:spPr>
          <a:xfrm>
            <a:off x="311700" y="1152475"/>
            <a:ext cx="8950800" cy="39909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AutoNum type="arabicPeriod"/>
            </a:pPr>
            <a:r>
              <a:rPr lang="zh-TW"/>
              <a:t>Data cleaning</a:t>
            </a:r>
            <a:endParaRPr/>
          </a:p>
          <a:p>
            <a:pPr indent="-330200" lvl="1" marL="914400" rtl="0" algn="l">
              <a:lnSpc>
                <a:spcPct val="130000"/>
              </a:lnSpc>
              <a:spcBef>
                <a:spcPts val="0"/>
              </a:spcBef>
              <a:spcAft>
                <a:spcPts val="0"/>
              </a:spcAft>
              <a:buSzPts val="1600"/>
              <a:buAutoNum type="alphaLcPeriod"/>
            </a:pPr>
            <a:r>
              <a:rPr lang="zh-TW" sz="1600"/>
              <a:t>District data:</a:t>
            </a:r>
            <a:endParaRPr sz="1600"/>
          </a:p>
          <a:p>
            <a:pPr indent="-330200" lvl="2" marL="1371600" rtl="0" algn="l">
              <a:lnSpc>
                <a:spcPct val="130000"/>
              </a:lnSpc>
              <a:spcBef>
                <a:spcPts val="0"/>
              </a:spcBef>
              <a:spcAft>
                <a:spcPts val="0"/>
              </a:spcAft>
              <a:buSzPts val="1600"/>
              <a:buAutoNum type="romanLcPeriod"/>
            </a:pPr>
            <a:r>
              <a:rPr lang="zh-TW" sz="1600"/>
              <a:t>Method: drop nan ‘state’</a:t>
            </a:r>
            <a:endParaRPr sz="1600"/>
          </a:p>
          <a:p>
            <a:pPr indent="-330200" lvl="1" marL="914400" rtl="0" algn="l">
              <a:lnSpc>
                <a:spcPct val="130000"/>
              </a:lnSpc>
              <a:spcBef>
                <a:spcPts val="0"/>
              </a:spcBef>
              <a:spcAft>
                <a:spcPts val="0"/>
              </a:spcAft>
              <a:buSzPts val="1600"/>
              <a:buAutoNum type="alphaLcPeriod"/>
            </a:pPr>
            <a:r>
              <a:rPr lang="zh-TW" sz="1600"/>
              <a:t>Product data:</a:t>
            </a:r>
            <a:endParaRPr sz="1600"/>
          </a:p>
          <a:p>
            <a:pPr indent="-330200" lvl="2" marL="1371600" rtl="0" algn="l">
              <a:lnSpc>
                <a:spcPct val="130000"/>
              </a:lnSpc>
              <a:spcBef>
                <a:spcPts val="0"/>
              </a:spcBef>
              <a:spcAft>
                <a:spcPts val="0"/>
              </a:spcAft>
              <a:buSzPts val="1600"/>
              <a:buAutoNum type="romanLcPeriod"/>
            </a:pPr>
            <a:r>
              <a:rPr lang="zh-TW" sz="1600"/>
              <a:t>Method: drop nan ‘Sector(s)’</a:t>
            </a:r>
            <a:endParaRPr sz="1600"/>
          </a:p>
          <a:p>
            <a:pPr indent="-330200" lvl="1" marL="914400" rtl="0" algn="l">
              <a:lnSpc>
                <a:spcPct val="130000"/>
              </a:lnSpc>
              <a:spcBef>
                <a:spcPts val="0"/>
              </a:spcBef>
              <a:spcAft>
                <a:spcPts val="0"/>
              </a:spcAft>
              <a:buSzPts val="1600"/>
              <a:buAutoNum type="alphaLcPeriod"/>
            </a:pPr>
            <a:r>
              <a:rPr lang="zh-TW" sz="1600"/>
              <a:t>Drop other feature : ‘Product Name’, ‘Provider/Company Name’</a:t>
            </a:r>
            <a:endParaRPr/>
          </a:p>
          <a:p>
            <a:pPr indent="-342900" lvl="0" marL="457200" rtl="0" algn="l">
              <a:lnSpc>
                <a:spcPct val="130000"/>
              </a:lnSpc>
              <a:spcBef>
                <a:spcPts val="0"/>
              </a:spcBef>
              <a:spcAft>
                <a:spcPts val="0"/>
              </a:spcAft>
              <a:buSzPts val="1800"/>
              <a:buAutoNum type="arabicPeriod"/>
            </a:pPr>
            <a:r>
              <a:rPr lang="zh-TW"/>
              <a:t>Product feature spliting</a:t>
            </a:r>
            <a:endParaRPr/>
          </a:p>
          <a:p>
            <a:pPr indent="-330200" lvl="1" marL="914400" rtl="0" algn="l">
              <a:lnSpc>
                <a:spcPct val="130000"/>
              </a:lnSpc>
              <a:spcBef>
                <a:spcPts val="0"/>
              </a:spcBef>
              <a:spcAft>
                <a:spcPts val="0"/>
              </a:spcAft>
              <a:buSzPts val="1600"/>
              <a:buAutoNum type="alphaLcPeriod"/>
            </a:pPr>
            <a:r>
              <a:rPr lang="zh-TW" sz="1600"/>
              <a:t>Method: </a:t>
            </a:r>
            <a:endParaRPr sz="1600"/>
          </a:p>
          <a:p>
            <a:pPr indent="-330200" lvl="2" marL="1371600" rtl="0" algn="l">
              <a:lnSpc>
                <a:spcPct val="130000"/>
              </a:lnSpc>
              <a:spcBef>
                <a:spcPts val="0"/>
              </a:spcBef>
              <a:spcAft>
                <a:spcPts val="0"/>
              </a:spcAft>
              <a:buSzPts val="1600"/>
              <a:buAutoNum type="romanLcPeriod"/>
            </a:pPr>
            <a:r>
              <a:rPr lang="zh-TW" sz="1600"/>
              <a:t>Sector(s) split into </a:t>
            </a:r>
            <a:r>
              <a:rPr b="1" lang="zh-TW" sz="1600">
                <a:solidFill>
                  <a:srgbClr val="E06666"/>
                </a:solidFill>
              </a:rPr>
              <a:t>‘sector_</a:t>
            </a:r>
            <a:r>
              <a:rPr b="1" lang="zh-TW" sz="1600">
                <a:solidFill>
                  <a:srgbClr val="E06666"/>
                </a:solidFill>
              </a:rPr>
              <a:t>Corporate</a:t>
            </a:r>
            <a:r>
              <a:rPr b="1" lang="zh-TW" sz="1600">
                <a:solidFill>
                  <a:srgbClr val="E06666"/>
                </a:solidFill>
              </a:rPr>
              <a:t>’, ‘sector_HigherEd’, ‘sector_PreK-12’</a:t>
            </a:r>
            <a:endParaRPr b="1" sz="1600">
              <a:solidFill>
                <a:srgbClr val="E06666"/>
              </a:solidFill>
            </a:endParaRPr>
          </a:p>
          <a:p>
            <a:pPr indent="-330200" lvl="2" marL="1371600" rtl="0" algn="l">
              <a:lnSpc>
                <a:spcPct val="130000"/>
              </a:lnSpc>
              <a:spcBef>
                <a:spcPts val="0"/>
              </a:spcBef>
              <a:spcAft>
                <a:spcPts val="0"/>
              </a:spcAft>
              <a:buSzPts val="1600"/>
              <a:buAutoNum type="romanLcPeriod"/>
            </a:pPr>
            <a:r>
              <a:rPr lang="zh-TW" sz="1600"/>
              <a:t>Primary Essential Function split into </a:t>
            </a:r>
            <a:r>
              <a:rPr b="1" lang="zh-TW" sz="1600">
                <a:solidFill>
                  <a:srgbClr val="E06666"/>
                </a:solidFill>
              </a:rPr>
              <a:t>‘primary_function_main’, ‘primary_function_sub’</a:t>
            </a:r>
            <a:endParaRPr b="1" sz="1600"/>
          </a:p>
        </p:txBody>
      </p:sp>
      <p:sp>
        <p:nvSpPr>
          <p:cNvPr id="255" name="Google Shape;255;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a:t>
            </a:r>
            <a:endParaRPr/>
          </a:p>
        </p:txBody>
      </p:sp>
      <p:sp>
        <p:nvSpPr>
          <p:cNvPr id="261" name="Google Shape;261;p4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AutoNum type="arabicPeriod" startAt="3"/>
            </a:pPr>
            <a:r>
              <a:rPr lang="zh-TW"/>
              <a:t>One-hot encoding</a:t>
            </a:r>
            <a:endParaRPr/>
          </a:p>
          <a:p>
            <a:pPr indent="-330200" lvl="1" marL="914400" rtl="0" algn="l">
              <a:lnSpc>
                <a:spcPct val="130000"/>
              </a:lnSpc>
              <a:spcBef>
                <a:spcPts val="0"/>
              </a:spcBef>
              <a:spcAft>
                <a:spcPts val="0"/>
              </a:spcAft>
              <a:buSzPts val="1600"/>
              <a:buAutoNum type="alphaLcPeriod"/>
            </a:pPr>
            <a:r>
              <a:rPr lang="zh-TW" sz="1600"/>
              <a:t>feature : </a:t>
            </a:r>
            <a:endParaRPr sz="1600"/>
          </a:p>
          <a:p>
            <a:pPr indent="-330200" lvl="2" marL="1371600" rtl="0" algn="l">
              <a:lnSpc>
                <a:spcPct val="130000"/>
              </a:lnSpc>
              <a:spcBef>
                <a:spcPts val="0"/>
              </a:spcBef>
              <a:spcAft>
                <a:spcPts val="0"/>
              </a:spcAft>
              <a:buSzPts val="1600"/>
              <a:buAutoNum type="romanLcPeriod"/>
            </a:pPr>
            <a:r>
              <a:rPr lang="zh-TW" sz="1600"/>
              <a:t>pct_black/hispanic</a:t>
            </a:r>
            <a:endParaRPr sz="1600"/>
          </a:p>
          <a:p>
            <a:pPr indent="-330200" lvl="2" marL="1371600" rtl="0" algn="l">
              <a:lnSpc>
                <a:spcPct val="130000"/>
              </a:lnSpc>
              <a:spcBef>
                <a:spcPts val="0"/>
              </a:spcBef>
              <a:spcAft>
                <a:spcPts val="0"/>
              </a:spcAft>
              <a:buSzPts val="1600"/>
              <a:buAutoNum type="romanLcPeriod"/>
            </a:pPr>
            <a:r>
              <a:rPr lang="zh-TW" sz="1600"/>
              <a:t>pct_free/reduced</a:t>
            </a:r>
            <a:endParaRPr sz="1600"/>
          </a:p>
          <a:p>
            <a:pPr indent="-330200" lvl="2" marL="1371600" rtl="0" algn="l">
              <a:lnSpc>
                <a:spcPct val="130000"/>
              </a:lnSpc>
              <a:spcBef>
                <a:spcPts val="0"/>
              </a:spcBef>
              <a:spcAft>
                <a:spcPts val="0"/>
              </a:spcAft>
              <a:buSzPts val="1600"/>
              <a:buAutoNum type="romanLcPeriod"/>
            </a:pPr>
            <a:r>
              <a:rPr lang="zh-TW" sz="1600"/>
              <a:t>pp_total_raw</a:t>
            </a:r>
            <a:endParaRPr sz="1600"/>
          </a:p>
          <a:p>
            <a:pPr indent="-342900" lvl="0" marL="457200" rtl="0" algn="l">
              <a:lnSpc>
                <a:spcPct val="130000"/>
              </a:lnSpc>
              <a:spcBef>
                <a:spcPts val="1000"/>
              </a:spcBef>
              <a:spcAft>
                <a:spcPts val="0"/>
              </a:spcAft>
              <a:buSzPts val="1800"/>
              <a:buAutoNum type="arabicPeriod" startAt="3"/>
            </a:pPr>
            <a:r>
              <a:rPr lang="zh-TW"/>
              <a:t>Data merge</a:t>
            </a:r>
            <a:endParaRPr/>
          </a:p>
          <a:p>
            <a:pPr indent="-330200" lvl="1" marL="914400" rtl="0" algn="l">
              <a:lnSpc>
                <a:spcPct val="130000"/>
              </a:lnSpc>
              <a:spcBef>
                <a:spcPts val="0"/>
              </a:spcBef>
              <a:spcAft>
                <a:spcPts val="0"/>
              </a:spcAft>
              <a:buSzPts val="1600"/>
              <a:buAutoNum type="alphaLcPeriod"/>
            </a:pPr>
            <a:r>
              <a:rPr lang="zh-TW" sz="1600"/>
              <a:t>method : merge three data with ‘district_id’ &amp; ‘LP ID’</a:t>
            </a:r>
            <a:endParaRPr sz="1600"/>
          </a:p>
        </p:txBody>
      </p:sp>
      <p:sp>
        <p:nvSpPr>
          <p:cNvPr id="262" name="Google Shape;26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Product feature spliting</a:t>
            </a:r>
            <a:endParaRPr/>
          </a:p>
        </p:txBody>
      </p:sp>
      <p:pic>
        <p:nvPicPr>
          <p:cNvPr id="268" name="Google Shape;268;p48"/>
          <p:cNvPicPr preferRelativeResize="0"/>
          <p:nvPr/>
        </p:nvPicPr>
        <p:blipFill>
          <a:blip r:embed="rId3">
            <a:alphaModFix/>
          </a:blip>
          <a:stretch>
            <a:fillRect/>
          </a:stretch>
        </p:blipFill>
        <p:spPr>
          <a:xfrm>
            <a:off x="1108760" y="3947307"/>
            <a:ext cx="1401257" cy="602682"/>
          </a:xfrm>
          <a:prstGeom prst="rect">
            <a:avLst/>
          </a:prstGeom>
          <a:noFill/>
          <a:ln>
            <a:noFill/>
          </a:ln>
        </p:spPr>
      </p:pic>
      <p:pic>
        <p:nvPicPr>
          <p:cNvPr id="269" name="Google Shape;269;p48"/>
          <p:cNvPicPr preferRelativeResize="0"/>
          <p:nvPr/>
        </p:nvPicPr>
        <p:blipFill>
          <a:blip r:embed="rId4">
            <a:alphaModFix/>
          </a:blip>
          <a:stretch>
            <a:fillRect/>
          </a:stretch>
        </p:blipFill>
        <p:spPr>
          <a:xfrm>
            <a:off x="4305338" y="2369369"/>
            <a:ext cx="4300437" cy="2618981"/>
          </a:xfrm>
          <a:prstGeom prst="rect">
            <a:avLst/>
          </a:prstGeom>
          <a:noFill/>
          <a:ln>
            <a:noFill/>
          </a:ln>
        </p:spPr>
      </p:pic>
      <p:pic>
        <p:nvPicPr>
          <p:cNvPr id="270" name="Google Shape;270;p48"/>
          <p:cNvPicPr preferRelativeResize="0"/>
          <p:nvPr/>
        </p:nvPicPr>
        <p:blipFill rotWithShape="1">
          <a:blip r:embed="rId5">
            <a:alphaModFix/>
          </a:blip>
          <a:srcRect b="0" l="80368" r="0" t="0"/>
          <a:stretch/>
        </p:blipFill>
        <p:spPr>
          <a:xfrm>
            <a:off x="955200" y="1134500"/>
            <a:ext cx="2493321" cy="1828765"/>
          </a:xfrm>
          <a:prstGeom prst="rect">
            <a:avLst/>
          </a:prstGeom>
          <a:noFill/>
          <a:ln>
            <a:noFill/>
          </a:ln>
        </p:spPr>
      </p:pic>
      <p:cxnSp>
        <p:nvCxnSpPr>
          <p:cNvPr id="271" name="Google Shape;271;p48"/>
          <p:cNvCxnSpPr>
            <a:endCxn id="268" idx="0"/>
          </p:cNvCxnSpPr>
          <p:nvPr/>
        </p:nvCxnSpPr>
        <p:spPr>
          <a:xfrm flipH="1">
            <a:off x="1809388" y="2963307"/>
            <a:ext cx="89100" cy="984000"/>
          </a:xfrm>
          <a:prstGeom prst="straightConnector1">
            <a:avLst/>
          </a:prstGeom>
          <a:noFill/>
          <a:ln cap="flat" cmpd="sng" w="19050">
            <a:solidFill>
              <a:srgbClr val="E06666"/>
            </a:solidFill>
            <a:prstDash val="solid"/>
            <a:round/>
            <a:headEnd len="med" w="med" type="none"/>
            <a:tailEnd len="med" w="med" type="triangle"/>
          </a:ln>
        </p:spPr>
      </p:cxnSp>
      <p:cxnSp>
        <p:nvCxnSpPr>
          <p:cNvPr id="272" name="Google Shape;272;p48"/>
          <p:cNvCxnSpPr>
            <a:endCxn id="269" idx="0"/>
          </p:cNvCxnSpPr>
          <p:nvPr/>
        </p:nvCxnSpPr>
        <p:spPr>
          <a:xfrm>
            <a:off x="3448657" y="1377869"/>
            <a:ext cx="3006900" cy="991500"/>
          </a:xfrm>
          <a:prstGeom prst="straightConnector1">
            <a:avLst/>
          </a:prstGeom>
          <a:noFill/>
          <a:ln cap="flat" cmpd="sng" w="19050">
            <a:solidFill>
              <a:srgbClr val="E06666"/>
            </a:solidFill>
            <a:prstDash val="solid"/>
            <a:round/>
            <a:headEnd len="med" w="med" type="none"/>
            <a:tailEnd len="med" w="med" type="triangle"/>
          </a:ln>
        </p:spPr>
      </p:cxnSp>
      <p:sp>
        <p:nvSpPr>
          <p:cNvPr id="273" name="Google Shape;273;p48"/>
          <p:cNvSpPr txBox="1"/>
          <p:nvPr/>
        </p:nvSpPr>
        <p:spPr>
          <a:xfrm>
            <a:off x="5377903" y="1493450"/>
            <a:ext cx="12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E06666"/>
                </a:solidFill>
              </a:rPr>
              <a:t>18 classes</a:t>
            </a:r>
            <a:endParaRPr b="1">
              <a:solidFill>
                <a:srgbClr val="E06666"/>
              </a:solidFill>
            </a:endParaRPr>
          </a:p>
        </p:txBody>
      </p:sp>
      <p:sp>
        <p:nvSpPr>
          <p:cNvPr id="274" name="Google Shape;274;p48"/>
          <p:cNvSpPr txBox="1"/>
          <p:nvPr/>
        </p:nvSpPr>
        <p:spPr>
          <a:xfrm>
            <a:off x="1980988" y="3338308"/>
            <a:ext cx="9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E06666"/>
                </a:solidFill>
              </a:rPr>
              <a:t>4 classes</a:t>
            </a:r>
            <a:endParaRPr b="1">
              <a:solidFill>
                <a:srgbClr val="E06666"/>
              </a:solidFill>
            </a:endParaRPr>
          </a:p>
        </p:txBody>
      </p:sp>
      <p:sp>
        <p:nvSpPr>
          <p:cNvPr id="275" name="Google Shape;27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Decision Tree</a:t>
            </a:r>
            <a:endParaRPr/>
          </a:p>
        </p:txBody>
      </p:sp>
      <p:pic>
        <p:nvPicPr>
          <p:cNvPr id="281" name="Google Shape;281;p49"/>
          <p:cNvPicPr preferRelativeResize="0"/>
          <p:nvPr/>
        </p:nvPicPr>
        <p:blipFill>
          <a:blip r:embed="rId3">
            <a:alphaModFix/>
          </a:blip>
          <a:stretch>
            <a:fillRect/>
          </a:stretch>
        </p:blipFill>
        <p:spPr>
          <a:xfrm>
            <a:off x="1523138" y="1090975"/>
            <a:ext cx="6097720" cy="4052524"/>
          </a:xfrm>
          <a:prstGeom prst="rect">
            <a:avLst/>
          </a:prstGeom>
          <a:noFill/>
          <a:ln>
            <a:noFill/>
          </a:ln>
        </p:spPr>
      </p:pic>
      <p:sp>
        <p:nvSpPr>
          <p:cNvPr id="282" name="Google Shape;282;p49"/>
          <p:cNvSpPr txBox="1"/>
          <p:nvPr/>
        </p:nvSpPr>
        <p:spPr>
          <a:xfrm>
            <a:off x="614739" y="1475875"/>
            <a:ext cx="75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locale</a:t>
            </a:r>
            <a:endParaRPr b="1">
              <a:solidFill>
                <a:srgbClr val="E06666"/>
              </a:solidFill>
            </a:endParaRPr>
          </a:p>
        </p:txBody>
      </p:sp>
      <p:sp>
        <p:nvSpPr>
          <p:cNvPr id="283" name="Google Shape;283;p49"/>
          <p:cNvSpPr txBox="1"/>
          <p:nvPr/>
        </p:nvSpPr>
        <p:spPr>
          <a:xfrm>
            <a:off x="614739" y="2917125"/>
            <a:ext cx="75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state</a:t>
            </a:r>
            <a:endParaRPr b="1">
              <a:solidFill>
                <a:srgbClr val="E06666"/>
              </a:solidFill>
            </a:endParaRPr>
          </a:p>
        </p:txBody>
      </p:sp>
      <p:sp>
        <p:nvSpPr>
          <p:cNvPr id="284" name="Google Shape;284;p49"/>
          <p:cNvSpPr txBox="1"/>
          <p:nvPr/>
        </p:nvSpPr>
        <p:spPr>
          <a:xfrm>
            <a:off x="572075" y="4358375"/>
            <a:ext cx="839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district</a:t>
            </a:r>
            <a:endParaRPr b="1">
              <a:solidFill>
                <a:srgbClr val="E06666"/>
              </a:solidFill>
            </a:endParaRPr>
          </a:p>
        </p:txBody>
      </p:sp>
      <p:sp>
        <p:nvSpPr>
          <p:cNvPr id="285" name="Google Shape;285;p49"/>
          <p:cNvSpPr txBox="1"/>
          <p:nvPr/>
        </p:nvSpPr>
        <p:spPr>
          <a:xfrm>
            <a:off x="2320400" y="799275"/>
            <a:ext cx="15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zh-TW">
                <a:solidFill>
                  <a:srgbClr val="E06666"/>
                </a:solidFill>
              </a:rPr>
              <a:t>function_main</a:t>
            </a:r>
            <a:endParaRPr b="1">
              <a:solidFill>
                <a:srgbClr val="E06666"/>
              </a:solidFill>
            </a:endParaRPr>
          </a:p>
        </p:txBody>
      </p:sp>
      <p:sp>
        <p:nvSpPr>
          <p:cNvPr id="286" name="Google Shape;286;p49"/>
          <p:cNvSpPr txBox="1"/>
          <p:nvPr/>
        </p:nvSpPr>
        <p:spPr>
          <a:xfrm>
            <a:off x="5461950" y="799275"/>
            <a:ext cx="144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zh-TW">
                <a:solidFill>
                  <a:srgbClr val="E06666"/>
                </a:solidFill>
              </a:rPr>
              <a:t>function_sub</a:t>
            </a:r>
            <a:endParaRPr b="1">
              <a:solidFill>
                <a:srgbClr val="E06666"/>
              </a:solidFill>
            </a:endParaRPr>
          </a:p>
        </p:txBody>
      </p:sp>
      <p:sp>
        <p:nvSpPr>
          <p:cNvPr id="287" name="Google Shape;28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Bagging</a:t>
            </a:r>
            <a:endParaRPr/>
          </a:p>
        </p:txBody>
      </p:sp>
      <p:pic>
        <p:nvPicPr>
          <p:cNvPr id="293" name="Google Shape;293;p50"/>
          <p:cNvPicPr preferRelativeResize="0"/>
          <p:nvPr/>
        </p:nvPicPr>
        <p:blipFill>
          <a:blip r:embed="rId3">
            <a:alphaModFix/>
          </a:blip>
          <a:stretch>
            <a:fillRect/>
          </a:stretch>
        </p:blipFill>
        <p:spPr>
          <a:xfrm>
            <a:off x="1523137" y="1090975"/>
            <a:ext cx="6097724" cy="4052524"/>
          </a:xfrm>
          <a:prstGeom prst="rect">
            <a:avLst/>
          </a:prstGeom>
          <a:noFill/>
          <a:ln>
            <a:noFill/>
          </a:ln>
        </p:spPr>
      </p:pic>
      <p:sp>
        <p:nvSpPr>
          <p:cNvPr id="294" name="Google Shape;294;p50"/>
          <p:cNvSpPr txBox="1"/>
          <p:nvPr/>
        </p:nvSpPr>
        <p:spPr>
          <a:xfrm>
            <a:off x="614739" y="1475875"/>
            <a:ext cx="75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locale</a:t>
            </a:r>
            <a:endParaRPr b="1">
              <a:solidFill>
                <a:srgbClr val="E06666"/>
              </a:solidFill>
            </a:endParaRPr>
          </a:p>
        </p:txBody>
      </p:sp>
      <p:sp>
        <p:nvSpPr>
          <p:cNvPr id="295" name="Google Shape;295;p50"/>
          <p:cNvSpPr txBox="1"/>
          <p:nvPr/>
        </p:nvSpPr>
        <p:spPr>
          <a:xfrm>
            <a:off x="614739" y="2917125"/>
            <a:ext cx="75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state</a:t>
            </a:r>
            <a:endParaRPr b="1">
              <a:solidFill>
                <a:srgbClr val="E06666"/>
              </a:solidFill>
            </a:endParaRPr>
          </a:p>
        </p:txBody>
      </p:sp>
      <p:sp>
        <p:nvSpPr>
          <p:cNvPr id="296" name="Google Shape;296;p50"/>
          <p:cNvSpPr txBox="1"/>
          <p:nvPr/>
        </p:nvSpPr>
        <p:spPr>
          <a:xfrm>
            <a:off x="572075" y="4358375"/>
            <a:ext cx="839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district</a:t>
            </a:r>
            <a:endParaRPr b="1">
              <a:solidFill>
                <a:srgbClr val="E06666"/>
              </a:solidFill>
            </a:endParaRPr>
          </a:p>
        </p:txBody>
      </p:sp>
      <p:sp>
        <p:nvSpPr>
          <p:cNvPr id="297" name="Google Shape;297;p50"/>
          <p:cNvSpPr txBox="1"/>
          <p:nvPr/>
        </p:nvSpPr>
        <p:spPr>
          <a:xfrm>
            <a:off x="2320400" y="799275"/>
            <a:ext cx="15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zh-TW">
                <a:solidFill>
                  <a:srgbClr val="E06666"/>
                </a:solidFill>
              </a:rPr>
              <a:t>function_main</a:t>
            </a:r>
            <a:endParaRPr b="1">
              <a:solidFill>
                <a:srgbClr val="E06666"/>
              </a:solidFill>
            </a:endParaRPr>
          </a:p>
        </p:txBody>
      </p:sp>
      <p:sp>
        <p:nvSpPr>
          <p:cNvPr id="298" name="Google Shape;298;p50"/>
          <p:cNvSpPr txBox="1"/>
          <p:nvPr/>
        </p:nvSpPr>
        <p:spPr>
          <a:xfrm>
            <a:off x="5461950" y="799275"/>
            <a:ext cx="144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zh-TW">
                <a:solidFill>
                  <a:srgbClr val="E06666"/>
                </a:solidFill>
              </a:rPr>
              <a:t>function_sub</a:t>
            </a:r>
            <a:endParaRPr b="1">
              <a:solidFill>
                <a:srgbClr val="E06666"/>
              </a:solidFill>
            </a:endParaRPr>
          </a:p>
        </p:txBody>
      </p:sp>
      <p:sp>
        <p:nvSpPr>
          <p:cNvPr id="299" name="Google Shape;29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51"/>
          <p:cNvPicPr preferRelativeResize="0"/>
          <p:nvPr/>
        </p:nvPicPr>
        <p:blipFill>
          <a:blip r:embed="rId3">
            <a:alphaModFix/>
          </a:blip>
          <a:stretch>
            <a:fillRect/>
          </a:stretch>
        </p:blipFill>
        <p:spPr>
          <a:xfrm>
            <a:off x="1523141" y="1090975"/>
            <a:ext cx="6097708" cy="4052524"/>
          </a:xfrm>
          <a:prstGeom prst="rect">
            <a:avLst/>
          </a:prstGeom>
          <a:noFill/>
          <a:ln>
            <a:noFill/>
          </a:ln>
        </p:spPr>
      </p:pic>
      <p:sp>
        <p:nvSpPr>
          <p:cNvPr id="305" name="Google Shape;305;p51"/>
          <p:cNvSpPr txBox="1"/>
          <p:nvPr/>
        </p:nvSpPr>
        <p:spPr>
          <a:xfrm>
            <a:off x="614739" y="1475875"/>
            <a:ext cx="75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locale</a:t>
            </a:r>
            <a:endParaRPr b="1">
              <a:solidFill>
                <a:srgbClr val="E06666"/>
              </a:solidFill>
            </a:endParaRPr>
          </a:p>
        </p:txBody>
      </p:sp>
      <p:sp>
        <p:nvSpPr>
          <p:cNvPr id="306" name="Google Shape;306;p51"/>
          <p:cNvSpPr txBox="1"/>
          <p:nvPr/>
        </p:nvSpPr>
        <p:spPr>
          <a:xfrm>
            <a:off x="614739" y="2917125"/>
            <a:ext cx="75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state</a:t>
            </a:r>
            <a:endParaRPr b="1">
              <a:solidFill>
                <a:srgbClr val="E06666"/>
              </a:solidFill>
            </a:endParaRPr>
          </a:p>
        </p:txBody>
      </p:sp>
      <p:sp>
        <p:nvSpPr>
          <p:cNvPr id="307" name="Google Shape;307;p51"/>
          <p:cNvSpPr txBox="1"/>
          <p:nvPr/>
        </p:nvSpPr>
        <p:spPr>
          <a:xfrm>
            <a:off x="572075" y="4358375"/>
            <a:ext cx="839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a:solidFill>
                  <a:srgbClr val="E06666"/>
                </a:solidFill>
              </a:rPr>
              <a:t>district</a:t>
            </a:r>
            <a:endParaRPr b="1">
              <a:solidFill>
                <a:srgbClr val="E06666"/>
              </a:solidFill>
            </a:endParaRPr>
          </a:p>
        </p:txBody>
      </p:sp>
      <p:sp>
        <p:nvSpPr>
          <p:cNvPr id="308" name="Google Shape;308;p51"/>
          <p:cNvSpPr txBox="1"/>
          <p:nvPr/>
        </p:nvSpPr>
        <p:spPr>
          <a:xfrm>
            <a:off x="2320400" y="799275"/>
            <a:ext cx="15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zh-TW">
                <a:solidFill>
                  <a:srgbClr val="E06666"/>
                </a:solidFill>
              </a:rPr>
              <a:t>function_main</a:t>
            </a:r>
            <a:endParaRPr b="1">
              <a:solidFill>
                <a:srgbClr val="E06666"/>
              </a:solidFill>
            </a:endParaRPr>
          </a:p>
        </p:txBody>
      </p:sp>
      <p:sp>
        <p:nvSpPr>
          <p:cNvPr id="309" name="Google Shape;309;p51"/>
          <p:cNvSpPr txBox="1"/>
          <p:nvPr/>
        </p:nvSpPr>
        <p:spPr>
          <a:xfrm>
            <a:off x="5461950" y="799275"/>
            <a:ext cx="144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zh-TW">
                <a:solidFill>
                  <a:srgbClr val="E06666"/>
                </a:solidFill>
              </a:rPr>
              <a:t>function_sub</a:t>
            </a:r>
            <a:endParaRPr b="1">
              <a:solidFill>
                <a:srgbClr val="E06666"/>
              </a:solidFill>
            </a:endParaRPr>
          </a:p>
        </p:txBody>
      </p:sp>
      <p:sp>
        <p:nvSpPr>
          <p:cNvPr id="310" name="Google Shape;310;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11" name="Google Shape;311;p51"/>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Random Forests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Char char="●"/>
            </a:pPr>
            <a:r>
              <a:rPr lang="zh-TW"/>
              <a:t>以 Decision Tree 為分類器並移除特徵 sector(s) </a:t>
            </a:r>
            <a:endParaRPr/>
          </a:p>
          <a:p>
            <a:pPr indent="-342900" lvl="0" marL="457200" rtl="0" algn="l">
              <a:lnSpc>
                <a:spcPct val="130000"/>
              </a:lnSpc>
              <a:spcBef>
                <a:spcPts val="0"/>
              </a:spcBef>
              <a:spcAft>
                <a:spcPts val="0"/>
              </a:spcAft>
              <a:buSzPts val="1800"/>
              <a:buChar char="●"/>
            </a:pPr>
            <a:r>
              <a:rPr lang="zh-TW"/>
              <a:t>子類別正確率下降</a:t>
            </a:r>
            <a:endParaRPr/>
          </a:p>
        </p:txBody>
      </p:sp>
      <p:sp>
        <p:nvSpPr>
          <p:cNvPr id="317" name="Google Shape;317;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Decision Tree</a:t>
            </a:r>
            <a:endParaRPr/>
          </a:p>
        </p:txBody>
      </p:sp>
      <p:graphicFrame>
        <p:nvGraphicFramePr>
          <p:cNvPr id="318" name="Google Shape;318;p52"/>
          <p:cNvGraphicFramePr/>
          <p:nvPr/>
        </p:nvGraphicFramePr>
        <p:xfrm>
          <a:off x="952500" y="2408625"/>
          <a:ext cx="3000000" cy="3000000"/>
        </p:xfrm>
        <a:graphic>
          <a:graphicData uri="http://schemas.openxmlformats.org/drawingml/2006/table">
            <a:tbl>
              <a:tblPr>
                <a:noFill/>
                <a:tableStyleId>{E4110BB9-A291-4031-943F-90F51E534FE7}</a:tableStyleId>
              </a:tblPr>
              <a:tblGrid>
                <a:gridCol w="2413000"/>
                <a:gridCol w="2413000"/>
                <a:gridCol w="2413000"/>
              </a:tblGrid>
              <a:tr h="381000">
                <a:tc>
                  <a:txBody>
                    <a:bodyPr/>
                    <a:lstStyle/>
                    <a:p>
                      <a:pPr indent="0" lvl="0" marL="0" rtl="0" algn="ctr">
                        <a:spcBef>
                          <a:spcPts val="0"/>
                        </a:spcBef>
                        <a:spcAft>
                          <a:spcPts val="0"/>
                        </a:spcAft>
                        <a:buNone/>
                      </a:pPr>
                      <a:r>
                        <a:rPr b="1" lang="zh-TW">
                          <a:solidFill>
                            <a:srgbClr val="434343"/>
                          </a:solidFill>
                        </a:rPr>
                        <a:t>drop sector(s)</a:t>
                      </a:r>
                      <a:endParaRPr b="1">
                        <a:solidFill>
                          <a:srgbClr val="434343"/>
                        </a:solidFill>
                      </a:endParaRPr>
                    </a:p>
                  </a:txBody>
                  <a:tcPr marT="91425" marB="91425" marR="91425" marL="91425">
                    <a:solidFill>
                      <a:srgbClr val="EFEFEF"/>
                    </a:solidFill>
                  </a:tcPr>
                </a:tc>
                <a:tc>
                  <a:txBody>
                    <a:bodyPr/>
                    <a:lstStyle/>
                    <a:p>
                      <a:pPr indent="0" lvl="0" marL="0" rtl="0" algn="ctr">
                        <a:spcBef>
                          <a:spcPts val="0"/>
                        </a:spcBef>
                        <a:spcAft>
                          <a:spcPts val="0"/>
                        </a:spcAft>
                        <a:buNone/>
                      </a:pPr>
                      <a:r>
                        <a:rPr b="1" lang="zh-TW">
                          <a:solidFill>
                            <a:srgbClr val="434343"/>
                          </a:solidFill>
                        </a:rPr>
                        <a:t>function_main</a:t>
                      </a:r>
                      <a:endParaRPr b="1">
                        <a:solidFill>
                          <a:srgbClr val="434343"/>
                        </a:solidFill>
                      </a:endParaRPr>
                    </a:p>
                  </a:txBody>
                  <a:tcPr marT="91425" marB="91425" marR="91425" marL="91425">
                    <a:solidFill>
                      <a:srgbClr val="EFEFEF"/>
                    </a:solidFill>
                  </a:tcPr>
                </a:tc>
                <a:tc>
                  <a:txBody>
                    <a:bodyPr/>
                    <a:lstStyle/>
                    <a:p>
                      <a:pPr indent="0" lvl="0" marL="0" rtl="0" algn="ctr">
                        <a:spcBef>
                          <a:spcPts val="0"/>
                        </a:spcBef>
                        <a:spcAft>
                          <a:spcPts val="0"/>
                        </a:spcAft>
                        <a:buNone/>
                      </a:pPr>
                      <a:r>
                        <a:rPr b="1" lang="zh-TW">
                          <a:solidFill>
                            <a:srgbClr val="434343"/>
                          </a:solidFill>
                        </a:rPr>
                        <a:t>function_sub</a:t>
                      </a:r>
                      <a:endParaRPr b="1">
                        <a:solidFill>
                          <a:srgbClr val="434343"/>
                        </a:solidFill>
                      </a:endParaRPr>
                    </a:p>
                  </a:txBody>
                  <a:tcPr marT="91425" marB="91425" marR="91425" marL="91425">
                    <a:solidFill>
                      <a:srgbClr val="EFEFEF"/>
                    </a:solidFill>
                  </a:tcPr>
                </a:tc>
              </a:tr>
              <a:tr h="381000">
                <a:tc>
                  <a:txBody>
                    <a:bodyPr/>
                    <a:lstStyle/>
                    <a:p>
                      <a:pPr indent="0" lvl="0" marL="0" rtl="0" algn="ctr">
                        <a:spcBef>
                          <a:spcPts val="0"/>
                        </a:spcBef>
                        <a:spcAft>
                          <a:spcPts val="0"/>
                        </a:spcAft>
                        <a:buNone/>
                      </a:pPr>
                      <a:r>
                        <a:rPr lang="zh-TW">
                          <a:solidFill>
                            <a:srgbClr val="434343"/>
                          </a:solidFill>
                        </a:rPr>
                        <a:t>locale</a:t>
                      </a:r>
                      <a:endParaRPr>
                        <a:solidFill>
                          <a:srgbClr val="434343"/>
                        </a:solidFill>
                      </a:endParaRPr>
                    </a:p>
                  </a:txBody>
                  <a:tcPr marT="91425" marB="91425" marR="91425" marL="91425"/>
                </a:tc>
                <a:tc>
                  <a:txBody>
                    <a:bodyPr/>
                    <a:lstStyle/>
                    <a:p>
                      <a:pPr indent="0" lvl="0" marL="0" rtl="0" algn="ctr">
                        <a:spcBef>
                          <a:spcPts val="0"/>
                        </a:spcBef>
                        <a:spcAft>
                          <a:spcPts val="0"/>
                        </a:spcAft>
                        <a:buNone/>
                      </a:pPr>
                      <a:r>
                        <a:rPr lang="zh-TW">
                          <a:solidFill>
                            <a:srgbClr val="434343"/>
                          </a:solidFill>
                        </a:rPr>
                        <a:t>0.78 → 0.77</a:t>
                      </a:r>
                      <a:endParaRPr>
                        <a:solidFill>
                          <a:srgbClr val="434343"/>
                        </a:solidFill>
                      </a:endParaRPr>
                    </a:p>
                  </a:txBody>
                  <a:tcPr marT="91425" marB="91425" marR="91425" marL="91425"/>
                </a:tc>
                <a:tc>
                  <a:txBody>
                    <a:bodyPr/>
                    <a:lstStyle/>
                    <a:p>
                      <a:pPr indent="0" lvl="0" marL="0" rtl="0" algn="ctr">
                        <a:spcBef>
                          <a:spcPts val="0"/>
                        </a:spcBef>
                        <a:spcAft>
                          <a:spcPts val="0"/>
                        </a:spcAft>
                        <a:buNone/>
                      </a:pPr>
                      <a:r>
                        <a:rPr lang="zh-TW">
                          <a:solidFill>
                            <a:srgbClr val="434343"/>
                          </a:solidFill>
                        </a:rPr>
                        <a:t>0.36 →</a:t>
                      </a:r>
                      <a:r>
                        <a:rPr b="1" lang="zh-TW">
                          <a:solidFill>
                            <a:srgbClr val="E06666"/>
                          </a:solidFill>
                        </a:rPr>
                        <a:t> 0.30</a:t>
                      </a:r>
                      <a:endParaRPr b="1">
                        <a:solidFill>
                          <a:srgbClr val="E06666"/>
                        </a:solidFill>
                      </a:endParaRPr>
                    </a:p>
                  </a:txBody>
                  <a:tcPr marT="91425" marB="91425" marR="91425" marL="91425"/>
                </a:tc>
              </a:tr>
              <a:tr h="381000">
                <a:tc>
                  <a:txBody>
                    <a:bodyPr/>
                    <a:lstStyle/>
                    <a:p>
                      <a:pPr indent="0" lvl="0" marL="0" rtl="0" algn="ctr">
                        <a:spcBef>
                          <a:spcPts val="0"/>
                        </a:spcBef>
                        <a:spcAft>
                          <a:spcPts val="0"/>
                        </a:spcAft>
                        <a:buNone/>
                      </a:pPr>
                      <a:r>
                        <a:rPr lang="zh-TW">
                          <a:solidFill>
                            <a:srgbClr val="434343"/>
                          </a:solidFill>
                        </a:rPr>
                        <a:t>state</a:t>
                      </a:r>
                      <a:endParaRPr>
                        <a:solidFill>
                          <a:srgbClr val="434343"/>
                        </a:solidFill>
                      </a:endParaRPr>
                    </a:p>
                  </a:txBody>
                  <a:tcPr marT="91425" marB="91425" marR="91425" marL="91425"/>
                </a:tc>
                <a:tc>
                  <a:txBody>
                    <a:bodyPr/>
                    <a:lstStyle/>
                    <a:p>
                      <a:pPr indent="0" lvl="0" marL="0" rtl="0" algn="ctr">
                        <a:spcBef>
                          <a:spcPts val="0"/>
                        </a:spcBef>
                        <a:spcAft>
                          <a:spcPts val="0"/>
                        </a:spcAft>
                        <a:buNone/>
                      </a:pPr>
                      <a:r>
                        <a:rPr lang="zh-TW">
                          <a:solidFill>
                            <a:srgbClr val="434343"/>
                          </a:solidFill>
                        </a:rPr>
                        <a:t>0.78 → 0.77</a:t>
                      </a:r>
                      <a:endParaRPr>
                        <a:solidFill>
                          <a:srgbClr val="434343"/>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zh-TW">
                          <a:solidFill>
                            <a:srgbClr val="434343"/>
                          </a:solidFill>
                        </a:rPr>
                        <a:t>0.36 →</a:t>
                      </a:r>
                      <a:r>
                        <a:rPr lang="zh-TW">
                          <a:solidFill>
                            <a:schemeClr val="dk1"/>
                          </a:solidFill>
                        </a:rPr>
                        <a:t> </a:t>
                      </a:r>
                      <a:r>
                        <a:rPr b="1" lang="zh-TW">
                          <a:solidFill>
                            <a:srgbClr val="E06666"/>
                          </a:solidFill>
                        </a:rPr>
                        <a:t>0.29</a:t>
                      </a:r>
                      <a:endParaRPr b="1">
                        <a:solidFill>
                          <a:srgbClr val="E06666"/>
                        </a:solidFill>
                      </a:endParaRPr>
                    </a:p>
                  </a:txBody>
                  <a:tcPr marT="91425" marB="91425" marR="91425" marL="91425"/>
                </a:tc>
              </a:tr>
              <a:tr h="381000">
                <a:tc>
                  <a:txBody>
                    <a:bodyPr/>
                    <a:lstStyle/>
                    <a:p>
                      <a:pPr indent="0" lvl="0" marL="0" rtl="0" algn="ctr">
                        <a:spcBef>
                          <a:spcPts val="0"/>
                        </a:spcBef>
                        <a:spcAft>
                          <a:spcPts val="0"/>
                        </a:spcAft>
                        <a:buNone/>
                      </a:pPr>
                      <a:r>
                        <a:rPr lang="zh-TW">
                          <a:solidFill>
                            <a:srgbClr val="434343"/>
                          </a:solidFill>
                        </a:rPr>
                        <a:t>district</a:t>
                      </a:r>
                      <a:endParaRPr>
                        <a:solidFill>
                          <a:srgbClr val="434343"/>
                        </a:solidFill>
                      </a:endParaRPr>
                    </a:p>
                  </a:txBody>
                  <a:tcPr marT="91425" marB="91425" marR="91425" marL="91425"/>
                </a:tc>
                <a:tc>
                  <a:txBody>
                    <a:bodyPr/>
                    <a:lstStyle/>
                    <a:p>
                      <a:pPr indent="0" lvl="0" marL="0" rtl="0" algn="ctr">
                        <a:spcBef>
                          <a:spcPts val="0"/>
                        </a:spcBef>
                        <a:spcAft>
                          <a:spcPts val="0"/>
                        </a:spcAft>
                        <a:buNone/>
                      </a:pPr>
                      <a:r>
                        <a:rPr lang="zh-TW">
                          <a:solidFill>
                            <a:srgbClr val="434343"/>
                          </a:solidFill>
                        </a:rPr>
                        <a:t>0.77 → 0.76</a:t>
                      </a:r>
                      <a:endParaRPr>
                        <a:solidFill>
                          <a:srgbClr val="434343"/>
                        </a:solidFill>
                      </a:endParaRPr>
                    </a:p>
                  </a:txBody>
                  <a:tcPr marT="91425" marB="91425" marR="91425" marL="91425"/>
                </a:tc>
                <a:tc>
                  <a:txBody>
                    <a:bodyPr/>
                    <a:lstStyle/>
                    <a:p>
                      <a:pPr indent="0" lvl="0" marL="0" rtl="0" algn="ctr">
                        <a:spcBef>
                          <a:spcPts val="0"/>
                        </a:spcBef>
                        <a:spcAft>
                          <a:spcPts val="0"/>
                        </a:spcAft>
                        <a:buNone/>
                      </a:pPr>
                      <a:r>
                        <a:rPr lang="zh-TW">
                          <a:solidFill>
                            <a:srgbClr val="434343"/>
                          </a:solidFill>
                        </a:rPr>
                        <a:t>0.36 →</a:t>
                      </a:r>
                      <a:r>
                        <a:rPr lang="zh-TW">
                          <a:solidFill>
                            <a:schemeClr val="dk1"/>
                          </a:solidFill>
                        </a:rPr>
                        <a:t> </a:t>
                      </a:r>
                      <a:r>
                        <a:rPr b="1" lang="zh-TW">
                          <a:solidFill>
                            <a:srgbClr val="E06666"/>
                          </a:solidFill>
                        </a:rPr>
                        <a:t>0.30</a:t>
                      </a:r>
                      <a:endParaRPr b="1">
                        <a:solidFill>
                          <a:srgbClr val="E06666"/>
                        </a:solidFill>
                      </a:endParaRPr>
                    </a:p>
                  </a:txBody>
                  <a:tcPr marT="91425" marB="91425" marR="91425" marL="91425"/>
                </a:tc>
              </a:tr>
            </a:tbl>
          </a:graphicData>
        </a:graphic>
      </p:graphicFrame>
      <p:sp>
        <p:nvSpPr>
          <p:cNvPr id="319" name="Google Shape;31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zh-TW"/>
              <a:t>使用不同 model 或地區範圍所得結果差異不大。</a:t>
            </a:r>
            <a:endParaRPr/>
          </a:p>
          <a:p>
            <a:pPr indent="-342900" lvl="0" marL="457200" rtl="0" algn="l">
              <a:lnSpc>
                <a:spcPct val="150000"/>
              </a:lnSpc>
              <a:spcBef>
                <a:spcPts val="0"/>
              </a:spcBef>
              <a:spcAft>
                <a:spcPts val="0"/>
              </a:spcAft>
              <a:buSzPts val="1800"/>
              <a:buAutoNum type="arabicPeriod"/>
            </a:pPr>
            <a:r>
              <a:rPr lang="zh-TW"/>
              <a:t>特徵「Sector」影響子類別預測正確率，意即使用此產品教育單位對子類別為正相關。</a:t>
            </a:r>
            <a:endParaRPr/>
          </a:p>
        </p:txBody>
      </p:sp>
      <p:sp>
        <p:nvSpPr>
          <p:cNvPr id="325" name="Google Shape;325;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zh-TW"/>
              <a:t>Results</a:t>
            </a:r>
            <a:endParaRPr/>
          </a:p>
        </p:txBody>
      </p:sp>
      <p:sp>
        <p:nvSpPr>
          <p:cNvPr id="326" name="Google Shape;32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District Engagement Prediction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District Engagement Prediction</a:t>
            </a:r>
            <a:endParaRPr sz="2750"/>
          </a:p>
        </p:txBody>
      </p:sp>
      <p:sp>
        <p:nvSpPr>
          <p:cNvPr id="337" name="Google Shape;337;p5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Char char="●"/>
            </a:pPr>
            <a:r>
              <a:rPr lang="zh-TW"/>
              <a:t>Purpose</a:t>
            </a:r>
            <a:endParaRPr/>
          </a:p>
          <a:p>
            <a:pPr indent="-330200" lvl="1" marL="914400" rtl="0" algn="l">
              <a:lnSpc>
                <a:spcPct val="130000"/>
              </a:lnSpc>
              <a:spcBef>
                <a:spcPts val="0"/>
              </a:spcBef>
              <a:spcAft>
                <a:spcPts val="0"/>
              </a:spcAft>
              <a:buSzPts val="1600"/>
              <a:buChar char="○"/>
            </a:pPr>
            <a:r>
              <a:rPr lang="zh-TW" sz="1600"/>
              <a:t>Predict engagement index of each district</a:t>
            </a:r>
            <a:endParaRPr sz="1600"/>
          </a:p>
        </p:txBody>
      </p:sp>
      <p:sp>
        <p:nvSpPr>
          <p:cNvPr id="338" name="Google Shape;33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preprocessing</a:t>
            </a:r>
            <a:endParaRPr/>
          </a:p>
        </p:txBody>
      </p:sp>
      <p:sp>
        <p:nvSpPr>
          <p:cNvPr id="344" name="Google Shape;344;p5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zh-TW"/>
              <a:t>Data mapping &amp; numeralization</a:t>
            </a:r>
            <a:endParaRPr/>
          </a:p>
          <a:p>
            <a:pPr indent="-342900" lvl="0" marL="457200" rtl="0" algn="l">
              <a:lnSpc>
                <a:spcPct val="150000"/>
              </a:lnSpc>
              <a:spcBef>
                <a:spcPts val="0"/>
              </a:spcBef>
              <a:spcAft>
                <a:spcPts val="0"/>
              </a:spcAft>
              <a:buSzPts val="1800"/>
              <a:buAutoNum type="arabicPeriod"/>
            </a:pPr>
            <a:r>
              <a:rPr lang="zh-TW"/>
              <a:t>Add holiday/weekend features</a:t>
            </a:r>
            <a:endParaRPr/>
          </a:p>
          <a:p>
            <a:pPr indent="-342900" lvl="0" marL="457200" rtl="0" algn="l">
              <a:lnSpc>
                <a:spcPct val="150000"/>
              </a:lnSpc>
              <a:spcBef>
                <a:spcPts val="0"/>
              </a:spcBef>
              <a:spcAft>
                <a:spcPts val="0"/>
              </a:spcAft>
              <a:buSzPts val="1800"/>
              <a:buAutoNum type="arabicPeriod"/>
            </a:pPr>
            <a:r>
              <a:rPr lang="zh-TW"/>
              <a:t>Add data from the previous days as features</a:t>
            </a:r>
            <a:endParaRPr/>
          </a:p>
          <a:p>
            <a:pPr indent="-342900" lvl="0" marL="457200" rtl="0" algn="l">
              <a:lnSpc>
                <a:spcPct val="150000"/>
              </a:lnSpc>
              <a:spcBef>
                <a:spcPts val="0"/>
              </a:spcBef>
              <a:spcAft>
                <a:spcPts val="0"/>
              </a:spcAft>
              <a:buSzPts val="1800"/>
              <a:buAutoNum type="arabicPeriod"/>
            </a:pPr>
            <a:r>
              <a:rPr lang="zh-TW"/>
              <a:t>Normalization</a:t>
            </a:r>
            <a:endParaRPr/>
          </a:p>
        </p:txBody>
      </p:sp>
      <p:sp>
        <p:nvSpPr>
          <p:cNvPr id="345" name="Google Shape;34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preprocessing</a:t>
            </a:r>
            <a:endParaRPr/>
          </a:p>
        </p:txBody>
      </p:sp>
      <p:sp>
        <p:nvSpPr>
          <p:cNvPr id="351" name="Google Shape;351;p5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TW"/>
              <a:t>Data mapping &amp; numeralization</a:t>
            </a:r>
            <a:endParaRPr/>
          </a:p>
        </p:txBody>
      </p:sp>
      <p:graphicFrame>
        <p:nvGraphicFramePr>
          <p:cNvPr id="352" name="Google Shape;352;p57"/>
          <p:cNvGraphicFramePr/>
          <p:nvPr/>
        </p:nvGraphicFramePr>
        <p:xfrm>
          <a:off x="952500" y="1809750"/>
          <a:ext cx="3000000" cy="3000000"/>
        </p:xfrm>
        <a:graphic>
          <a:graphicData uri="http://schemas.openxmlformats.org/drawingml/2006/table">
            <a:tbl>
              <a:tblPr>
                <a:noFill/>
                <a:tableStyleId>{E4110BB9-A291-4031-943F-90F51E534FE7}</a:tableStyleId>
              </a:tblPr>
              <a:tblGrid>
                <a:gridCol w="2248925"/>
                <a:gridCol w="5263750"/>
              </a:tblGrid>
              <a:tr h="359100">
                <a:tc>
                  <a:txBody>
                    <a:bodyPr/>
                    <a:lstStyle/>
                    <a:p>
                      <a:pPr indent="0" lvl="0" marL="0" rtl="0" algn="l">
                        <a:spcBef>
                          <a:spcPts val="0"/>
                        </a:spcBef>
                        <a:spcAft>
                          <a:spcPts val="0"/>
                        </a:spcAft>
                        <a:buNone/>
                      </a:pPr>
                      <a:r>
                        <a:rPr b="1" lang="zh-TW">
                          <a:solidFill>
                            <a:srgbClr val="434343"/>
                          </a:solidFill>
                        </a:rPr>
                        <a:t>Feature name</a:t>
                      </a:r>
                      <a:endParaRPr b="1">
                        <a:solidFill>
                          <a:srgbClr val="434343"/>
                        </a:solidFill>
                      </a:endParaRPr>
                    </a:p>
                  </a:txBody>
                  <a:tcPr marT="91425" marB="91425" marR="91425" marL="91425">
                    <a:solidFill>
                      <a:srgbClr val="EFEFEF"/>
                    </a:solidFill>
                  </a:tcPr>
                </a:tc>
                <a:tc>
                  <a:txBody>
                    <a:bodyPr/>
                    <a:lstStyle/>
                    <a:p>
                      <a:pPr indent="0" lvl="0" marL="0" rtl="0" algn="l">
                        <a:spcBef>
                          <a:spcPts val="0"/>
                        </a:spcBef>
                        <a:spcAft>
                          <a:spcPts val="0"/>
                        </a:spcAft>
                        <a:buNone/>
                      </a:pPr>
                      <a:r>
                        <a:rPr b="1" lang="zh-TW">
                          <a:solidFill>
                            <a:srgbClr val="434343"/>
                          </a:solidFill>
                        </a:rPr>
                        <a:t>Mapping method</a:t>
                      </a:r>
                      <a:endParaRPr b="1">
                        <a:solidFill>
                          <a:srgbClr val="434343"/>
                        </a:solidFill>
                      </a:endParaRPr>
                    </a:p>
                  </a:txBody>
                  <a:tcPr marT="91425" marB="91425" marR="91425" marL="91425">
                    <a:solidFill>
                      <a:srgbClr val="EFEFEF"/>
                    </a:solidFill>
                  </a:tcPr>
                </a:tc>
              </a:tr>
              <a:tr h="359100">
                <a:tc>
                  <a:txBody>
                    <a:bodyPr/>
                    <a:lstStyle/>
                    <a:p>
                      <a:pPr indent="0" lvl="0" marL="0" rtl="0" algn="l">
                        <a:spcBef>
                          <a:spcPts val="0"/>
                        </a:spcBef>
                        <a:spcAft>
                          <a:spcPts val="0"/>
                        </a:spcAft>
                        <a:buNone/>
                      </a:pPr>
                      <a:r>
                        <a:rPr lang="zh-TW">
                          <a:solidFill>
                            <a:srgbClr val="434343"/>
                          </a:solidFill>
                        </a:rPr>
                        <a:t>locale</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zh-TW">
                          <a:solidFill>
                            <a:srgbClr val="434343"/>
                          </a:solidFill>
                        </a:rPr>
                        <a:t>City: 4, Suburb: 3, Town: 2, Rural: 1</a:t>
                      </a:r>
                      <a:endParaRPr>
                        <a:solidFill>
                          <a:srgbClr val="434343"/>
                        </a:solidFill>
                      </a:endParaRPr>
                    </a:p>
                  </a:txBody>
                  <a:tcPr marT="91425" marB="91425" marR="91425" marL="91425"/>
                </a:tc>
              </a:tr>
              <a:tr h="359100">
                <a:tc>
                  <a:txBody>
                    <a:bodyPr/>
                    <a:lstStyle/>
                    <a:p>
                      <a:pPr indent="0" lvl="0" marL="0" rtl="0" algn="l">
                        <a:spcBef>
                          <a:spcPts val="0"/>
                        </a:spcBef>
                        <a:spcAft>
                          <a:spcPts val="0"/>
                        </a:spcAft>
                        <a:buNone/>
                      </a:pPr>
                      <a:r>
                        <a:rPr lang="zh-TW">
                          <a:solidFill>
                            <a:srgbClr val="434343"/>
                          </a:solidFill>
                        </a:rPr>
                        <a:t>pct_black/hispanic</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zh-TW">
                          <a:solidFill>
                            <a:srgbClr val="434343"/>
                          </a:solidFill>
                        </a:rPr>
                        <a:t>[0, 0.2[: 1, [0.2, 0.4[: 2,[0.4, 0.6[: 3, [0.6, 0.8[: 4, [0.8, 1[: 5</a:t>
                      </a:r>
                      <a:endParaRPr>
                        <a:solidFill>
                          <a:srgbClr val="434343"/>
                        </a:solidFill>
                      </a:endParaRPr>
                    </a:p>
                  </a:txBody>
                  <a:tcPr marT="91425" marB="91425" marR="91425" marL="91425"/>
                </a:tc>
              </a:tr>
              <a:tr h="359100">
                <a:tc>
                  <a:txBody>
                    <a:bodyPr/>
                    <a:lstStyle/>
                    <a:p>
                      <a:pPr indent="0" lvl="0" marL="0" rtl="0" algn="l">
                        <a:spcBef>
                          <a:spcPts val="0"/>
                        </a:spcBef>
                        <a:spcAft>
                          <a:spcPts val="0"/>
                        </a:spcAft>
                        <a:buNone/>
                      </a:pPr>
                      <a:r>
                        <a:rPr lang="zh-TW">
                          <a:solidFill>
                            <a:srgbClr val="434343"/>
                          </a:solidFill>
                        </a:rPr>
                        <a:t>pct_free/reduced</a:t>
                      </a:r>
                      <a:endParaRPr>
                        <a:solidFill>
                          <a:srgbClr val="434343"/>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rgbClr val="434343"/>
                          </a:solidFill>
                        </a:rPr>
                        <a:t>[0, 0.2[: 1, [0.2, 0.4[: 2,[0.4, 0.6[: 3, [0.6, 0.8[: 4, [0.8, 1[: 5</a:t>
                      </a:r>
                      <a:endParaRPr>
                        <a:solidFill>
                          <a:srgbClr val="434343"/>
                        </a:solidFill>
                      </a:endParaRPr>
                    </a:p>
                  </a:txBody>
                  <a:tcPr marT="91425" marB="91425" marR="91425" marL="91425"/>
                </a:tc>
              </a:tr>
              <a:tr h="1015350">
                <a:tc>
                  <a:txBody>
                    <a:bodyPr/>
                    <a:lstStyle/>
                    <a:p>
                      <a:pPr indent="0" lvl="0" marL="0" rtl="0" algn="l">
                        <a:spcBef>
                          <a:spcPts val="0"/>
                        </a:spcBef>
                        <a:spcAft>
                          <a:spcPts val="0"/>
                        </a:spcAft>
                        <a:buNone/>
                      </a:pPr>
                      <a:r>
                        <a:rPr lang="zh-TW">
                          <a:solidFill>
                            <a:srgbClr val="434343"/>
                          </a:solidFill>
                        </a:rPr>
                        <a:t>pp_total_raw</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zh-TW">
                          <a:solidFill>
                            <a:srgbClr val="434343"/>
                          </a:solidFill>
                        </a:rPr>
                        <a:t>[4000, 6000[: 5,</a:t>
                      </a:r>
                      <a:r>
                        <a:rPr lang="zh-TW" sz="1350">
                          <a:solidFill>
                            <a:srgbClr val="434343"/>
                          </a:solidFill>
                        </a:rPr>
                        <a:t>       </a:t>
                      </a:r>
                      <a:r>
                        <a:rPr lang="zh-TW">
                          <a:solidFill>
                            <a:srgbClr val="434343"/>
                          </a:solidFill>
                        </a:rPr>
                        <a:t>[6000, 8000[: 7,</a:t>
                      </a:r>
                      <a:r>
                        <a:rPr lang="zh-TW" sz="1350">
                          <a:solidFill>
                            <a:srgbClr val="434343"/>
                          </a:solidFill>
                        </a:rPr>
                        <a:t>       </a:t>
                      </a:r>
                      <a:r>
                        <a:rPr lang="zh-TW">
                          <a:solidFill>
                            <a:srgbClr val="434343"/>
                          </a:solidFill>
                        </a:rPr>
                        <a:t>[8000, 10000[: 9,                            [10000, 12000[: 11, [12000, 14000[: 13, [14000, 16000[: 15,                                                        [16000, 18000[: 17, [18000, 20000[: 19, [20000, 22000[: 21, [22000, 24000[: 23, [32000, 34000[: 33</a:t>
                      </a:r>
                      <a:endParaRPr>
                        <a:solidFill>
                          <a:srgbClr val="434343"/>
                        </a:solidFill>
                      </a:endParaRPr>
                    </a:p>
                  </a:txBody>
                  <a:tcPr marT="91425" marB="91425" marR="91425" marL="91425"/>
                </a:tc>
              </a:tr>
            </a:tbl>
          </a:graphicData>
        </a:graphic>
      </p:graphicFrame>
      <p:sp>
        <p:nvSpPr>
          <p:cNvPr id="353" name="Google Shape;35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preprocessing</a:t>
            </a:r>
            <a:endParaRPr/>
          </a:p>
        </p:txBody>
      </p:sp>
      <p:sp>
        <p:nvSpPr>
          <p:cNvPr id="359" name="Google Shape;359;p5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2"/>
            </a:pPr>
            <a:r>
              <a:rPr lang="zh-TW"/>
              <a:t>Add holiday/weekend features</a:t>
            </a:r>
            <a:endParaRPr/>
          </a:p>
        </p:txBody>
      </p:sp>
      <p:graphicFrame>
        <p:nvGraphicFramePr>
          <p:cNvPr id="360" name="Google Shape;360;p58"/>
          <p:cNvGraphicFramePr/>
          <p:nvPr/>
        </p:nvGraphicFramePr>
        <p:xfrm>
          <a:off x="952500" y="1650575"/>
          <a:ext cx="3000000" cy="3000000"/>
        </p:xfrm>
        <a:graphic>
          <a:graphicData uri="http://schemas.openxmlformats.org/drawingml/2006/table">
            <a:tbl>
              <a:tblPr>
                <a:noFill/>
                <a:tableStyleId>{E4110BB9-A291-4031-943F-90F51E534FE7}</a:tableStyleId>
              </a:tblPr>
              <a:tblGrid>
                <a:gridCol w="2504225"/>
                <a:gridCol w="2504225"/>
                <a:gridCol w="2504225"/>
              </a:tblGrid>
              <a:tr h="365850">
                <a:tc>
                  <a:txBody>
                    <a:bodyPr/>
                    <a:lstStyle/>
                    <a:p>
                      <a:pPr indent="0" lvl="0" marL="0" rtl="0" algn="l">
                        <a:spcBef>
                          <a:spcPts val="0"/>
                        </a:spcBef>
                        <a:spcAft>
                          <a:spcPts val="0"/>
                        </a:spcAft>
                        <a:buNone/>
                      </a:pPr>
                      <a:r>
                        <a:rPr b="1" lang="zh-TW" sz="1200">
                          <a:solidFill>
                            <a:srgbClr val="434343"/>
                          </a:solidFill>
                        </a:rPr>
                        <a:t>Holiday</a:t>
                      </a:r>
                      <a:endParaRPr b="1" sz="1200">
                        <a:solidFill>
                          <a:srgbClr val="434343"/>
                        </a:solidFill>
                      </a:endParaRPr>
                    </a:p>
                  </a:txBody>
                  <a:tcPr marT="91425" marB="91425" marR="91425" marL="91425">
                    <a:solidFill>
                      <a:srgbClr val="EFEFEF"/>
                    </a:solidFill>
                  </a:tcPr>
                </a:tc>
                <a:tc>
                  <a:txBody>
                    <a:bodyPr/>
                    <a:lstStyle/>
                    <a:p>
                      <a:pPr indent="0" lvl="0" marL="0" rtl="0" algn="l">
                        <a:spcBef>
                          <a:spcPts val="0"/>
                        </a:spcBef>
                        <a:spcAft>
                          <a:spcPts val="0"/>
                        </a:spcAft>
                        <a:buNone/>
                      </a:pPr>
                      <a:r>
                        <a:rPr b="1" lang="zh-TW" sz="1200">
                          <a:solidFill>
                            <a:srgbClr val="434343"/>
                          </a:solidFill>
                        </a:rPr>
                        <a:t>Date start</a:t>
                      </a:r>
                      <a:endParaRPr b="1" sz="1200">
                        <a:solidFill>
                          <a:srgbClr val="434343"/>
                        </a:solidFill>
                      </a:endParaRPr>
                    </a:p>
                  </a:txBody>
                  <a:tcPr marT="91425" marB="91425" marR="91425" marL="91425">
                    <a:solidFill>
                      <a:srgbClr val="EFEFEF"/>
                    </a:solidFill>
                  </a:tcPr>
                </a:tc>
                <a:tc>
                  <a:txBody>
                    <a:bodyPr/>
                    <a:lstStyle/>
                    <a:p>
                      <a:pPr indent="0" lvl="0" marL="0" rtl="0" algn="l">
                        <a:spcBef>
                          <a:spcPts val="0"/>
                        </a:spcBef>
                        <a:spcAft>
                          <a:spcPts val="0"/>
                        </a:spcAft>
                        <a:buNone/>
                      </a:pPr>
                      <a:r>
                        <a:rPr b="1" lang="zh-TW" sz="1200">
                          <a:solidFill>
                            <a:srgbClr val="434343"/>
                          </a:solidFill>
                        </a:rPr>
                        <a:t>Date end</a:t>
                      </a:r>
                      <a:endParaRPr b="1" sz="1200">
                        <a:solidFill>
                          <a:srgbClr val="434343"/>
                        </a:solidFill>
                      </a:endParaRPr>
                    </a:p>
                  </a:txBody>
                  <a:tcPr marT="91425" marB="91425" marR="91425" marL="91425">
                    <a:solidFill>
                      <a:srgbClr val="EFEFEF"/>
                    </a:solidFill>
                  </a:tcPr>
                </a:tc>
              </a:tr>
              <a:tr h="365850">
                <a:tc>
                  <a:txBody>
                    <a:bodyPr/>
                    <a:lstStyle/>
                    <a:p>
                      <a:pPr indent="0" lvl="0" marL="0" rtl="0" algn="l">
                        <a:spcBef>
                          <a:spcPts val="0"/>
                        </a:spcBef>
                        <a:spcAft>
                          <a:spcPts val="0"/>
                        </a:spcAft>
                        <a:buNone/>
                      </a:pPr>
                      <a:r>
                        <a:rPr lang="zh-TW" sz="1200">
                          <a:solidFill>
                            <a:srgbClr val="434343"/>
                          </a:solidFill>
                        </a:rPr>
                        <a:t>Winter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2019/12/20</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2020/1/1</a:t>
                      </a:r>
                      <a:endParaRPr sz="1200">
                        <a:solidFill>
                          <a:srgbClr val="434343"/>
                        </a:solidFill>
                      </a:endParaRPr>
                    </a:p>
                  </a:txBody>
                  <a:tcPr marT="91425" marB="91425" marR="91425" marL="91425"/>
                </a:tc>
              </a:tr>
              <a:tr h="365850">
                <a:tc>
                  <a:txBody>
                    <a:bodyPr/>
                    <a:lstStyle/>
                    <a:p>
                      <a:pPr indent="0" lvl="0" marL="0" rtl="0" algn="l">
                        <a:spcBef>
                          <a:spcPts val="0"/>
                        </a:spcBef>
                        <a:spcAft>
                          <a:spcPts val="0"/>
                        </a:spcAft>
                        <a:buNone/>
                      </a:pPr>
                      <a:r>
                        <a:rPr lang="zh-TW" sz="1200">
                          <a:solidFill>
                            <a:srgbClr val="434343"/>
                          </a:solidFill>
                        </a:rPr>
                        <a:t>Midwinter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2020/2/17</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2020/2/21</a:t>
                      </a:r>
                      <a:endParaRPr sz="1200">
                        <a:solidFill>
                          <a:srgbClr val="434343"/>
                        </a:solidFill>
                      </a:endParaRPr>
                    </a:p>
                  </a:txBody>
                  <a:tcPr marT="91425" marB="91425" marR="91425" marL="91425"/>
                </a:tc>
              </a:tr>
              <a:tr h="365850">
                <a:tc>
                  <a:txBody>
                    <a:bodyPr/>
                    <a:lstStyle/>
                    <a:p>
                      <a:pPr indent="0" lvl="0" marL="0" rtl="0" algn="l">
                        <a:spcBef>
                          <a:spcPts val="0"/>
                        </a:spcBef>
                        <a:spcAft>
                          <a:spcPts val="0"/>
                        </a:spcAft>
                        <a:buNone/>
                      </a:pPr>
                      <a:r>
                        <a:rPr lang="zh-TW" sz="1200">
                          <a:solidFill>
                            <a:srgbClr val="434343"/>
                          </a:solidFill>
                        </a:rPr>
                        <a:t>Spring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2020/4/20</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2020/4/24</a:t>
                      </a:r>
                      <a:endParaRPr sz="1200">
                        <a:solidFill>
                          <a:srgbClr val="434343"/>
                        </a:solidFill>
                      </a:endParaRPr>
                    </a:p>
                  </a:txBody>
                  <a:tcPr marT="91425" marB="91425" marR="91425" marL="91425"/>
                </a:tc>
              </a:tr>
              <a:tr h="365850">
                <a:tc>
                  <a:txBody>
                    <a:bodyPr/>
                    <a:lstStyle/>
                    <a:p>
                      <a:pPr indent="0" lvl="0" marL="0" rtl="0" algn="l">
                        <a:spcBef>
                          <a:spcPts val="0"/>
                        </a:spcBef>
                        <a:spcAft>
                          <a:spcPts val="0"/>
                        </a:spcAft>
                        <a:buNone/>
                      </a:pPr>
                      <a:r>
                        <a:rPr lang="zh-TW" sz="1200">
                          <a:solidFill>
                            <a:srgbClr val="434343"/>
                          </a:solidFill>
                        </a:rPr>
                        <a:t>Summer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2020/6/22</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2020/9/8</a:t>
                      </a:r>
                      <a:endParaRPr sz="1200">
                        <a:solidFill>
                          <a:srgbClr val="434343"/>
                        </a:solidFill>
                      </a:endParaRPr>
                    </a:p>
                  </a:txBody>
                  <a:tcPr marT="91425" marB="91425" marR="91425" marL="91425"/>
                </a:tc>
              </a:tr>
              <a:tr h="365850">
                <a:tc>
                  <a:txBody>
                    <a:bodyPr/>
                    <a:lstStyle/>
                    <a:p>
                      <a:pPr indent="0" lvl="0" marL="0" rtl="0" algn="l">
                        <a:spcBef>
                          <a:spcPts val="0"/>
                        </a:spcBef>
                        <a:spcAft>
                          <a:spcPts val="0"/>
                        </a:spcAft>
                        <a:buClr>
                          <a:schemeClr val="dk1"/>
                        </a:buClr>
                        <a:buSzPts val="1100"/>
                        <a:buFont typeface="Arial"/>
                        <a:buNone/>
                      </a:pPr>
                      <a:r>
                        <a:rPr lang="zh-TW" sz="1200">
                          <a:solidFill>
                            <a:srgbClr val="434343"/>
                          </a:solidFill>
                        </a:rPr>
                        <a:t>Rosh Hashanah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2020/9/18</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2020/9/18</a:t>
                      </a:r>
                      <a:endParaRPr sz="1200">
                        <a:solidFill>
                          <a:srgbClr val="434343"/>
                        </a:solidFill>
                      </a:endParaRPr>
                    </a:p>
                  </a:txBody>
                  <a:tcPr marT="91425" marB="91425" marR="91425" marL="91425"/>
                </a:tc>
              </a:tr>
              <a:tr h="365850">
                <a:tc>
                  <a:txBody>
                    <a:bodyPr/>
                    <a:lstStyle/>
                    <a:p>
                      <a:pPr indent="0" lvl="0" marL="0" rtl="0" algn="l">
                        <a:spcBef>
                          <a:spcPts val="0"/>
                        </a:spcBef>
                        <a:spcAft>
                          <a:spcPts val="0"/>
                        </a:spcAft>
                        <a:buNone/>
                      </a:pPr>
                      <a:r>
                        <a:rPr lang="zh-TW" sz="1200">
                          <a:solidFill>
                            <a:srgbClr val="434343"/>
                          </a:solidFill>
                        </a:rPr>
                        <a:t>Thanksgiving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2020/11/26</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2020/11/28</a:t>
                      </a:r>
                      <a:endParaRPr sz="1200">
                        <a:solidFill>
                          <a:srgbClr val="434343"/>
                        </a:solidFill>
                      </a:endParaRPr>
                    </a:p>
                  </a:txBody>
                  <a:tcPr marT="91425" marB="91425" marR="91425" marL="91425"/>
                </a:tc>
              </a:tr>
              <a:tr h="365850">
                <a:tc>
                  <a:txBody>
                    <a:bodyPr/>
                    <a:lstStyle/>
                    <a:p>
                      <a:pPr indent="0" lvl="0" marL="0" rtl="0" algn="l">
                        <a:spcBef>
                          <a:spcPts val="0"/>
                        </a:spcBef>
                        <a:spcAft>
                          <a:spcPts val="0"/>
                        </a:spcAft>
                        <a:buNone/>
                      </a:pPr>
                      <a:r>
                        <a:rPr lang="zh-TW" sz="1200">
                          <a:solidFill>
                            <a:srgbClr val="434343"/>
                          </a:solidFill>
                        </a:rPr>
                        <a:t>Christmas break</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2020/12/21</a:t>
                      </a:r>
                      <a:endParaRPr sz="12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rgbClr val="434343"/>
                          </a:solidFill>
                        </a:rPr>
                        <a:t>2021/1/1</a:t>
                      </a:r>
                      <a:endParaRPr sz="1200">
                        <a:solidFill>
                          <a:srgbClr val="434343"/>
                        </a:solidFill>
                      </a:endParaRPr>
                    </a:p>
                  </a:txBody>
                  <a:tcPr marT="91425" marB="91425" marR="91425" marL="91425"/>
                </a:tc>
              </a:tr>
            </a:tbl>
          </a:graphicData>
        </a:graphic>
      </p:graphicFrame>
      <p:sp>
        <p:nvSpPr>
          <p:cNvPr id="361" name="Google Shape;361;p58"/>
          <p:cNvSpPr txBox="1"/>
          <p:nvPr/>
        </p:nvSpPr>
        <p:spPr>
          <a:xfrm>
            <a:off x="952500" y="4580175"/>
            <a:ext cx="761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t>Reference: </a:t>
            </a:r>
            <a:r>
              <a:rPr lang="zh-TW" sz="1000" u="sng">
                <a:solidFill>
                  <a:schemeClr val="hlink"/>
                </a:solidFill>
                <a:hlinkClick r:id="rId3"/>
              </a:rPr>
              <a:t>https://www.mykidstime.com/school/here-are-the-school-holidays-2019/</a:t>
            </a:r>
            <a:r>
              <a:rPr lang="zh-TW" sz="1000"/>
              <a:t> </a:t>
            </a:r>
            <a:endParaRPr sz="1000"/>
          </a:p>
          <a:p>
            <a:pPr indent="0" lvl="0" marL="0" rtl="0" algn="l">
              <a:spcBef>
                <a:spcPts val="0"/>
              </a:spcBef>
              <a:spcAft>
                <a:spcPts val="0"/>
              </a:spcAft>
              <a:buNone/>
            </a:pPr>
            <a:r>
              <a:rPr lang="zh-TW" sz="1000"/>
              <a:t>	</a:t>
            </a:r>
            <a:r>
              <a:rPr lang="zh-TW" sz="950"/>
              <a:t>      </a:t>
            </a:r>
            <a:r>
              <a:rPr lang="zh-TW" sz="1000" u="sng">
                <a:solidFill>
                  <a:schemeClr val="hlink"/>
                </a:solidFill>
                <a:hlinkClick r:id="rId4"/>
              </a:rPr>
              <a:t>https://www.edarabia.com/school-holidays-united-states/</a:t>
            </a:r>
            <a:endParaRPr sz="1000"/>
          </a:p>
        </p:txBody>
      </p:sp>
      <p:sp>
        <p:nvSpPr>
          <p:cNvPr id="362" name="Google Shape;362;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preprocessing</a:t>
            </a:r>
            <a:endParaRPr/>
          </a:p>
        </p:txBody>
      </p:sp>
      <p:sp>
        <p:nvSpPr>
          <p:cNvPr id="368" name="Google Shape;368;p5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3"/>
            </a:pPr>
            <a:r>
              <a:rPr lang="zh-TW"/>
              <a:t>Add data from the previous days as features</a:t>
            </a:r>
            <a:endParaRPr/>
          </a:p>
          <a:p>
            <a:pPr indent="-330200" lvl="1" marL="914400" rtl="0" algn="l">
              <a:spcBef>
                <a:spcPts val="0"/>
              </a:spcBef>
              <a:spcAft>
                <a:spcPts val="0"/>
              </a:spcAft>
              <a:buSzPts val="1600"/>
              <a:buChar char="○"/>
            </a:pPr>
            <a:r>
              <a:rPr lang="zh-TW" sz="1600"/>
              <a:t>1 day</a:t>
            </a:r>
            <a:endParaRPr sz="1600"/>
          </a:p>
          <a:p>
            <a:pPr indent="-330200" lvl="1" marL="914400" rtl="0" algn="l">
              <a:spcBef>
                <a:spcPts val="0"/>
              </a:spcBef>
              <a:spcAft>
                <a:spcPts val="0"/>
              </a:spcAft>
              <a:buSzPts val="1600"/>
              <a:buChar char="○"/>
            </a:pPr>
            <a:r>
              <a:rPr lang="zh-TW" sz="1600"/>
              <a:t>3 days</a:t>
            </a:r>
            <a:endParaRPr sz="1600"/>
          </a:p>
          <a:p>
            <a:pPr indent="-330200" lvl="1" marL="914400" rtl="0" algn="l">
              <a:spcBef>
                <a:spcPts val="0"/>
              </a:spcBef>
              <a:spcAft>
                <a:spcPts val="0"/>
              </a:spcAft>
              <a:buSzPts val="1600"/>
              <a:buChar char="○"/>
            </a:pPr>
            <a:r>
              <a:rPr lang="zh-TW" sz="1600"/>
              <a:t>7 days</a:t>
            </a:r>
            <a:endParaRPr sz="1600"/>
          </a:p>
          <a:p>
            <a:pPr indent="-330200" lvl="1" marL="914400" rtl="0" algn="l">
              <a:spcBef>
                <a:spcPts val="0"/>
              </a:spcBef>
              <a:spcAft>
                <a:spcPts val="0"/>
              </a:spcAft>
              <a:buSzPts val="1600"/>
              <a:buChar char="○"/>
            </a:pPr>
            <a:r>
              <a:rPr lang="zh-TW" sz="1600"/>
              <a:t>10 days</a:t>
            </a:r>
            <a:endParaRPr sz="1600"/>
          </a:p>
          <a:p>
            <a:pPr indent="-330200" lvl="1" marL="914400" rtl="0" algn="l">
              <a:spcBef>
                <a:spcPts val="0"/>
              </a:spcBef>
              <a:spcAft>
                <a:spcPts val="0"/>
              </a:spcAft>
              <a:buSzPts val="1600"/>
              <a:buChar char="○"/>
            </a:pPr>
            <a:r>
              <a:rPr lang="zh-TW" sz="1600"/>
              <a:t>14 days</a:t>
            </a:r>
            <a:endParaRPr sz="1600"/>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startAt="3"/>
            </a:pPr>
            <a:r>
              <a:rPr lang="zh-TW"/>
              <a:t>Normalization</a:t>
            </a:r>
            <a:endParaRPr/>
          </a:p>
          <a:p>
            <a:pPr indent="-330200" lvl="1" marL="914400" rtl="0" algn="l">
              <a:spcBef>
                <a:spcPts val="0"/>
              </a:spcBef>
              <a:spcAft>
                <a:spcPts val="0"/>
              </a:spcAft>
              <a:buSzPts val="1600"/>
              <a:buChar char="○"/>
            </a:pPr>
            <a:r>
              <a:rPr lang="zh-TW" sz="1600"/>
              <a:t>Normalize data to range(0,1)</a:t>
            </a:r>
            <a:endParaRPr sz="1600"/>
          </a:p>
        </p:txBody>
      </p:sp>
      <p:pic>
        <p:nvPicPr>
          <p:cNvPr id="369" name="Google Shape;369;p59"/>
          <p:cNvPicPr preferRelativeResize="0"/>
          <p:nvPr/>
        </p:nvPicPr>
        <p:blipFill>
          <a:blip r:embed="rId3">
            <a:alphaModFix/>
          </a:blip>
          <a:stretch>
            <a:fillRect/>
          </a:stretch>
        </p:blipFill>
        <p:spPr>
          <a:xfrm>
            <a:off x="2557050" y="3893100"/>
            <a:ext cx="3054125" cy="841750"/>
          </a:xfrm>
          <a:prstGeom prst="rect">
            <a:avLst/>
          </a:prstGeom>
          <a:noFill/>
          <a:ln>
            <a:noFill/>
          </a:ln>
        </p:spPr>
      </p:pic>
      <p:sp>
        <p:nvSpPr>
          <p:cNvPr id="370" name="Google Shape;370;p59"/>
          <p:cNvSpPr txBox="1"/>
          <p:nvPr/>
        </p:nvSpPr>
        <p:spPr>
          <a:xfrm>
            <a:off x="1234450" y="4098425"/>
            <a:ext cx="104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rgbClr val="434343"/>
                </a:solidFill>
              </a:rPr>
              <a:t>Formula: </a:t>
            </a:r>
            <a:endParaRPr sz="1600">
              <a:solidFill>
                <a:srgbClr val="434343"/>
              </a:solidFill>
            </a:endParaRPr>
          </a:p>
        </p:txBody>
      </p:sp>
      <p:sp>
        <p:nvSpPr>
          <p:cNvPr id="371" name="Google Shape;37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training</a:t>
            </a:r>
            <a:endParaRPr sz="2750"/>
          </a:p>
        </p:txBody>
      </p:sp>
      <p:sp>
        <p:nvSpPr>
          <p:cNvPr id="377" name="Google Shape;377;p6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Char char="●"/>
            </a:pPr>
            <a:r>
              <a:rPr lang="zh-TW"/>
              <a:t>Method</a:t>
            </a:r>
            <a:endParaRPr/>
          </a:p>
          <a:p>
            <a:pPr indent="-330200" lvl="1" marL="914400" rtl="0" algn="l">
              <a:lnSpc>
                <a:spcPct val="130000"/>
              </a:lnSpc>
              <a:spcBef>
                <a:spcPts val="0"/>
              </a:spcBef>
              <a:spcAft>
                <a:spcPts val="0"/>
              </a:spcAft>
              <a:buSzPts val="1600"/>
              <a:buChar char="○"/>
            </a:pPr>
            <a:r>
              <a:rPr lang="zh-TW" sz="1600"/>
              <a:t>target : ‘engagement_index’</a:t>
            </a:r>
            <a:endParaRPr sz="1600"/>
          </a:p>
          <a:p>
            <a:pPr indent="-330200" lvl="1" marL="914400" rtl="0" algn="l">
              <a:lnSpc>
                <a:spcPct val="130000"/>
              </a:lnSpc>
              <a:spcBef>
                <a:spcPts val="0"/>
              </a:spcBef>
              <a:spcAft>
                <a:spcPts val="0"/>
              </a:spcAft>
              <a:buSzPts val="1600"/>
              <a:buChar char="○"/>
            </a:pPr>
            <a:r>
              <a:rPr lang="zh-TW" sz="1600"/>
              <a:t>train/test rate : 0.8/0.2</a:t>
            </a:r>
            <a:endParaRPr sz="1600"/>
          </a:p>
          <a:p>
            <a:pPr indent="-330200" lvl="1" marL="914400" rtl="0" algn="l">
              <a:lnSpc>
                <a:spcPct val="130000"/>
              </a:lnSpc>
              <a:spcBef>
                <a:spcPts val="0"/>
              </a:spcBef>
              <a:spcAft>
                <a:spcPts val="0"/>
              </a:spcAft>
              <a:buSzPts val="1600"/>
              <a:buChar char="○"/>
            </a:pPr>
            <a:r>
              <a:rPr lang="zh-TW" sz="1600"/>
              <a:t>optimizer: Adam</a:t>
            </a:r>
            <a:endParaRPr sz="1600"/>
          </a:p>
          <a:p>
            <a:pPr indent="-330200" lvl="1" marL="914400" rtl="0" algn="l">
              <a:lnSpc>
                <a:spcPct val="130000"/>
              </a:lnSpc>
              <a:spcBef>
                <a:spcPts val="0"/>
              </a:spcBef>
              <a:spcAft>
                <a:spcPts val="0"/>
              </a:spcAft>
              <a:buSzPts val="1600"/>
              <a:buChar char="○"/>
            </a:pPr>
            <a:r>
              <a:rPr lang="zh-TW" sz="1600"/>
              <a:t>loss calculation: RMSE</a:t>
            </a:r>
            <a:endParaRPr sz="1600"/>
          </a:p>
        </p:txBody>
      </p:sp>
      <p:graphicFrame>
        <p:nvGraphicFramePr>
          <p:cNvPr id="378" name="Google Shape;378;p60"/>
          <p:cNvGraphicFramePr/>
          <p:nvPr/>
        </p:nvGraphicFramePr>
        <p:xfrm>
          <a:off x="4042700" y="2164015"/>
          <a:ext cx="3000000" cy="3000000"/>
        </p:xfrm>
        <a:graphic>
          <a:graphicData uri="http://schemas.openxmlformats.org/drawingml/2006/table">
            <a:tbl>
              <a:tblPr>
                <a:noFill/>
                <a:tableStyleId>{E4110BB9-A291-4031-943F-90F51E534FE7}</a:tableStyleId>
              </a:tblPr>
              <a:tblGrid>
                <a:gridCol w="2093900"/>
                <a:gridCol w="2093900"/>
              </a:tblGrid>
              <a:tr h="274000">
                <a:tc>
                  <a:txBody>
                    <a:bodyPr/>
                    <a:lstStyle/>
                    <a:p>
                      <a:pPr indent="0" lvl="0" marL="0" rtl="0" algn="ctr">
                        <a:spcBef>
                          <a:spcPts val="0"/>
                        </a:spcBef>
                        <a:spcAft>
                          <a:spcPts val="0"/>
                        </a:spcAft>
                        <a:buNone/>
                      </a:pPr>
                      <a:r>
                        <a:rPr b="1" lang="zh-TW" sz="1200">
                          <a:solidFill>
                            <a:srgbClr val="434343"/>
                          </a:solidFill>
                        </a:rPr>
                        <a:t>Parameters</a:t>
                      </a:r>
                      <a:endParaRPr b="1" sz="1200">
                        <a:solidFill>
                          <a:srgbClr val="434343"/>
                        </a:solidFill>
                      </a:endParaRPr>
                    </a:p>
                  </a:txBody>
                  <a:tcPr marT="91425" marB="91425" marR="91425" marL="91425">
                    <a:lnB cap="flat" cmpd="sng" w="12650">
                      <a:solidFill>
                        <a:srgbClr val="BFBFB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zh-TW" sz="1200">
                          <a:solidFill>
                            <a:srgbClr val="434343"/>
                          </a:solidFill>
                        </a:rPr>
                        <a:t>Value</a:t>
                      </a:r>
                      <a:endParaRPr b="1" sz="1200">
                        <a:solidFill>
                          <a:srgbClr val="434343"/>
                        </a:solidFill>
                      </a:endParaRPr>
                    </a:p>
                  </a:txBody>
                  <a:tcPr marT="91425" marB="91425" marR="91425" marL="91425">
                    <a:lnB cap="flat" cmpd="sng" w="12650">
                      <a:solidFill>
                        <a:srgbClr val="BFBFBF"/>
                      </a:solidFill>
                      <a:prstDash val="solid"/>
                      <a:round/>
                      <a:headEnd len="sm" w="sm" type="none"/>
                      <a:tailEnd len="sm" w="sm" type="none"/>
                    </a:lnB>
                    <a:solidFill>
                      <a:srgbClr val="EFEFEF"/>
                    </a:solidFill>
                  </a:tcPr>
                </a:tc>
              </a:tr>
              <a:tr h="274000">
                <a:tc>
                  <a:txBody>
                    <a:bodyPr/>
                    <a:lstStyle/>
                    <a:p>
                      <a:pPr indent="0" lvl="0" marL="0" rtl="0" algn="ctr">
                        <a:lnSpc>
                          <a:spcPct val="115000"/>
                        </a:lnSpc>
                        <a:spcBef>
                          <a:spcPts val="1200"/>
                        </a:spcBef>
                        <a:spcAft>
                          <a:spcPts val="1200"/>
                        </a:spcAft>
                        <a:buNone/>
                      </a:pPr>
                      <a:r>
                        <a:rPr lang="zh-TW" sz="1200">
                          <a:solidFill>
                            <a:srgbClr val="434343"/>
                          </a:solidFill>
                        </a:rPr>
                        <a:t>n_epochs</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zh-TW" sz="1200">
                          <a:solidFill>
                            <a:srgbClr val="434343"/>
                          </a:solidFill>
                        </a:rPr>
                        <a:t>5000</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274000">
                <a:tc>
                  <a:txBody>
                    <a:bodyPr/>
                    <a:lstStyle/>
                    <a:p>
                      <a:pPr indent="0" lvl="0" marL="0" rtl="0" algn="ctr">
                        <a:lnSpc>
                          <a:spcPct val="115000"/>
                        </a:lnSpc>
                        <a:spcBef>
                          <a:spcPts val="1200"/>
                        </a:spcBef>
                        <a:spcAft>
                          <a:spcPts val="1200"/>
                        </a:spcAft>
                        <a:buNone/>
                      </a:pPr>
                      <a:r>
                        <a:rPr lang="zh-TW" sz="1200">
                          <a:solidFill>
                            <a:srgbClr val="434343"/>
                          </a:solidFill>
                        </a:rPr>
                        <a:t>batch_size</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zh-TW" sz="1200">
                          <a:solidFill>
                            <a:srgbClr val="434343"/>
                          </a:solidFill>
                        </a:rPr>
                        <a:t>128</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274000">
                <a:tc>
                  <a:txBody>
                    <a:bodyPr/>
                    <a:lstStyle/>
                    <a:p>
                      <a:pPr indent="0" lvl="0" marL="0" rtl="0" algn="ctr">
                        <a:lnSpc>
                          <a:spcPct val="115000"/>
                        </a:lnSpc>
                        <a:spcBef>
                          <a:spcPts val="1200"/>
                        </a:spcBef>
                        <a:spcAft>
                          <a:spcPts val="1200"/>
                        </a:spcAft>
                        <a:buNone/>
                      </a:pPr>
                      <a:r>
                        <a:rPr lang="zh-TW" sz="1200">
                          <a:solidFill>
                            <a:srgbClr val="434343"/>
                          </a:solidFill>
                        </a:rPr>
                        <a:t>learning_rate</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zh-TW" sz="1200">
                          <a:solidFill>
                            <a:srgbClr val="434343"/>
                          </a:solidFill>
                        </a:rPr>
                        <a:t>0.001</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274000">
                <a:tc>
                  <a:txBody>
                    <a:bodyPr/>
                    <a:lstStyle/>
                    <a:p>
                      <a:pPr indent="0" lvl="0" marL="0" rtl="0" algn="ctr">
                        <a:lnSpc>
                          <a:spcPct val="115000"/>
                        </a:lnSpc>
                        <a:spcBef>
                          <a:spcPts val="1200"/>
                        </a:spcBef>
                        <a:spcAft>
                          <a:spcPts val="1200"/>
                        </a:spcAft>
                        <a:buNone/>
                      </a:pPr>
                      <a:r>
                        <a:rPr lang="zh-TW" sz="1200">
                          <a:solidFill>
                            <a:srgbClr val="434343"/>
                          </a:solidFill>
                        </a:rPr>
                        <a:t>weight_decay</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zh-TW" sz="1200">
                          <a:solidFill>
                            <a:srgbClr val="434343"/>
                          </a:solidFill>
                        </a:rPr>
                        <a:t>0.0005</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274000">
                <a:tc>
                  <a:txBody>
                    <a:bodyPr/>
                    <a:lstStyle/>
                    <a:p>
                      <a:pPr indent="0" lvl="0" marL="0" rtl="0" algn="ctr">
                        <a:lnSpc>
                          <a:spcPct val="115000"/>
                        </a:lnSpc>
                        <a:spcBef>
                          <a:spcPts val="1200"/>
                        </a:spcBef>
                        <a:spcAft>
                          <a:spcPts val="1200"/>
                        </a:spcAft>
                        <a:buNone/>
                      </a:pPr>
                      <a:r>
                        <a:rPr lang="zh-TW" sz="1200">
                          <a:solidFill>
                            <a:srgbClr val="434343"/>
                          </a:solidFill>
                        </a:rPr>
                        <a:t>betas</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zh-TW" sz="1200">
                          <a:solidFill>
                            <a:srgbClr val="434343"/>
                          </a:solidFill>
                        </a:rPr>
                        <a:t>(0.9, 0.999)</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274000">
                <a:tc>
                  <a:txBody>
                    <a:bodyPr/>
                    <a:lstStyle/>
                    <a:p>
                      <a:pPr indent="0" lvl="0" marL="0" rtl="0" algn="ctr">
                        <a:lnSpc>
                          <a:spcPct val="115000"/>
                        </a:lnSpc>
                        <a:spcBef>
                          <a:spcPts val="1200"/>
                        </a:spcBef>
                        <a:spcAft>
                          <a:spcPts val="1200"/>
                        </a:spcAft>
                        <a:buNone/>
                      </a:pPr>
                      <a:r>
                        <a:rPr lang="zh-TW" sz="1200">
                          <a:solidFill>
                            <a:srgbClr val="434343"/>
                          </a:solidFill>
                        </a:rPr>
                        <a:t>early_stop</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zh-TW" sz="1200">
                          <a:solidFill>
                            <a:srgbClr val="434343"/>
                          </a:solidFill>
                        </a:rPr>
                        <a:t>350</a:t>
                      </a:r>
                      <a:endParaRPr sz="1200">
                        <a:solidFill>
                          <a:srgbClr val="434343"/>
                        </a:solidFill>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bl>
          </a:graphicData>
        </a:graphic>
      </p:graphicFrame>
      <p:sp>
        <p:nvSpPr>
          <p:cNvPr id="379" name="Google Shape;379;p60"/>
          <p:cNvSpPr txBox="1"/>
          <p:nvPr/>
        </p:nvSpPr>
        <p:spPr>
          <a:xfrm>
            <a:off x="4767100" y="1779675"/>
            <a:ext cx="273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rgbClr val="434343"/>
                </a:solidFill>
                <a:latin typeface="Calibri"/>
                <a:ea typeface="Calibri"/>
                <a:cs typeface="Calibri"/>
                <a:sym typeface="Calibri"/>
              </a:rPr>
              <a:t>Hyper-parameter tuning</a:t>
            </a:r>
            <a:endParaRPr b="1">
              <a:solidFill>
                <a:srgbClr val="434343"/>
              </a:solidFill>
              <a:latin typeface="Calibri"/>
              <a:ea typeface="Calibri"/>
              <a:cs typeface="Calibri"/>
              <a:sym typeface="Calibri"/>
            </a:endParaRPr>
          </a:p>
        </p:txBody>
      </p:sp>
      <p:sp>
        <p:nvSpPr>
          <p:cNvPr id="380" name="Google Shape;380;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training</a:t>
            </a:r>
            <a:endParaRPr sz="2750"/>
          </a:p>
        </p:txBody>
      </p:sp>
      <p:sp>
        <p:nvSpPr>
          <p:cNvPr id="386" name="Google Shape;386;p6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Char char="●"/>
            </a:pPr>
            <a:r>
              <a:rPr lang="zh-TW"/>
              <a:t>Model</a:t>
            </a:r>
            <a:endParaRPr/>
          </a:p>
          <a:p>
            <a:pPr indent="-330200" lvl="1" marL="914400" rtl="0" algn="l">
              <a:lnSpc>
                <a:spcPct val="130000"/>
              </a:lnSpc>
              <a:spcBef>
                <a:spcPts val="0"/>
              </a:spcBef>
              <a:spcAft>
                <a:spcPts val="0"/>
              </a:spcAft>
              <a:buSzPts val="1600"/>
              <a:buChar char="○"/>
            </a:pPr>
            <a:r>
              <a:rPr lang="zh-TW" sz="1600"/>
              <a:t>Regression</a:t>
            </a:r>
            <a:endParaRPr sz="1600"/>
          </a:p>
          <a:p>
            <a:pPr indent="-330200" lvl="1" marL="914400" rtl="0" algn="l">
              <a:lnSpc>
                <a:spcPct val="130000"/>
              </a:lnSpc>
              <a:spcBef>
                <a:spcPts val="0"/>
              </a:spcBef>
              <a:spcAft>
                <a:spcPts val="0"/>
              </a:spcAft>
              <a:buSzPts val="1600"/>
              <a:buChar char="○"/>
            </a:pPr>
            <a:r>
              <a:rPr lang="zh-TW" sz="1600"/>
              <a:t>One-layer perceptron (OLP)</a:t>
            </a:r>
            <a:endParaRPr sz="1600"/>
          </a:p>
          <a:p>
            <a:pPr indent="-330200" lvl="1" marL="914400" rtl="0" algn="l">
              <a:lnSpc>
                <a:spcPct val="130000"/>
              </a:lnSpc>
              <a:spcBef>
                <a:spcPts val="0"/>
              </a:spcBef>
              <a:spcAft>
                <a:spcPts val="0"/>
              </a:spcAft>
              <a:buSzPts val="1600"/>
              <a:buChar char="○"/>
            </a:pPr>
            <a:r>
              <a:rPr lang="zh-TW" sz="1600"/>
              <a:t>Multilayer perceptron (MLP)</a:t>
            </a:r>
            <a:endParaRPr sz="1600"/>
          </a:p>
        </p:txBody>
      </p:sp>
      <p:pic>
        <p:nvPicPr>
          <p:cNvPr id="387" name="Google Shape;387;p61"/>
          <p:cNvPicPr preferRelativeResize="0"/>
          <p:nvPr/>
        </p:nvPicPr>
        <p:blipFill>
          <a:blip r:embed="rId3">
            <a:alphaModFix/>
          </a:blip>
          <a:stretch>
            <a:fillRect/>
          </a:stretch>
        </p:blipFill>
        <p:spPr>
          <a:xfrm>
            <a:off x="515400" y="3033525"/>
            <a:ext cx="2412001" cy="570840"/>
          </a:xfrm>
          <a:prstGeom prst="rect">
            <a:avLst/>
          </a:prstGeom>
          <a:noFill/>
          <a:ln>
            <a:noFill/>
          </a:ln>
        </p:spPr>
      </p:pic>
      <p:pic>
        <p:nvPicPr>
          <p:cNvPr id="388" name="Google Shape;388;p61"/>
          <p:cNvPicPr preferRelativeResize="0"/>
          <p:nvPr/>
        </p:nvPicPr>
        <p:blipFill>
          <a:blip r:embed="rId4">
            <a:alphaModFix/>
          </a:blip>
          <a:stretch>
            <a:fillRect/>
          </a:stretch>
        </p:blipFill>
        <p:spPr>
          <a:xfrm>
            <a:off x="3366000" y="2860663"/>
            <a:ext cx="2412000" cy="916560"/>
          </a:xfrm>
          <a:prstGeom prst="rect">
            <a:avLst/>
          </a:prstGeom>
          <a:noFill/>
          <a:ln>
            <a:noFill/>
          </a:ln>
        </p:spPr>
      </p:pic>
      <p:pic>
        <p:nvPicPr>
          <p:cNvPr id="389" name="Google Shape;389;p61"/>
          <p:cNvPicPr preferRelativeResize="0"/>
          <p:nvPr/>
        </p:nvPicPr>
        <p:blipFill>
          <a:blip r:embed="rId5">
            <a:alphaModFix/>
          </a:blip>
          <a:stretch>
            <a:fillRect/>
          </a:stretch>
        </p:blipFill>
        <p:spPr>
          <a:xfrm>
            <a:off x="6216600" y="2506900"/>
            <a:ext cx="2412000" cy="1624080"/>
          </a:xfrm>
          <a:prstGeom prst="rect">
            <a:avLst/>
          </a:prstGeom>
          <a:noFill/>
          <a:ln>
            <a:noFill/>
          </a:ln>
        </p:spPr>
      </p:pic>
      <p:sp>
        <p:nvSpPr>
          <p:cNvPr id="390" name="Google Shape;390;p61"/>
          <p:cNvSpPr txBox="1"/>
          <p:nvPr/>
        </p:nvSpPr>
        <p:spPr>
          <a:xfrm>
            <a:off x="631950" y="4130975"/>
            <a:ext cx="2178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rgbClr val="434343"/>
                </a:solidFill>
                <a:latin typeface="Calibri"/>
                <a:ea typeface="Calibri"/>
                <a:cs typeface="Calibri"/>
                <a:sym typeface="Calibri"/>
              </a:rPr>
              <a:t>Regression</a:t>
            </a:r>
            <a:endParaRPr b="1">
              <a:solidFill>
                <a:srgbClr val="434343"/>
              </a:solidFill>
              <a:latin typeface="Calibri"/>
              <a:ea typeface="Calibri"/>
              <a:cs typeface="Calibri"/>
              <a:sym typeface="Calibri"/>
            </a:endParaRPr>
          </a:p>
        </p:txBody>
      </p:sp>
      <p:sp>
        <p:nvSpPr>
          <p:cNvPr id="391" name="Google Shape;391;p61"/>
          <p:cNvSpPr txBox="1"/>
          <p:nvPr/>
        </p:nvSpPr>
        <p:spPr>
          <a:xfrm>
            <a:off x="3366000" y="4130975"/>
            <a:ext cx="2412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rgbClr val="434343"/>
                </a:solidFill>
                <a:latin typeface="Calibri"/>
                <a:ea typeface="Calibri"/>
                <a:cs typeface="Calibri"/>
                <a:sym typeface="Calibri"/>
              </a:rPr>
              <a:t>One-layer perceptron (OLP)</a:t>
            </a:r>
            <a:endParaRPr b="1">
              <a:solidFill>
                <a:srgbClr val="434343"/>
              </a:solidFill>
              <a:latin typeface="Calibri"/>
              <a:ea typeface="Calibri"/>
              <a:cs typeface="Calibri"/>
              <a:sym typeface="Calibri"/>
            </a:endParaRPr>
          </a:p>
        </p:txBody>
      </p:sp>
      <p:sp>
        <p:nvSpPr>
          <p:cNvPr id="392" name="Google Shape;392;p61"/>
          <p:cNvSpPr txBox="1"/>
          <p:nvPr/>
        </p:nvSpPr>
        <p:spPr>
          <a:xfrm>
            <a:off x="6216600" y="4130975"/>
            <a:ext cx="2412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rgbClr val="434343"/>
                </a:solidFill>
                <a:latin typeface="Calibri"/>
                <a:ea typeface="Calibri"/>
                <a:cs typeface="Calibri"/>
                <a:sym typeface="Calibri"/>
              </a:rPr>
              <a:t>Multilayer perceptron (MLP)</a:t>
            </a:r>
            <a:endParaRPr b="1">
              <a:solidFill>
                <a:srgbClr val="434343"/>
              </a:solidFill>
              <a:latin typeface="Calibri"/>
              <a:ea typeface="Calibri"/>
              <a:cs typeface="Calibri"/>
              <a:sym typeface="Calibri"/>
            </a:endParaRPr>
          </a:p>
        </p:txBody>
      </p:sp>
      <p:sp>
        <p:nvSpPr>
          <p:cNvPr id="393" name="Google Shape;39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 - RMSE</a:t>
            </a:r>
            <a:endParaRPr/>
          </a:p>
        </p:txBody>
      </p:sp>
      <p:pic>
        <p:nvPicPr>
          <p:cNvPr id="399" name="Google Shape;399;p62"/>
          <p:cNvPicPr preferRelativeResize="0"/>
          <p:nvPr/>
        </p:nvPicPr>
        <p:blipFill>
          <a:blip r:embed="rId3">
            <a:alphaModFix/>
          </a:blip>
          <a:stretch>
            <a:fillRect/>
          </a:stretch>
        </p:blipFill>
        <p:spPr>
          <a:xfrm>
            <a:off x="554875" y="1070650"/>
            <a:ext cx="8034248" cy="3820975"/>
          </a:xfrm>
          <a:prstGeom prst="rect">
            <a:avLst/>
          </a:prstGeom>
          <a:noFill/>
          <a:ln>
            <a:noFill/>
          </a:ln>
        </p:spPr>
      </p:pic>
      <p:sp>
        <p:nvSpPr>
          <p:cNvPr id="400" name="Google Shape;40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 - prediction result (regression)</a:t>
            </a:r>
            <a:endParaRPr/>
          </a:p>
        </p:txBody>
      </p:sp>
      <p:pic>
        <p:nvPicPr>
          <p:cNvPr id="406" name="Google Shape;406;p63"/>
          <p:cNvPicPr preferRelativeResize="0"/>
          <p:nvPr/>
        </p:nvPicPr>
        <p:blipFill rotWithShape="1">
          <a:blip r:embed="rId3">
            <a:alphaModFix/>
          </a:blip>
          <a:srcRect b="0" l="0" r="0" t="0"/>
          <a:stretch/>
        </p:blipFill>
        <p:spPr>
          <a:xfrm>
            <a:off x="1545250" y="958025"/>
            <a:ext cx="6053499" cy="4035675"/>
          </a:xfrm>
          <a:prstGeom prst="rect">
            <a:avLst/>
          </a:prstGeom>
          <a:noFill/>
          <a:ln>
            <a:noFill/>
          </a:ln>
        </p:spPr>
      </p:pic>
      <p:sp>
        <p:nvSpPr>
          <p:cNvPr id="407" name="Google Shape;407;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Datasets</a:t>
            </a:r>
            <a:endParaRPr/>
          </a:p>
        </p:txBody>
      </p:sp>
      <p:sp>
        <p:nvSpPr>
          <p:cNvPr id="130" name="Google Shape;130;p28"/>
          <p:cNvSpPr txBox="1"/>
          <p:nvPr>
            <p:ph idx="1" type="body"/>
          </p:nvPr>
        </p:nvSpPr>
        <p:spPr>
          <a:xfrm>
            <a:off x="311700" y="1152475"/>
            <a:ext cx="8520600" cy="392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AutoNum type="arabicPeriod"/>
            </a:pPr>
            <a:r>
              <a:rPr lang="zh-TW">
                <a:solidFill>
                  <a:srgbClr val="434343"/>
                </a:solidFill>
                <a:highlight>
                  <a:srgbClr val="FFFFFF"/>
                </a:highlight>
              </a:rPr>
              <a:t>Engagement data: 233 個地區資料</a:t>
            </a:r>
            <a:endParaRPr>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time: 2020/01/01-2020/12/31</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lp_id: 產品代號</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pct_access: 一天中至少瀏覽一頁特定網站的人數比例</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engagement_index: 一天中每一千人瀏覽特定網站的數量</a:t>
            </a:r>
            <a:endParaRPr sz="1600">
              <a:solidFill>
                <a:srgbClr val="434343"/>
              </a:solidFill>
              <a:highlight>
                <a:srgbClr val="FFFFFF"/>
              </a:highlight>
            </a:endParaRPr>
          </a:p>
        </p:txBody>
      </p:sp>
      <p:sp>
        <p:nvSpPr>
          <p:cNvPr id="131" name="Google Shape;13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 - prediction result (OLP)</a:t>
            </a:r>
            <a:endParaRPr/>
          </a:p>
        </p:txBody>
      </p:sp>
      <p:pic>
        <p:nvPicPr>
          <p:cNvPr id="413" name="Google Shape;413;p64"/>
          <p:cNvPicPr preferRelativeResize="0"/>
          <p:nvPr/>
        </p:nvPicPr>
        <p:blipFill rotWithShape="1">
          <a:blip r:embed="rId3">
            <a:alphaModFix/>
          </a:blip>
          <a:srcRect b="0" l="0" r="0" t="0"/>
          <a:stretch/>
        </p:blipFill>
        <p:spPr>
          <a:xfrm>
            <a:off x="1545250" y="958025"/>
            <a:ext cx="6053499" cy="4035675"/>
          </a:xfrm>
          <a:prstGeom prst="rect">
            <a:avLst/>
          </a:prstGeom>
          <a:noFill/>
          <a:ln>
            <a:noFill/>
          </a:ln>
        </p:spPr>
      </p:pic>
      <p:sp>
        <p:nvSpPr>
          <p:cNvPr id="414" name="Google Shape;414;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 - prediction result (MLP)</a:t>
            </a:r>
            <a:endParaRPr/>
          </a:p>
        </p:txBody>
      </p:sp>
      <p:pic>
        <p:nvPicPr>
          <p:cNvPr id="420" name="Google Shape;420;p65"/>
          <p:cNvPicPr preferRelativeResize="0"/>
          <p:nvPr/>
        </p:nvPicPr>
        <p:blipFill rotWithShape="1">
          <a:blip r:embed="rId3">
            <a:alphaModFix/>
          </a:blip>
          <a:srcRect b="0" l="0" r="0" t="0"/>
          <a:stretch/>
        </p:blipFill>
        <p:spPr>
          <a:xfrm>
            <a:off x="1545250" y="958025"/>
            <a:ext cx="6053499" cy="4035675"/>
          </a:xfrm>
          <a:prstGeom prst="rect">
            <a:avLst/>
          </a:prstGeom>
          <a:noFill/>
          <a:ln>
            <a:noFill/>
          </a:ln>
        </p:spPr>
      </p:pic>
      <p:sp>
        <p:nvSpPr>
          <p:cNvPr id="421" name="Google Shape;421;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a:t>
            </a:r>
            <a:endParaRPr/>
          </a:p>
        </p:txBody>
      </p:sp>
      <p:sp>
        <p:nvSpPr>
          <p:cNvPr id="427" name="Google Shape;427;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zh-TW"/>
              <a:t>使用三種 model 都可得到相當好的結果</a:t>
            </a:r>
            <a:endParaRPr/>
          </a:p>
          <a:p>
            <a:pPr indent="-342900" lvl="0" marL="457200" rtl="0" algn="l">
              <a:lnSpc>
                <a:spcPct val="150000"/>
              </a:lnSpc>
              <a:spcBef>
                <a:spcPts val="0"/>
              </a:spcBef>
              <a:spcAft>
                <a:spcPts val="1000"/>
              </a:spcAft>
              <a:buSzPts val="1800"/>
              <a:buAutoNum type="arabicPeriod"/>
            </a:pPr>
            <a:r>
              <a:rPr lang="zh-TW"/>
              <a:t>隨著收集資料的天數增加，預測結果越好</a:t>
            </a:r>
            <a:endParaRPr/>
          </a:p>
        </p:txBody>
      </p:sp>
      <p:sp>
        <p:nvSpPr>
          <p:cNvPr id="428" name="Google Shape;428;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solidFill>
                  <a:srgbClr val="0C343D"/>
                </a:solidFill>
              </a:rPr>
              <a:t>Thank you for your attention!</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Datasets</a:t>
            </a:r>
            <a:endParaRPr/>
          </a:p>
        </p:txBody>
      </p:sp>
      <p:sp>
        <p:nvSpPr>
          <p:cNvPr id="137" name="Google Shape;137;p29"/>
          <p:cNvSpPr txBox="1"/>
          <p:nvPr>
            <p:ph idx="1" type="body"/>
          </p:nvPr>
        </p:nvSpPr>
        <p:spPr>
          <a:xfrm>
            <a:off x="311700" y="1152475"/>
            <a:ext cx="8520600" cy="392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AutoNum type="arabicPeriod" startAt="2"/>
            </a:pPr>
            <a:r>
              <a:rPr lang="zh-TW">
                <a:solidFill>
                  <a:srgbClr val="434343"/>
                </a:solidFill>
                <a:highlight>
                  <a:srgbClr val="FFFFFF"/>
                </a:highlight>
              </a:rPr>
              <a:t>District information data</a:t>
            </a:r>
            <a:endParaRPr>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district_id: 233 個地區對應代號</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state: 美國各州名</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locale: 地區 (City/Suburb/Town/Rural)</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pct_black/hispanic: 黑人 or 西班牙裔之學生比例</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pct_free/reduced: 獲免費 or 減價午餐之學生比例</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county_connections_ratio: 網速 &gt; 200kbps 的家庭比例</a:t>
            </a:r>
            <a:endParaRPr sz="1600">
              <a:solidFill>
                <a:srgbClr val="434343"/>
              </a:solidFill>
              <a:highlight>
                <a:srgbClr val="FFFFFF"/>
              </a:highlight>
            </a:endParaRPr>
          </a:p>
          <a:p>
            <a:pPr indent="-330200" lvl="1" marL="914400" rtl="0" algn="l">
              <a:lnSpc>
                <a:spcPct val="150000"/>
              </a:lnSpc>
              <a:spcBef>
                <a:spcPts val="0"/>
              </a:spcBef>
              <a:spcAft>
                <a:spcPts val="0"/>
              </a:spcAft>
              <a:buClr>
                <a:srgbClr val="434343"/>
              </a:buClr>
              <a:buSzPts val="1600"/>
              <a:buAutoNum type="alphaLcPeriod"/>
            </a:pPr>
            <a:r>
              <a:rPr lang="zh-TW" sz="1600">
                <a:solidFill>
                  <a:srgbClr val="434343"/>
                </a:solidFill>
                <a:highlight>
                  <a:srgbClr val="FFFFFF"/>
                </a:highlight>
              </a:rPr>
              <a:t>pp_total_raw: 政府對學區補助之中位數</a:t>
            </a:r>
            <a:endParaRPr sz="1600">
              <a:solidFill>
                <a:srgbClr val="434343"/>
              </a:solidFill>
              <a:highlight>
                <a:srgbClr val="FFFFFF"/>
              </a:highlight>
            </a:endParaRPr>
          </a:p>
        </p:txBody>
      </p:sp>
      <p:sp>
        <p:nvSpPr>
          <p:cNvPr id="138" name="Google Shape;13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Datasets</a:t>
            </a:r>
            <a:endParaRPr/>
          </a:p>
        </p:txBody>
      </p:sp>
      <p:sp>
        <p:nvSpPr>
          <p:cNvPr id="144" name="Google Shape;144;p30"/>
          <p:cNvSpPr txBox="1"/>
          <p:nvPr>
            <p:ph idx="1" type="body"/>
          </p:nvPr>
        </p:nvSpPr>
        <p:spPr>
          <a:xfrm>
            <a:off x="311700" y="1152475"/>
            <a:ext cx="8520600" cy="392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startAt="3"/>
            </a:pPr>
            <a:r>
              <a:rPr lang="zh-TW">
                <a:highlight>
                  <a:schemeClr val="lt1"/>
                </a:highlight>
              </a:rPr>
              <a:t>Product information data</a:t>
            </a:r>
            <a:endParaRPr>
              <a:highlight>
                <a:schemeClr val="lt1"/>
              </a:highlight>
            </a:endParaRPr>
          </a:p>
          <a:p>
            <a:pPr indent="-330200" lvl="1" marL="914400" rtl="0" algn="l">
              <a:lnSpc>
                <a:spcPct val="150000"/>
              </a:lnSpc>
              <a:spcBef>
                <a:spcPts val="0"/>
              </a:spcBef>
              <a:spcAft>
                <a:spcPts val="0"/>
              </a:spcAft>
              <a:buSzPts val="1600"/>
              <a:buAutoNum type="alphaLcPeriod"/>
            </a:pPr>
            <a:r>
              <a:rPr lang="zh-TW" sz="1600">
                <a:highlight>
                  <a:schemeClr val="lt1"/>
                </a:highlight>
              </a:rPr>
              <a:t>lp_id: 產品代號</a:t>
            </a:r>
            <a:endParaRPr sz="1600">
              <a:highlight>
                <a:schemeClr val="lt1"/>
              </a:highlight>
            </a:endParaRPr>
          </a:p>
          <a:p>
            <a:pPr indent="-330200" lvl="1" marL="914400" rtl="0" algn="l">
              <a:lnSpc>
                <a:spcPct val="150000"/>
              </a:lnSpc>
              <a:spcBef>
                <a:spcPts val="0"/>
              </a:spcBef>
              <a:spcAft>
                <a:spcPts val="0"/>
              </a:spcAft>
              <a:buSzPts val="1600"/>
              <a:buAutoNum type="alphaLcPeriod"/>
            </a:pPr>
            <a:r>
              <a:rPr lang="zh-TW" sz="1600">
                <a:highlight>
                  <a:schemeClr val="lt1"/>
                </a:highlight>
              </a:rPr>
              <a:t>URL: 產品網址</a:t>
            </a:r>
            <a:endParaRPr sz="1600">
              <a:highlight>
                <a:schemeClr val="lt1"/>
              </a:highlight>
            </a:endParaRPr>
          </a:p>
          <a:p>
            <a:pPr indent="-330200" lvl="1" marL="914400" rtl="0" algn="l">
              <a:lnSpc>
                <a:spcPct val="150000"/>
              </a:lnSpc>
              <a:spcBef>
                <a:spcPts val="0"/>
              </a:spcBef>
              <a:spcAft>
                <a:spcPts val="0"/>
              </a:spcAft>
              <a:buSzPts val="1600"/>
              <a:buAutoNum type="alphaLcPeriod"/>
            </a:pPr>
            <a:r>
              <a:rPr lang="zh-TW" sz="1600">
                <a:highlight>
                  <a:schemeClr val="lt1"/>
                </a:highlight>
              </a:rPr>
              <a:t>Product Name: 產品名稱</a:t>
            </a:r>
            <a:endParaRPr sz="1600">
              <a:highlight>
                <a:schemeClr val="lt1"/>
              </a:highlight>
            </a:endParaRPr>
          </a:p>
          <a:p>
            <a:pPr indent="-330200" lvl="1" marL="914400" rtl="0" algn="l">
              <a:lnSpc>
                <a:spcPct val="150000"/>
              </a:lnSpc>
              <a:spcBef>
                <a:spcPts val="0"/>
              </a:spcBef>
              <a:spcAft>
                <a:spcPts val="0"/>
              </a:spcAft>
              <a:buSzPts val="1600"/>
              <a:buAutoNum type="alphaLcPeriod"/>
            </a:pPr>
            <a:r>
              <a:rPr lang="zh-TW" sz="1600">
                <a:highlight>
                  <a:schemeClr val="lt1"/>
                </a:highlight>
              </a:rPr>
              <a:t>Provider/Company Name: 發行公司</a:t>
            </a:r>
            <a:endParaRPr sz="1600">
              <a:highlight>
                <a:schemeClr val="lt1"/>
              </a:highlight>
            </a:endParaRPr>
          </a:p>
          <a:p>
            <a:pPr indent="-330200" lvl="1" marL="914400" rtl="0" algn="l">
              <a:lnSpc>
                <a:spcPct val="150000"/>
              </a:lnSpc>
              <a:spcBef>
                <a:spcPts val="0"/>
              </a:spcBef>
              <a:spcAft>
                <a:spcPts val="0"/>
              </a:spcAft>
              <a:buSzPts val="1600"/>
              <a:buAutoNum type="alphaLcPeriod"/>
            </a:pPr>
            <a:r>
              <a:rPr lang="zh-TW" sz="1600">
                <a:highlight>
                  <a:schemeClr val="lt1"/>
                </a:highlight>
              </a:rPr>
              <a:t>Sector(s): 使用該產品之教育部門</a:t>
            </a:r>
            <a:endParaRPr sz="1600">
              <a:highlight>
                <a:schemeClr val="lt1"/>
              </a:highlight>
            </a:endParaRPr>
          </a:p>
          <a:p>
            <a:pPr indent="-330200" lvl="1" marL="914400" rtl="0" algn="l">
              <a:lnSpc>
                <a:spcPct val="150000"/>
              </a:lnSpc>
              <a:spcBef>
                <a:spcPts val="0"/>
              </a:spcBef>
              <a:spcAft>
                <a:spcPts val="0"/>
              </a:spcAft>
              <a:buSzPts val="1600"/>
              <a:buAutoNum type="alphaLcPeriod"/>
            </a:pPr>
            <a:r>
              <a:rPr lang="zh-TW" sz="1600">
                <a:highlight>
                  <a:schemeClr val="lt1"/>
                </a:highlight>
              </a:rPr>
              <a:t>Primary Essential Function: 產品功能分類</a:t>
            </a:r>
            <a:endParaRPr>
              <a:highlight>
                <a:srgbClr val="FFFFFF"/>
              </a:highlight>
            </a:endParaRPr>
          </a:p>
        </p:txBody>
      </p:sp>
      <p:sp>
        <p:nvSpPr>
          <p:cNvPr id="145" name="Google Shape;14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zh-TW"/>
              <a:t>Orientation</a:t>
            </a:r>
            <a:endParaRPr/>
          </a:p>
        </p:txBody>
      </p:sp>
      <p:sp>
        <p:nvSpPr>
          <p:cNvPr id="151" name="Google Shape;15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TW"/>
              <a:t>Districts Data Statistics (地區資訊統計與分析)</a:t>
            </a:r>
            <a:endParaRPr/>
          </a:p>
          <a:p>
            <a:pPr indent="-342900" lvl="0" marL="457200" rtl="0" algn="l">
              <a:spcBef>
                <a:spcPts val="1000"/>
              </a:spcBef>
              <a:spcAft>
                <a:spcPts val="0"/>
              </a:spcAft>
              <a:buSzPts val="1800"/>
              <a:buAutoNum type="arabicPeriod"/>
            </a:pPr>
            <a:r>
              <a:rPr lang="zh-TW"/>
              <a:t>Product Category Prediction (產品種類預測)</a:t>
            </a:r>
            <a:endParaRPr/>
          </a:p>
          <a:p>
            <a:pPr indent="-342900" lvl="0" marL="457200" rtl="0" algn="l">
              <a:spcBef>
                <a:spcPts val="1000"/>
              </a:spcBef>
              <a:spcAft>
                <a:spcPts val="1000"/>
              </a:spcAft>
              <a:buSzPts val="1800"/>
              <a:buAutoNum type="arabicPeriod"/>
            </a:pPr>
            <a:r>
              <a:rPr lang="zh-TW"/>
              <a:t>District Engagement Prediction (地區參與程度預測)</a:t>
            </a:r>
            <a:endParaRPr/>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Districts Data Statistics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a:t>
            </a:r>
            <a:endParaRPr/>
          </a:p>
        </p:txBody>
      </p:sp>
      <p:sp>
        <p:nvSpPr>
          <p:cNvPr id="163" name="Google Shape;16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zh-TW"/>
              <a:t>233 districts</a:t>
            </a:r>
            <a:endParaRPr/>
          </a:p>
          <a:p>
            <a:pPr indent="-330200" lvl="1" marL="914400" rtl="0" algn="l">
              <a:spcBef>
                <a:spcPts val="1000"/>
              </a:spcBef>
              <a:spcAft>
                <a:spcPts val="0"/>
              </a:spcAft>
              <a:buSzPts val="1600"/>
              <a:buChar char="○"/>
            </a:pPr>
            <a:r>
              <a:rPr lang="zh-TW" sz="1600"/>
              <a:t>Engagement data during 2020-1-1 to 2020-12-31 for each district</a:t>
            </a:r>
            <a:endParaRPr sz="1600"/>
          </a:p>
          <a:p>
            <a:pPr indent="-330200" lvl="1" marL="914400" rtl="0" algn="l">
              <a:spcBef>
                <a:spcPts val="0"/>
              </a:spcBef>
              <a:spcAft>
                <a:spcPts val="0"/>
              </a:spcAft>
              <a:buSzPts val="1600"/>
              <a:buChar char="○"/>
            </a:pPr>
            <a:r>
              <a:rPr lang="zh-TW" sz="1600"/>
              <a:t>state</a:t>
            </a:r>
            <a:endParaRPr sz="1600"/>
          </a:p>
          <a:p>
            <a:pPr indent="-330200" lvl="1" marL="914400" rtl="0" algn="l">
              <a:spcBef>
                <a:spcPts val="0"/>
              </a:spcBef>
              <a:spcAft>
                <a:spcPts val="0"/>
              </a:spcAft>
              <a:buSzPts val="1600"/>
              <a:buChar char="○"/>
            </a:pPr>
            <a:r>
              <a:rPr lang="zh-TW" sz="1600"/>
              <a:t>locale</a:t>
            </a:r>
            <a:endParaRPr sz="1600"/>
          </a:p>
          <a:p>
            <a:pPr indent="-330200" lvl="1" marL="914400" rtl="0" algn="l">
              <a:spcBef>
                <a:spcPts val="0"/>
              </a:spcBef>
              <a:spcAft>
                <a:spcPts val="0"/>
              </a:spcAft>
              <a:buSzPts val="1600"/>
              <a:buChar char="○"/>
            </a:pPr>
            <a:r>
              <a:rPr lang="zh-TW" sz="1600"/>
              <a:t>pct_black/Hispanic</a:t>
            </a:r>
            <a:endParaRPr sz="1600"/>
          </a:p>
          <a:p>
            <a:pPr indent="-330200" lvl="1" marL="914400" rtl="0" algn="l">
              <a:spcBef>
                <a:spcPts val="0"/>
              </a:spcBef>
              <a:spcAft>
                <a:spcPts val="0"/>
              </a:spcAft>
              <a:buSzPts val="1600"/>
              <a:buChar char="○"/>
            </a:pPr>
            <a:r>
              <a:rPr lang="zh-TW" sz="1600"/>
              <a:t>pct_free/reduced</a:t>
            </a:r>
            <a:endParaRPr sz="1600"/>
          </a:p>
          <a:p>
            <a:pPr indent="-330200" lvl="1" marL="914400" rtl="0" algn="l">
              <a:spcBef>
                <a:spcPts val="0"/>
              </a:spcBef>
              <a:spcAft>
                <a:spcPts val="0"/>
              </a:spcAft>
              <a:buSzPts val="1600"/>
              <a:buChar char="○"/>
            </a:pPr>
            <a:r>
              <a:rPr lang="zh-TW" sz="1600"/>
              <a:t>county_connections_ratio (ignore)</a:t>
            </a:r>
            <a:endParaRPr sz="1600"/>
          </a:p>
          <a:p>
            <a:pPr indent="-330200" lvl="1" marL="914400" rtl="0" algn="l">
              <a:spcBef>
                <a:spcPts val="0"/>
              </a:spcBef>
              <a:spcAft>
                <a:spcPts val="0"/>
              </a:spcAft>
              <a:buSzPts val="1600"/>
              <a:buChar char="○"/>
            </a:pPr>
            <a:r>
              <a:rPr lang="zh-TW" sz="1600"/>
              <a:t>pp_total_raw</a:t>
            </a:r>
            <a:endParaRPr sz="1600"/>
          </a:p>
          <a:p>
            <a:pPr indent="-342900" lvl="0" marL="457200" rtl="0" algn="l">
              <a:spcBef>
                <a:spcPts val="1500"/>
              </a:spcBef>
              <a:spcAft>
                <a:spcPts val="0"/>
              </a:spcAft>
              <a:buSzPts val="1800"/>
              <a:buChar char="●"/>
            </a:pPr>
            <a:r>
              <a:rPr lang="zh-TW"/>
              <a:t>177 districts</a:t>
            </a:r>
            <a:endParaRPr/>
          </a:p>
          <a:p>
            <a:pPr indent="-330200" lvl="1" marL="914400" rtl="0" algn="l">
              <a:spcBef>
                <a:spcPts val="1000"/>
              </a:spcBef>
              <a:spcAft>
                <a:spcPts val="1000"/>
              </a:spcAft>
              <a:buSzPts val="1600"/>
              <a:buChar char="○"/>
            </a:pPr>
            <a:r>
              <a:rPr lang="zh-TW" sz="1600"/>
              <a:t>Removing districts with more than 20 missing data</a:t>
            </a:r>
            <a:endParaRPr sz="1600"/>
          </a:p>
        </p:txBody>
      </p:sp>
      <p:sp>
        <p:nvSpPr>
          <p:cNvPr id="164" name="Google Shape;1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