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70" r:id="rId9"/>
    <p:sldId id="272" r:id="rId10"/>
    <p:sldId id="271" r:id="rId11"/>
    <p:sldId id="269" r:id="rId12"/>
    <p:sldId id="273" r:id="rId13"/>
    <p:sldId id="274" r:id="rId14"/>
    <p:sldId id="275" r:id="rId15"/>
    <p:sldId id="276" r:id="rId16"/>
    <p:sldId id="277" r:id="rId17"/>
    <p:sldId id="278" r:id="rId18"/>
    <p:sldId id="280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B9D2-54C0-4B5A-AA58-A701B9ABA6A2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F17E7-4873-4AC3-B56B-A2F5E3EB8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60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3036-27E2-4EE4-B7BE-80CD0E18235B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AD5A-5092-4CE6-A334-8BA6B5D34D65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0A55-94BA-47C0-B6C2-6D66B06BB6B5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B14F-8868-4D0B-B783-5ED712DEEE69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2180-FEA0-429A-88E0-7C34A40484CA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0805-6FBC-4DD5-92C4-96FD97D80BC6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6106-0A64-43A9-9C26-7CB2E4509444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02B0-D0AF-4B3E-B77C-B526EA4226F2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66A0-A273-46AA-A161-AA1C95C894DA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AE8D-E5AF-499B-AE48-BEDC7FEB106E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F1DA-F4A9-4D58-978F-A32270D5B3BA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B75D3-DA3C-47F2-AB7D-DB16C74B1A28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ml2020spring-hw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944216"/>
          </a:xfrm>
        </p:spPr>
        <p:txBody>
          <a:bodyPr>
            <a:normAutofit/>
          </a:bodyPr>
          <a:lstStyle/>
          <a:p>
            <a:r>
              <a:rPr lang="en-US" altLang="zh-TW" sz="4000"/>
              <a:t>HISLAB_112</a:t>
            </a:r>
            <a:r>
              <a:rPr lang="zh-TW" altLang="en-US" sz="4000" smtClean="0"/>
              <a:t>碩</a:t>
            </a:r>
            <a:r>
              <a:rPr lang="en-US" altLang="zh-TW" sz="4000" smtClean="0"/>
              <a:t>0_</a:t>
            </a:r>
            <a:r>
              <a:rPr lang="zh-TW" altLang="en-US" sz="4000"/>
              <a:t>讀書</a:t>
            </a:r>
            <a:r>
              <a:rPr lang="zh-TW" altLang="en-US" sz="4000" smtClean="0"/>
              <a:t>會</a:t>
            </a:r>
            <a:r>
              <a:rPr lang="en-US" altLang="zh-TW" sz="4000"/>
              <a:t/>
            </a:r>
            <a:br>
              <a:rPr lang="en-US" altLang="zh-TW" sz="4000"/>
            </a:br>
            <a:r>
              <a:rPr lang="en-US" altLang="zh-TW" sz="4000" smtClean="0"/>
              <a:t>ML2020_HW2</a:t>
            </a:r>
            <a:endParaRPr lang="zh-TW" altLang="en-US" sz="400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004048" y="4510248"/>
            <a:ext cx="397304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smtClean="0">
                <a:latin typeface="+mn-lt"/>
              </a:rPr>
              <a:t>Reporter</a:t>
            </a:r>
            <a:r>
              <a:rPr lang="zh-TW" altLang="en-US" sz="3200" smtClean="0">
                <a:latin typeface="+mn-lt"/>
              </a:rPr>
              <a:t> </a:t>
            </a:r>
            <a:r>
              <a:rPr lang="en-US" altLang="zh-TW" sz="3200" smtClean="0">
                <a:latin typeface="+mn-lt"/>
              </a:rPr>
              <a:t>:</a:t>
            </a:r>
            <a:r>
              <a:rPr lang="zh-TW" altLang="en-US" sz="3200" smtClean="0">
                <a:latin typeface="+mn-lt"/>
              </a:rPr>
              <a:t> 翁頊翔</a:t>
            </a:r>
            <a:endParaRPr lang="zh-TW" altLang="en-US" sz="3200">
              <a:latin typeface="+mn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4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560840" cy="850106"/>
          </a:xfrm>
        </p:spPr>
        <p:txBody>
          <a:bodyPr anchor="t">
            <a:noAutofit/>
          </a:bodyPr>
          <a:lstStyle/>
          <a:p>
            <a:pPr algn="l"/>
            <a:r>
              <a:rPr lang="zh-TW" altLang="en-US" sz="2800" b="1">
                <a:latin typeface="標楷體" pitchFamily="65" charset="-120"/>
                <a:ea typeface="標楷體" pitchFamily="65" charset="-120"/>
              </a:rPr>
              <a:t>平均正負</a:t>
            </a:r>
            <a:r>
              <a:rPr lang="zh-TW" altLang="en-US" sz="2800" b="1" smtClean="0">
                <a:latin typeface="標楷體" pitchFamily="65" charset="-120"/>
                <a:ea typeface="標楷體" pitchFamily="65" charset="-120"/>
              </a:rPr>
              <a:t>樣本</a:t>
            </a: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00" y="908720"/>
            <a:ext cx="7801496" cy="5740893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6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560840" cy="850106"/>
          </a:xfrm>
        </p:spPr>
        <p:txBody>
          <a:bodyPr anchor="t">
            <a:noAutofit/>
          </a:bodyPr>
          <a:lstStyle/>
          <a:p>
            <a:pPr algn="l"/>
            <a:r>
              <a:rPr lang="zh-TW" altLang="en-US" sz="2800" b="1">
                <a:latin typeface="標楷體" pitchFamily="65" charset="-120"/>
                <a:ea typeface="標楷體" pitchFamily="65" charset="-120"/>
              </a:rPr>
              <a:t>平均正負</a:t>
            </a:r>
            <a:r>
              <a:rPr lang="zh-TW" altLang="en-US" sz="2800" b="1" smtClean="0">
                <a:latin typeface="標楷體" pitchFamily="65" charset="-120"/>
                <a:ea typeface="標楷體" pitchFamily="65" charset="-120"/>
              </a:rPr>
              <a:t>樣本</a:t>
            </a: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7544" y="836712"/>
            <a:ext cx="7859216" cy="4525963"/>
          </a:xfrm>
        </p:spPr>
        <p:txBody>
          <a:bodyPr>
            <a:normAutofit/>
          </a:bodyPr>
          <a:lstStyle/>
          <a:p>
            <a:r>
              <a:rPr lang="zh-TW" altLang="en-US" sz="2400"/>
              <a:t>樣本</a:t>
            </a:r>
            <a:r>
              <a:rPr lang="zh-TW" altLang="en-US" sz="2400" smtClean="0"/>
              <a:t>明顯</a:t>
            </a:r>
            <a:r>
              <a:rPr lang="zh-TW" altLang="en-US" sz="2400"/>
              <a:t>不</a:t>
            </a:r>
            <a:r>
              <a:rPr lang="zh-TW" altLang="en-US" sz="2400" smtClean="0"/>
              <a:t>平衡</a:t>
            </a:r>
            <a:endParaRPr lang="en-US" altLang="zh-TW" sz="2400"/>
          </a:p>
          <a:p>
            <a:pPr lvl="1"/>
            <a:r>
              <a:rPr lang="zh-TW" altLang="en-US" sz="2000"/>
              <a:t>嘗試樣本 </a:t>
            </a:r>
            <a:r>
              <a:rPr lang="en-US" altLang="zh-TW" sz="2000"/>
              <a:t>1</a:t>
            </a:r>
            <a:r>
              <a:rPr lang="zh-TW" altLang="en-US" sz="2000"/>
              <a:t> 多 </a:t>
            </a:r>
            <a:r>
              <a:rPr lang="en-US" altLang="zh-TW" sz="2000"/>
              <a:t>3</a:t>
            </a:r>
            <a:r>
              <a:rPr lang="zh-TW" altLang="en-US" sz="2000"/>
              <a:t> 倍 </a:t>
            </a:r>
            <a:r>
              <a:rPr lang="en-US" altLang="zh-TW" sz="2000"/>
              <a:t>or </a:t>
            </a:r>
            <a:r>
              <a:rPr lang="zh-TW" altLang="en-US" sz="2000"/>
              <a:t>多 </a:t>
            </a:r>
            <a:r>
              <a:rPr lang="en-US" altLang="zh-TW" sz="2000"/>
              <a:t>1</a:t>
            </a:r>
            <a:r>
              <a:rPr lang="zh-TW" altLang="en-US" sz="2000"/>
              <a:t> 倍</a:t>
            </a:r>
            <a:endParaRPr lang="en-US" altLang="zh-TW" sz="2000"/>
          </a:p>
          <a:p>
            <a:pPr lvl="1"/>
            <a:r>
              <a:rPr lang="zh-TW" altLang="en-US" sz="2000" b="1"/>
              <a:t>嘗試樣本</a:t>
            </a:r>
            <a:r>
              <a:rPr lang="en-US" altLang="zh-TW" sz="2000" b="1"/>
              <a:t>	1</a:t>
            </a:r>
            <a:r>
              <a:rPr lang="zh-TW" altLang="en-US" sz="2000" b="1"/>
              <a:t>多 </a:t>
            </a:r>
            <a:r>
              <a:rPr lang="en-US" altLang="zh-TW" sz="2000" b="1"/>
              <a:t>5k</a:t>
            </a:r>
            <a:r>
              <a:rPr lang="zh-TW" altLang="en-US" sz="2000" b="1"/>
              <a:t> </a:t>
            </a:r>
            <a:r>
              <a:rPr lang="zh-TW" altLang="en-US" sz="2000" b="1" smtClean="0"/>
              <a:t>個，樣本  </a:t>
            </a:r>
            <a:r>
              <a:rPr lang="en-US" altLang="zh-TW" sz="2000" b="1" smtClean="0"/>
              <a:t>0</a:t>
            </a:r>
            <a:r>
              <a:rPr lang="zh-TW" altLang="en-US" sz="2000" b="1" smtClean="0"/>
              <a:t> </a:t>
            </a:r>
            <a:r>
              <a:rPr lang="zh-TW" altLang="en-US" sz="2000" b="1"/>
              <a:t>少 </a:t>
            </a:r>
            <a:r>
              <a:rPr lang="en-US" altLang="zh-TW" sz="2000" b="1"/>
              <a:t>5k </a:t>
            </a:r>
            <a:r>
              <a:rPr lang="zh-TW" altLang="en-US" sz="2000" b="1"/>
              <a:t>個</a:t>
            </a:r>
            <a:endParaRPr lang="en-US" altLang="zh-TW" sz="2000" b="1"/>
          </a:p>
          <a:p>
            <a:pPr lvl="1"/>
            <a:r>
              <a:rPr lang="zh-TW" altLang="en-US" sz="2000"/>
              <a:t>嘗試樣本</a:t>
            </a:r>
            <a:r>
              <a:rPr lang="en-US" altLang="zh-TW" sz="2000"/>
              <a:t>	1</a:t>
            </a:r>
            <a:r>
              <a:rPr lang="zh-TW" altLang="en-US" sz="2000"/>
              <a:t>多 </a:t>
            </a:r>
            <a:r>
              <a:rPr lang="en-US" altLang="zh-TW" sz="2000"/>
              <a:t>10k</a:t>
            </a:r>
            <a:r>
              <a:rPr lang="zh-TW" altLang="en-US" sz="2000"/>
              <a:t> </a:t>
            </a:r>
            <a:r>
              <a:rPr lang="zh-TW" altLang="en-US" sz="2000" smtClean="0"/>
              <a:t>個，樣本 </a:t>
            </a:r>
            <a:r>
              <a:rPr lang="en-US" altLang="zh-TW" sz="2000"/>
              <a:t>0</a:t>
            </a:r>
            <a:r>
              <a:rPr lang="zh-TW" altLang="en-US" sz="2000"/>
              <a:t> 少 </a:t>
            </a:r>
            <a:r>
              <a:rPr lang="en-US" altLang="zh-TW" sz="2000"/>
              <a:t>10k </a:t>
            </a:r>
            <a:r>
              <a:rPr lang="zh-TW" altLang="en-US" sz="2000"/>
              <a:t>個</a:t>
            </a:r>
            <a:endParaRPr lang="en-US" altLang="zh-TW" sz="2000"/>
          </a:p>
          <a:p>
            <a:pPr lvl="1"/>
            <a:endParaRPr lang="en-US" altLang="zh-TW" sz="2000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564904"/>
            <a:ext cx="8045450" cy="11493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3789040"/>
            <a:ext cx="8045450" cy="17272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580441"/>
            <a:ext cx="8045450" cy="11366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1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560840" cy="850106"/>
          </a:xfrm>
        </p:spPr>
        <p:txBody>
          <a:bodyPr anchor="t">
            <a:noAutofit/>
          </a:bodyPr>
          <a:lstStyle/>
          <a:p>
            <a:pPr algn="l"/>
            <a:r>
              <a:rPr lang="zh-TW" altLang="en-US" sz="2800" b="1" smtClean="0">
                <a:latin typeface="標楷體" pitchFamily="65" charset="-120"/>
                <a:ea typeface="標楷體" pitchFamily="65" charset="-120"/>
              </a:rPr>
              <a:t>調整</a:t>
            </a:r>
            <a:r>
              <a:rPr lang="en-US" altLang="zh-TW" sz="2800" b="1" smtClean="0">
                <a:latin typeface="標楷體" pitchFamily="65" charset="-120"/>
                <a:ea typeface="標楷體" pitchFamily="65" charset="-120"/>
              </a:rPr>
              <a:t>BatchSize</a:t>
            </a:r>
            <a:r>
              <a:rPr lang="zh-TW" altLang="en-US" sz="2800" b="1" smtClean="0">
                <a:latin typeface="標楷體" pitchFamily="65" charset="-120"/>
                <a:ea typeface="標楷體" pitchFamily="65" charset="-120"/>
              </a:rPr>
              <a:t>，新增 </a:t>
            </a:r>
            <a:r>
              <a:rPr lang="en-US" altLang="zh-TW" sz="2800" b="1" smtClean="0">
                <a:latin typeface="標楷體" pitchFamily="65" charset="-120"/>
                <a:ea typeface="標楷體" pitchFamily="65" charset="-120"/>
              </a:rPr>
              <a:t>L2</a:t>
            </a:r>
            <a:r>
              <a:rPr lang="zh-TW" altLang="en-US" sz="2800" b="1" smtClean="0">
                <a:latin typeface="標楷體" pitchFamily="65" charset="-120"/>
                <a:ea typeface="標楷體" pitchFamily="65" charset="-120"/>
              </a:rPr>
              <a:t> 正則化</a:t>
            </a: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700807"/>
            <a:ext cx="2124075" cy="14192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1" y="3242295"/>
            <a:ext cx="6296025" cy="12668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653136"/>
            <a:ext cx="8424936" cy="1558693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699792" y="1700807"/>
            <a:ext cx="554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/>
              <a:t>在梯度下降</a:t>
            </a:r>
            <a:r>
              <a:rPr lang="zh-TW" altLang="en-US" smtClean="0"/>
              <a:t>更新中</a:t>
            </a:r>
            <a:r>
              <a:rPr lang="zh-TW" altLang="en-US"/>
              <a:t>，將正則化項的梯度添加到權重的梯度中。有助於減少過擬合的風險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mtClean="0"/>
              <a:t>在</a:t>
            </a:r>
            <a:r>
              <a:rPr lang="zh-TW" altLang="en-US"/>
              <a:t>計算損失函數時，將正則化項添加到交叉熵損失函數中，以懲罰權重的大小</a:t>
            </a:r>
            <a:r>
              <a:rPr lang="zh-TW" altLang="en-US" smtClean="0"/>
              <a:t>。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37848" y="110960"/>
            <a:ext cx="7859216" cy="648072"/>
          </a:xfrm>
        </p:spPr>
        <p:txBody>
          <a:bodyPr>
            <a:normAutofit/>
          </a:bodyPr>
          <a:lstStyle/>
          <a:p>
            <a:r>
              <a:rPr lang="en-US" altLang="zh-TW" sz="2400" smtClean="0"/>
              <a:t>BS=256</a:t>
            </a:r>
            <a:r>
              <a:rPr lang="zh-TW" altLang="en-US" sz="2400" smtClean="0"/>
              <a:t>效果較好，</a:t>
            </a:r>
            <a:r>
              <a:rPr lang="en-US" altLang="zh-TW" sz="2400" smtClean="0"/>
              <a:t>Lambda_</a:t>
            </a:r>
            <a:r>
              <a:rPr lang="zh-TW" altLang="en-US" sz="2400" smtClean="0"/>
              <a:t>固定</a:t>
            </a:r>
            <a:r>
              <a:rPr lang="en-US" altLang="zh-TW" sz="2400" smtClean="0"/>
              <a:t>0.001</a:t>
            </a:r>
            <a:endParaRPr lang="en-US" altLang="zh-TW" sz="240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8140700" cy="30416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"/>
          <a:stretch/>
        </p:blipFill>
        <p:spPr bwMode="auto">
          <a:xfrm>
            <a:off x="467544" y="3807482"/>
            <a:ext cx="8140700" cy="288206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560840" cy="850106"/>
          </a:xfrm>
        </p:spPr>
        <p:txBody>
          <a:bodyPr anchor="t">
            <a:noAutofit/>
          </a:bodyPr>
          <a:lstStyle/>
          <a:p>
            <a:pPr algn="l"/>
            <a:r>
              <a:rPr lang="zh-TW" altLang="en-US" sz="2800" b="1" smtClean="0">
                <a:latin typeface="標楷體" pitchFamily="65" charset="-120"/>
                <a:ea typeface="標楷體" pitchFamily="65" charset="-120"/>
              </a:rPr>
              <a:t>奇怪的</a:t>
            </a:r>
            <a:r>
              <a:rPr lang="en-US" altLang="zh-TW" sz="2800" b="1" smtClean="0">
                <a:latin typeface="標楷體" pitchFamily="65" charset="-120"/>
                <a:ea typeface="標楷體" pitchFamily="65" charset="-120"/>
              </a:rPr>
              <a:t>NaN</a:t>
            </a:r>
            <a:r>
              <a:rPr lang="zh-TW" altLang="en-US" sz="2800" b="1" smtClean="0">
                <a:latin typeface="標楷體" pitchFamily="65" charset="-120"/>
                <a:ea typeface="標楷體" pitchFamily="65" charset="-120"/>
              </a:rPr>
              <a:t>問題</a:t>
            </a: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內容版面配置區 4"/>
          <p:cNvSpPr>
            <a:spLocks noGrp="1"/>
          </p:cNvSpPr>
          <p:nvPr>
            <p:ph idx="1"/>
          </p:nvPr>
        </p:nvSpPr>
        <p:spPr>
          <a:xfrm>
            <a:off x="359532" y="1124744"/>
            <a:ext cx="7859216" cy="4525963"/>
          </a:xfrm>
        </p:spPr>
        <p:txBody>
          <a:bodyPr>
            <a:normAutofit/>
          </a:bodyPr>
          <a:lstStyle/>
          <a:p>
            <a:r>
              <a:rPr lang="zh-TW" altLang="en-US" sz="2400"/>
              <a:t>使用</a:t>
            </a:r>
            <a:r>
              <a:rPr lang="zh-TW" altLang="en-US" sz="2400" smtClean="0"/>
              <a:t>列均值替換 </a:t>
            </a:r>
            <a:r>
              <a:rPr lang="en-US" altLang="zh-TW" sz="2400" smtClean="0"/>
              <a:t>NaN</a:t>
            </a:r>
            <a:r>
              <a:rPr lang="zh-TW" altLang="en-US" sz="2400" smtClean="0"/>
              <a:t>，會將整列都是 </a:t>
            </a:r>
            <a:r>
              <a:rPr lang="en-US" altLang="zh-TW" sz="2400" smtClean="0"/>
              <a:t>NaN</a:t>
            </a:r>
            <a:r>
              <a:rPr lang="zh-TW" altLang="en-US" sz="2400" smtClean="0"/>
              <a:t> 的列刪除，但實際查看發現那列特徵為 </a:t>
            </a:r>
            <a:r>
              <a:rPr lang="en-US" altLang="zh-TW" sz="2400" smtClean="0"/>
              <a:t>One-hot vector</a:t>
            </a:r>
          </a:p>
          <a:p>
            <a:r>
              <a:rPr lang="zh-TW" altLang="en-US" sz="2400" smtClean="0"/>
              <a:t>計算特徵分數前將</a:t>
            </a:r>
            <a:r>
              <a:rPr lang="en-US" altLang="zh-TW" sz="2400" smtClean="0"/>
              <a:t>NaN</a:t>
            </a:r>
            <a:r>
              <a:rPr lang="zh-TW" altLang="en-US" sz="2400" smtClean="0"/>
              <a:t>替換為</a:t>
            </a:r>
            <a:r>
              <a:rPr lang="en-US" altLang="zh-TW" sz="2400" smtClean="0"/>
              <a:t>0</a:t>
            </a:r>
            <a:r>
              <a:rPr lang="zh-TW" altLang="en-US" sz="2400"/>
              <a:t>，</a:t>
            </a:r>
            <a:r>
              <a:rPr lang="zh-TW" altLang="en-US" sz="2400" smtClean="0"/>
              <a:t>分數較高</a:t>
            </a:r>
            <a:endParaRPr lang="en-US" altLang="zh-TW" sz="240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1472"/>
            <a:ext cx="5353050" cy="20193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79" y="4797152"/>
            <a:ext cx="8426450" cy="5588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79" y="5589240"/>
            <a:ext cx="8426450" cy="6159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3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7560840" cy="850106"/>
          </a:xfrm>
        </p:spPr>
        <p:txBody>
          <a:bodyPr anchor="t">
            <a:noAutofit/>
          </a:bodyPr>
          <a:lstStyle/>
          <a:p>
            <a:pPr algn="l"/>
            <a:r>
              <a:rPr lang="zh-TW" altLang="en-US" sz="2800" b="1" smtClean="0">
                <a:latin typeface="標楷體" pitchFamily="65" charset="-120"/>
                <a:ea typeface="標楷體" pitchFamily="65" charset="-120"/>
              </a:rPr>
              <a:t>嘗試更改</a:t>
            </a:r>
            <a:r>
              <a:rPr lang="en-US" altLang="zh-TW" sz="2800" b="1" smtClean="0">
                <a:latin typeface="標楷體" pitchFamily="65" charset="-120"/>
                <a:ea typeface="標楷體" pitchFamily="65" charset="-120"/>
              </a:rPr>
              <a:t>dev</a:t>
            </a:r>
            <a:r>
              <a:rPr lang="zh-TW" altLang="en-US" sz="2800" b="1">
                <a:latin typeface="標楷體" pitchFamily="65" charset="-120"/>
                <a:ea typeface="標楷體" pitchFamily="65" charset="-120"/>
              </a:rPr>
              <a:t>比例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76" y="3356992"/>
            <a:ext cx="8464550" cy="12827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48" y="1628800"/>
            <a:ext cx="7924800" cy="13525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9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7560840" cy="850106"/>
          </a:xfrm>
        </p:spPr>
        <p:txBody>
          <a:bodyPr anchor="t">
            <a:noAutofit/>
          </a:bodyPr>
          <a:lstStyle/>
          <a:p>
            <a:pPr algn="l"/>
            <a:r>
              <a:rPr lang="en-US" altLang="zh-TW" sz="2800" b="1"/>
              <a:t>Porbabilistic generative model</a:t>
            </a: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內容版面配置區 4"/>
          <p:cNvSpPr>
            <a:spLocks noGrp="1"/>
          </p:cNvSpPr>
          <p:nvPr>
            <p:ph idx="1"/>
          </p:nvPr>
        </p:nvSpPr>
        <p:spPr>
          <a:xfrm>
            <a:off x="584048" y="1556792"/>
            <a:ext cx="7859216" cy="2880320"/>
          </a:xfrm>
        </p:spPr>
        <p:txBody>
          <a:bodyPr>
            <a:normAutofit/>
          </a:bodyPr>
          <a:lstStyle/>
          <a:p>
            <a:r>
              <a:rPr lang="zh-TW" altLang="en-US" sz="2400"/>
              <a:t>用於描述觀測數據和潛在變量之間的概率關係。</a:t>
            </a:r>
            <a:endParaRPr lang="en-US" altLang="zh-TW" sz="2400"/>
          </a:p>
          <a:p>
            <a:r>
              <a:rPr lang="zh-TW" altLang="en-US" sz="2400" smtClean="0"/>
              <a:t>通過</a:t>
            </a:r>
            <a:r>
              <a:rPr lang="zh-TW" altLang="en-US" sz="2400"/>
              <a:t>對數據</a:t>
            </a:r>
            <a:r>
              <a:rPr lang="zh-TW" altLang="en-US" sz="2400" smtClean="0"/>
              <a:t>生成</a:t>
            </a:r>
            <a:r>
              <a:rPr lang="zh-TW" altLang="en-US" sz="2400"/>
              <a:t>的</a:t>
            </a:r>
            <a:r>
              <a:rPr lang="zh-TW" altLang="en-US" sz="2400" smtClean="0"/>
              <a:t>過</a:t>
            </a:r>
            <a:r>
              <a:rPr lang="zh-TW" altLang="en-US" sz="2400"/>
              <a:t>程建模來學習數據的分佈，從而</a:t>
            </a:r>
            <a:r>
              <a:rPr lang="zh-TW" altLang="en-US" sz="2400" smtClean="0"/>
              <a:t>可生成</a:t>
            </a:r>
            <a:r>
              <a:rPr lang="zh-TW" altLang="en-US" sz="2400"/>
              <a:t>新的數據樣本，並對觀測數據進行推斷和預測。</a:t>
            </a:r>
            <a:endParaRPr lang="en-US" altLang="zh-TW" sz="2400"/>
          </a:p>
          <a:p>
            <a:r>
              <a:rPr lang="zh-TW" altLang="en-US" sz="2400"/>
              <a:t>假設存在一組潛在變量（</a:t>
            </a:r>
            <a:r>
              <a:rPr lang="en-US" altLang="zh-TW" sz="2400"/>
              <a:t>latent variables</a:t>
            </a:r>
            <a:r>
              <a:rPr lang="zh-TW" altLang="en-US" sz="2400"/>
              <a:t>）和一組可觀測變量（</a:t>
            </a:r>
            <a:r>
              <a:rPr lang="en-US" altLang="zh-TW" sz="2400"/>
              <a:t>observable variables</a:t>
            </a:r>
            <a:r>
              <a:rPr lang="zh-TW" altLang="en-US" sz="2400" smtClean="0"/>
              <a:t>）。</a:t>
            </a:r>
            <a:endParaRPr lang="en-US" altLang="zh-TW" sz="2400" smtClean="0"/>
          </a:p>
          <a:p>
            <a:pPr lvl="1"/>
            <a:r>
              <a:rPr lang="zh-TW" altLang="en-US" sz="2000" smtClean="0"/>
              <a:t>潛在</a:t>
            </a:r>
            <a:r>
              <a:rPr lang="zh-TW" altLang="en-US" sz="2000"/>
              <a:t>變量是無法直接觀測到的隱含特徵或隱含變</a:t>
            </a:r>
            <a:r>
              <a:rPr lang="zh-TW" altLang="en-US" sz="2000" smtClean="0"/>
              <a:t>量</a:t>
            </a:r>
            <a:endParaRPr lang="en-US" altLang="zh-TW" sz="2000"/>
          </a:p>
          <a:p>
            <a:pPr lvl="1"/>
            <a:r>
              <a:rPr lang="zh-TW" altLang="en-US" sz="2000" smtClean="0"/>
              <a:t>可</a:t>
            </a:r>
            <a:r>
              <a:rPr lang="zh-TW" altLang="en-US" sz="2000"/>
              <a:t>觀測變量是</a:t>
            </a:r>
            <a:r>
              <a:rPr lang="zh-TW" altLang="en-US" sz="2000" smtClean="0"/>
              <a:t>我們可以</a:t>
            </a:r>
            <a:r>
              <a:rPr lang="zh-TW" altLang="en-US" sz="2000"/>
              <a:t>觀測到的</a:t>
            </a:r>
            <a:r>
              <a:rPr lang="zh-TW" altLang="en-US" sz="2000" smtClean="0"/>
              <a:t>數據</a:t>
            </a:r>
            <a:endParaRPr lang="en-US" altLang="zh-TW" sz="1600"/>
          </a:p>
        </p:txBody>
      </p:sp>
      <p:sp>
        <p:nvSpPr>
          <p:cNvPr id="9" name="內容版面配置區 4"/>
          <p:cNvSpPr txBox="1">
            <a:spLocks/>
          </p:cNvSpPr>
          <p:nvPr/>
        </p:nvSpPr>
        <p:spPr>
          <a:xfrm>
            <a:off x="666400" y="4509120"/>
            <a:ext cx="3888432" cy="227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800" b="1"/>
              <a:t>優點：</a:t>
            </a:r>
          </a:p>
          <a:p>
            <a:pPr lvl="1"/>
            <a:r>
              <a:rPr lang="zh-TW" altLang="en-US" sz="1800"/>
              <a:t>可以生成新的數據樣本，具有數據生成能力。</a:t>
            </a:r>
          </a:p>
          <a:p>
            <a:pPr lvl="1"/>
            <a:r>
              <a:rPr lang="zh-TW" altLang="en-US" sz="1800"/>
              <a:t>可以進行推斷和預測，對潛在變量進行估計和預測。</a:t>
            </a:r>
          </a:p>
          <a:p>
            <a:pPr lvl="1"/>
            <a:r>
              <a:rPr lang="zh-TW" altLang="en-US" sz="1800"/>
              <a:t>模型參數的學習通常相對</a:t>
            </a:r>
            <a:r>
              <a:rPr lang="zh-TW" altLang="en-US" sz="1800" smtClean="0"/>
              <a:t>直觀</a:t>
            </a:r>
            <a:r>
              <a:rPr lang="zh-TW" altLang="en-US" sz="1800"/>
              <a:t>。</a:t>
            </a:r>
          </a:p>
        </p:txBody>
      </p:sp>
      <p:sp>
        <p:nvSpPr>
          <p:cNvPr id="11" name="內容版面配置區 4"/>
          <p:cNvSpPr txBox="1">
            <a:spLocks/>
          </p:cNvSpPr>
          <p:nvPr/>
        </p:nvSpPr>
        <p:spPr>
          <a:xfrm>
            <a:off x="4554832" y="4521232"/>
            <a:ext cx="3888432" cy="227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800" b="1" smtClean="0"/>
              <a:t>缺點：</a:t>
            </a:r>
            <a:endParaRPr lang="en-US" altLang="zh-TW" sz="1800" b="1" smtClean="0"/>
          </a:p>
          <a:p>
            <a:pPr lvl="1"/>
            <a:r>
              <a:rPr lang="zh-TW" altLang="en-US" sz="1800" smtClean="0"/>
              <a:t>對</a:t>
            </a:r>
            <a:r>
              <a:rPr lang="zh-TW" altLang="en-US" sz="1800"/>
              <a:t>數據分佈的假設可能過於</a:t>
            </a:r>
            <a:r>
              <a:rPr lang="zh-TW" altLang="en-US" sz="1800" smtClean="0"/>
              <a:t>簡單</a:t>
            </a:r>
            <a:endParaRPr lang="en-US" altLang="zh-TW" sz="1800" smtClean="0"/>
          </a:p>
          <a:p>
            <a:pPr lvl="1"/>
            <a:r>
              <a:rPr lang="zh-TW" altLang="en-US" sz="1800" smtClean="0"/>
              <a:t>對</a:t>
            </a:r>
            <a:r>
              <a:rPr lang="zh-TW" altLang="en-US" sz="1800"/>
              <a:t>高維數據的建模困難等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9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7560840" cy="850106"/>
          </a:xfrm>
        </p:spPr>
        <p:txBody>
          <a:bodyPr anchor="t">
            <a:noAutofit/>
          </a:bodyPr>
          <a:lstStyle/>
          <a:p>
            <a:pPr algn="l"/>
            <a:r>
              <a:rPr lang="zh-TW" altLang="en-US" sz="2800" b="1" smtClean="0"/>
              <a:t>讀取資料</a:t>
            </a:r>
            <a:endParaRPr lang="en-US" altLang="zh-TW" sz="2800" b="1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32" y="1748814"/>
            <a:ext cx="6768752" cy="4509773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4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634678"/>
            <a:ext cx="7560840" cy="850106"/>
          </a:xfrm>
        </p:spPr>
        <p:txBody>
          <a:bodyPr anchor="t">
            <a:noAutofit/>
          </a:bodyPr>
          <a:lstStyle/>
          <a:p>
            <a:pPr algn="l"/>
            <a:r>
              <a:rPr lang="en-US" altLang="zh-TW" sz="2800"/>
              <a:t>Computing weights and bias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24" y="1484784"/>
            <a:ext cx="8492440" cy="291462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4" y="4725144"/>
            <a:ext cx="8039100" cy="4762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4" y="5378937"/>
            <a:ext cx="8039100" cy="12001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2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560840" cy="850106"/>
          </a:xfrm>
        </p:spPr>
        <p:txBody>
          <a:bodyPr anchor="t">
            <a:noAutofit/>
          </a:bodyPr>
          <a:lstStyle/>
          <a:p>
            <a:pPr algn="l"/>
            <a:r>
              <a:rPr lang="en-US" altLang="zh-TW" sz="2800" b="1"/>
              <a:t>Task Introduction and Dataset</a:t>
            </a:r>
            <a:r>
              <a:rPr lang="en-US" altLang="zh-TW" sz="2800"/>
              <a:t/>
            </a:r>
            <a:br>
              <a:rPr lang="en-US" altLang="zh-TW" sz="2800"/>
            </a:br>
            <a:r>
              <a:rPr lang="en-US" altLang="zh-TW" sz="2800"/>
              <a:t/>
            </a:r>
            <a:br>
              <a:rPr lang="en-US" altLang="zh-TW" sz="2800"/>
            </a:b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/>
          </a:bodyPr>
          <a:lstStyle/>
          <a:p>
            <a:r>
              <a:rPr lang="en-US" altLang="zh-TW" sz="2400"/>
              <a:t>Task</a:t>
            </a:r>
            <a:r>
              <a:rPr lang="en-US" altLang="zh-TW" sz="2400" b="1"/>
              <a:t> </a:t>
            </a:r>
            <a:r>
              <a:rPr lang="zh-TW" altLang="en-US" sz="2400" smtClean="0"/>
              <a:t>：</a:t>
            </a:r>
            <a:r>
              <a:rPr lang="zh-TW" altLang="en-US" sz="2400"/>
              <a:t>二元分類</a:t>
            </a:r>
          </a:p>
          <a:p>
            <a:pPr lvl="1"/>
            <a:r>
              <a:rPr lang="zh-TW" altLang="en-US" sz="2000" smtClean="0"/>
              <a:t>以個人訊息判斷其收入</a:t>
            </a:r>
            <a:r>
              <a:rPr lang="zh-TW" altLang="en-US" sz="2000"/>
              <a:t>是否</a:t>
            </a:r>
            <a:r>
              <a:rPr lang="zh-TW" altLang="en-US" sz="2000" smtClean="0"/>
              <a:t>超過 </a:t>
            </a:r>
            <a:r>
              <a:rPr lang="en-US" altLang="zh-TW" sz="2000" smtClean="0"/>
              <a:t>50000</a:t>
            </a:r>
            <a:r>
              <a:rPr lang="zh-TW" altLang="en-US" sz="2000" smtClean="0"/>
              <a:t> 美元</a:t>
            </a:r>
            <a:endParaRPr lang="en-US" altLang="zh-TW" sz="2000" smtClean="0"/>
          </a:p>
          <a:p>
            <a:pPr lvl="1"/>
            <a:endParaRPr lang="en-US" altLang="zh-TW" sz="2000" smtClean="0"/>
          </a:p>
          <a:p>
            <a:r>
              <a:rPr lang="en-US" altLang="zh-TW" sz="2400"/>
              <a:t>Dataset: Census-Income (KDD) Dataset</a:t>
            </a:r>
          </a:p>
          <a:p>
            <a:pPr lvl="1"/>
            <a:r>
              <a:rPr lang="en-US" altLang="zh-TW" sz="2000"/>
              <a:t>remove unnecessary attributes and,</a:t>
            </a:r>
          </a:p>
          <a:p>
            <a:pPr lvl="1"/>
            <a:r>
              <a:rPr lang="en-US" altLang="zh-TW" sz="2000"/>
              <a:t>balance the ratio between positively and negatively labeled data.</a:t>
            </a:r>
          </a:p>
          <a:p>
            <a:endParaRPr lang="en-US" altLang="zh-TW" sz="2400" smtClean="0"/>
          </a:p>
          <a:p>
            <a:endParaRPr lang="zh-TW" altLang="en-US" sz="240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40" y="4581128"/>
            <a:ext cx="7880350" cy="11239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98"/>
          <a:stretch/>
        </p:blipFill>
        <p:spPr bwMode="auto">
          <a:xfrm>
            <a:off x="6407090" y="2060848"/>
            <a:ext cx="2171700" cy="13189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8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6563072" cy="850106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800" b="1"/>
              <a:t>Kaggle</a:t>
            </a:r>
            <a:endParaRPr lang="zh-TW" altLang="en-US" sz="2800" b="1">
              <a:latin typeface="+mn-lt"/>
              <a:ea typeface="標楷體" pitchFamily="65" charset="-120"/>
            </a:endParaRPr>
          </a:p>
        </p:txBody>
      </p:sp>
      <p:sp>
        <p:nvSpPr>
          <p:cNvPr id="8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/>
          </a:bodyPr>
          <a:lstStyle/>
          <a:p>
            <a:pPr fontAlgn="base"/>
            <a:r>
              <a:rPr lang="en-US" altLang="zh-TW" sz="2400"/>
              <a:t>Kaggle competition: </a:t>
            </a:r>
            <a:r>
              <a:rPr lang="en-US" altLang="zh-TW" sz="2400" u="sng">
                <a:hlinkClick r:id="rId2"/>
              </a:rPr>
              <a:t>https://www.kaggle.com/c/ml2020spring-hw2</a:t>
            </a:r>
            <a:endParaRPr lang="en-US" altLang="zh-TW" sz="2400"/>
          </a:p>
          <a:p>
            <a:pPr fontAlgn="base"/>
            <a:r>
              <a:rPr lang="en-US" altLang="zh-TW" sz="2400"/>
              <a:t>Public simple </a:t>
            </a:r>
            <a:r>
              <a:rPr lang="en-US" altLang="zh-TW" sz="2400" smtClean="0"/>
              <a:t>baseline</a:t>
            </a:r>
            <a:r>
              <a:rPr lang="zh-TW" altLang="en-US" sz="2400" smtClean="0"/>
              <a:t> </a:t>
            </a:r>
            <a:r>
              <a:rPr lang="en-US" altLang="zh-TW" sz="2400" smtClean="0"/>
              <a:t>: </a:t>
            </a:r>
            <a:r>
              <a:rPr lang="en-US" altLang="zh-TW" sz="2400"/>
              <a:t>0.88617</a:t>
            </a:r>
          </a:p>
          <a:p>
            <a:r>
              <a:rPr lang="en-US" altLang="zh-TW" sz="2400"/>
              <a:t>Public strong </a:t>
            </a:r>
            <a:r>
              <a:rPr lang="en-US" altLang="zh-TW" sz="2400" smtClean="0"/>
              <a:t>baseline</a:t>
            </a:r>
            <a:r>
              <a:rPr lang="zh-TW" altLang="en-US" sz="2400" smtClean="0"/>
              <a:t> </a:t>
            </a:r>
            <a:r>
              <a:rPr lang="en-US" altLang="zh-TW" sz="2400" smtClean="0"/>
              <a:t>: </a:t>
            </a:r>
            <a:r>
              <a:rPr lang="en-US" altLang="zh-TW" sz="2400"/>
              <a:t>0.89052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76102"/>
            <a:ext cx="8483600" cy="11811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4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8984" y="332656"/>
            <a:ext cx="7560840" cy="850106"/>
          </a:xfrm>
        </p:spPr>
        <p:txBody>
          <a:bodyPr anchor="t">
            <a:noAutofit/>
          </a:bodyPr>
          <a:lstStyle/>
          <a:p>
            <a:pPr algn="l"/>
            <a:r>
              <a:rPr lang="zh-TW" altLang="en-US" sz="2800" b="1" smtClean="0">
                <a:latin typeface="標楷體" pitchFamily="65" charset="-120"/>
                <a:ea typeface="標楷體" pitchFamily="65" charset="-120"/>
              </a:rPr>
              <a:t>特徵選擇</a:t>
            </a: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45880" y="1268760"/>
            <a:ext cx="7859216" cy="4525963"/>
          </a:xfrm>
        </p:spPr>
        <p:txBody>
          <a:bodyPr>
            <a:normAutofit/>
          </a:bodyPr>
          <a:lstStyle/>
          <a:p>
            <a:r>
              <a:rPr lang="zh-TW" altLang="en-US" sz="2400" smtClean="0"/>
              <a:t>嘗試單純把國家訊息特徵和家庭因素移除</a:t>
            </a:r>
            <a:endParaRPr lang="en-US" altLang="zh-TW" sz="2400" smtClean="0"/>
          </a:p>
          <a:p>
            <a:endParaRPr lang="zh-TW" altLang="en-US" sz="240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73"/>
          <a:stretch/>
        </p:blipFill>
        <p:spPr bwMode="auto">
          <a:xfrm>
            <a:off x="539552" y="1844824"/>
            <a:ext cx="7128792" cy="70635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44"/>
          <a:stretch/>
        </p:blipFill>
        <p:spPr bwMode="auto">
          <a:xfrm>
            <a:off x="899592" y="2780928"/>
            <a:ext cx="6208641" cy="3802879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212467"/>
            <a:ext cx="6208641" cy="9398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8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560840" cy="850106"/>
          </a:xfrm>
        </p:spPr>
        <p:txBody>
          <a:bodyPr anchor="t">
            <a:noAutofit/>
          </a:bodyPr>
          <a:lstStyle/>
          <a:p>
            <a:pPr algn="l"/>
            <a:r>
              <a:rPr lang="zh-TW" altLang="en-US" sz="2800" b="1" smtClean="0">
                <a:latin typeface="標楷體" pitchFamily="65" charset="-120"/>
                <a:ea typeface="標楷體" pitchFamily="65" charset="-120"/>
              </a:rPr>
              <a:t>固定隨機性</a:t>
            </a: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/>
          </a:bodyPr>
          <a:lstStyle/>
          <a:p>
            <a:r>
              <a:rPr lang="zh-TW" altLang="en-US" sz="2400" smtClean="0"/>
              <a:t>固定</a:t>
            </a:r>
            <a:r>
              <a:rPr lang="en-US" altLang="zh-TW" sz="2400" smtClean="0"/>
              <a:t>shuffle</a:t>
            </a:r>
          </a:p>
          <a:p>
            <a:endParaRPr lang="en-US" altLang="zh-TW" sz="2400"/>
          </a:p>
          <a:p>
            <a:endParaRPr lang="en-US" altLang="zh-TW" sz="2400" smtClean="0"/>
          </a:p>
          <a:p>
            <a:endParaRPr lang="en-US" altLang="zh-TW" sz="2400"/>
          </a:p>
          <a:p>
            <a:r>
              <a:rPr lang="zh-TW" altLang="en-US" sz="2400"/>
              <a:t>固定</a:t>
            </a:r>
            <a:r>
              <a:rPr lang="en-US" altLang="zh-TW" sz="2400"/>
              <a:t>mask</a:t>
            </a:r>
            <a:endParaRPr lang="en-US" altLang="zh-TW" sz="2400" smtClean="0"/>
          </a:p>
          <a:p>
            <a:endParaRPr lang="zh-TW" altLang="en-US" sz="240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183545"/>
            <a:ext cx="5686425" cy="11620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7216776" cy="12287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8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" y="548680"/>
            <a:ext cx="4829175" cy="60198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16832"/>
            <a:ext cx="4770825" cy="424847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364088" y="721013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smtClean="0"/>
              <a:t>特徵工程</a:t>
            </a:r>
            <a:endParaRPr lang="zh-TW" altLang="en-US" sz="36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8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560840" cy="850106"/>
          </a:xfrm>
        </p:spPr>
        <p:txBody>
          <a:bodyPr anchor="t">
            <a:noAutofit/>
          </a:bodyPr>
          <a:lstStyle/>
          <a:p>
            <a:pPr algn="l"/>
            <a:r>
              <a:rPr lang="zh-TW" altLang="en-US" sz="2800" b="1" smtClean="0"/>
              <a:t>特徵</a:t>
            </a:r>
            <a:r>
              <a:rPr lang="zh-TW" altLang="en-US" sz="2800" b="1"/>
              <a:t>工程</a:t>
            </a:r>
            <a:r>
              <a:rPr lang="en-US" altLang="zh-TW" sz="2800"/>
              <a:t/>
            </a:r>
            <a:br>
              <a:rPr lang="en-US" altLang="zh-TW" sz="2800"/>
            </a:br>
            <a:r>
              <a:rPr lang="en-US" altLang="zh-TW" sz="2800"/>
              <a:t/>
            </a:r>
            <a:br>
              <a:rPr lang="en-US" altLang="zh-TW" sz="2800"/>
            </a:b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7544" y="836712"/>
            <a:ext cx="7859216" cy="4525963"/>
          </a:xfrm>
        </p:spPr>
        <p:txBody>
          <a:bodyPr>
            <a:normAutofit/>
          </a:bodyPr>
          <a:lstStyle/>
          <a:p>
            <a:r>
              <a:rPr lang="zh-TW" altLang="en-US" sz="2400" smtClean="0"/>
              <a:t>使用分數前 </a:t>
            </a:r>
            <a:r>
              <a:rPr lang="en-US" altLang="zh-TW" sz="2400" smtClean="0"/>
              <a:t>60</a:t>
            </a:r>
            <a:r>
              <a:rPr lang="zh-TW" altLang="en-US" sz="2400" smtClean="0"/>
              <a:t> 高的特徵，</a:t>
            </a:r>
            <a:r>
              <a:rPr lang="en-US" altLang="zh-TW" sz="2400" smtClean="0"/>
              <a:t>epoch 30</a:t>
            </a:r>
          </a:p>
          <a:p>
            <a:endParaRPr lang="en-US" altLang="zh-TW" sz="2400"/>
          </a:p>
          <a:p>
            <a:endParaRPr lang="en-US" altLang="zh-TW" sz="2400" smtClean="0"/>
          </a:p>
          <a:p>
            <a:endParaRPr lang="en-US" altLang="zh-TW" sz="2400"/>
          </a:p>
          <a:p>
            <a:r>
              <a:rPr lang="en-US" altLang="zh-TW" sz="2400" smtClean="0"/>
              <a:t>Dropout(0.2)+</a:t>
            </a:r>
            <a:r>
              <a:rPr lang="zh-TW" altLang="en-US" sz="2400" smtClean="0"/>
              <a:t>標準化</a:t>
            </a:r>
            <a:endParaRPr lang="en-US" altLang="zh-TW" sz="2400" smtClean="0"/>
          </a:p>
          <a:p>
            <a:endParaRPr lang="en-US" altLang="zh-TW" sz="2400"/>
          </a:p>
          <a:p>
            <a:endParaRPr lang="en-US" altLang="zh-TW" sz="2400" smtClean="0"/>
          </a:p>
          <a:p>
            <a:endParaRPr lang="en-US" altLang="zh-TW" sz="2400"/>
          </a:p>
          <a:p>
            <a:r>
              <a:rPr lang="zh-TW" altLang="en-US" sz="2400"/>
              <a:t>前 </a:t>
            </a:r>
            <a:r>
              <a:rPr lang="en-US" altLang="zh-TW" sz="2400" smtClean="0"/>
              <a:t>256</a:t>
            </a:r>
            <a:r>
              <a:rPr lang="zh-TW" altLang="en-US" sz="2400" smtClean="0"/>
              <a:t> </a:t>
            </a:r>
            <a:r>
              <a:rPr lang="zh-TW" altLang="en-US" sz="2400"/>
              <a:t>高的</a:t>
            </a:r>
            <a:r>
              <a:rPr lang="zh-TW" altLang="en-US" sz="2400" smtClean="0"/>
              <a:t>特徵</a:t>
            </a:r>
            <a:r>
              <a:rPr lang="en-US" altLang="zh-TW" sz="2400" smtClean="0"/>
              <a:t>&amp;epoch 200</a:t>
            </a:r>
            <a:r>
              <a:rPr lang="zh-TW" altLang="en-US" sz="2400" smtClean="0"/>
              <a:t>，過 </a:t>
            </a:r>
            <a:r>
              <a:rPr lang="en-US" altLang="zh-TW" sz="2400" smtClean="0"/>
              <a:t>strong </a:t>
            </a:r>
            <a:r>
              <a:rPr lang="en-US" altLang="zh-TW" sz="2400"/>
              <a:t>baseline</a:t>
            </a:r>
            <a:r>
              <a:rPr lang="zh-TW" altLang="en-US" sz="2400"/>
              <a:t> </a:t>
            </a:r>
            <a:endParaRPr lang="en-US" altLang="zh-TW" sz="2400"/>
          </a:p>
          <a:p>
            <a:endParaRPr lang="en-US" altLang="zh-TW" sz="2400" smtClean="0"/>
          </a:p>
          <a:p>
            <a:endParaRPr lang="zh-TW" altLang="en-US" sz="240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40" y="1425368"/>
            <a:ext cx="6978650" cy="11303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76" y="3140968"/>
            <a:ext cx="7810500" cy="11430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76" y="4869160"/>
            <a:ext cx="8159750" cy="18097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8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560840" cy="850106"/>
          </a:xfrm>
        </p:spPr>
        <p:txBody>
          <a:bodyPr anchor="t">
            <a:noAutofit/>
          </a:bodyPr>
          <a:lstStyle/>
          <a:p>
            <a:pPr algn="l"/>
            <a:r>
              <a:rPr lang="zh-TW" altLang="en-US" sz="2800" b="1" smtClean="0"/>
              <a:t>特徵</a:t>
            </a:r>
            <a:r>
              <a:rPr lang="zh-TW" altLang="en-US" sz="2800" b="1"/>
              <a:t>工程</a:t>
            </a:r>
            <a:r>
              <a:rPr lang="en-US" altLang="zh-TW" sz="2800"/>
              <a:t/>
            </a:r>
            <a:br>
              <a:rPr lang="en-US" altLang="zh-TW" sz="2800"/>
            </a:br>
            <a:r>
              <a:rPr lang="en-US" altLang="zh-TW" sz="2800"/>
              <a:t/>
            </a:r>
            <a:br>
              <a:rPr lang="en-US" altLang="zh-TW" sz="2800"/>
            </a:b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7544" y="836712"/>
            <a:ext cx="7859216" cy="4525963"/>
          </a:xfrm>
        </p:spPr>
        <p:txBody>
          <a:bodyPr>
            <a:normAutofit/>
          </a:bodyPr>
          <a:lstStyle/>
          <a:p>
            <a:r>
              <a:rPr lang="zh-TW" altLang="en-US" sz="2400" smtClean="0"/>
              <a:t>嘗試使用</a:t>
            </a:r>
            <a:r>
              <a:rPr lang="en-US" altLang="zh-TW" sz="2400" smtClean="0"/>
              <a:t>300</a:t>
            </a:r>
            <a:r>
              <a:rPr lang="zh-TW" altLang="en-US" sz="2400" smtClean="0"/>
              <a:t>以上</a:t>
            </a:r>
            <a:r>
              <a:rPr lang="en-US" altLang="zh-TW" sz="2400" smtClean="0"/>
              <a:t>200</a:t>
            </a:r>
            <a:r>
              <a:rPr lang="zh-TW" altLang="en-US" sz="2400" smtClean="0"/>
              <a:t>以下的特徵效果</a:t>
            </a:r>
            <a:r>
              <a:rPr lang="zh-TW" altLang="en-US" sz="2400"/>
              <a:t>不</a:t>
            </a:r>
            <a:r>
              <a:rPr lang="zh-TW" altLang="en-US" sz="2400" smtClean="0"/>
              <a:t>彰，固定</a:t>
            </a:r>
            <a:r>
              <a:rPr lang="en-US" altLang="zh-TW" sz="2400" smtClean="0"/>
              <a:t>256</a:t>
            </a:r>
          </a:p>
          <a:p>
            <a:endParaRPr lang="en-US" altLang="zh-TW" sz="2400"/>
          </a:p>
          <a:p>
            <a:endParaRPr lang="en-US" altLang="zh-TW" sz="2400" smtClean="0"/>
          </a:p>
          <a:p>
            <a:endParaRPr lang="en-US" altLang="zh-TW" sz="2400"/>
          </a:p>
          <a:p>
            <a:endParaRPr lang="en-US" altLang="zh-TW" sz="2400" smtClean="0"/>
          </a:p>
          <a:p>
            <a:endParaRPr lang="zh-TW" altLang="en-US" sz="24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83"/>
          <a:stretch/>
        </p:blipFill>
        <p:spPr bwMode="auto">
          <a:xfrm>
            <a:off x="6789868" y="1482436"/>
            <a:ext cx="673293" cy="221881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32483"/>
            <a:ext cx="5654773" cy="289348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12" y="3932483"/>
            <a:ext cx="5288416" cy="289348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0393"/>
            <a:ext cx="5540127" cy="248289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1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560840" cy="850106"/>
          </a:xfrm>
        </p:spPr>
        <p:txBody>
          <a:bodyPr anchor="t">
            <a:noAutofit/>
          </a:bodyPr>
          <a:lstStyle/>
          <a:p>
            <a:pPr algn="l"/>
            <a:r>
              <a:rPr lang="zh-TW" altLang="en-US" sz="2800" b="1">
                <a:latin typeface="標楷體" pitchFamily="65" charset="-120"/>
                <a:ea typeface="標楷體" pitchFamily="65" charset="-120"/>
              </a:rPr>
              <a:t>平均正負</a:t>
            </a:r>
            <a:r>
              <a:rPr lang="zh-TW" altLang="en-US" sz="2800" b="1" smtClean="0">
                <a:latin typeface="標楷體" pitchFamily="65" charset="-120"/>
                <a:ea typeface="標楷體" pitchFamily="65" charset="-120"/>
              </a:rPr>
              <a:t>樣本</a:t>
            </a: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7544" y="836712"/>
            <a:ext cx="7859216" cy="4525963"/>
          </a:xfrm>
        </p:spPr>
        <p:txBody>
          <a:bodyPr>
            <a:normAutofit/>
          </a:bodyPr>
          <a:lstStyle/>
          <a:p>
            <a:r>
              <a:rPr lang="zh-TW" altLang="en-US" sz="2400" smtClean="0"/>
              <a:t>明顯不平衡，首先計算樣本 </a:t>
            </a:r>
            <a:r>
              <a:rPr lang="en-US" altLang="zh-TW" sz="2400" smtClean="0"/>
              <a:t>0&amp;1 </a:t>
            </a:r>
            <a:r>
              <a:rPr lang="zh-TW" altLang="en-US" sz="2400" smtClean="0"/>
              <a:t>的數量與 </a:t>
            </a:r>
            <a:r>
              <a:rPr lang="en-US" altLang="zh-TW" sz="2400" smtClean="0"/>
              <a:t>index</a:t>
            </a:r>
          </a:p>
          <a:p>
            <a:pPr lvl="1"/>
            <a:r>
              <a:rPr lang="zh-TW" altLang="en-US" sz="2000" smtClean="0"/>
              <a:t>嘗試樣本 </a:t>
            </a:r>
            <a:r>
              <a:rPr lang="en-US" altLang="zh-TW" sz="2000" smtClean="0"/>
              <a:t>1</a:t>
            </a:r>
            <a:r>
              <a:rPr lang="zh-TW" altLang="en-US" sz="2000" smtClean="0"/>
              <a:t> 多 </a:t>
            </a:r>
            <a:r>
              <a:rPr lang="en-US" altLang="zh-TW" sz="2000" smtClean="0"/>
              <a:t>3</a:t>
            </a:r>
            <a:r>
              <a:rPr lang="zh-TW" altLang="en-US" sz="2000" smtClean="0"/>
              <a:t> 倍 </a:t>
            </a:r>
            <a:r>
              <a:rPr lang="en-US" altLang="zh-TW" sz="2000" smtClean="0"/>
              <a:t>or </a:t>
            </a:r>
            <a:r>
              <a:rPr lang="zh-TW" altLang="en-US" sz="2000" smtClean="0"/>
              <a:t>多 </a:t>
            </a:r>
            <a:r>
              <a:rPr lang="en-US" altLang="zh-TW" sz="2000" smtClean="0"/>
              <a:t>1</a:t>
            </a:r>
            <a:r>
              <a:rPr lang="zh-TW" altLang="en-US" sz="2000" smtClean="0"/>
              <a:t> 倍</a:t>
            </a:r>
            <a:endParaRPr lang="en-US" altLang="zh-TW" sz="2000" smtClean="0"/>
          </a:p>
          <a:p>
            <a:pPr lvl="1"/>
            <a:r>
              <a:rPr lang="zh-TW" altLang="en-US" sz="2000" smtClean="0"/>
              <a:t>嘗試樣本</a:t>
            </a:r>
            <a:r>
              <a:rPr lang="en-US" altLang="zh-TW" sz="2000" smtClean="0"/>
              <a:t>	1</a:t>
            </a:r>
            <a:r>
              <a:rPr lang="zh-TW" altLang="en-US" sz="2000" smtClean="0"/>
              <a:t>多 </a:t>
            </a:r>
            <a:r>
              <a:rPr lang="en-US" altLang="zh-TW" sz="2000" smtClean="0"/>
              <a:t>5k</a:t>
            </a:r>
            <a:r>
              <a:rPr lang="zh-TW" altLang="en-US" sz="2000" smtClean="0"/>
              <a:t> 個，樣本 </a:t>
            </a:r>
            <a:r>
              <a:rPr lang="en-US" altLang="zh-TW" sz="2000" smtClean="0"/>
              <a:t>0</a:t>
            </a:r>
            <a:r>
              <a:rPr lang="zh-TW" altLang="en-US" sz="2000" smtClean="0"/>
              <a:t> 少 </a:t>
            </a:r>
            <a:r>
              <a:rPr lang="en-US" altLang="zh-TW" sz="2000" smtClean="0"/>
              <a:t>5k </a:t>
            </a:r>
            <a:r>
              <a:rPr lang="zh-TW" altLang="en-US" sz="2000" smtClean="0"/>
              <a:t>個</a:t>
            </a:r>
            <a:endParaRPr lang="en-US" altLang="zh-TW" sz="2000" smtClean="0"/>
          </a:p>
          <a:p>
            <a:pPr lvl="1"/>
            <a:r>
              <a:rPr lang="zh-TW" altLang="en-US" sz="2000"/>
              <a:t>嘗試樣本</a:t>
            </a:r>
            <a:r>
              <a:rPr lang="en-US" altLang="zh-TW" sz="2000"/>
              <a:t>	1</a:t>
            </a:r>
            <a:r>
              <a:rPr lang="zh-TW" altLang="en-US" sz="2000"/>
              <a:t>多 </a:t>
            </a:r>
            <a:r>
              <a:rPr lang="en-US" altLang="zh-TW" sz="2000" smtClean="0"/>
              <a:t>10k</a:t>
            </a:r>
            <a:r>
              <a:rPr lang="zh-TW" altLang="en-US" sz="2000" smtClean="0"/>
              <a:t> 個，樣本 </a:t>
            </a:r>
            <a:r>
              <a:rPr lang="en-US" altLang="zh-TW" sz="2000"/>
              <a:t>0</a:t>
            </a:r>
            <a:r>
              <a:rPr lang="zh-TW" altLang="en-US" sz="2000"/>
              <a:t> </a:t>
            </a:r>
            <a:r>
              <a:rPr lang="zh-TW" altLang="en-US" sz="2000" smtClean="0"/>
              <a:t>少 </a:t>
            </a:r>
            <a:r>
              <a:rPr lang="en-US" altLang="zh-TW" sz="2000" smtClean="0"/>
              <a:t>10k </a:t>
            </a:r>
            <a:r>
              <a:rPr lang="zh-TW" altLang="en-US" sz="2000" smtClean="0"/>
              <a:t>個</a:t>
            </a:r>
            <a:endParaRPr lang="en-US" altLang="zh-TW" sz="2000"/>
          </a:p>
          <a:p>
            <a:pPr lvl="1"/>
            <a:endParaRPr lang="en-US" altLang="zh-TW" sz="200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601448"/>
            <a:ext cx="6883079" cy="352839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0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478</Words>
  <Application>Microsoft Office PowerPoint</Application>
  <PresentationFormat>如螢幕大小 (4:3)</PresentationFormat>
  <Paragraphs>89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HISLAB_112碩0_讀書會 ML2020_HW2</vt:lpstr>
      <vt:lpstr>Task Introduction and Dataset  </vt:lpstr>
      <vt:lpstr>Kaggle</vt:lpstr>
      <vt:lpstr>特徵選擇</vt:lpstr>
      <vt:lpstr>固定隨機性</vt:lpstr>
      <vt:lpstr>PowerPoint 簡報</vt:lpstr>
      <vt:lpstr>特徵工程  </vt:lpstr>
      <vt:lpstr>特徵工程  </vt:lpstr>
      <vt:lpstr>平均正負樣本</vt:lpstr>
      <vt:lpstr>平均正負樣本</vt:lpstr>
      <vt:lpstr>平均正負樣本</vt:lpstr>
      <vt:lpstr>調整BatchSize，新增 L2 正則化</vt:lpstr>
      <vt:lpstr>PowerPoint 簡報</vt:lpstr>
      <vt:lpstr>奇怪的NaN問題</vt:lpstr>
      <vt:lpstr>嘗試更改dev比例</vt:lpstr>
      <vt:lpstr>Porbabilistic generative model</vt:lpstr>
      <vt:lpstr>讀取資料</vt:lpstr>
      <vt:lpstr>Computing weights and bias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為什麼不能用nuscenes格式訓練</dc:title>
  <dc:creator>user</dc:creator>
  <cp:lastModifiedBy>user</cp:lastModifiedBy>
  <cp:revision>55</cp:revision>
  <dcterms:created xsi:type="dcterms:W3CDTF">2023-03-19T15:27:07Z</dcterms:created>
  <dcterms:modified xsi:type="dcterms:W3CDTF">2023-05-20T15:45:44Z</dcterms:modified>
</cp:coreProperties>
</file>