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0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E89DC-C28B-40EC-9DB1-5AB31AFF68B4}" type="datetimeFigureOut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72689-8972-4D24-80E2-E5BE50DAEB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388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D078-3AB8-4BB4-9CC1-6B534037739C}" type="datetime1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8A80-360B-4892-80F7-EEF5AA4725C5}" type="datetime1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BDFD-7E30-44C9-B365-205E54373D55}" type="datetime1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C294-4AD2-45CC-BED0-45CAC44E7A73}" type="datetime1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9E535-7DA4-407E-9BD0-7AE132CB8EE3}" type="datetime1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DAD0-AD62-4EF1-A072-A8B2C68F700A}" type="datetime1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F9DC-5158-4889-9029-65F328D07B3C}" type="datetime1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FFB5-071F-460C-8E1C-65EA654BFC93}" type="datetime1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B4D88-7A4E-4AAB-A341-CB592E619501}" type="datetime1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B3CB-00DC-479F-894B-AB5247D000D0}" type="datetime1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B5771-10C9-4649-AD87-E7639A98E9DD}" type="datetime1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DC7D5-1CAB-4DF2-8924-D28B1BCFD1BC}" type="datetime1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2276872"/>
            <a:ext cx="7772400" cy="1944216"/>
          </a:xfrm>
        </p:spPr>
        <p:txBody>
          <a:bodyPr>
            <a:normAutofit/>
          </a:bodyPr>
          <a:lstStyle/>
          <a:p>
            <a:r>
              <a:rPr lang="en-US" altLang="zh-TW" sz="4000"/>
              <a:t>HISLAB_112</a:t>
            </a:r>
            <a:r>
              <a:rPr lang="zh-TW" altLang="en-US" sz="4000" smtClean="0"/>
              <a:t>碩</a:t>
            </a:r>
            <a:r>
              <a:rPr lang="en-US" altLang="zh-TW" sz="4000" smtClean="0"/>
              <a:t>0_</a:t>
            </a:r>
            <a:r>
              <a:rPr lang="zh-TW" altLang="en-US" sz="4000"/>
              <a:t>讀書</a:t>
            </a:r>
            <a:r>
              <a:rPr lang="zh-TW" altLang="en-US" sz="4000" smtClean="0"/>
              <a:t>會</a:t>
            </a:r>
            <a:r>
              <a:rPr lang="en-US" altLang="zh-TW" sz="4000"/>
              <a:t/>
            </a:r>
            <a:br>
              <a:rPr lang="en-US" altLang="zh-TW" sz="4000"/>
            </a:br>
            <a:r>
              <a:rPr lang="en-US" altLang="zh-TW" sz="4000" smtClean="0"/>
              <a:t>ML2021_HW2</a:t>
            </a:r>
            <a:endParaRPr lang="zh-TW" altLang="en-US" sz="400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5004048" y="4510248"/>
            <a:ext cx="3973040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smtClean="0">
                <a:latin typeface="+mn-lt"/>
              </a:rPr>
              <a:t>Reporter</a:t>
            </a:r>
            <a:r>
              <a:rPr lang="zh-TW" altLang="en-US" sz="3200" smtClean="0">
                <a:latin typeface="+mn-lt"/>
              </a:rPr>
              <a:t> </a:t>
            </a:r>
            <a:r>
              <a:rPr lang="en-US" altLang="zh-TW" sz="3200" smtClean="0">
                <a:latin typeface="+mn-lt"/>
              </a:rPr>
              <a:t>:</a:t>
            </a:r>
            <a:r>
              <a:rPr lang="zh-TW" altLang="en-US" sz="3200" smtClean="0">
                <a:latin typeface="+mn-lt"/>
              </a:rPr>
              <a:t> 翁頊翔</a:t>
            </a:r>
            <a:endParaRPr lang="zh-TW" altLang="en-US" sz="3200">
              <a:latin typeface="+mn-lt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149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779198"/>
            <a:ext cx="6563072" cy="850106"/>
          </a:xfrm>
        </p:spPr>
        <p:txBody>
          <a:bodyPr anchor="t">
            <a:normAutofit/>
          </a:bodyPr>
          <a:lstStyle/>
          <a:p>
            <a:pPr algn="l"/>
            <a:r>
              <a:rPr lang="zh-TW" altLang="en-US" sz="2800" b="1" smtClean="0">
                <a:latin typeface="+mn-lt"/>
                <a:ea typeface="標楷體" pitchFamily="65" charset="-120"/>
              </a:rPr>
              <a:t>訓練與驗證集比重調整</a:t>
            </a:r>
            <a:endParaRPr lang="zh-TW" altLang="en-US" sz="2800" b="1">
              <a:latin typeface="+mn-lt"/>
              <a:ea typeface="標楷體" pitchFamily="65" charset="-120"/>
            </a:endParaRPr>
          </a:p>
        </p:txBody>
      </p:sp>
      <p:sp>
        <p:nvSpPr>
          <p:cNvPr id="8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525963"/>
          </a:xfrm>
        </p:spPr>
        <p:txBody>
          <a:bodyPr>
            <a:normAutofit/>
          </a:bodyPr>
          <a:lstStyle/>
          <a:p>
            <a:endParaRPr lang="en-US" altLang="zh-TW" sz="2400" smtClean="0"/>
          </a:p>
          <a:p>
            <a:r>
              <a:rPr lang="zh-TW" altLang="en-US" sz="2400" smtClean="0"/>
              <a:t>驗證集比率調整為</a:t>
            </a:r>
            <a:r>
              <a:rPr lang="en-US" altLang="zh-TW" sz="2400" smtClean="0"/>
              <a:t>0.05</a:t>
            </a:r>
            <a:endParaRPr lang="en-US" altLang="zh-TW" sz="160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80" y="3429000"/>
            <a:ext cx="8640992" cy="319117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104" y="1916832"/>
            <a:ext cx="4717766" cy="136815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496" y="620688"/>
            <a:ext cx="4703876" cy="1167127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647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6563072" cy="850106"/>
          </a:xfrm>
        </p:spPr>
        <p:txBody>
          <a:bodyPr anchor="t">
            <a:normAutofit/>
          </a:bodyPr>
          <a:lstStyle/>
          <a:p>
            <a:pPr algn="l"/>
            <a:r>
              <a:rPr lang="en-US" altLang="zh-TW" sz="2800"/>
              <a:t>Data </a:t>
            </a:r>
            <a:r>
              <a:rPr lang="en-US" altLang="zh-TW" sz="2800" smtClean="0"/>
              <a:t>processing </a:t>
            </a:r>
            <a:endParaRPr lang="zh-TW" altLang="en-US" sz="2800" b="1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525963"/>
          </a:xfrm>
        </p:spPr>
        <p:txBody>
          <a:bodyPr>
            <a:normAutofit/>
          </a:bodyPr>
          <a:lstStyle/>
          <a:p>
            <a:r>
              <a:rPr lang="en-US" altLang="zh-TW" sz="2400" smtClean="0"/>
              <a:t>Features </a:t>
            </a:r>
            <a:r>
              <a:rPr lang="zh-TW" altLang="en-US" sz="2400" smtClean="0"/>
              <a:t>連接與雜訊增強嘗試</a:t>
            </a:r>
            <a:endParaRPr lang="en-US" altLang="zh-TW" sz="1600" smtClean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607" y="1982217"/>
            <a:ext cx="2867025" cy="89535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927" y="188640"/>
            <a:ext cx="2880705" cy="2010124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068960"/>
            <a:ext cx="5900936" cy="3471139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49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6563072" cy="850106"/>
          </a:xfrm>
        </p:spPr>
        <p:txBody>
          <a:bodyPr anchor="t">
            <a:normAutofit/>
          </a:bodyPr>
          <a:lstStyle/>
          <a:p>
            <a:pPr algn="l"/>
            <a:r>
              <a:rPr lang="en-US" altLang="zh-TW" sz="2800"/>
              <a:t>Data </a:t>
            </a:r>
            <a:r>
              <a:rPr lang="en-US" altLang="zh-TW" sz="2800" smtClean="0"/>
              <a:t>processing </a:t>
            </a:r>
            <a:endParaRPr lang="zh-TW" altLang="en-US" sz="2800" b="1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525963"/>
          </a:xfrm>
        </p:spPr>
        <p:txBody>
          <a:bodyPr>
            <a:normAutofit/>
          </a:bodyPr>
          <a:lstStyle/>
          <a:p>
            <a:r>
              <a:rPr lang="en-US" altLang="zh-TW" sz="2400" smtClean="0"/>
              <a:t>Features </a:t>
            </a:r>
            <a:r>
              <a:rPr lang="zh-TW" altLang="en-US" sz="2400" smtClean="0"/>
              <a:t>連接與雜訊增強嘗試</a:t>
            </a:r>
            <a:endParaRPr lang="en-US" altLang="zh-TW" sz="160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80928"/>
            <a:ext cx="8280920" cy="2887085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096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6563072" cy="850106"/>
          </a:xfrm>
        </p:spPr>
        <p:txBody>
          <a:bodyPr anchor="t">
            <a:normAutofit/>
          </a:bodyPr>
          <a:lstStyle/>
          <a:p>
            <a:pPr algn="l"/>
            <a:r>
              <a:rPr lang="zh-TW" altLang="en-US" sz="2800" b="1" smtClean="0">
                <a:latin typeface="標楷體" pitchFamily="65" charset="-120"/>
                <a:ea typeface="標楷體" pitchFamily="65" charset="-120"/>
              </a:rPr>
              <a:t>防止檔案丟失</a:t>
            </a:r>
            <a:endParaRPr lang="zh-TW" altLang="en-US" sz="2800" b="1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36912"/>
            <a:ext cx="7058025" cy="2009775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47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6563072" cy="850106"/>
          </a:xfrm>
        </p:spPr>
        <p:txBody>
          <a:bodyPr anchor="t">
            <a:normAutofit/>
          </a:bodyPr>
          <a:lstStyle/>
          <a:p>
            <a:pPr algn="l"/>
            <a:r>
              <a:rPr lang="en-US" altLang="zh-TW" sz="2800" b="1"/>
              <a:t>Task Introduction-Hessian Matrix</a:t>
            </a:r>
            <a:endParaRPr lang="zh-TW" altLang="en-US" sz="2800" b="1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525963"/>
          </a:xfrm>
        </p:spPr>
        <p:txBody>
          <a:bodyPr>
            <a:normAutofit/>
          </a:bodyPr>
          <a:lstStyle/>
          <a:p>
            <a:r>
              <a:rPr lang="en-US" altLang="zh-TW" sz="2400"/>
              <a:t>Task: </a:t>
            </a:r>
            <a:r>
              <a:rPr lang="en-US" altLang="zh-TW" sz="2400" smtClean="0"/>
              <a:t>Hessian</a:t>
            </a:r>
            <a:r>
              <a:rPr lang="zh-TW" altLang="en-US" sz="2400" smtClean="0"/>
              <a:t> </a:t>
            </a:r>
            <a:r>
              <a:rPr lang="en-US" altLang="zh-TW" sz="2400"/>
              <a:t>Matrix</a:t>
            </a:r>
            <a:endParaRPr lang="en-US" altLang="zh-TW" sz="2400" smtClean="0"/>
          </a:p>
          <a:p>
            <a:pPr lvl="1"/>
            <a:r>
              <a:rPr lang="zh-TW" altLang="en-US" sz="1600"/>
              <a:t>訓練一個神經網</a:t>
            </a:r>
            <a:r>
              <a:rPr lang="zh-TW" altLang="en-US" sz="1600" smtClean="0"/>
              <a:t>絡時，若試圖找出</a:t>
            </a:r>
            <a:r>
              <a:rPr lang="zh-TW" altLang="en-US" sz="1600"/>
              <a:t>模型是否達到了一個類似於局部極小值的點、鞍點，或者兩者都不是。我們可以通過</a:t>
            </a:r>
            <a:r>
              <a:rPr lang="zh-TW" altLang="en-US" sz="1600" smtClean="0"/>
              <a:t>計算 </a:t>
            </a:r>
            <a:r>
              <a:rPr lang="en-US" altLang="zh-TW" sz="1600" b="1" smtClean="0"/>
              <a:t>Hessian</a:t>
            </a:r>
            <a:r>
              <a:rPr lang="zh-TW" altLang="en-US" sz="1600" b="1" smtClean="0"/>
              <a:t> 矩陣</a:t>
            </a:r>
            <a:r>
              <a:rPr lang="zh-TW" altLang="en-US" sz="1600"/>
              <a:t>來做出判斷。</a:t>
            </a:r>
            <a:endParaRPr lang="en-US" altLang="zh-TW" sz="1600"/>
          </a:p>
          <a:p>
            <a:r>
              <a:rPr lang="en-US" altLang="zh-TW" sz="2000"/>
              <a:t>What is a Hessian</a:t>
            </a:r>
            <a:r>
              <a:rPr lang="zh-TW" altLang="en-US" sz="2000"/>
              <a:t> </a:t>
            </a:r>
            <a:r>
              <a:rPr lang="en-US" altLang="zh-TW" sz="2000" smtClean="0"/>
              <a:t>Matrix? </a:t>
            </a:r>
          </a:p>
          <a:p>
            <a:pPr lvl="1"/>
            <a:r>
              <a:rPr lang="en-US" altLang="zh-TW" sz="1600"/>
              <a:t>Hessian</a:t>
            </a:r>
            <a:r>
              <a:rPr lang="zh-TW" altLang="en-US" sz="1600"/>
              <a:t>矩陣是模型的二階偏導</a:t>
            </a:r>
            <a:r>
              <a:rPr lang="zh-TW" altLang="en-US" sz="1600" smtClean="0"/>
              <a:t>數</a:t>
            </a:r>
            <a:endParaRPr lang="en-US" altLang="zh-TW" sz="1600" smtClean="0"/>
          </a:p>
          <a:p>
            <a:pPr lvl="1"/>
            <a:r>
              <a:rPr lang="en-US" altLang="zh-TW" sz="1600"/>
              <a:t>Hessian</a:t>
            </a:r>
            <a:r>
              <a:rPr lang="zh-TW" altLang="en-US" sz="1600"/>
              <a:t>矩陣由目標函數的二階偏導數組成，其中每個元素代表了目標函數在相應的自變量上的曲率。</a:t>
            </a:r>
            <a:endParaRPr lang="en-US" altLang="zh-TW" sz="1600"/>
          </a:p>
          <a:p>
            <a:pPr lvl="1"/>
            <a:r>
              <a:rPr lang="zh-TW" altLang="en-US" sz="1600"/>
              <a:t>所有特徵值都大於零，則目標函數在該點附近是凸的</a:t>
            </a:r>
            <a:r>
              <a:rPr lang="zh-TW" altLang="en-US" sz="1600" smtClean="0"/>
              <a:t>，該點為</a:t>
            </a:r>
            <a:r>
              <a:rPr lang="zh-TW" altLang="en-US" sz="1600" b="1" smtClean="0"/>
              <a:t>局部</a:t>
            </a:r>
            <a:r>
              <a:rPr lang="zh-TW" altLang="en-US" sz="1600" b="1"/>
              <a:t>極小值點</a:t>
            </a:r>
            <a:endParaRPr lang="en-US" altLang="zh-TW" sz="1600" b="1"/>
          </a:p>
          <a:p>
            <a:pPr lvl="1"/>
            <a:r>
              <a:rPr lang="zh-TW" altLang="en-US" sz="1600"/>
              <a:t>如果所有特徵值都小於零</a:t>
            </a:r>
            <a:r>
              <a:rPr lang="zh-TW" altLang="en-US" sz="1600" smtClean="0"/>
              <a:t>，表示</a:t>
            </a:r>
            <a:r>
              <a:rPr lang="zh-TW" altLang="en-US" sz="1600"/>
              <a:t>該點是一個</a:t>
            </a:r>
            <a:r>
              <a:rPr lang="zh-TW" altLang="en-US" sz="1600" b="1"/>
              <a:t>局部極大值點</a:t>
            </a:r>
            <a:endParaRPr lang="en-US" altLang="zh-TW" sz="1600" b="1"/>
          </a:p>
          <a:p>
            <a:pPr lvl="1"/>
            <a:r>
              <a:rPr lang="zh-TW" altLang="en-US" sz="1600"/>
              <a:t>如果</a:t>
            </a:r>
            <a:r>
              <a:rPr lang="en-US" altLang="zh-TW" sz="1600"/>
              <a:t>Hessian</a:t>
            </a:r>
            <a:r>
              <a:rPr lang="zh-TW" altLang="en-US" sz="1600"/>
              <a:t>矩陣的特徵值既有正值又有負值，則該點是一個</a:t>
            </a:r>
            <a:r>
              <a:rPr lang="zh-TW" altLang="en-US" sz="1600" b="1"/>
              <a:t>鞍點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725144"/>
            <a:ext cx="5381625" cy="192405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121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6563072" cy="850106"/>
          </a:xfrm>
        </p:spPr>
        <p:txBody>
          <a:bodyPr anchor="t">
            <a:normAutofit/>
          </a:bodyPr>
          <a:lstStyle/>
          <a:p>
            <a:pPr algn="l"/>
            <a:r>
              <a:rPr lang="en-US" altLang="zh-TW" sz="2400"/>
              <a:t>Task Introduction </a:t>
            </a:r>
            <a:endParaRPr lang="zh-TW" altLang="en-US" sz="2800" b="1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525963"/>
          </a:xfrm>
        </p:spPr>
        <p:txBody>
          <a:bodyPr>
            <a:normAutofit/>
          </a:bodyPr>
          <a:lstStyle/>
          <a:p>
            <a:r>
              <a:rPr lang="zh-TW" altLang="en-US" sz="2000"/>
              <a:t>在這個任務中，目標函數是一個一元的</a:t>
            </a:r>
            <a:r>
              <a:rPr lang="en-US" altLang="zh-TW" sz="2000"/>
              <a:t>sinc</a:t>
            </a:r>
            <a:r>
              <a:rPr lang="zh-TW" altLang="en-US" sz="2000"/>
              <a:t>函數</a:t>
            </a:r>
            <a:r>
              <a:rPr lang="zh-TW" altLang="en-US" sz="2000" smtClean="0"/>
              <a:t>。</a:t>
            </a:r>
            <a:endParaRPr lang="zh-TW" altLang="en-US" sz="2000"/>
          </a:p>
          <a:p>
            <a:pPr lvl="1"/>
            <a:r>
              <a:rPr lang="zh-TW" altLang="en-US" sz="2000"/>
              <a:t>由助教訓練的模型檢查點</a:t>
            </a:r>
          </a:p>
          <a:p>
            <a:pPr lvl="1"/>
            <a:r>
              <a:rPr lang="zh-TW" altLang="en-US" sz="2000"/>
              <a:t>一批訓練數據</a:t>
            </a:r>
          </a:p>
          <a:p>
            <a:pPr lvl="1"/>
            <a:r>
              <a:rPr lang="zh-TW" altLang="en-US" sz="2000"/>
              <a:t>一個損失函數</a:t>
            </a:r>
          </a:p>
          <a:p>
            <a:r>
              <a:rPr lang="zh-TW" altLang="en-US" sz="2000" smtClean="0"/>
              <a:t>計算</a:t>
            </a:r>
            <a:r>
              <a:rPr lang="en-US" altLang="zh-TW" sz="2000"/>
              <a:t>Hessian</a:t>
            </a:r>
            <a:r>
              <a:rPr lang="zh-TW" altLang="en-US" sz="2000"/>
              <a:t>矩陣，並根據結果做出決策。</a:t>
            </a:r>
            <a:endParaRPr lang="zh-TW" altLang="en-US" sz="2000" b="1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552" y="2656328"/>
            <a:ext cx="2817158" cy="3198887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09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6563072" cy="850106"/>
          </a:xfrm>
        </p:spPr>
        <p:txBody>
          <a:bodyPr anchor="t">
            <a:normAutofit/>
          </a:bodyPr>
          <a:lstStyle/>
          <a:p>
            <a:pPr algn="l"/>
            <a:r>
              <a:rPr lang="en-US" altLang="zh-TW" sz="2400"/>
              <a:t>Gradient Norm / Minimal Ratio </a:t>
            </a:r>
            <a:endParaRPr lang="zh-TW" altLang="en-US" sz="2800" b="1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525963"/>
          </a:xfrm>
        </p:spPr>
        <p:txBody>
          <a:bodyPr>
            <a:normAutofit/>
          </a:bodyPr>
          <a:lstStyle/>
          <a:p>
            <a:r>
              <a:rPr lang="zh-TW" altLang="en-US" sz="2000"/>
              <a:t>梯度范数</a:t>
            </a:r>
            <a:r>
              <a:rPr lang="zh-TW" altLang="en-US" sz="2000" smtClean="0"/>
              <a:t>：在</a:t>
            </a:r>
            <a:r>
              <a:rPr lang="zh-TW" altLang="en-US" sz="2000"/>
              <a:t>正常的訓練過程中，我們很少會遇到梯度為零的情況</a:t>
            </a:r>
            <a:r>
              <a:rPr lang="zh-TW" altLang="en-US" sz="2000" smtClean="0"/>
              <a:t>。</a:t>
            </a:r>
            <a:endParaRPr lang="en-US" altLang="zh-TW" sz="2000" smtClean="0"/>
          </a:p>
          <a:p>
            <a:pPr lvl="1"/>
            <a:r>
              <a:rPr lang="zh-TW" altLang="en-US" sz="1600" smtClean="0"/>
              <a:t>在</a:t>
            </a:r>
            <a:r>
              <a:rPr lang="zh-TW" altLang="en-US" sz="1600"/>
              <a:t>這個作業中</a:t>
            </a:r>
            <a:r>
              <a:rPr lang="zh-TW" altLang="en-US" sz="1600" smtClean="0"/>
              <a:t>，梯</a:t>
            </a:r>
            <a:r>
              <a:rPr lang="zh-TW" altLang="en-US" sz="1600"/>
              <a:t>度范數小於</a:t>
            </a:r>
            <a:r>
              <a:rPr lang="en-US" altLang="zh-TW" sz="1600"/>
              <a:t>1e-3</a:t>
            </a:r>
            <a:r>
              <a:rPr lang="zh-TW" altLang="en-US" sz="1600"/>
              <a:t>的梯度視為零</a:t>
            </a:r>
            <a:r>
              <a:rPr lang="zh-TW" altLang="en-US" sz="1600" smtClean="0"/>
              <a:t>。</a:t>
            </a:r>
            <a:endParaRPr lang="en-US" altLang="zh-TW" sz="1600" smtClean="0"/>
          </a:p>
          <a:p>
            <a:endParaRPr lang="en-US" altLang="zh-TW" sz="2000"/>
          </a:p>
          <a:p>
            <a:endParaRPr lang="zh-TW" altLang="en-US" sz="2000"/>
          </a:p>
          <a:p>
            <a:r>
              <a:rPr lang="en-US" altLang="zh-TW" sz="2000"/>
              <a:t>Minimal Ratio </a:t>
            </a:r>
            <a:r>
              <a:rPr lang="zh-TW" altLang="en-US" sz="2000" smtClean="0"/>
              <a:t>：對於</a:t>
            </a:r>
            <a:r>
              <a:rPr lang="zh-TW" altLang="en-US" sz="2000"/>
              <a:t>理想的局部最小值，</a:t>
            </a:r>
            <a:r>
              <a:rPr lang="en-US" altLang="zh-TW" sz="2000"/>
              <a:t>Hessian</a:t>
            </a:r>
            <a:r>
              <a:rPr lang="zh-TW" altLang="en-US" sz="2000"/>
              <a:t>矩陣的所有特徵值都大於零</a:t>
            </a:r>
            <a:r>
              <a:rPr lang="zh-TW" altLang="en-US" sz="2000" smtClean="0"/>
              <a:t>。將</a:t>
            </a:r>
            <a:r>
              <a:rPr lang="zh-TW" altLang="en-US" sz="2000"/>
              <a:t>正特徵值的比例定義</a:t>
            </a:r>
            <a:r>
              <a:rPr lang="zh-TW" altLang="en-US" sz="2000" smtClean="0"/>
              <a:t>為 </a:t>
            </a:r>
            <a:r>
              <a:rPr lang="en-US" altLang="zh-TW" sz="2000" smtClean="0"/>
              <a:t>Minimal </a:t>
            </a:r>
            <a:r>
              <a:rPr lang="en-US" altLang="zh-TW" sz="2000"/>
              <a:t>Ratio </a:t>
            </a:r>
            <a:r>
              <a:rPr lang="zh-TW" altLang="en-US" sz="2000" smtClean="0"/>
              <a:t>。 </a:t>
            </a:r>
            <a:endParaRPr lang="en-US" altLang="zh-TW" sz="2000" smtClean="0"/>
          </a:p>
          <a:p>
            <a:pPr lvl="1"/>
            <a:r>
              <a:rPr lang="zh-TW" altLang="en-US" sz="1600" smtClean="0"/>
              <a:t>在</a:t>
            </a:r>
            <a:r>
              <a:rPr lang="zh-TW" altLang="en-US" sz="1600"/>
              <a:t>這個作業中，</a:t>
            </a:r>
            <a:r>
              <a:rPr lang="zh-TW" altLang="en-US" sz="1600" smtClean="0"/>
              <a:t>如果 </a:t>
            </a:r>
            <a:r>
              <a:rPr lang="en-US" altLang="zh-TW" sz="1600" smtClean="0"/>
              <a:t>Minimal Ratio</a:t>
            </a:r>
            <a:r>
              <a:rPr lang="zh-TW" altLang="en-US" sz="1600" smtClean="0"/>
              <a:t> 大於 </a:t>
            </a:r>
            <a:r>
              <a:rPr lang="en-US" altLang="zh-TW" sz="1600" smtClean="0"/>
              <a:t>0.5</a:t>
            </a:r>
            <a:r>
              <a:rPr lang="zh-TW" altLang="en-US" sz="1600" smtClean="0"/>
              <a:t> 且</a:t>
            </a:r>
            <a:r>
              <a:rPr lang="zh-TW" altLang="en-US" sz="1600"/>
              <a:t>梯度范數</a:t>
            </a:r>
            <a:r>
              <a:rPr lang="zh-TW" altLang="en-US" sz="1600" smtClean="0"/>
              <a:t>小於 </a:t>
            </a:r>
            <a:r>
              <a:rPr lang="en-US" altLang="zh-TW" sz="1600" smtClean="0"/>
              <a:t>1e-3</a:t>
            </a:r>
            <a:r>
              <a:rPr lang="zh-TW" altLang="en-US" sz="1600"/>
              <a:t>，我們就認為模型處於「類似局部</a:t>
            </a:r>
            <a:r>
              <a:rPr lang="zh-TW" altLang="en-US" sz="1600" smtClean="0"/>
              <a:t>最小值 </a:t>
            </a:r>
            <a:r>
              <a:rPr lang="en-US" altLang="zh-TW" sz="1600" smtClean="0"/>
              <a:t>(</a:t>
            </a:r>
            <a:r>
              <a:rPr lang="zh-TW" altLang="en-US" sz="1600" smtClean="0"/>
              <a:t> </a:t>
            </a:r>
            <a:r>
              <a:rPr lang="en-US" altLang="zh-TW" sz="1600" smtClean="0"/>
              <a:t>local </a:t>
            </a:r>
            <a:r>
              <a:rPr lang="en-US" altLang="zh-TW" sz="1600"/>
              <a:t>minima </a:t>
            </a:r>
            <a:r>
              <a:rPr lang="en-US" altLang="zh-TW" sz="1600" smtClean="0"/>
              <a:t>like</a:t>
            </a:r>
            <a:r>
              <a:rPr lang="zh-TW" altLang="en-US" sz="1600" smtClean="0"/>
              <a:t> </a:t>
            </a:r>
            <a:r>
              <a:rPr lang="en-US" altLang="zh-TW" sz="1600" smtClean="0"/>
              <a:t>)</a:t>
            </a:r>
            <a:r>
              <a:rPr lang="zh-TW" altLang="en-US" sz="1600" smtClean="0"/>
              <a:t>」的</a:t>
            </a:r>
            <a:r>
              <a:rPr lang="zh-TW" altLang="en-US" sz="1600"/>
              <a:t>狀態。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856" y="4941168"/>
            <a:ext cx="5314950" cy="1038225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790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6563072" cy="850106"/>
          </a:xfrm>
        </p:spPr>
        <p:txBody>
          <a:bodyPr anchor="t">
            <a:normAutofit/>
          </a:bodyPr>
          <a:lstStyle/>
          <a:p>
            <a:pPr algn="l"/>
            <a:r>
              <a:rPr lang="en-US" altLang="zh-TW" sz="2400"/>
              <a:t>Gradient Norm / Minimal Ratio </a:t>
            </a:r>
            <a:endParaRPr lang="zh-TW" altLang="en-US" sz="2800" b="1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525963"/>
          </a:xfrm>
        </p:spPr>
        <p:txBody>
          <a:bodyPr>
            <a:normAutofit/>
          </a:bodyPr>
          <a:lstStyle/>
          <a:p>
            <a:r>
              <a:rPr lang="en-US" altLang="zh-TW" sz="2000"/>
              <a:t>gradient norm &lt; 1e-3 and minimum ratio &gt; 0.5 =&gt; local minima </a:t>
            </a:r>
            <a:r>
              <a:rPr lang="en-US" altLang="zh-TW" sz="2000" smtClean="0"/>
              <a:t>like</a:t>
            </a:r>
            <a:endParaRPr lang="en-US" altLang="zh-TW" sz="2000"/>
          </a:p>
          <a:p>
            <a:r>
              <a:rPr lang="en-US" altLang="zh-TW" sz="2000" smtClean="0"/>
              <a:t>gradient </a:t>
            </a:r>
            <a:r>
              <a:rPr lang="en-US" altLang="zh-TW" sz="2000"/>
              <a:t>norm &lt; 1e-3 and minimum ratio &lt;= 0.5 =&gt; saddle </a:t>
            </a:r>
            <a:r>
              <a:rPr lang="en-US" altLang="zh-TW" sz="2000" smtClean="0"/>
              <a:t>point</a:t>
            </a:r>
            <a:endParaRPr lang="en-US" altLang="zh-TW" sz="2000"/>
          </a:p>
          <a:p>
            <a:r>
              <a:rPr lang="en-US" altLang="zh-TW" sz="2000" smtClean="0"/>
              <a:t>gradient </a:t>
            </a:r>
            <a:r>
              <a:rPr lang="en-US" altLang="zh-TW" sz="2000"/>
              <a:t>norm &gt;= 1e-3 =&gt; none of the above.</a:t>
            </a:r>
            <a:endParaRPr lang="zh-TW" altLang="en-US" sz="2000" b="1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241123"/>
            <a:ext cx="8131696" cy="2810218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094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6563072" cy="850106"/>
          </a:xfrm>
        </p:spPr>
        <p:txBody>
          <a:bodyPr anchor="t">
            <a:normAutofit/>
          </a:bodyPr>
          <a:lstStyle/>
          <a:p>
            <a:pPr algn="l"/>
            <a:r>
              <a:rPr lang="en-US" altLang="zh-TW" sz="2800" b="1">
                <a:latin typeface="標楷體" pitchFamily="65" charset="-120"/>
                <a:ea typeface="標楷體" pitchFamily="65" charset="-120"/>
              </a:rPr>
              <a:t>O</a:t>
            </a:r>
            <a:r>
              <a:rPr lang="en-US" altLang="zh-TW" sz="2800" b="1" smtClean="0">
                <a:latin typeface="標楷體" pitchFamily="65" charset="-120"/>
                <a:ea typeface="標楷體" pitchFamily="65" charset="-120"/>
              </a:rPr>
              <a:t>utput</a:t>
            </a:r>
            <a:endParaRPr lang="zh-TW" altLang="en-US" sz="2800" b="1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09" y="2780928"/>
            <a:ext cx="7039502" cy="3384376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7"/>
            <a:ext cx="7478985" cy="1010674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434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6563072" cy="850106"/>
          </a:xfrm>
        </p:spPr>
        <p:txBody>
          <a:bodyPr anchor="t">
            <a:normAutofit/>
          </a:bodyPr>
          <a:lstStyle/>
          <a:p>
            <a:pPr algn="l"/>
            <a:r>
              <a:rPr lang="zh-TW" altLang="en-US" sz="2800" b="1">
                <a:latin typeface="標楷體" pitchFamily="65" charset="-120"/>
                <a:ea typeface="標楷體" pitchFamily="65" charset="-120"/>
              </a:rPr>
              <a:t>需更改部分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395536" y="1556792"/>
            <a:ext cx="8312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TW"/>
              <a:t>RuntimeError: This function was deprecated since version 1.9 and is now removed. Please use the `torch.linalg.eigh` function instead.</a:t>
            </a:r>
            <a:endParaRPr lang="zh-TW" altLang="en-US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944" y="2392304"/>
            <a:ext cx="6515100" cy="414020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136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7560840" cy="850106"/>
          </a:xfrm>
        </p:spPr>
        <p:txBody>
          <a:bodyPr anchor="t">
            <a:noAutofit/>
          </a:bodyPr>
          <a:lstStyle/>
          <a:p>
            <a:pPr algn="l"/>
            <a:r>
              <a:rPr lang="en-US" altLang="zh-TW" sz="2800" b="1"/>
              <a:t>Task Introduction-Phoneme Classification</a:t>
            </a:r>
            <a:endParaRPr lang="zh-TW" altLang="en-US" sz="2800" b="1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525963"/>
          </a:xfrm>
        </p:spPr>
        <p:txBody>
          <a:bodyPr>
            <a:normAutofit/>
          </a:bodyPr>
          <a:lstStyle/>
          <a:p>
            <a:r>
              <a:rPr lang="en-US" altLang="zh-TW" sz="2400"/>
              <a:t>Task: Multiclass </a:t>
            </a:r>
            <a:r>
              <a:rPr lang="en-US" altLang="zh-TW" sz="2400" smtClean="0"/>
              <a:t>Classification</a:t>
            </a:r>
          </a:p>
          <a:p>
            <a:pPr lvl="1"/>
            <a:r>
              <a:rPr lang="zh-TW" altLang="en-US" sz="1600"/>
              <a:t>從語音中進行幀式</a:t>
            </a:r>
            <a:r>
              <a:rPr lang="zh-TW" altLang="en-US" sz="1600" smtClean="0"/>
              <a:t>音素 </a:t>
            </a:r>
            <a:r>
              <a:rPr lang="en-US" altLang="zh-TW" sz="1600" smtClean="0"/>
              <a:t>( phoneme </a:t>
            </a:r>
            <a:r>
              <a:rPr lang="en-US" altLang="zh-TW" sz="1600"/>
              <a:t>) </a:t>
            </a:r>
            <a:r>
              <a:rPr lang="zh-TW" altLang="en-US" sz="1600" smtClean="0"/>
              <a:t>預測。</a:t>
            </a:r>
            <a:endParaRPr lang="en-US" altLang="zh-TW" sz="1600" smtClean="0"/>
          </a:p>
          <a:p>
            <a:pPr lvl="1"/>
            <a:endParaRPr lang="en-US" altLang="zh-TW" sz="1600"/>
          </a:p>
          <a:p>
            <a:r>
              <a:rPr lang="en-US" altLang="zh-TW" sz="2000"/>
              <a:t>What is a phoneme? </a:t>
            </a:r>
            <a:endParaRPr lang="en-US" altLang="zh-TW" sz="2000" smtClean="0"/>
          </a:p>
          <a:p>
            <a:pPr lvl="1"/>
            <a:r>
              <a:rPr lang="zh-TW" altLang="en-US" sz="1600"/>
              <a:t>一種語言中的語音</a:t>
            </a:r>
            <a:r>
              <a:rPr lang="zh-TW" altLang="en-US" sz="1600" smtClean="0"/>
              <a:t>單位。</a:t>
            </a:r>
            <a:endParaRPr lang="zh-TW" altLang="en-US" sz="240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789040"/>
            <a:ext cx="4752975" cy="222885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84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6563072" cy="850106"/>
          </a:xfrm>
        </p:spPr>
        <p:txBody>
          <a:bodyPr anchor="t">
            <a:normAutofit/>
          </a:bodyPr>
          <a:lstStyle/>
          <a:p>
            <a:pPr algn="l"/>
            <a:r>
              <a:rPr lang="en-US" altLang="zh-TW" sz="2800"/>
              <a:t>Data Preprocessing </a:t>
            </a:r>
            <a:endParaRPr lang="zh-TW" altLang="en-US" sz="2800" b="1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525963"/>
          </a:xfrm>
        </p:spPr>
        <p:txBody>
          <a:bodyPr>
            <a:normAutofit/>
          </a:bodyPr>
          <a:lstStyle/>
          <a:p>
            <a:r>
              <a:rPr lang="zh-TW" altLang="en-US" sz="2400"/>
              <a:t>語音訊號</a:t>
            </a:r>
            <a:r>
              <a:rPr lang="zh-TW" altLang="en-US" sz="2400" smtClean="0"/>
              <a:t>轉 </a:t>
            </a:r>
            <a:r>
              <a:rPr lang="en-US" altLang="zh-TW" sz="2400" smtClean="0"/>
              <a:t>Features</a:t>
            </a:r>
            <a:endParaRPr lang="en-US" altLang="zh-TW" sz="1600" smtClean="0"/>
          </a:p>
          <a:p>
            <a:pPr lvl="1"/>
            <a:r>
              <a:rPr lang="en-US" altLang="zh-TW" sz="1600" smtClean="0"/>
              <a:t>25ms</a:t>
            </a:r>
            <a:r>
              <a:rPr lang="zh-TW" altLang="en-US" sz="1600" smtClean="0"/>
              <a:t> 經過 </a:t>
            </a:r>
            <a:r>
              <a:rPr lang="en-US" altLang="zh-TW" sz="1600" smtClean="0"/>
              <a:t>Data </a:t>
            </a:r>
            <a:r>
              <a:rPr lang="en-US" altLang="zh-TW" sz="1600"/>
              <a:t>Preprocessing </a:t>
            </a:r>
            <a:r>
              <a:rPr lang="zh-TW" altLang="en-US" sz="1600" smtClean="0"/>
              <a:t>得到 </a:t>
            </a:r>
            <a:r>
              <a:rPr lang="en-US" altLang="zh-TW" sz="1600" smtClean="0"/>
              <a:t>39-dim MFCC</a:t>
            </a:r>
          </a:p>
          <a:p>
            <a:pPr lvl="1"/>
            <a:r>
              <a:rPr lang="zh-TW" altLang="en-US" sz="1600" smtClean="0"/>
              <a:t>每個訊號之間相隔 </a:t>
            </a:r>
            <a:r>
              <a:rPr lang="en-US" altLang="zh-TW" sz="1600" smtClean="0"/>
              <a:t>10ms</a:t>
            </a:r>
          </a:p>
          <a:p>
            <a:r>
              <a:rPr lang="de-DE" altLang="zh-TW" sz="2000"/>
              <a:t>39-dim MFCC </a:t>
            </a:r>
            <a:endParaRPr lang="de-DE" altLang="zh-TW" sz="2000" smtClean="0"/>
          </a:p>
          <a:p>
            <a:pPr lvl="1"/>
            <a:r>
              <a:rPr lang="zh-TW" altLang="en-US" sz="1600"/>
              <a:t>注重頻率特徵和梅爾頻譜的能量分佈</a:t>
            </a:r>
            <a:endParaRPr lang="de-DE" altLang="zh-TW" sz="1600" smtClean="0"/>
          </a:p>
          <a:p>
            <a:r>
              <a:rPr lang="de-DE" altLang="zh-TW" sz="2000" smtClean="0"/>
              <a:t>80-dim </a:t>
            </a:r>
            <a:r>
              <a:rPr lang="de-DE" altLang="zh-TW" sz="2000"/>
              <a:t>filter </a:t>
            </a:r>
            <a:r>
              <a:rPr lang="de-DE" altLang="zh-TW" sz="2000" smtClean="0"/>
              <a:t>bank</a:t>
            </a:r>
          </a:p>
          <a:p>
            <a:pPr lvl="1"/>
            <a:r>
              <a:rPr lang="zh-TW" altLang="en-US" sz="1600"/>
              <a:t>關注頻率能量在不同頻率範圍的分佈情況。</a:t>
            </a:r>
            <a:endParaRPr lang="en-US" altLang="zh-TW" sz="160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216" y="4198192"/>
            <a:ext cx="5939160" cy="2311004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9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332656"/>
            <a:ext cx="7831727" cy="144016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35" y="2132856"/>
            <a:ext cx="8025378" cy="4378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113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509848" y="661962"/>
            <a:ext cx="7859216" cy="4525963"/>
          </a:xfrm>
        </p:spPr>
        <p:txBody>
          <a:bodyPr>
            <a:normAutofit/>
          </a:bodyPr>
          <a:lstStyle/>
          <a:p>
            <a:r>
              <a:rPr lang="zh-TW" altLang="en-US" sz="2400" smtClean="0"/>
              <a:t>原版</a:t>
            </a:r>
            <a:r>
              <a:rPr lang="zh-TW" altLang="en-US" sz="2400"/>
              <a:t>明顯過擬合</a:t>
            </a:r>
            <a:endParaRPr lang="en-US" altLang="zh-TW" sz="2400" smtClean="0"/>
          </a:p>
          <a:p>
            <a:endParaRPr lang="en-US" altLang="zh-TW" sz="2400" smtClean="0"/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endParaRPr lang="en-US" altLang="zh-TW" sz="2400"/>
          </a:p>
          <a:p>
            <a:endParaRPr lang="en-US" altLang="zh-TW" sz="1600" smtClean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58"/>
          <a:stretch/>
        </p:blipFill>
        <p:spPr bwMode="auto">
          <a:xfrm>
            <a:off x="539552" y="1556792"/>
            <a:ext cx="2676280" cy="679716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08920"/>
            <a:ext cx="8020050" cy="3609975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504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6563072" cy="850106"/>
          </a:xfrm>
        </p:spPr>
        <p:txBody>
          <a:bodyPr anchor="t">
            <a:normAutofit/>
          </a:bodyPr>
          <a:lstStyle/>
          <a:p>
            <a:pPr algn="l"/>
            <a:r>
              <a:rPr lang="zh-TW" altLang="en-US" sz="2800" b="1" smtClean="0">
                <a:latin typeface="+mn-lt"/>
                <a:ea typeface="標楷體" pitchFamily="65" charset="-120"/>
              </a:rPr>
              <a:t>增加 </a:t>
            </a:r>
            <a:r>
              <a:rPr lang="en-US" altLang="zh-TW" sz="2800" b="1">
                <a:latin typeface="+mn-lt"/>
                <a:ea typeface="標楷體" pitchFamily="65" charset="-120"/>
              </a:rPr>
              <a:t>Batch normalization</a:t>
            </a:r>
            <a:endParaRPr lang="zh-TW" altLang="en-US" sz="2800" b="1">
              <a:latin typeface="+mn-lt"/>
              <a:ea typeface="標楷體" pitchFamily="65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525963"/>
          </a:xfrm>
        </p:spPr>
        <p:txBody>
          <a:bodyPr>
            <a:normAutofit/>
          </a:bodyPr>
          <a:lstStyle/>
          <a:p>
            <a:r>
              <a:rPr lang="zh-TW" altLang="en-US" sz="2400" smtClean="0"/>
              <a:t>原版</a:t>
            </a:r>
            <a:r>
              <a:rPr lang="en-US" altLang="zh-TW" sz="2400" smtClean="0"/>
              <a:t>+</a:t>
            </a:r>
            <a:r>
              <a:rPr lang="zh-TW" altLang="en-US" sz="2400" smtClean="0"/>
              <a:t> </a:t>
            </a:r>
            <a:r>
              <a:rPr lang="en-US" altLang="zh-TW" sz="2400" smtClean="0"/>
              <a:t>3</a:t>
            </a:r>
            <a:r>
              <a:rPr lang="zh-TW" altLang="en-US" sz="2400" smtClean="0"/>
              <a:t> </a:t>
            </a:r>
            <a:r>
              <a:rPr lang="en-US" altLang="zh-TW" sz="2400" smtClean="0"/>
              <a:t>BN</a:t>
            </a:r>
          </a:p>
          <a:p>
            <a:endParaRPr lang="en-US" altLang="zh-TW" sz="2400"/>
          </a:p>
          <a:p>
            <a:endParaRPr lang="en-US" altLang="zh-TW" sz="2400" smtClean="0"/>
          </a:p>
          <a:p>
            <a:r>
              <a:rPr lang="zh-TW" altLang="en-US" sz="2400"/>
              <a:t>原版</a:t>
            </a:r>
            <a:r>
              <a:rPr lang="en-US" altLang="zh-TW" sz="2400"/>
              <a:t>+</a:t>
            </a:r>
            <a:r>
              <a:rPr lang="zh-TW" altLang="en-US" sz="2400"/>
              <a:t> </a:t>
            </a:r>
            <a:r>
              <a:rPr lang="en-US" altLang="zh-TW" sz="2400"/>
              <a:t>3</a:t>
            </a:r>
            <a:r>
              <a:rPr lang="zh-TW" altLang="en-US" sz="2400"/>
              <a:t> </a:t>
            </a:r>
            <a:r>
              <a:rPr lang="en-US" altLang="zh-TW" sz="2400" smtClean="0"/>
              <a:t>BN+</a:t>
            </a:r>
            <a:r>
              <a:rPr lang="zh-TW" altLang="en-US" sz="2400" smtClean="0"/>
              <a:t>改</a:t>
            </a:r>
            <a:r>
              <a:rPr lang="en-US" altLang="zh-TW" sz="2400" smtClean="0"/>
              <a:t>SiLU</a:t>
            </a:r>
            <a:endParaRPr lang="en-US" altLang="zh-TW" sz="2400"/>
          </a:p>
          <a:p>
            <a:endParaRPr lang="en-US" altLang="zh-TW" sz="2400"/>
          </a:p>
          <a:p>
            <a:endParaRPr lang="en-US" altLang="zh-TW" sz="1600" smtClean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47" b="50000"/>
          <a:stretch/>
        </p:blipFill>
        <p:spPr bwMode="auto">
          <a:xfrm>
            <a:off x="529802" y="2204863"/>
            <a:ext cx="2676280" cy="589717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734866"/>
            <a:ext cx="3454400" cy="492125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02" y="4221088"/>
            <a:ext cx="5803801" cy="2311624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30"/>
          <a:stretch/>
        </p:blipFill>
        <p:spPr bwMode="auto">
          <a:xfrm>
            <a:off x="529802" y="3429000"/>
            <a:ext cx="2720366" cy="52070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81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6563072" cy="850106"/>
          </a:xfrm>
        </p:spPr>
        <p:txBody>
          <a:bodyPr anchor="t">
            <a:normAutofit/>
          </a:bodyPr>
          <a:lstStyle/>
          <a:p>
            <a:pPr algn="l"/>
            <a:r>
              <a:rPr lang="zh-TW" altLang="en-US" sz="2800" b="1" smtClean="0">
                <a:latin typeface="+mn-lt"/>
                <a:ea typeface="標楷體" pitchFamily="65" charset="-120"/>
              </a:rPr>
              <a:t>增加一層</a:t>
            </a:r>
            <a:r>
              <a:rPr lang="en-US" altLang="zh-TW" sz="2800" b="1" smtClean="0">
                <a:latin typeface="+mn-lt"/>
                <a:ea typeface="標楷體" pitchFamily="65" charset="-120"/>
              </a:rPr>
              <a:t>dropout(0.3)</a:t>
            </a:r>
            <a:endParaRPr lang="zh-TW" altLang="en-US" sz="2800" b="1">
              <a:latin typeface="+mn-lt"/>
              <a:ea typeface="標楷體" pitchFamily="65" charset="-12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7"/>
          <a:stretch/>
        </p:blipFill>
        <p:spPr bwMode="auto">
          <a:xfrm>
            <a:off x="467544" y="4788396"/>
            <a:ext cx="6940550" cy="62865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18226"/>
            <a:ext cx="6940550" cy="49530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57736"/>
            <a:ext cx="6940550" cy="42545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528" y="692696"/>
            <a:ext cx="4438650" cy="2200275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199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6563072" cy="850106"/>
          </a:xfrm>
        </p:spPr>
        <p:txBody>
          <a:bodyPr anchor="t">
            <a:normAutofit/>
          </a:bodyPr>
          <a:lstStyle/>
          <a:p>
            <a:pPr algn="l"/>
            <a:r>
              <a:rPr lang="zh-TW" altLang="en-US" sz="2800" b="1">
                <a:latin typeface="+mn-lt"/>
                <a:ea typeface="標楷體" pitchFamily="65" charset="-120"/>
              </a:rPr>
              <a:t>固定我</a:t>
            </a:r>
            <a:r>
              <a:rPr lang="zh-TW" altLang="en-US" sz="2800" b="1" smtClean="0">
                <a:latin typeface="+mn-lt"/>
                <a:ea typeface="標楷體" pitchFamily="65" charset="-120"/>
              </a:rPr>
              <a:t>的部分策略</a:t>
            </a:r>
            <a:endParaRPr lang="zh-TW" altLang="en-US" sz="2800" b="1">
              <a:latin typeface="+mn-lt"/>
              <a:ea typeface="標楷體" pitchFamily="65" charset="-120"/>
            </a:endParaRPr>
          </a:p>
        </p:txBody>
      </p:sp>
      <p:sp>
        <p:nvSpPr>
          <p:cNvPr id="8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525963"/>
          </a:xfrm>
        </p:spPr>
        <p:txBody>
          <a:bodyPr>
            <a:normAutofit/>
          </a:bodyPr>
          <a:lstStyle/>
          <a:p>
            <a:r>
              <a:rPr lang="zh-TW" altLang="en-US" sz="2400" smtClean="0"/>
              <a:t>使用</a:t>
            </a:r>
            <a:r>
              <a:rPr lang="en-US" altLang="zh-TW" sz="2400" smtClean="0"/>
              <a:t>4BN</a:t>
            </a:r>
            <a:r>
              <a:rPr lang="zh-TW" altLang="en-US" sz="2400" smtClean="0"/>
              <a:t> </a:t>
            </a:r>
            <a:r>
              <a:rPr lang="en-US" altLang="zh-TW" sz="2400" smtClean="0"/>
              <a:t>4Layer</a:t>
            </a:r>
          </a:p>
          <a:p>
            <a:r>
              <a:rPr lang="en-US" altLang="zh-TW" sz="2400" smtClean="0"/>
              <a:t>Drop out (0.25)</a:t>
            </a:r>
            <a:r>
              <a:rPr lang="zh-TW" altLang="en-US" sz="2400" smtClean="0"/>
              <a:t> 三層</a:t>
            </a:r>
            <a:endParaRPr lang="en-US" altLang="zh-TW" sz="2400" smtClean="0"/>
          </a:p>
          <a:p>
            <a:r>
              <a:rPr lang="en-US" altLang="zh-TW" sz="2400" smtClean="0"/>
              <a:t>ReLU</a:t>
            </a:r>
            <a:r>
              <a:rPr lang="zh-TW" altLang="en-US" sz="2400" smtClean="0"/>
              <a:t>：</a:t>
            </a:r>
            <a:r>
              <a:rPr lang="en-US" altLang="zh-TW" sz="2400" smtClean="0"/>
              <a:t>ReLU(x</a:t>
            </a:r>
            <a:r>
              <a:rPr lang="en-US" altLang="zh-TW" sz="2400"/>
              <a:t>) = max(0, x</a:t>
            </a:r>
            <a:r>
              <a:rPr lang="en-US" altLang="zh-TW" sz="2400" smtClean="0"/>
              <a:t>)</a:t>
            </a:r>
          </a:p>
          <a:p>
            <a:r>
              <a:rPr lang="en-US" altLang="zh-TW" sz="2400" smtClean="0"/>
              <a:t>Epoch 40</a:t>
            </a:r>
            <a:endParaRPr lang="en-US" altLang="zh-TW" sz="2400"/>
          </a:p>
          <a:p>
            <a:endParaRPr lang="en-US" altLang="zh-TW" sz="2400"/>
          </a:p>
          <a:p>
            <a:endParaRPr lang="en-US" altLang="zh-TW" sz="1600" smtClean="0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33" t="11188" r="47151" b="7186"/>
          <a:stretch/>
        </p:blipFill>
        <p:spPr bwMode="auto">
          <a:xfrm>
            <a:off x="5401776" y="476672"/>
            <a:ext cx="3240360" cy="57629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546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4"/>
          <p:cNvSpPr>
            <a:spLocks noGrp="1"/>
          </p:cNvSpPr>
          <p:nvPr>
            <p:ph idx="1"/>
          </p:nvPr>
        </p:nvSpPr>
        <p:spPr>
          <a:xfrm>
            <a:off x="467544" y="1124744"/>
            <a:ext cx="7859216" cy="4525963"/>
          </a:xfrm>
        </p:spPr>
        <p:txBody>
          <a:bodyPr>
            <a:normAutofit/>
          </a:bodyPr>
          <a:lstStyle/>
          <a:p>
            <a:r>
              <a:rPr lang="en-US" altLang="zh-TW" sz="2400" smtClean="0"/>
              <a:t>Dropout</a:t>
            </a:r>
            <a:r>
              <a:rPr lang="zh-TW" altLang="en-US" sz="2400" smtClean="0"/>
              <a:t>從</a:t>
            </a:r>
            <a:r>
              <a:rPr lang="en-US" altLang="zh-TW" sz="2400" smtClean="0"/>
              <a:t>0.2</a:t>
            </a:r>
            <a:r>
              <a:rPr lang="zh-TW" altLang="en-US" sz="2400" smtClean="0"/>
              <a:t>改為</a:t>
            </a:r>
            <a:r>
              <a:rPr lang="en-US" altLang="zh-TW" sz="2400" smtClean="0"/>
              <a:t>0.25</a:t>
            </a:r>
          </a:p>
          <a:p>
            <a:r>
              <a:rPr lang="en-US" altLang="zh-TW" sz="2400" smtClean="0"/>
              <a:t>RMSProp</a:t>
            </a:r>
            <a:r>
              <a:rPr lang="zh-TW" altLang="en-US" sz="2400"/>
              <a:t>的參數 </a:t>
            </a:r>
            <a:r>
              <a:rPr lang="zh-TW" altLang="en-US" sz="2400" smtClean="0"/>
              <a:t>𝛼 從</a:t>
            </a:r>
            <a:r>
              <a:rPr lang="en-US" altLang="zh-TW" sz="2400" smtClean="0"/>
              <a:t>0.9</a:t>
            </a:r>
            <a:r>
              <a:rPr lang="zh-TW" altLang="en-US" sz="2400" smtClean="0"/>
              <a:t>改為</a:t>
            </a:r>
            <a:r>
              <a:rPr lang="en-US" altLang="zh-TW" sz="2400" smtClean="0"/>
              <a:t>0.99</a:t>
            </a:r>
          </a:p>
          <a:p>
            <a:pPr lvl="1"/>
            <a:r>
              <a:rPr lang="zh-TW" altLang="en-US" sz="1800"/>
              <a:t>調整每個參數的學習率，使其與其梯度的歷史平方平均值相關聯。</a:t>
            </a:r>
            <a:endParaRPr lang="en-US" altLang="zh-TW" sz="180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66" y="2564904"/>
            <a:ext cx="8731338" cy="236473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66" y="5229200"/>
            <a:ext cx="8731338" cy="83820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728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591</Words>
  <Application>Microsoft Office PowerPoint</Application>
  <PresentationFormat>如螢幕大小 (4:3)</PresentationFormat>
  <Paragraphs>89</Paragraphs>
  <Slides>19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0" baseType="lpstr">
      <vt:lpstr>Office 佈景主題</vt:lpstr>
      <vt:lpstr>HISLAB_112碩0_讀書會 ML2021_HW2</vt:lpstr>
      <vt:lpstr>Task Introduction-Phoneme Classification</vt:lpstr>
      <vt:lpstr>Data Preprocessing </vt:lpstr>
      <vt:lpstr>PowerPoint 簡報</vt:lpstr>
      <vt:lpstr>PowerPoint 簡報</vt:lpstr>
      <vt:lpstr>增加 Batch normalization</vt:lpstr>
      <vt:lpstr>增加一層dropout(0.3)</vt:lpstr>
      <vt:lpstr>固定我的部分策略</vt:lpstr>
      <vt:lpstr>PowerPoint 簡報</vt:lpstr>
      <vt:lpstr>訓練與驗證集比重調整</vt:lpstr>
      <vt:lpstr>Data processing </vt:lpstr>
      <vt:lpstr>Data processing </vt:lpstr>
      <vt:lpstr>防止檔案丟失</vt:lpstr>
      <vt:lpstr>Task Introduction-Hessian Matrix</vt:lpstr>
      <vt:lpstr>Task Introduction </vt:lpstr>
      <vt:lpstr>Gradient Norm / Minimal Ratio </vt:lpstr>
      <vt:lpstr>Gradient Norm / Minimal Ratio </vt:lpstr>
      <vt:lpstr>Output</vt:lpstr>
      <vt:lpstr>需更改部分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為什麼不能用nuscenes格式訓練</dc:title>
  <dc:creator>user</dc:creator>
  <cp:lastModifiedBy>user</cp:lastModifiedBy>
  <cp:revision>37</cp:revision>
  <dcterms:created xsi:type="dcterms:W3CDTF">2023-03-19T15:27:07Z</dcterms:created>
  <dcterms:modified xsi:type="dcterms:W3CDTF">2023-05-20T15:45:57Z</dcterms:modified>
</cp:coreProperties>
</file>