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  <p:sldId id="265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37221-8233-4CDF-82BB-FA6B6D36D39D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C7D03-8F72-4D24-9961-9B8E8F96E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42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029D-9FFE-4097-B90D-31BDBF565A5E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287D-7CCE-4245-80DC-505FC66FE86B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F35A-D8DD-48AA-801F-42FF5C0BF9BA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2E43-08AE-413F-859C-452D70D62E47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1852-7004-484A-8837-28DC664D1937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940E-C9F5-43C8-B5FC-FDFA634AE7AF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7054-D330-4BEB-88BA-E7EF74EA746B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4A6B-FEC3-4F81-9C64-CDF1DF9087CE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D76A-4E58-4063-979E-8D8D5BF7BA7F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8458-4D54-4B17-8B5D-ECFF319412C1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8521-845D-4556-A9C8-1E3821375E8C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3741-FAD9-48A4-8523-8D056851DF31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0.png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070.pn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.bin"/><Relationship Id="rId20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.wmf"/><Relationship Id="rId15" Type="http://schemas.openxmlformats.org/officeDocument/2006/relationships/image" Target="../media/image5.wmf"/><Relationship Id="rId10" Type="http://schemas.openxmlformats.org/officeDocument/2006/relationships/image" Target="../media/image46.png"/><Relationship Id="rId19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5.png"/><Relationship Id="rId1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2.png"/><Relationship Id="rId21" Type="http://schemas.openxmlformats.org/officeDocument/2006/relationships/image" Target="../media/image55.png"/><Relationship Id="rId17" Type="http://schemas.openxmlformats.org/officeDocument/2006/relationships/image" Target="../media/image51.png"/><Relationship Id="rId16" Type="http://schemas.openxmlformats.org/officeDocument/2006/relationships/image" Target="../media/image139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8.png"/><Relationship Id="rId23" Type="http://schemas.openxmlformats.org/officeDocument/2006/relationships/image" Target="../media/image7.png"/><Relationship Id="rId19" Type="http://schemas.openxmlformats.org/officeDocument/2006/relationships/image" Target="../media/image53.png"/><Relationship Id="rId22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944216"/>
          </a:xfrm>
        </p:spPr>
        <p:txBody>
          <a:bodyPr>
            <a:normAutofit/>
          </a:bodyPr>
          <a:lstStyle/>
          <a:p>
            <a:r>
              <a:rPr lang="en-US" altLang="zh-TW" sz="4000"/>
              <a:t>HISLAB_112</a:t>
            </a:r>
            <a:r>
              <a:rPr lang="zh-TW" altLang="en-US" sz="4000" smtClean="0"/>
              <a:t>碩</a:t>
            </a:r>
            <a:r>
              <a:rPr lang="en-US" altLang="zh-TW" sz="4000" smtClean="0"/>
              <a:t>0_</a:t>
            </a:r>
            <a:r>
              <a:rPr lang="zh-TW" altLang="en-US" sz="4000"/>
              <a:t>讀書</a:t>
            </a:r>
            <a:r>
              <a:rPr lang="zh-TW" altLang="en-US" sz="4000" smtClean="0"/>
              <a:t>會</a:t>
            </a:r>
            <a:r>
              <a:rPr lang="en-US" altLang="zh-TW" sz="4000"/>
              <a:t/>
            </a:r>
            <a:br>
              <a:rPr lang="en-US" altLang="zh-TW" sz="4000"/>
            </a:br>
            <a:r>
              <a:rPr lang="en-US" altLang="zh-TW" sz="4000"/>
              <a:t>Classification </a:t>
            </a:r>
            <a:endParaRPr lang="zh-TW" altLang="en-US" sz="40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004048" y="4510248"/>
            <a:ext cx="397304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>
                <a:latin typeface="+mn-lt"/>
              </a:rPr>
              <a:t>Reporter</a:t>
            </a:r>
            <a:r>
              <a:rPr lang="zh-TW" altLang="en-US" sz="3200" smtClean="0">
                <a:latin typeface="+mn-lt"/>
              </a:rPr>
              <a:t> </a:t>
            </a:r>
            <a:r>
              <a:rPr lang="en-US" altLang="zh-TW" sz="3200" smtClean="0">
                <a:latin typeface="+mn-lt"/>
              </a:rPr>
              <a:t>:</a:t>
            </a:r>
            <a:r>
              <a:rPr lang="zh-TW" altLang="en-US" sz="3200" smtClean="0">
                <a:latin typeface="+mn-lt"/>
              </a:rPr>
              <a:t> 翁頊翔</a:t>
            </a:r>
            <a:endParaRPr lang="zh-TW" altLang="en-US" sz="3200">
              <a:latin typeface="+mn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4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800"/>
              <a:t>Classification as Regression? 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r>
              <a:rPr lang="en-US" altLang="zh-TW" sz="2400" smtClean="0"/>
              <a:t>Regression</a:t>
            </a:r>
          </a:p>
          <a:p>
            <a:pPr lvl="1"/>
            <a:r>
              <a:rPr lang="zh-TW" altLang="zh-TW" sz="2000" smtClean="0"/>
              <a:t>輸入</a:t>
            </a:r>
            <a:r>
              <a:rPr lang="zh-TW" altLang="zh-TW" sz="2000"/>
              <a:t>一個</a:t>
            </a:r>
            <a:r>
              <a:rPr lang="zh-TW" altLang="zh-TW" sz="2000" smtClean="0"/>
              <a:t>向量</a:t>
            </a:r>
            <a:r>
              <a:rPr lang="zh-TW" altLang="en-US" sz="2000" smtClean="0"/>
              <a:t>，</a:t>
            </a:r>
            <a:r>
              <a:rPr lang="zh-TW" altLang="zh-TW" sz="2000" smtClean="0"/>
              <a:t>輸出</a:t>
            </a:r>
            <a:r>
              <a:rPr lang="zh-TW" altLang="zh-TW" sz="2000"/>
              <a:t>一個數值</a:t>
            </a:r>
          </a:p>
          <a:p>
            <a:pPr lvl="1"/>
            <a:r>
              <a:rPr lang="zh-TW" altLang="zh-TW" sz="2000" smtClean="0"/>
              <a:t>希望</a:t>
            </a:r>
            <a:r>
              <a:rPr lang="zh-TW" altLang="zh-TW" sz="2000"/>
              <a:t>輸出的數值</a:t>
            </a:r>
            <a:r>
              <a:rPr lang="zh-TW" altLang="zh-TW" sz="2000" smtClean="0"/>
              <a:t>跟目標越</a:t>
            </a:r>
            <a:r>
              <a:rPr lang="zh-TW" altLang="zh-TW" sz="2000"/>
              <a:t>接近越好</a:t>
            </a:r>
          </a:p>
          <a:p>
            <a:r>
              <a:rPr lang="en-US" altLang="zh-TW" sz="2400" smtClean="0"/>
              <a:t>Classification</a:t>
            </a:r>
          </a:p>
          <a:p>
            <a:pPr lvl="1"/>
            <a:r>
              <a:rPr lang="zh-TW" altLang="zh-TW" sz="2000"/>
              <a:t>輸出</a:t>
            </a:r>
            <a:r>
              <a:rPr lang="zh-TW" altLang="zh-TW" sz="2000" smtClean="0"/>
              <a:t>仍是一個</a:t>
            </a:r>
            <a:r>
              <a:rPr lang="zh-TW" altLang="en-US" sz="2000" smtClean="0"/>
              <a:t> </a:t>
            </a:r>
            <a:r>
              <a:rPr lang="en-US" altLang="zh-TW" sz="2000" smtClean="0"/>
              <a:t>scaler</a:t>
            </a:r>
            <a:r>
              <a:rPr lang="zh-TW" altLang="en-US" sz="2000"/>
              <a:t>，</a:t>
            </a:r>
            <a:r>
              <a:rPr lang="zh-TW" altLang="zh-TW" sz="2000" smtClean="0"/>
              <a:t>要</a:t>
            </a:r>
            <a:r>
              <a:rPr lang="zh-TW" altLang="zh-TW" sz="2000"/>
              <a:t>讓它跟正確</a:t>
            </a:r>
            <a:r>
              <a:rPr lang="zh-TW" altLang="zh-TW" sz="2000" smtClean="0"/>
              <a:t>答案</a:t>
            </a:r>
            <a:r>
              <a:rPr lang="zh-TW" altLang="en-US" sz="2000" smtClean="0"/>
              <a:t> </a:t>
            </a:r>
            <a:r>
              <a:rPr lang="en-US" altLang="zh-TW" sz="2000" smtClean="0"/>
              <a:t>Class</a:t>
            </a:r>
            <a:r>
              <a:rPr lang="zh-TW" altLang="en-US" sz="2000" smtClean="0"/>
              <a:t> </a:t>
            </a:r>
            <a:r>
              <a:rPr lang="zh-TW" altLang="zh-TW" sz="2000" smtClean="0"/>
              <a:t>越</a:t>
            </a:r>
            <a:r>
              <a:rPr lang="zh-TW" altLang="zh-TW" sz="2000"/>
              <a:t>接近越</a:t>
            </a:r>
            <a:r>
              <a:rPr lang="zh-TW" altLang="zh-TW" sz="2000" smtClean="0"/>
              <a:t>好</a:t>
            </a:r>
            <a:endParaRPr lang="en-US" altLang="zh-TW" sz="2000" smtClean="0"/>
          </a:p>
          <a:p>
            <a:pPr lvl="1"/>
            <a:r>
              <a:rPr lang="zh-TW" altLang="zh-TW" sz="2000" smtClean="0"/>
              <a:t>把</a:t>
            </a:r>
            <a:r>
              <a:rPr lang="zh-TW" altLang="en-US" sz="2000" smtClean="0"/>
              <a:t> </a:t>
            </a:r>
            <a:r>
              <a:rPr lang="en-US" altLang="zh-TW" sz="2000" smtClean="0"/>
              <a:t>Class</a:t>
            </a:r>
            <a:r>
              <a:rPr lang="zh-TW" altLang="en-US" sz="2000" smtClean="0"/>
              <a:t> </a:t>
            </a:r>
            <a:r>
              <a:rPr lang="zh-TW" altLang="zh-TW" sz="2000" smtClean="0"/>
              <a:t>變成</a:t>
            </a:r>
            <a:r>
              <a:rPr lang="en-US" altLang="zh-TW" sz="2000" smtClean="0"/>
              <a:t> </a:t>
            </a:r>
            <a:r>
              <a:rPr lang="en-US" altLang="zh-TW" sz="2000"/>
              <a:t>One-hot </a:t>
            </a:r>
            <a:r>
              <a:rPr lang="en-US" altLang="zh-TW" sz="2000" smtClean="0"/>
              <a:t>vector</a:t>
            </a:r>
          </a:p>
          <a:p>
            <a:pPr lvl="1"/>
            <a:r>
              <a:rPr lang="zh-TW" altLang="en-US" sz="2000" smtClean="0"/>
              <a:t>使 </a:t>
            </a:r>
            <a:r>
              <a:rPr lang="en-US" altLang="zh-TW" sz="2000" smtClean="0"/>
              <a:t>Class</a:t>
            </a:r>
            <a:r>
              <a:rPr lang="zh-TW" altLang="en-US" sz="2000" smtClean="0"/>
              <a:t> 之間</a:t>
            </a:r>
            <a:r>
              <a:rPr lang="zh-TW" altLang="zh-TW" sz="2000" smtClean="0"/>
              <a:t>兩兩的</a:t>
            </a:r>
            <a:r>
              <a:rPr lang="zh-TW" altLang="zh-TW" sz="2000"/>
              <a:t>距離都是一樣</a:t>
            </a:r>
          </a:p>
          <a:p>
            <a:pPr lvl="1"/>
            <a:endParaRPr lang="zh-TW" altLang="zh-TW" sz="2000"/>
          </a:p>
          <a:p>
            <a:pPr lvl="1"/>
            <a:endParaRPr lang="zh-TW" altLang="zh-TW" sz="2000"/>
          </a:p>
          <a:p>
            <a:pPr marL="0" indent="0">
              <a:buNone/>
            </a:pPr>
            <a:endParaRPr lang="zh-TW" altLang="en-US" sz="24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36" y="4797151"/>
            <a:ext cx="4896544" cy="139087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8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xmlns="" id="{E62B5B3F-F335-470A-BC63-7FECD943E907}"/>
                  </a:ext>
                </a:extLst>
              </p:cNvPr>
              <p:cNvSpPr txBox="1"/>
              <p:nvPr/>
            </p:nvSpPr>
            <p:spPr>
              <a:xfrm>
                <a:off x="4826572" y="1010978"/>
                <a:ext cx="567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2B5B3F-F335-470A-BC63-7FECD943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572" y="1010978"/>
                <a:ext cx="567976" cy="369332"/>
              </a:xfrm>
              <a:prstGeom prst="rect">
                <a:avLst/>
              </a:prstGeom>
              <a:blipFill>
                <a:blip r:embed="rId2"/>
                <a:stretch>
                  <a:fillRect l="-13978" t="-20000" r="-2688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xmlns="" id="{E85659D6-1B39-42E8-86FA-FF9F08F03487}"/>
                  </a:ext>
                </a:extLst>
              </p:cNvPr>
              <p:cNvSpPr txBox="1"/>
              <p:nvPr/>
            </p:nvSpPr>
            <p:spPr>
              <a:xfrm>
                <a:off x="5428450" y="635129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85659D6-1B39-42E8-86FA-FF9F08F03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450" y="635129"/>
                <a:ext cx="567015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xmlns="" id="{50AEFD2E-B806-48F2-97AC-A1AFBF044272}"/>
                  </a:ext>
                </a:extLst>
              </p:cNvPr>
              <p:cNvSpPr txBox="1"/>
              <p:nvPr/>
            </p:nvSpPr>
            <p:spPr>
              <a:xfrm>
                <a:off x="6876087" y="625937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0AEFD2E-B806-48F2-97AC-A1AFBF044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087" y="625937"/>
                <a:ext cx="567015" cy="113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xmlns="" id="{C8D399F0-E817-4253-9B0F-017069F4793B}"/>
                  </a:ext>
                </a:extLst>
              </p:cNvPr>
              <p:cNvSpPr txBox="1"/>
              <p:nvPr/>
            </p:nvSpPr>
            <p:spPr>
              <a:xfrm>
                <a:off x="8246703" y="635129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8D399F0-E817-4253-9B0F-017069F4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703" y="635129"/>
                <a:ext cx="567015" cy="1139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D5DB64C-503D-45BC-8FE9-084F182AC985}"/>
              </a:ext>
            </a:extLst>
          </p:cNvPr>
          <p:cNvSpPr/>
          <p:nvPr/>
        </p:nvSpPr>
        <p:spPr>
          <a:xfrm flipH="1">
            <a:off x="852664" y="356025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2C3D043-2DFC-443D-A950-E339510AC660}"/>
              </a:ext>
            </a:extLst>
          </p:cNvPr>
          <p:cNvSpPr/>
          <p:nvPr/>
        </p:nvSpPr>
        <p:spPr>
          <a:xfrm flipH="1">
            <a:off x="3180071" y="52166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AF9FACD0-890B-4B5C-B1E7-05EE47E1EA38}"/>
              </a:ext>
            </a:extLst>
          </p:cNvPr>
          <p:cNvSpPr/>
          <p:nvPr/>
        </p:nvSpPr>
        <p:spPr>
          <a:xfrm flipH="1">
            <a:off x="3172826" y="36233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47A1E29-67CA-4399-97F9-D0E0ED286186}"/>
              </a:ext>
            </a:extLst>
          </p:cNvPr>
          <p:cNvSpPr/>
          <p:nvPr/>
        </p:nvSpPr>
        <p:spPr>
          <a:xfrm flipH="1">
            <a:off x="3165470" y="2029998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xmlns="" id="{3BF4BA80-30FF-48C8-A3D9-89703853EEA5}"/>
              </a:ext>
            </a:extLst>
          </p:cNvPr>
          <p:cNvCxnSpPr>
            <a:cxnSpLocks/>
          </p:cNvCxnSpPr>
          <p:nvPr/>
        </p:nvCxnSpPr>
        <p:spPr>
          <a:xfrm flipH="1">
            <a:off x="5449472" y="227888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8A867816-DDE2-454C-8470-CF21D907E6A9}"/>
              </a:ext>
            </a:extLst>
          </p:cNvPr>
          <p:cNvCxnSpPr>
            <a:cxnSpLocks/>
          </p:cNvCxnSpPr>
          <p:nvPr/>
        </p:nvCxnSpPr>
        <p:spPr>
          <a:xfrm flipH="1">
            <a:off x="5449472" y="3832398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EEBD3D44-0526-4D3A-949A-728C11E4FB8C}"/>
              </a:ext>
            </a:extLst>
          </p:cNvPr>
          <p:cNvCxnSpPr>
            <a:cxnSpLocks/>
          </p:cNvCxnSpPr>
          <p:nvPr/>
        </p:nvCxnSpPr>
        <p:spPr>
          <a:xfrm flipH="1">
            <a:off x="5433771" y="5440578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B4A29893-E747-415E-B7C7-FD676635BE89}"/>
              </a:ext>
            </a:extLst>
          </p:cNvPr>
          <p:cNvSpPr/>
          <p:nvPr/>
        </p:nvSpPr>
        <p:spPr>
          <a:xfrm flipH="1">
            <a:off x="5771910" y="209258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B7DED8C0-E4EF-4333-9031-9EE1388F4180}"/>
              </a:ext>
            </a:extLst>
          </p:cNvPr>
          <p:cNvSpPr/>
          <p:nvPr/>
        </p:nvSpPr>
        <p:spPr>
          <a:xfrm flipH="1">
            <a:off x="5771910" y="3641345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66DEE253-6842-451D-8E14-A846C3D6C35C}"/>
              </a:ext>
            </a:extLst>
          </p:cNvPr>
          <p:cNvCxnSpPr>
            <a:cxnSpLocks/>
            <a:stCxn id="34" idx="3"/>
            <a:endCxn id="17" idx="1"/>
          </p:cNvCxnSpPr>
          <p:nvPr/>
        </p:nvCxnSpPr>
        <p:spPr>
          <a:xfrm flipH="1" flipV="1">
            <a:off x="6141242" y="2277255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xmlns="" id="{70B60786-2E72-4DA0-8C22-A103CF375478}"/>
              </a:ext>
            </a:extLst>
          </p:cNvPr>
          <p:cNvGrpSpPr/>
          <p:nvPr/>
        </p:nvGrpSpPr>
        <p:grpSpPr>
          <a:xfrm flipH="1">
            <a:off x="5789719" y="2482084"/>
            <a:ext cx="333714" cy="653404"/>
            <a:chOff x="5009975" y="3353595"/>
            <a:chExt cx="333714" cy="653404"/>
          </a:xfrm>
        </p:grpSpPr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xmlns="" id="{666D8D69-7494-49DD-80DD-69D57EB451A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3CF62821-8B25-4D8D-8C17-DB56775EBFC6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xmlns="" id="{416DA32E-7CEE-4757-BD9D-3F35756183FE}"/>
              </a:ext>
            </a:extLst>
          </p:cNvPr>
          <p:cNvGrpSpPr/>
          <p:nvPr/>
        </p:nvGrpSpPr>
        <p:grpSpPr>
          <a:xfrm flipH="1">
            <a:off x="5771910" y="4016111"/>
            <a:ext cx="333714" cy="653404"/>
            <a:chOff x="5009975" y="3353595"/>
            <a:chExt cx="333714" cy="653404"/>
          </a:xfrm>
        </p:grpSpPr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xmlns="" id="{37B9FF54-5EC7-456F-9CE0-D48FAEE51F3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6934A028-B1A3-4BCB-A625-0AE4923B88B7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45A5FAD0-12F8-4B4B-AC54-90B223ED9163}"/>
              </a:ext>
            </a:extLst>
          </p:cNvPr>
          <p:cNvSpPr/>
          <p:nvPr/>
        </p:nvSpPr>
        <p:spPr>
          <a:xfrm flipH="1">
            <a:off x="5756209" y="5249525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xmlns="" id="{06737667-CF6A-4F61-AFB4-BC97F3C8FC76}"/>
              </a:ext>
            </a:extLst>
          </p:cNvPr>
          <p:cNvGrpSpPr/>
          <p:nvPr/>
        </p:nvGrpSpPr>
        <p:grpSpPr>
          <a:xfrm flipH="1">
            <a:off x="5798739" y="5624291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xmlns="" id="{A8B3DF77-BFF6-4C99-A871-DA2392CA7C85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CE3F947A-240F-4ACC-85A7-5ACE7B55FC73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xmlns="" id="{045488A5-A395-4674-AE87-3E0E7D82DDB7}"/>
              </a:ext>
            </a:extLst>
          </p:cNvPr>
          <p:cNvCxnSpPr>
            <a:cxnSpLocks/>
            <a:stCxn id="37" idx="3"/>
            <a:endCxn id="17" idx="1"/>
          </p:cNvCxnSpPr>
          <p:nvPr/>
        </p:nvCxnSpPr>
        <p:spPr>
          <a:xfrm flipH="1" flipV="1">
            <a:off x="6141242" y="2277255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xmlns="" id="{223F6C77-9492-4410-85C7-331D51A6BC82}"/>
              </a:ext>
            </a:extLst>
          </p:cNvPr>
          <p:cNvCxnSpPr>
            <a:cxnSpLocks/>
            <a:stCxn id="40" idx="3"/>
            <a:endCxn id="17" idx="1"/>
          </p:cNvCxnSpPr>
          <p:nvPr/>
        </p:nvCxnSpPr>
        <p:spPr>
          <a:xfrm flipH="1" flipV="1">
            <a:off x="6141242" y="2277255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xmlns="" id="{4981EDED-29B5-4493-9A0C-E849C8A0BE3D}"/>
              </a:ext>
            </a:extLst>
          </p:cNvPr>
          <p:cNvGrpSpPr/>
          <p:nvPr/>
        </p:nvGrpSpPr>
        <p:grpSpPr>
          <a:xfrm flipH="1">
            <a:off x="8156435" y="2439802"/>
            <a:ext cx="369332" cy="394455"/>
            <a:chOff x="674398" y="1660770"/>
            <a:chExt cx="369332" cy="39445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A370B1F6-008D-461E-A151-9344D6FD1F7E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xmlns="" id="{31AC0DDE-0E81-4AC9-8A4B-6F8F168D4750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xmlns="" id="{04A66D20-21F8-4012-8864-3D2EE921E024}"/>
              </a:ext>
            </a:extLst>
          </p:cNvPr>
          <p:cNvGrpSpPr/>
          <p:nvPr/>
        </p:nvGrpSpPr>
        <p:grpSpPr>
          <a:xfrm flipH="1">
            <a:off x="8156844" y="3362388"/>
            <a:ext cx="369332" cy="394455"/>
            <a:chOff x="674398" y="1660770"/>
            <a:chExt cx="369332" cy="394455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34A197C4-4C92-41AF-AE98-829F2E17648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xmlns="" id="{9FDBB8E7-EA3E-4A64-B916-AD8676F3F3D8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xmlns="" id="{7F5D6446-359E-44CA-8229-5FEF2A553488}"/>
              </a:ext>
            </a:extLst>
          </p:cNvPr>
          <p:cNvGrpSpPr/>
          <p:nvPr/>
        </p:nvGrpSpPr>
        <p:grpSpPr>
          <a:xfrm flipH="1">
            <a:off x="8141165" y="4275060"/>
            <a:ext cx="369332" cy="394455"/>
            <a:chOff x="674398" y="1660770"/>
            <a:chExt cx="369332" cy="394455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6DDE8EE0-5D5F-41EC-8FB7-F35D0061D75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xmlns="" id="{B4668FF9-3BAE-4A03-A017-F08A5B5CD704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xmlns="" id="{64ED31B5-ADA3-4790-B2DC-14F0377DEED8}"/>
              </a:ext>
            </a:extLst>
          </p:cNvPr>
          <p:cNvCxnSpPr>
            <a:cxnSpLocks/>
            <a:stCxn id="33" idx="3"/>
            <a:endCxn id="18" idx="1"/>
          </p:cNvCxnSpPr>
          <p:nvPr/>
        </p:nvCxnSpPr>
        <p:spPr>
          <a:xfrm flipH="1">
            <a:off x="6141242" y="2649591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xmlns="" id="{88867F2D-953B-4EE4-B304-F1ABA76B4B43}"/>
              </a:ext>
            </a:extLst>
          </p:cNvPr>
          <p:cNvCxnSpPr>
            <a:cxnSpLocks/>
            <a:stCxn id="36" idx="3"/>
            <a:endCxn id="18" idx="1"/>
          </p:cNvCxnSpPr>
          <p:nvPr/>
        </p:nvCxnSpPr>
        <p:spPr>
          <a:xfrm flipH="1">
            <a:off x="6141242" y="3572177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xmlns="" id="{A45623EC-6098-4807-A3D6-0C5C813741C7}"/>
              </a:ext>
            </a:extLst>
          </p:cNvPr>
          <p:cNvCxnSpPr>
            <a:cxnSpLocks/>
            <a:stCxn id="40" idx="3"/>
          </p:cNvCxnSpPr>
          <p:nvPr/>
        </p:nvCxnSpPr>
        <p:spPr>
          <a:xfrm flipH="1" flipV="1">
            <a:off x="6235229" y="3915643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xmlns="" id="{711A4DE8-576A-4654-B144-0EA94E815E54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H="1">
            <a:off x="6125541" y="2649591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xmlns="" id="{F9DAC9AB-3882-4D21-A5B4-CDA4DBF7A59C}"/>
              </a:ext>
            </a:extLst>
          </p:cNvPr>
          <p:cNvCxnSpPr>
            <a:cxnSpLocks/>
            <a:stCxn id="36" idx="3"/>
            <a:endCxn id="26" idx="1"/>
          </p:cNvCxnSpPr>
          <p:nvPr/>
        </p:nvCxnSpPr>
        <p:spPr>
          <a:xfrm flipH="1">
            <a:off x="6125541" y="3572177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xmlns="" id="{8E412A7E-7098-4690-92B7-67F8927CE2C0}"/>
              </a:ext>
            </a:extLst>
          </p:cNvPr>
          <p:cNvCxnSpPr>
            <a:cxnSpLocks/>
            <a:stCxn id="40" idx="3"/>
            <a:endCxn id="26" idx="1"/>
          </p:cNvCxnSpPr>
          <p:nvPr/>
        </p:nvCxnSpPr>
        <p:spPr>
          <a:xfrm flipH="1">
            <a:off x="6125541" y="4459726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xmlns="" id="{49EDECE7-A1FA-419A-95AF-083F6084FFAE}"/>
                  </a:ext>
                </a:extLst>
              </p:cNvPr>
              <p:cNvSpPr txBox="1"/>
              <p:nvPr/>
            </p:nvSpPr>
            <p:spPr>
              <a:xfrm flipH="1">
                <a:off x="5088909" y="2006129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9EDECE7-A1FA-419A-95AF-083F6084F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88909" y="2006129"/>
                <a:ext cx="316497" cy="369332"/>
              </a:xfrm>
              <a:prstGeom prst="rect">
                <a:avLst/>
              </a:prstGeom>
              <a:blipFill>
                <a:blip r:embed="rId9"/>
                <a:stretch>
                  <a:fillRect l="-13462" r="-961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xmlns="" id="{97E39A61-3ADE-463B-9613-470BFF47B77A}"/>
                  </a:ext>
                </a:extLst>
              </p:cNvPr>
              <p:cNvSpPr txBox="1"/>
              <p:nvPr/>
            </p:nvSpPr>
            <p:spPr>
              <a:xfrm flipH="1">
                <a:off x="5101498" y="3572177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97E39A61-3ADE-463B-9613-470BFF47B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01498" y="3572177"/>
                <a:ext cx="323615" cy="369332"/>
              </a:xfrm>
              <a:prstGeom prst="rect">
                <a:avLst/>
              </a:prstGeom>
              <a:blipFill>
                <a:blip r:embed="rId10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xmlns="" id="{B96A73ED-251D-4586-8FFF-302355A0AE0D}"/>
                  </a:ext>
                </a:extLst>
              </p:cNvPr>
              <p:cNvSpPr txBox="1"/>
              <p:nvPr/>
            </p:nvSpPr>
            <p:spPr>
              <a:xfrm flipH="1">
                <a:off x="5088798" y="5197777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96A73ED-251D-4586-8FFF-302355A0A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88798" y="5197777"/>
                <a:ext cx="323615" cy="369332"/>
              </a:xfrm>
              <a:prstGeom prst="rect">
                <a:avLst/>
              </a:prstGeom>
              <a:blipFill>
                <a:blip r:embed="rId11"/>
                <a:stretch>
                  <a:fillRect l="-13208" r="-943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xmlns="" id="{1EAB9FA8-B022-480E-B090-35D43B34CC05}"/>
              </a:ext>
            </a:extLst>
          </p:cNvPr>
          <p:cNvSpPr/>
          <p:nvPr/>
        </p:nvSpPr>
        <p:spPr>
          <a:xfrm>
            <a:off x="3966787" y="1905265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xmlns="" id="{72DAFBE1-7F35-406F-B254-F1F2E2556CF0}"/>
              </a:ext>
            </a:extLst>
          </p:cNvPr>
          <p:cNvSpPr/>
          <p:nvPr/>
        </p:nvSpPr>
        <p:spPr>
          <a:xfrm>
            <a:off x="3974381" y="3437979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xmlns="" id="{5E27821D-1474-49C4-91D0-CA51B78514AB}"/>
              </a:ext>
            </a:extLst>
          </p:cNvPr>
          <p:cNvSpPr/>
          <p:nvPr/>
        </p:nvSpPr>
        <p:spPr>
          <a:xfrm>
            <a:off x="3992538" y="503459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xmlns="" id="{D93B9868-9F66-485E-963A-1B085DC45961}"/>
              </a:ext>
            </a:extLst>
          </p:cNvPr>
          <p:cNvCxnSpPr>
            <a:cxnSpLocks/>
          </p:cNvCxnSpPr>
          <p:nvPr/>
        </p:nvCxnSpPr>
        <p:spPr>
          <a:xfrm flipH="1">
            <a:off x="4658502" y="5383025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xmlns="" id="{E626A449-65CD-4D54-AEB6-0193C84EA54D}"/>
                  </a:ext>
                </a:extLst>
              </p:cNvPr>
              <p:cNvSpPr txBox="1"/>
              <p:nvPr/>
            </p:nvSpPr>
            <p:spPr>
              <a:xfrm flipH="1">
                <a:off x="3193649" y="1980409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E626A449-65CD-4D54-AEB6-0193C84EA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93649" y="1980409"/>
                <a:ext cx="375936" cy="369332"/>
              </a:xfrm>
              <a:prstGeom prst="rect">
                <a:avLst/>
              </a:prstGeom>
              <a:blipFill>
                <a:blip r:embed="rId12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xmlns="" id="{330D7DD9-5C15-41E3-BA90-7E78F5925BF1}"/>
                  </a:ext>
                </a:extLst>
              </p:cNvPr>
              <p:cNvSpPr txBox="1"/>
              <p:nvPr/>
            </p:nvSpPr>
            <p:spPr>
              <a:xfrm flipH="1">
                <a:off x="3176039" y="3603605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330D7DD9-5C15-41E3-BA90-7E78F5925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76039" y="3603605"/>
                <a:ext cx="383054" cy="369332"/>
              </a:xfrm>
              <a:prstGeom prst="rect">
                <a:avLst/>
              </a:prstGeom>
              <a:blipFill>
                <a:blip r:embed="rId13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xmlns="" id="{D33B33F2-8CB9-41C3-BF4E-18C43DB50291}"/>
                  </a:ext>
                </a:extLst>
              </p:cNvPr>
              <p:cNvSpPr txBox="1"/>
              <p:nvPr/>
            </p:nvSpPr>
            <p:spPr>
              <a:xfrm flipH="1">
                <a:off x="3187203" y="518505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33B33F2-8CB9-41C3-BF4E-18C43DB50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87203" y="5185058"/>
                <a:ext cx="383054" cy="369332"/>
              </a:xfrm>
              <a:prstGeom prst="rect">
                <a:avLst/>
              </a:prstGeom>
              <a:blipFill>
                <a:blip r:embed="rId14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xmlns="" id="{D1D8A924-F0C7-4CDB-B046-D8060CB519C0}"/>
              </a:ext>
            </a:extLst>
          </p:cNvPr>
          <p:cNvCxnSpPr>
            <a:cxnSpLocks/>
          </p:cNvCxnSpPr>
          <p:nvPr/>
        </p:nvCxnSpPr>
        <p:spPr>
          <a:xfrm flipH="1">
            <a:off x="4677218" y="3755157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xmlns="" id="{583E4ECF-5908-4382-85A5-DBBBB70B5370}"/>
              </a:ext>
            </a:extLst>
          </p:cNvPr>
          <p:cNvCxnSpPr>
            <a:cxnSpLocks/>
          </p:cNvCxnSpPr>
          <p:nvPr/>
        </p:nvCxnSpPr>
        <p:spPr>
          <a:xfrm flipH="1">
            <a:off x="4661175" y="220307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群組 65">
            <a:extLst>
              <a:ext uri="{FF2B5EF4-FFF2-40B4-BE49-F238E27FC236}">
                <a16:creationId xmlns:a16="http://schemas.microsoft.com/office/drawing/2014/main" xmlns="" id="{3A019346-3CDE-452E-8498-9168C9C28366}"/>
              </a:ext>
            </a:extLst>
          </p:cNvPr>
          <p:cNvGrpSpPr/>
          <p:nvPr/>
        </p:nvGrpSpPr>
        <p:grpSpPr>
          <a:xfrm>
            <a:off x="3559597" y="2224352"/>
            <a:ext cx="370685" cy="3179955"/>
            <a:chOff x="4988328" y="936328"/>
            <a:chExt cx="370685" cy="3179955"/>
          </a:xfrm>
        </p:grpSpPr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xmlns="" id="{A5D1C7B1-B716-401D-8C3C-2F72BD220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xmlns="" id="{90C14641-CCF3-4FA9-A540-413131615C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xmlns="" id="{A83DD06B-E867-4DAC-90BC-24B767C24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手繪多邊形 108">
            <a:extLst>
              <a:ext uri="{FF2B5EF4-FFF2-40B4-BE49-F238E27FC236}">
                <a16:creationId xmlns:a16="http://schemas.microsoft.com/office/drawing/2014/main" xmlns="" id="{5A758FBD-C853-47D0-8D19-84BDD067EDBB}"/>
              </a:ext>
            </a:extLst>
          </p:cNvPr>
          <p:cNvSpPr/>
          <p:nvPr/>
        </p:nvSpPr>
        <p:spPr>
          <a:xfrm>
            <a:off x="4043648" y="203762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108">
            <a:extLst>
              <a:ext uri="{FF2B5EF4-FFF2-40B4-BE49-F238E27FC236}">
                <a16:creationId xmlns:a16="http://schemas.microsoft.com/office/drawing/2014/main" xmlns="" id="{0C038C29-3C30-4884-95DE-466D2C1D8E8D}"/>
              </a:ext>
            </a:extLst>
          </p:cNvPr>
          <p:cNvSpPr/>
          <p:nvPr/>
        </p:nvSpPr>
        <p:spPr>
          <a:xfrm>
            <a:off x="4054841" y="3591174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108">
            <a:extLst>
              <a:ext uri="{FF2B5EF4-FFF2-40B4-BE49-F238E27FC236}">
                <a16:creationId xmlns:a16="http://schemas.microsoft.com/office/drawing/2014/main" xmlns="" id="{48C13C63-8FA1-44B6-A8E6-4F4E4A3AE03F}"/>
              </a:ext>
            </a:extLst>
          </p:cNvPr>
          <p:cNvSpPr/>
          <p:nvPr/>
        </p:nvSpPr>
        <p:spPr>
          <a:xfrm>
            <a:off x="4078985" y="519392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xmlns="" id="{59335BD9-3688-4B53-9A13-50D222069606}"/>
                  </a:ext>
                </a:extLst>
              </p:cNvPr>
              <p:cNvSpPr txBox="1"/>
              <p:nvPr/>
            </p:nvSpPr>
            <p:spPr>
              <a:xfrm flipH="1">
                <a:off x="915664" y="3542827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59335BD9-3688-4B53-9A13-50D222069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664" y="3542827"/>
                <a:ext cx="245708" cy="369332"/>
              </a:xfrm>
              <a:prstGeom prst="rect">
                <a:avLst/>
              </a:prstGeom>
              <a:blipFill>
                <a:blip r:embed="rId15"/>
                <a:stretch>
                  <a:fillRect l="-29268" r="-2682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xmlns="" id="{9BC59D68-B914-4C27-BCF9-1F66AF21FE1F}"/>
              </a:ext>
            </a:extLst>
          </p:cNvPr>
          <p:cNvCxnSpPr>
            <a:cxnSpLocks/>
          </p:cNvCxnSpPr>
          <p:nvPr/>
        </p:nvCxnSpPr>
        <p:spPr>
          <a:xfrm flipH="1">
            <a:off x="1300881" y="376734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68F28BD7-7686-4EB3-A58A-220EC7D2B42C}"/>
              </a:ext>
            </a:extLst>
          </p:cNvPr>
          <p:cNvSpPr/>
          <p:nvPr/>
        </p:nvSpPr>
        <p:spPr>
          <a:xfrm flipH="1">
            <a:off x="1749447" y="357629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xmlns="" id="{6D7009DB-B417-4C4F-A79D-D7B6C0A20FFB}"/>
              </a:ext>
            </a:extLst>
          </p:cNvPr>
          <p:cNvGrpSpPr/>
          <p:nvPr/>
        </p:nvGrpSpPr>
        <p:grpSpPr>
          <a:xfrm flipH="1">
            <a:off x="1767256" y="3972937"/>
            <a:ext cx="333714" cy="775751"/>
            <a:chOff x="5009975" y="3231248"/>
            <a:chExt cx="333714" cy="775751"/>
          </a:xfrm>
        </p:grpSpPr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xmlns="" id="{CB07DE37-BF6F-4D0C-B813-F70DB850FBF1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xmlns="" id="{80696DBC-F0FE-4AA4-BC92-D3488849ED66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xmlns="" id="{EA6742E3-2C26-4AF8-9CFC-F596211C306A}"/>
              </a:ext>
            </a:extLst>
          </p:cNvPr>
          <p:cNvCxnSpPr>
            <a:cxnSpLocks/>
            <a:endCxn id="75" idx="1"/>
          </p:cNvCxnSpPr>
          <p:nvPr/>
        </p:nvCxnSpPr>
        <p:spPr>
          <a:xfrm flipH="1">
            <a:off x="2118779" y="2199913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xmlns="" id="{D7BC2AAF-CD5C-4349-AC07-FD5F35E23CD8}"/>
              </a:ext>
            </a:extLst>
          </p:cNvPr>
          <p:cNvCxnSpPr>
            <a:cxnSpLocks/>
          </p:cNvCxnSpPr>
          <p:nvPr/>
        </p:nvCxnSpPr>
        <p:spPr>
          <a:xfrm flipH="1" flipV="1">
            <a:off x="2118779" y="3792488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xmlns="" id="{24D45470-D215-4A06-8668-EC9390F55DCB}"/>
              </a:ext>
            </a:extLst>
          </p:cNvPr>
          <p:cNvCxnSpPr>
            <a:cxnSpLocks/>
            <a:endCxn id="75" idx="1"/>
          </p:cNvCxnSpPr>
          <p:nvPr/>
        </p:nvCxnSpPr>
        <p:spPr>
          <a:xfrm flipH="1" flipV="1">
            <a:off x="2118779" y="3760956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xmlns="" id="{8B2C6E3D-48BD-4F84-A919-CB34B59C78DC}"/>
                  </a:ext>
                </a:extLst>
              </p:cNvPr>
              <p:cNvSpPr txBox="1"/>
              <p:nvPr/>
            </p:nvSpPr>
            <p:spPr>
              <a:xfrm flipH="1">
                <a:off x="1663050" y="4009839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8B2C6E3D-48BD-4F84-A919-CB34B59C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63050" y="4009839"/>
                <a:ext cx="242374" cy="369332"/>
              </a:xfrm>
              <a:prstGeom prst="rect">
                <a:avLst/>
              </a:prstGeom>
              <a:blipFill>
                <a:blip r:embed="rId16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字方塊 87">
            <a:extLst>
              <a:ext uri="{FF2B5EF4-FFF2-40B4-BE49-F238E27FC236}">
                <a16:creationId xmlns:a16="http://schemas.microsoft.com/office/drawing/2014/main" xmlns="" id="{8E657F15-9515-41F4-920B-816DCD74869E}"/>
              </a:ext>
            </a:extLst>
          </p:cNvPr>
          <p:cNvSpPr txBox="1"/>
          <p:nvPr/>
        </p:nvSpPr>
        <p:spPr>
          <a:xfrm>
            <a:off x="236635" y="108126"/>
            <a:ext cx="4245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Class as one-hot vector </a:t>
            </a:r>
            <a:endParaRPr lang="zh-TW" altLang="en-US" sz="3200" b="1" i="1" u="sng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xmlns="" id="{9F797FBE-59E2-44BB-8766-E433D10E1267}"/>
              </a:ext>
            </a:extLst>
          </p:cNvPr>
          <p:cNvSpPr txBox="1"/>
          <p:nvPr/>
        </p:nvSpPr>
        <p:spPr>
          <a:xfrm>
            <a:off x="5933482" y="938033"/>
            <a:ext cx="100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</a:t>
            </a:r>
            <a:endParaRPr lang="zh-TW" altLang="en-US" sz="24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xmlns="" id="{34077EE7-5729-4776-A835-6140A340BA80}"/>
              </a:ext>
            </a:extLst>
          </p:cNvPr>
          <p:cNvSpPr txBox="1"/>
          <p:nvPr/>
        </p:nvSpPr>
        <p:spPr>
          <a:xfrm>
            <a:off x="7379569" y="907529"/>
            <a:ext cx="100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</a:t>
            </a:r>
            <a:endParaRPr lang="zh-TW" altLang="en-US" sz="24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xmlns="" id="{FC850B2C-6DB8-4801-974B-8C22AE62C732}"/>
              </a:ext>
            </a:extLst>
          </p:cNvPr>
          <p:cNvSpPr txBox="1"/>
          <p:nvPr/>
        </p:nvSpPr>
        <p:spPr>
          <a:xfrm>
            <a:off x="5105942" y="105321"/>
            <a:ext cx="121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xmlns="" id="{2B036E61-D825-4E15-99F8-1F3D3D64EA4B}"/>
              </a:ext>
            </a:extLst>
          </p:cNvPr>
          <p:cNvSpPr txBox="1"/>
          <p:nvPr/>
        </p:nvSpPr>
        <p:spPr>
          <a:xfrm>
            <a:off x="6538812" y="101523"/>
            <a:ext cx="121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xmlns="" id="{93D19730-E812-41AC-86FD-40805C9B5E03}"/>
              </a:ext>
            </a:extLst>
          </p:cNvPr>
          <p:cNvSpPr txBox="1"/>
          <p:nvPr/>
        </p:nvSpPr>
        <p:spPr>
          <a:xfrm>
            <a:off x="7881863" y="101522"/>
            <a:ext cx="121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3</a:t>
            </a:r>
            <a:endParaRPr lang="zh-TW" altLang="en-US" sz="24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xmlns="" id="{0A93431E-D33D-4116-90FF-EB20D6BDDC63}"/>
              </a:ext>
            </a:extLst>
          </p:cNvPr>
          <p:cNvSpPr txBox="1"/>
          <p:nvPr/>
        </p:nvSpPr>
        <p:spPr>
          <a:xfrm>
            <a:off x="438359" y="2553132"/>
            <a:ext cx="181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only output one value</a:t>
            </a:r>
            <a:endParaRPr lang="zh-TW" altLang="en-US" sz="24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xmlns="" id="{EC49E3F3-4E37-4FF6-96C5-08F7F4E589C5}"/>
              </a:ext>
            </a:extLst>
          </p:cNvPr>
          <p:cNvSpPr txBox="1"/>
          <p:nvPr/>
        </p:nvSpPr>
        <p:spPr>
          <a:xfrm>
            <a:off x="438358" y="4828861"/>
            <a:ext cx="229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to output multiple values?</a:t>
            </a:r>
            <a:endParaRPr lang="zh-TW" altLang="en-US" sz="24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DB217004-E284-4A2C-AEE8-66A31481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12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26" grpId="0" animBg="1"/>
      <p:bldP spid="54" grpId="0"/>
      <p:bldP spid="55" grpId="0"/>
      <p:bldP spid="56" grpId="0"/>
      <p:bldP spid="57" grpId="0" animBg="1"/>
      <p:bldP spid="58" grpId="0" animBg="1"/>
      <p:bldP spid="59" grpId="0" animBg="1"/>
      <p:bldP spid="61" grpId="0"/>
      <p:bldP spid="62" grpId="0"/>
      <p:bldP spid="63" grpId="0"/>
      <p:bldP spid="70" grpId="0" animBg="1"/>
      <p:bldP spid="71" grpId="0" animBg="1"/>
      <p:bldP spid="72" grpId="0" animBg="1"/>
      <p:bldP spid="73" grpId="0"/>
      <p:bldP spid="75" grpId="0" animBg="1"/>
      <p:bldP spid="85" grpId="0"/>
      <p:bldP spid="89" grpId="0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800"/>
              <a:t>Classification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r>
              <a:rPr lang="zh-TW" altLang="zh-TW" sz="2400" smtClean="0"/>
              <a:t>把</a:t>
            </a:r>
            <a:r>
              <a:rPr lang="zh-TW" altLang="zh-TW" sz="2400"/>
              <a:t>本來</a:t>
            </a:r>
            <a:r>
              <a:rPr lang="en-US" altLang="zh-TW" sz="2400"/>
              <a:t>Output</a:t>
            </a:r>
            <a:r>
              <a:rPr lang="zh-TW" altLang="zh-TW" sz="2400"/>
              <a:t>一個數值的</a:t>
            </a:r>
            <a:r>
              <a:rPr lang="zh-TW" altLang="zh-TW" sz="2400" smtClean="0"/>
              <a:t>方法重複</a:t>
            </a:r>
            <a:r>
              <a:rPr lang="zh-TW" altLang="zh-TW" sz="2400"/>
              <a:t>三次</a:t>
            </a:r>
          </a:p>
          <a:p>
            <a:pPr lvl="1"/>
            <a:r>
              <a:rPr lang="zh-TW" altLang="zh-TW" sz="2000" smtClean="0"/>
              <a:t>把</a:t>
            </a:r>
            <a:r>
              <a:rPr lang="zh-TW" altLang="en-US" sz="2000" smtClean="0"/>
              <a:t> </a:t>
            </a:r>
            <a:r>
              <a:rPr lang="en-US" altLang="zh-TW" sz="2000" smtClean="0"/>
              <a:t>a</a:t>
            </a:r>
            <a:r>
              <a:rPr lang="en-US" altLang="zh-TW" sz="2000"/>
              <a:t>₁ a₂ a</a:t>
            </a:r>
            <a:r>
              <a:rPr lang="en-US" altLang="zh-TW" sz="2000" smtClean="0"/>
              <a:t>₃</a:t>
            </a:r>
            <a:r>
              <a:rPr lang="zh-TW" altLang="en-US" sz="2000"/>
              <a:t> </a:t>
            </a:r>
            <a:r>
              <a:rPr lang="zh-TW" altLang="zh-TW" sz="2000" smtClean="0"/>
              <a:t>乘</a:t>
            </a:r>
            <a:r>
              <a:rPr lang="zh-TW" altLang="zh-TW" sz="2000"/>
              <a:t>上三個不同</a:t>
            </a:r>
            <a:r>
              <a:rPr lang="zh-TW" altLang="zh-TW" sz="2000" smtClean="0"/>
              <a:t>的</a:t>
            </a:r>
            <a:r>
              <a:rPr lang="zh-TW" altLang="en-US" sz="2000" smtClean="0"/>
              <a:t> </a:t>
            </a:r>
            <a:r>
              <a:rPr lang="en-US" altLang="zh-TW" sz="2000" smtClean="0"/>
              <a:t>Weight </a:t>
            </a:r>
            <a:r>
              <a:rPr lang="zh-TW" altLang="en-US" sz="2000" smtClean="0"/>
              <a:t> </a:t>
            </a:r>
            <a:r>
              <a:rPr lang="zh-TW" altLang="zh-TW" sz="2000" smtClean="0"/>
              <a:t>加上</a:t>
            </a:r>
            <a:r>
              <a:rPr lang="zh-TW" altLang="en-US" sz="2000" smtClean="0"/>
              <a:t> </a:t>
            </a:r>
            <a:r>
              <a:rPr lang="en-US" altLang="zh-TW" sz="2000" smtClean="0"/>
              <a:t>bias</a:t>
            </a:r>
            <a:endParaRPr lang="zh-TW" altLang="zh-TW" sz="2000"/>
          </a:p>
          <a:p>
            <a:pPr lvl="1"/>
            <a:r>
              <a:rPr lang="zh-TW" altLang="zh-TW" sz="2000" smtClean="0"/>
              <a:t>得到</a:t>
            </a:r>
            <a:r>
              <a:rPr lang="en-US" altLang="zh-TW" sz="2000"/>
              <a:t>y</a:t>
            </a:r>
            <a:r>
              <a:rPr lang="en-US" altLang="zh-TW" sz="2000" smtClean="0"/>
              <a:t>₁</a:t>
            </a:r>
            <a:r>
              <a:rPr lang="zh-TW" altLang="en-US" sz="2000" smtClean="0"/>
              <a:t>，重複三次得到 </a:t>
            </a:r>
            <a:r>
              <a:rPr lang="en-US" altLang="zh-TW" sz="2000" smtClean="0"/>
              <a:t>y2 &amp; y3</a:t>
            </a:r>
            <a:endParaRPr lang="zh-TW" altLang="zh-TW" sz="2000"/>
          </a:p>
          <a:p>
            <a:pPr lvl="1"/>
            <a:endParaRPr lang="zh-TW" altLang="zh-TW" sz="2400"/>
          </a:p>
          <a:p>
            <a:pPr lvl="1"/>
            <a:endParaRPr lang="zh-TW" altLang="zh-TW" sz="2400"/>
          </a:p>
          <a:p>
            <a:pPr marL="0" indent="0">
              <a:buNone/>
            </a:pPr>
            <a:endParaRPr lang="zh-TW" alt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00944"/>
            <a:ext cx="4709950" cy="335973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5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800"/>
              <a:t>Classification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r>
              <a:rPr lang="zh-TW" altLang="en-US" sz="2400" smtClean="0"/>
              <a:t>通常</a:t>
            </a:r>
            <a:r>
              <a:rPr lang="zh-TW" altLang="zh-TW" sz="2400" smtClean="0"/>
              <a:t>會把</a:t>
            </a:r>
            <a:r>
              <a:rPr lang="zh-TW" altLang="en-US" sz="2400" smtClean="0"/>
              <a:t> </a:t>
            </a:r>
            <a:r>
              <a:rPr lang="en-US" altLang="zh-TW" sz="2400" smtClean="0"/>
              <a:t>y</a:t>
            </a:r>
            <a:r>
              <a:rPr lang="zh-TW" altLang="en-US" sz="2400" smtClean="0"/>
              <a:t> </a:t>
            </a:r>
            <a:r>
              <a:rPr lang="zh-TW" altLang="zh-TW" sz="2400" smtClean="0"/>
              <a:t>通過</a:t>
            </a:r>
            <a:r>
              <a:rPr lang="zh-TW" altLang="en-US" sz="2400" smtClean="0"/>
              <a:t> </a:t>
            </a:r>
            <a:r>
              <a:rPr lang="en-US" altLang="zh-TW" sz="2400" smtClean="0"/>
              <a:t>Soft-max</a:t>
            </a:r>
            <a:r>
              <a:rPr lang="zh-TW" altLang="en-US" sz="2400"/>
              <a:t> </a:t>
            </a:r>
            <a:r>
              <a:rPr lang="zh-TW" altLang="zh-TW" sz="2400" smtClean="0"/>
              <a:t>得到</a:t>
            </a:r>
            <a:r>
              <a:rPr lang="zh-TW" altLang="en-US" sz="2400" smtClean="0"/>
              <a:t> </a:t>
            </a:r>
            <a:r>
              <a:rPr lang="en-US" altLang="zh-TW" sz="2400" smtClean="0"/>
              <a:t>y'</a:t>
            </a:r>
            <a:endParaRPr lang="zh-TW" altLang="zh-TW" sz="2400" smtClean="0"/>
          </a:p>
          <a:p>
            <a:r>
              <a:rPr lang="zh-TW" altLang="en-US" sz="2400"/>
              <a:t>接著</a:t>
            </a:r>
            <a:r>
              <a:rPr lang="zh-TW" altLang="zh-TW" sz="2400" smtClean="0"/>
              <a:t>計算</a:t>
            </a:r>
            <a:r>
              <a:rPr lang="zh-TW" altLang="en-US" sz="2400" smtClean="0"/>
              <a:t> </a:t>
            </a:r>
            <a:r>
              <a:rPr lang="en-US" altLang="zh-TW" sz="2400" smtClean="0"/>
              <a:t>y‘</a:t>
            </a:r>
            <a:r>
              <a:rPr lang="zh-TW" altLang="en-US" sz="2400" smtClean="0"/>
              <a:t> </a:t>
            </a:r>
            <a:r>
              <a:rPr lang="zh-TW" altLang="zh-TW" sz="2400" smtClean="0"/>
              <a:t>跟</a:t>
            </a:r>
            <a:r>
              <a:rPr lang="zh-TW" altLang="en-US" sz="2400" smtClean="0"/>
              <a:t> </a:t>
            </a:r>
            <a:r>
              <a:rPr lang="en-US" altLang="zh-TW" sz="2400" smtClean="0"/>
              <a:t>y hat</a:t>
            </a:r>
            <a:r>
              <a:rPr lang="zh-TW" altLang="en-US" sz="2400" smtClean="0"/>
              <a:t> </a:t>
            </a:r>
            <a:r>
              <a:rPr lang="zh-TW" altLang="zh-TW" sz="2400" smtClean="0"/>
              <a:t>之間</a:t>
            </a:r>
            <a:r>
              <a:rPr lang="zh-TW" altLang="zh-TW" sz="2400"/>
              <a:t>的距離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92" y="3068960"/>
            <a:ext cx="6397404" cy="30963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1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 184">
            <a:extLst>
              <a:ext uri="{FF2B5EF4-FFF2-40B4-BE49-F238E27FC236}">
                <a16:creationId xmlns:a16="http://schemas.microsoft.com/office/drawing/2014/main" xmlns="" id="{66E4E21F-3916-4570-BC2E-24BFD2BA53D1}"/>
              </a:ext>
            </a:extLst>
          </p:cNvPr>
          <p:cNvSpPr/>
          <p:nvPr/>
        </p:nvSpPr>
        <p:spPr>
          <a:xfrm>
            <a:off x="1677709" y="2249714"/>
            <a:ext cx="5855205" cy="424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9DCD4C2-175C-4D71-9844-BE7A5202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Soft-max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xmlns="" id="{8BDC8D2D-E2C5-4E8E-A6B3-F210700AE7ED}"/>
                  </a:ext>
                </a:extLst>
              </p:cNvPr>
              <p:cNvSpPr txBox="1"/>
              <p:nvPr/>
            </p:nvSpPr>
            <p:spPr>
              <a:xfrm>
                <a:off x="6434588" y="630878"/>
                <a:ext cx="2221716" cy="84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1&gt;</m:t>
                    </m:r>
                    <m:sSubSup>
                      <m:sSub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TW" sz="2400" dirty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zh-TW" altLang="en-US" sz="2400" dirty="0"/>
                          <m:t>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BDC8D2D-E2C5-4E8E-A6B3-F210700AE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588" y="630878"/>
                <a:ext cx="2221716" cy="842923"/>
              </a:xfrm>
              <a:prstGeom prst="rect">
                <a:avLst/>
              </a:prstGeom>
              <a:blipFill>
                <a:blip r:embed="rId3"/>
                <a:stretch>
                  <a:fillRect l="-6044" t="-28058" b="-104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62382369-4ED0-4691-A0CC-7CDDD0A6878B}"/>
              </a:ext>
            </a:extLst>
          </p:cNvPr>
          <p:cNvCxnSpPr>
            <a:cxnSpLocks/>
          </p:cNvCxnSpPr>
          <p:nvPr/>
        </p:nvCxnSpPr>
        <p:spPr>
          <a:xfrm flipH="1">
            <a:off x="6976024" y="2831320"/>
            <a:ext cx="9519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5D8A8B83-1D57-4FA9-B677-D03F6327FEB3}"/>
              </a:ext>
            </a:extLst>
          </p:cNvPr>
          <p:cNvSpPr txBox="1"/>
          <p:nvPr/>
        </p:nvSpPr>
        <p:spPr>
          <a:xfrm>
            <a:off x="1702327" y="1706541"/>
            <a:ext cx="361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err="1"/>
              <a:t>Softmax</a:t>
            </a:r>
            <a:endParaRPr lang="zh-TW" altLang="en-US" sz="2400" b="1" i="1" u="sng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xmlns="" id="{8257477F-FD1C-41C9-95FB-3C0F7EDA0C20}"/>
              </a:ext>
            </a:extLst>
          </p:cNvPr>
          <p:cNvGrpSpPr/>
          <p:nvPr/>
        </p:nvGrpSpPr>
        <p:grpSpPr>
          <a:xfrm>
            <a:off x="3274708" y="2604922"/>
            <a:ext cx="520319" cy="520319"/>
            <a:chOff x="3342651" y="3507082"/>
            <a:chExt cx="520319" cy="52031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6F7B5EB0-EB0A-4C3B-B8FE-05A522DF2985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8" name="Object 12">
              <a:extLst>
                <a:ext uri="{FF2B5EF4-FFF2-40B4-BE49-F238E27FC236}">
                  <a16:creationId xmlns:a16="http://schemas.microsoft.com/office/drawing/2014/main" xmlns="" id="{A4E43E4A-B36D-4AD6-BDD2-C498DEBBF6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方程式" r:id="rId4" imgW="126720" imgH="126720" progId="Equation.3">
                    <p:embed/>
                  </p:oleObj>
                </mc:Choice>
                <mc:Fallback>
                  <p:oleObj name="方程式" r:id="rId4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xmlns="" id="{32124387-CFE3-4EB7-91BD-B5CAA0D9F157}"/>
              </a:ext>
            </a:extLst>
          </p:cNvPr>
          <p:cNvCxnSpPr>
            <a:cxnSpLocks/>
          </p:cNvCxnSpPr>
          <p:nvPr/>
        </p:nvCxnSpPr>
        <p:spPr>
          <a:xfrm>
            <a:off x="5981679" y="2890035"/>
            <a:ext cx="0" cy="3133177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xmlns="" id="{57DE1A50-5049-4A49-9E4D-565C39132471}"/>
              </a:ext>
            </a:extLst>
          </p:cNvPr>
          <p:cNvCxnSpPr>
            <a:cxnSpLocks/>
          </p:cNvCxnSpPr>
          <p:nvPr/>
        </p:nvCxnSpPr>
        <p:spPr>
          <a:xfrm flipH="1">
            <a:off x="4622528" y="6023212"/>
            <a:ext cx="13214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xmlns="" id="{C23936CF-0D37-4945-800E-8FDF9517910A}"/>
              </a:ext>
            </a:extLst>
          </p:cNvPr>
          <p:cNvCxnSpPr>
            <a:cxnSpLocks/>
          </p:cNvCxnSpPr>
          <p:nvPr/>
        </p:nvCxnSpPr>
        <p:spPr>
          <a:xfrm>
            <a:off x="5491560" y="3951034"/>
            <a:ext cx="0" cy="2072178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xmlns="" id="{A18C1FCE-3036-4B4E-8BDD-3EEC475689A1}"/>
              </a:ext>
            </a:extLst>
          </p:cNvPr>
          <p:cNvCxnSpPr>
            <a:cxnSpLocks/>
          </p:cNvCxnSpPr>
          <p:nvPr/>
        </p:nvCxnSpPr>
        <p:spPr>
          <a:xfrm>
            <a:off x="5040677" y="5028623"/>
            <a:ext cx="0" cy="994589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xmlns="" id="{8250762E-3768-4035-B40E-27AD1B639917}"/>
              </a:ext>
            </a:extLst>
          </p:cNvPr>
          <p:cNvCxnSpPr>
            <a:cxnSpLocks/>
          </p:cNvCxnSpPr>
          <p:nvPr/>
        </p:nvCxnSpPr>
        <p:spPr>
          <a:xfrm>
            <a:off x="3534059" y="3128085"/>
            <a:ext cx="0" cy="286657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xmlns="" id="{C710B3C9-3DD8-4A72-823D-226DA71F6A1E}"/>
              </a:ext>
            </a:extLst>
          </p:cNvPr>
          <p:cNvCxnSpPr>
            <a:cxnSpLocks/>
          </p:cNvCxnSpPr>
          <p:nvPr/>
        </p:nvCxnSpPr>
        <p:spPr>
          <a:xfrm>
            <a:off x="3019440" y="4236196"/>
            <a:ext cx="0" cy="180885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xmlns="" id="{67BF106C-E1D8-400D-86DA-7C3C8A17F2BF}"/>
              </a:ext>
            </a:extLst>
          </p:cNvPr>
          <p:cNvCxnSpPr>
            <a:cxnSpLocks/>
          </p:cNvCxnSpPr>
          <p:nvPr/>
        </p:nvCxnSpPr>
        <p:spPr>
          <a:xfrm>
            <a:off x="2458155" y="5257955"/>
            <a:ext cx="0" cy="7871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xmlns="" id="{8BFB75A7-DA9E-431E-B0B4-B5B49700086E}"/>
              </a:ext>
            </a:extLst>
          </p:cNvPr>
          <p:cNvCxnSpPr>
            <a:cxnSpLocks/>
          </p:cNvCxnSpPr>
          <p:nvPr/>
        </p:nvCxnSpPr>
        <p:spPr>
          <a:xfrm>
            <a:off x="2483743" y="6023212"/>
            <a:ext cx="1710943" cy="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DBCDDE7C-F876-45F2-BC89-368E57512D8F}"/>
              </a:ext>
            </a:extLst>
          </p:cNvPr>
          <p:cNvSpPr/>
          <p:nvPr/>
        </p:nvSpPr>
        <p:spPr>
          <a:xfrm>
            <a:off x="560834" y="2180223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0.88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A1D9FD1F-8C7B-41F7-8B1F-3BD6FC13D408}"/>
              </a:ext>
            </a:extLst>
          </p:cNvPr>
          <p:cNvSpPr/>
          <p:nvPr/>
        </p:nvSpPr>
        <p:spPr>
          <a:xfrm>
            <a:off x="572846" y="3354111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0.12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5A34C4CC-3EE6-4881-B014-3BC0E79932E9}"/>
              </a:ext>
            </a:extLst>
          </p:cNvPr>
          <p:cNvSpPr/>
          <p:nvPr/>
        </p:nvSpPr>
        <p:spPr>
          <a:xfrm>
            <a:off x="551965" y="4436556"/>
            <a:ext cx="732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≈</a:t>
            </a:r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26" name="群組 125">
            <a:extLst>
              <a:ext uri="{FF2B5EF4-FFF2-40B4-BE49-F238E27FC236}">
                <a16:creationId xmlns:a16="http://schemas.microsoft.com/office/drawing/2014/main" xmlns="" id="{BF57B859-C540-4DCE-B102-98449A55DC10}"/>
              </a:ext>
            </a:extLst>
          </p:cNvPr>
          <p:cNvGrpSpPr/>
          <p:nvPr/>
        </p:nvGrpSpPr>
        <p:grpSpPr>
          <a:xfrm>
            <a:off x="7976624" y="2615583"/>
            <a:ext cx="394818" cy="418921"/>
            <a:chOff x="8447693" y="2043216"/>
            <a:chExt cx="394818" cy="418921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xmlns="" id="{BBC82094-4322-4D33-900D-02FCF2640060}"/>
                </a:ext>
              </a:extLst>
            </p:cNvPr>
            <p:cNvSpPr/>
            <p:nvPr/>
          </p:nvSpPr>
          <p:spPr>
            <a:xfrm flipH="1">
              <a:off x="8447693" y="2092805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xmlns="" id="{D6E33D93-EA46-4367-9BD8-6A6C4727BF88}"/>
                    </a:ext>
                  </a:extLst>
                </p:cNvPr>
                <p:cNvSpPr txBox="1"/>
                <p:nvPr/>
              </p:nvSpPr>
              <p:spPr>
                <a:xfrm flipH="1">
                  <a:off x="8475872" y="2043216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D6E33D93-EA46-4367-9BD8-6A6C4727BF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475872" y="2043216"/>
                  <a:ext cx="36663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000" r="-666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xmlns="" id="{C904B611-329F-4320-A29C-2683DD1D217E}"/>
              </a:ext>
            </a:extLst>
          </p:cNvPr>
          <p:cNvGrpSpPr/>
          <p:nvPr/>
        </p:nvGrpSpPr>
        <p:grpSpPr>
          <a:xfrm>
            <a:off x="8004086" y="3775057"/>
            <a:ext cx="376970" cy="389048"/>
            <a:chOff x="8455049" y="3666412"/>
            <a:chExt cx="376970" cy="38904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xmlns="" id="{2B0455FB-528E-4F24-ADA9-49BC2E5EB67B}"/>
                </a:ext>
              </a:extLst>
            </p:cNvPr>
            <p:cNvSpPr/>
            <p:nvPr/>
          </p:nvSpPr>
          <p:spPr>
            <a:xfrm flipH="1">
              <a:off x="8455049" y="3686128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字方塊 98">
                  <a:extLst>
                    <a:ext uri="{FF2B5EF4-FFF2-40B4-BE49-F238E27FC236}">
                      <a16:creationId xmlns:a16="http://schemas.microsoft.com/office/drawing/2014/main" xmlns="" id="{7929F06A-5994-487A-8D56-80FCF03FDB28}"/>
                    </a:ext>
                  </a:extLst>
                </p:cNvPr>
                <p:cNvSpPr txBox="1"/>
                <p:nvPr/>
              </p:nvSpPr>
              <p:spPr>
                <a:xfrm flipH="1">
                  <a:off x="8458262" y="3666412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9" name="文字方塊 98">
                  <a:extLst>
                    <a:ext uri="{FF2B5EF4-FFF2-40B4-BE49-F238E27FC236}">
                      <a16:creationId xmlns:a16="http://schemas.microsoft.com/office/drawing/2014/main" id="{7929F06A-5994-487A-8D56-80FCF03F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458262" y="3666412"/>
                  <a:ext cx="37375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9672" r="-655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群組 126">
            <a:extLst>
              <a:ext uri="{FF2B5EF4-FFF2-40B4-BE49-F238E27FC236}">
                <a16:creationId xmlns:a16="http://schemas.microsoft.com/office/drawing/2014/main" xmlns="" id="{D9A11B74-B699-466E-8D39-F4C1AF8E046C}"/>
              </a:ext>
            </a:extLst>
          </p:cNvPr>
          <p:cNvGrpSpPr/>
          <p:nvPr/>
        </p:nvGrpSpPr>
        <p:grpSpPr>
          <a:xfrm>
            <a:off x="768003" y="2590788"/>
            <a:ext cx="394818" cy="418921"/>
            <a:chOff x="441789" y="2058671"/>
            <a:chExt cx="394818" cy="418921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xmlns="" id="{EE79F515-240B-4906-A565-6A7CD1D18A61}"/>
                </a:ext>
              </a:extLst>
            </p:cNvPr>
            <p:cNvSpPr/>
            <p:nvPr/>
          </p:nvSpPr>
          <p:spPr>
            <a:xfrm flipH="1">
              <a:off x="441789" y="2108260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xmlns="" id="{16719DFE-BAF3-4A19-9957-7A9D632170F3}"/>
                    </a:ext>
                  </a:extLst>
                </p:cNvPr>
                <p:cNvSpPr txBox="1"/>
                <p:nvPr/>
              </p:nvSpPr>
              <p:spPr>
                <a:xfrm flipH="1">
                  <a:off x="469968" y="2058671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16719DFE-BAF3-4A19-9957-7A9D63217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9968" y="2058671"/>
                  <a:ext cx="36663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0000" r="-666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xmlns="" id="{553FE888-CF86-4F80-A573-DD883FA236A4}"/>
              </a:ext>
            </a:extLst>
          </p:cNvPr>
          <p:cNvGrpSpPr/>
          <p:nvPr/>
        </p:nvGrpSpPr>
        <p:grpSpPr>
          <a:xfrm>
            <a:off x="774334" y="3734442"/>
            <a:ext cx="376970" cy="389048"/>
            <a:chOff x="449145" y="3681867"/>
            <a:chExt cx="376970" cy="38904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xmlns="" id="{6F5D2C57-0304-45EF-A671-BA8040F94E42}"/>
                </a:ext>
              </a:extLst>
            </p:cNvPr>
            <p:cNvSpPr/>
            <p:nvPr/>
          </p:nvSpPr>
          <p:spPr>
            <a:xfrm flipH="1">
              <a:off x="449145" y="370158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xmlns="" id="{9BE51660-D761-4415-AFAA-B08B435E1744}"/>
                    </a:ext>
                  </a:extLst>
                </p:cNvPr>
                <p:cNvSpPr txBox="1"/>
                <p:nvPr/>
              </p:nvSpPr>
              <p:spPr>
                <a:xfrm flipH="1">
                  <a:off x="452358" y="3681867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9BE51660-D761-4415-AFAA-B08B435E1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2358" y="3681867"/>
                  <a:ext cx="37375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9672" r="-655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群組 128">
            <a:extLst>
              <a:ext uri="{FF2B5EF4-FFF2-40B4-BE49-F238E27FC236}">
                <a16:creationId xmlns:a16="http://schemas.microsoft.com/office/drawing/2014/main" xmlns="" id="{BCBE085A-5EC7-4D2D-A502-E85D4D1D21EE}"/>
              </a:ext>
            </a:extLst>
          </p:cNvPr>
          <p:cNvGrpSpPr/>
          <p:nvPr/>
        </p:nvGrpSpPr>
        <p:grpSpPr>
          <a:xfrm>
            <a:off x="764146" y="4849149"/>
            <a:ext cx="380889" cy="400918"/>
            <a:chOff x="456390" y="5280573"/>
            <a:chExt cx="380889" cy="400918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xmlns="" id="{ACE86BA7-A8EF-41BC-8363-095958A30E58}"/>
                </a:ext>
              </a:extLst>
            </p:cNvPr>
            <p:cNvSpPr/>
            <p:nvPr/>
          </p:nvSpPr>
          <p:spPr>
            <a:xfrm flipH="1">
              <a:off x="456390" y="5312159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xmlns="" id="{3C8FB2B1-45FF-4203-BB27-4EB81116CFC4}"/>
                    </a:ext>
                  </a:extLst>
                </p:cNvPr>
                <p:cNvSpPr txBox="1"/>
                <p:nvPr/>
              </p:nvSpPr>
              <p:spPr>
                <a:xfrm flipH="1">
                  <a:off x="463522" y="5280573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3C8FB2B1-45FF-4203-BB27-4EB81116C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3522" y="5280573"/>
                  <a:ext cx="37375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9672" r="-655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xmlns="" id="{A9F71F02-F656-4CB4-9117-2FCCE17380D2}"/>
                  </a:ext>
                </a:extLst>
              </p:cNvPr>
              <p:cNvSpPr txBox="1"/>
              <p:nvPr/>
            </p:nvSpPr>
            <p:spPr>
              <a:xfrm>
                <a:off x="3463607" y="505781"/>
                <a:ext cx="2880119" cy="1076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A9F71F02-F656-4CB4-9117-2FCCE173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07" y="505781"/>
                <a:ext cx="2880119" cy="10763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xmlns="" id="{A92891D6-21AD-4991-ABC7-1E7604A116AF}"/>
              </a:ext>
            </a:extLst>
          </p:cNvPr>
          <p:cNvCxnSpPr>
            <a:cxnSpLocks/>
          </p:cNvCxnSpPr>
          <p:nvPr/>
        </p:nvCxnSpPr>
        <p:spPr>
          <a:xfrm flipH="1">
            <a:off x="6995074" y="3993382"/>
            <a:ext cx="9519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xmlns="" id="{4092D57B-DCBE-4860-9BD5-EA490A2C4163}"/>
              </a:ext>
            </a:extLst>
          </p:cNvPr>
          <p:cNvGrpSpPr/>
          <p:nvPr/>
        </p:nvGrpSpPr>
        <p:grpSpPr>
          <a:xfrm>
            <a:off x="2754446" y="3690874"/>
            <a:ext cx="520319" cy="520319"/>
            <a:chOff x="3342651" y="3507082"/>
            <a:chExt cx="520319" cy="520319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xmlns="" id="{8626060C-3302-4492-AFF6-97DCE9508ED1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6" name="Object 12">
              <a:extLst>
                <a:ext uri="{FF2B5EF4-FFF2-40B4-BE49-F238E27FC236}">
                  <a16:creationId xmlns:a16="http://schemas.microsoft.com/office/drawing/2014/main" xmlns="" id="{057C8155-95B0-4F0E-96A6-DB6D903A0F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方程式" r:id="rId12" imgW="126720" imgH="126720" progId="Equation.3">
                    <p:embed/>
                  </p:oleObj>
                </mc:Choice>
                <mc:Fallback>
                  <p:oleObj name="方程式" r:id="rId12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7" name="群組 146">
            <a:extLst>
              <a:ext uri="{FF2B5EF4-FFF2-40B4-BE49-F238E27FC236}">
                <a16:creationId xmlns:a16="http://schemas.microsoft.com/office/drawing/2014/main" xmlns="" id="{79185808-1704-43F4-B9C4-8F2697D8FF5C}"/>
              </a:ext>
            </a:extLst>
          </p:cNvPr>
          <p:cNvGrpSpPr/>
          <p:nvPr/>
        </p:nvGrpSpPr>
        <p:grpSpPr>
          <a:xfrm>
            <a:off x="2169475" y="4753884"/>
            <a:ext cx="520319" cy="520319"/>
            <a:chOff x="3342651" y="3507082"/>
            <a:chExt cx="520319" cy="520319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xmlns="" id="{2BA394D9-03A6-464F-A6D2-EE17E58EB435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9" name="Object 12">
              <a:extLst>
                <a:ext uri="{FF2B5EF4-FFF2-40B4-BE49-F238E27FC236}">
                  <a16:creationId xmlns:a16="http://schemas.microsoft.com/office/drawing/2014/main" xmlns="" id="{25819A18-4AB2-4B6E-BB2C-5B26DD439E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方程式" r:id="rId13" imgW="126720" imgH="126720" progId="Equation.3">
                    <p:embed/>
                  </p:oleObj>
                </mc:Choice>
                <mc:Fallback>
                  <p:oleObj name="方程式" r:id="rId13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xmlns="" id="{E746B0C0-6C79-4A1F-BF16-BD1AB3EDF5A3}"/>
              </a:ext>
            </a:extLst>
          </p:cNvPr>
          <p:cNvCxnSpPr>
            <a:cxnSpLocks/>
          </p:cNvCxnSpPr>
          <p:nvPr/>
        </p:nvCxnSpPr>
        <p:spPr>
          <a:xfrm flipH="1">
            <a:off x="3859944" y="2831320"/>
            <a:ext cx="26012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xmlns="" id="{5C7D1298-8AD3-4AA4-8347-07D58C1CD8AB}"/>
              </a:ext>
            </a:extLst>
          </p:cNvPr>
          <p:cNvCxnSpPr>
            <a:cxnSpLocks/>
          </p:cNvCxnSpPr>
          <p:nvPr/>
        </p:nvCxnSpPr>
        <p:spPr>
          <a:xfrm flipH="1">
            <a:off x="3268815" y="3921628"/>
            <a:ext cx="31923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xmlns="" id="{894C1883-3A7E-4C92-8920-D57467986E46}"/>
              </a:ext>
            </a:extLst>
          </p:cNvPr>
          <p:cNvCxnSpPr>
            <a:cxnSpLocks/>
            <a:endCxn id="148" idx="3"/>
          </p:cNvCxnSpPr>
          <p:nvPr/>
        </p:nvCxnSpPr>
        <p:spPr>
          <a:xfrm flipH="1">
            <a:off x="2689794" y="5009577"/>
            <a:ext cx="3894370" cy="44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群組 134">
            <a:extLst>
              <a:ext uri="{FF2B5EF4-FFF2-40B4-BE49-F238E27FC236}">
                <a16:creationId xmlns:a16="http://schemas.microsoft.com/office/drawing/2014/main" xmlns="" id="{CAB9EA04-984E-44B6-A356-6976D3C8E475}"/>
              </a:ext>
            </a:extLst>
          </p:cNvPr>
          <p:cNvGrpSpPr/>
          <p:nvPr/>
        </p:nvGrpSpPr>
        <p:grpSpPr>
          <a:xfrm>
            <a:off x="6325935" y="3620360"/>
            <a:ext cx="595086" cy="595086"/>
            <a:chOff x="2176626" y="2568134"/>
            <a:chExt cx="595086" cy="595086"/>
          </a:xfrm>
        </p:grpSpPr>
        <p:sp>
          <p:nvSpPr>
            <p:cNvPr id="136" name="橢圓 135">
              <a:extLst>
                <a:ext uri="{FF2B5EF4-FFF2-40B4-BE49-F238E27FC236}">
                  <a16:creationId xmlns:a16="http://schemas.microsoft.com/office/drawing/2014/main" xmlns="" id="{CAF8C7D7-1BDA-40A8-AD23-CB6CACE2FD7C}"/>
                </a:ext>
              </a:extLst>
            </p:cNvPr>
            <p:cNvSpPr/>
            <p:nvPr/>
          </p:nvSpPr>
          <p:spPr>
            <a:xfrm>
              <a:off x="2176626" y="2568134"/>
              <a:ext cx="595086" cy="5950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37" name="Object 12">
              <a:extLst>
                <a:ext uri="{FF2B5EF4-FFF2-40B4-BE49-F238E27FC236}">
                  <a16:creationId xmlns:a16="http://schemas.microsoft.com/office/drawing/2014/main" xmlns="" id="{22297831-0E34-43D7-BB43-C4DD2E3075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5078912"/>
                </p:ext>
              </p:extLst>
            </p:nvPr>
          </p:nvGraphicFramePr>
          <p:xfrm>
            <a:off x="2361683" y="2735275"/>
            <a:ext cx="2428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方程式" r:id="rId14" imgW="114120" imgH="139680" progId="Equation.3">
                    <p:embed/>
                  </p:oleObj>
                </mc:Choice>
                <mc:Fallback>
                  <p:oleObj name="方程式" r:id="rId14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683" y="2735275"/>
                          <a:ext cx="242888" cy="298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xmlns="" id="{812BDF4A-D36E-4892-8B79-74F399690CB8}"/>
              </a:ext>
            </a:extLst>
          </p:cNvPr>
          <p:cNvGrpSpPr/>
          <p:nvPr/>
        </p:nvGrpSpPr>
        <p:grpSpPr>
          <a:xfrm>
            <a:off x="4102209" y="5763053"/>
            <a:ext cx="520319" cy="520319"/>
            <a:chOff x="3342651" y="3507082"/>
            <a:chExt cx="520319" cy="52031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7E299C63-ACD6-438A-91C4-EC9593278C48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7" name="Object 12">
              <a:extLst>
                <a:ext uri="{FF2B5EF4-FFF2-40B4-BE49-F238E27FC236}">
                  <a16:creationId xmlns:a16="http://schemas.microsoft.com/office/drawing/2014/main" xmlns="" id="{BA1BFB68-B727-4E8D-BF17-0105BEADD0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xmlns="" id="{C9E90488-9CC9-403E-98B2-EF89B867957E}"/>
              </a:ext>
            </a:extLst>
          </p:cNvPr>
          <p:cNvGrpSpPr/>
          <p:nvPr/>
        </p:nvGrpSpPr>
        <p:grpSpPr>
          <a:xfrm>
            <a:off x="8032804" y="4828164"/>
            <a:ext cx="380889" cy="400918"/>
            <a:chOff x="8210769" y="5649866"/>
            <a:chExt cx="380889" cy="400918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xmlns="" id="{666B6D7C-C4E5-4987-885C-E2D7F1A5D1F6}"/>
                </a:ext>
              </a:extLst>
            </p:cNvPr>
            <p:cNvSpPr/>
            <p:nvPr/>
          </p:nvSpPr>
          <p:spPr>
            <a:xfrm flipH="1">
              <a:off x="8210769" y="5681452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字方塊 106">
                  <a:extLst>
                    <a:ext uri="{FF2B5EF4-FFF2-40B4-BE49-F238E27FC236}">
                      <a16:creationId xmlns:a16="http://schemas.microsoft.com/office/drawing/2014/main" xmlns="" id="{86B3C085-573B-4709-A551-139E30A67BF4}"/>
                    </a:ext>
                  </a:extLst>
                </p:cNvPr>
                <p:cNvSpPr txBox="1"/>
                <p:nvPr/>
              </p:nvSpPr>
              <p:spPr>
                <a:xfrm flipH="1">
                  <a:off x="8217901" y="5649866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7" name="文字方塊 106">
                  <a:extLst>
                    <a:ext uri="{FF2B5EF4-FFF2-40B4-BE49-F238E27FC236}">
                      <a16:creationId xmlns:a16="http://schemas.microsoft.com/office/drawing/2014/main" id="{86B3C085-573B-4709-A551-139E30A67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217901" y="5649866"/>
                  <a:ext cx="373757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9672" r="-655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xmlns="" id="{40BCECBC-D458-4E1A-A85C-2D80D7F1C5D2}"/>
              </a:ext>
            </a:extLst>
          </p:cNvPr>
          <p:cNvCxnSpPr>
            <a:cxnSpLocks/>
          </p:cNvCxnSpPr>
          <p:nvPr/>
        </p:nvCxnSpPr>
        <p:spPr>
          <a:xfrm flipH="1">
            <a:off x="7022725" y="5028623"/>
            <a:ext cx="9519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群組 137">
            <a:extLst>
              <a:ext uri="{FF2B5EF4-FFF2-40B4-BE49-F238E27FC236}">
                <a16:creationId xmlns:a16="http://schemas.microsoft.com/office/drawing/2014/main" xmlns="" id="{641D7B42-980B-44AC-B2F8-76C86CEB50C8}"/>
              </a:ext>
            </a:extLst>
          </p:cNvPr>
          <p:cNvGrpSpPr/>
          <p:nvPr/>
        </p:nvGrpSpPr>
        <p:grpSpPr>
          <a:xfrm>
            <a:off x="6362116" y="4731080"/>
            <a:ext cx="595086" cy="595086"/>
            <a:chOff x="2176626" y="2568134"/>
            <a:chExt cx="595086" cy="595086"/>
          </a:xfrm>
        </p:grpSpPr>
        <p:sp>
          <p:nvSpPr>
            <p:cNvPr id="139" name="橢圓 138">
              <a:extLst>
                <a:ext uri="{FF2B5EF4-FFF2-40B4-BE49-F238E27FC236}">
                  <a16:creationId xmlns:a16="http://schemas.microsoft.com/office/drawing/2014/main" xmlns="" id="{7A904B24-EF8C-4AA4-8406-8C1446A08778}"/>
                </a:ext>
              </a:extLst>
            </p:cNvPr>
            <p:cNvSpPr/>
            <p:nvPr/>
          </p:nvSpPr>
          <p:spPr>
            <a:xfrm>
              <a:off x="2176626" y="2568134"/>
              <a:ext cx="595086" cy="5950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0" name="Object 12">
              <a:extLst>
                <a:ext uri="{FF2B5EF4-FFF2-40B4-BE49-F238E27FC236}">
                  <a16:creationId xmlns:a16="http://schemas.microsoft.com/office/drawing/2014/main" xmlns="" id="{293768DB-1ED0-430C-AF09-375AE9CB23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6319919"/>
                </p:ext>
              </p:extLst>
            </p:nvPr>
          </p:nvGraphicFramePr>
          <p:xfrm>
            <a:off x="2361683" y="2735275"/>
            <a:ext cx="2428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方程式" r:id="rId19" imgW="114120" imgH="139680" progId="Equation.3">
                    <p:embed/>
                  </p:oleObj>
                </mc:Choice>
                <mc:Fallback>
                  <p:oleObj name="方程式" r:id="rId19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683" y="2735275"/>
                          <a:ext cx="242888" cy="298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xmlns="" id="{3440362E-8472-46A0-AFBC-6F9DE2AFACDC}"/>
              </a:ext>
            </a:extLst>
          </p:cNvPr>
          <p:cNvGrpSpPr/>
          <p:nvPr/>
        </p:nvGrpSpPr>
        <p:grpSpPr>
          <a:xfrm>
            <a:off x="6325935" y="2530155"/>
            <a:ext cx="595086" cy="595086"/>
            <a:chOff x="2176626" y="2568134"/>
            <a:chExt cx="595086" cy="59508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xmlns="" id="{E91F44B8-F6E5-46C3-9DFA-593DFA1098F3}"/>
                </a:ext>
              </a:extLst>
            </p:cNvPr>
            <p:cNvSpPr/>
            <p:nvPr/>
          </p:nvSpPr>
          <p:spPr>
            <a:xfrm>
              <a:off x="2176626" y="2568134"/>
              <a:ext cx="595086" cy="5950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>
              <a:extLst>
                <a:ext uri="{FF2B5EF4-FFF2-40B4-BE49-F238E27FC236}">
                  <a16:creationId xmlns:a16="http://schemas.microsoft.com/office/drawing/2014/main" xmlns="" id="{58A56FEE-A2E3-4E6C-8A3D-5FC8F20A90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4047997"/>
                </p:ext>
              </p:extLst>
            </p:nvPr>
          </p:nvGraphicFramePr>
          <p:xfrm>
            <a:off x="2361683" y="2735275"/>
            <a:ext cx="2428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方程式" r:id="rId20" imgW="114120" imgH="139680" progId="Equation.3">
                    <p:embed/>
                  </p:oleObj>
                </mc:Choice>
                <mc:Fallback>
                  <p:oleObj name="方程式" r:id="rId20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683" y="2735275"/>
                          <a:ext cx="242888" cy="298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4" name="直線單箭頭接點 173">
            <a:extLst>
              <a:ext uri="{FF2B5EF4-FFF2-40B4-BE49-F238E27FC236}">
                <a16:creationId xmlns:a16="http://schemas.microsoft.com/office/drawing/2014/main" xmlns="" id="{999747DE-1528-42EF-AC07-51CFC24FB914}"/>
              </a:ext>
            </a:extLst>
          </p:cNvPr>
          <p:cNvCxnSpPr>
            <a:cxnSpLocks/>
          </p:cNvCxnSpPr>
          <p:nvPr/>
        </p:nvCxnSpPr>
        <p:spPr>
          <a:xfrm flipH="1">
            <a:off x="1217495" y="5028623"/>
            <a:ext cx="9519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>
            <a:extLst>
              <a:ext uri="{FF2B5EF4-FFF2-40B4-BE49-F238E27FC236}">
                <a16:creationId xmlns:a16="http://schemas.microsoft.com/office/drawing/2014/main" xmlns="" id="{C16FCB71-2942-4E63-A16C-6E45821A3015}"/>
              </a:ext>
            </a:extLst>
          </p:cNvPr>
          <p:cNvCxnSpPr>
            <a:cxnSpLocks/>
          </p:cNvCxnSpPr>
          <p:nvPr/>
        </p:nvCxnSpPr>
        <p:spPr>
          <a:xfrm flipH="1" flipV="1">
            <a:off x="1217496" y="3940678"/>
            <a:ext cx="15369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xmlns="" id="{E7159D55-5B4B-4187-809C-E1A5DEE5C2BD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1217496" y="2865082"/>
            <a:ext cx="2057212" cy="2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xmlns="" id="{4F7D462A-3AA3-44AC-ADA8-951DE76C5810}"/>
              </a:ext>
            </a:extLst>
          </p:cNvPr>
          <p:cNvSpPr/>
          <p:nvPr/>
        </p:nvSpPr>
        <p:spPr>
          <a:xfrm>
            <a:off x="7941501" y="2230211"/>
            <a:ext cx="493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3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xmlns="" id="{79A8BCC6-56CD-486E-8E0D-540A0B16BF9E}"/>
              </a:ext>
            </a:extLst>
          </p:cNvPr>
          <p:cNvSpPr/>
          <p:nvPr/>
        </p:nvSpPr>
        <p:spPr>
          <a:xfrm>
            <a:off x="7979043" y="4485934"/>
            <a:ext cx="461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-3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xmlns="" id="{A4EDE843-D239-4923-98DF-B7CEE127B4B4}"/>
              </a:ext>
            </a:extLst>
          </p:cNvPr>
          <p:cNvSpPr/>
          <p:nvPr/>
        </p:nvSpPr>
        <p:spPr>
          <a:xfrm>
            <a:off x="7941501" y="3390296"/>
            <a:ext cx="528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xmlns="" id="{64ED7DC9-5F0A-443A-9395-078C775D47E4}"/>
              </a:ext>
            </a:extLst>
          </p:cNvPr>
          <p:cNvSpPr/>
          <p:nvPr/>
        </p:nvSpPr>
        <p:spPr>
          <a:xfrm>
            <a:off x="4241930" y="3464148"/>
            <a:ext cx="665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2.7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xmlns="" id="{DA79F302-7C01-4810-AD52-648BEFBAFAE8}"/>
              </a:ext>
            </a:extLst>
          </p:cNvPr>
          <p:cNvSpPr/>
          <p:nvPr/>
        </p:nvSpPr>
        <p:spPr>
          <a:xfrm>
            <a:off x="4248056" y="236337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20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xmlns="" id="{29225FEB-DA8C-48AF-ADEB-29E4DEC3F7E4}"/>
              </a:ext>
            </a:extLst>
          </p:cNvPr>
          <p:cNvSpPr/>
          <p:nvPr/>
        </p:nvSpPr>
        <p:spPr>
          <a:xfrm>
            <a:off x="4163058" y="4597331"/>
            <a:ext cx="1036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0.05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xmlns="" id="{72B0DD72-4178-4E79-89F1-C6ECBE55BE50}"/>
              </a:ext>
            </a:extLst>
          </p:cNvPr>
          <p:cNvSpPr txBox="1"/>
          <p:nvPr/>
        </p:nvSpPr>
        <p:spPr>
          <a:xfrm>
            <a:off x="7562846" y="5321051"/>
            <a:ext cx="132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logit</a:t>
            </a:r>
            <a:endParaRPr lang="zh-TW" altLang="en-US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DBB10238-4AA9-4038-9188-F605D37A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724128" y="1586137"/>
            <a:ext cx="32321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smtClean="0"/>
              <a:t>拉開大與</a:t>
            </a:r>
            <a:r>
              <a:rPr lang="zh-TW" altLang="zh-TW" sz="2000" smtClean="0"/>
              <a:t>小</a:t>
            </a:r>
            <a:r>
              <a:rPr lang="zh-TW" altLang="en-US" sz="2000" smtClean="0"/>
              <a:t>值之間的</a:t>
            </a:r>
            <a:r>
              <a:rPr lang="zh-TW" altLang="zh-TW" sz="2000" smtClean="0"/>
              <a:t>差距</a:t>
            </a:r>
            <a:endParaRPr lang="zh-TW" altLang="zh-TW" sz="2000"/>
          </a:p>
        </p:txBody>
      </p:sp>
    </p:spTree>
    <p:extLst>
      <p:ext uri="{BB962C8B-B14F-4D97-AF65-F5344CB8AC3E}">
        <p14:creationId xmlns:p14="http://schemas.microsoft.com/office/powerpoint/2010/main" val="61432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9" grpId="0"/>
      <p:bldP spid="60" grpId="0"/>
      <p:bldP spid="61" grpId="0"/>
      <p:bldP spid="121" grpId="0"/>
      <p:bldP spid="179" grpId="0"/>
      <p:bldP spid="180" grpId="0"/>
      <p:bldP spid="181" grpId="0"/>
      <p:bldP spid="182" grpId="0"/>
      <p:bldP spid="183" grpId="0"/>
      <p:bldP spid="184" grpId="0"/>
      <p:bldP spid="1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394A171-46BC-4E45-89B1-D239E859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Loss of Classification 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xmlns="" id="{4CC42072-E4A9-409B-A967-5BA3F79A0923}"/>
              </a:ext>
            </a:extLst>
          </p:cNvPr>
          <p:cNvSpPr/>
          <p:nvPr/>
        </p:nvSpPr>
        <p:spPr>
          <a:xfrm>
            <a:off x="5625154" y="2163698"/>
            <a:ext cx="1673524" cy="96836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xmlns="" id="{3DB67888-EDA6-435A-B9AC-AFA84E738C61}"/>
              </a:ext>
            </a:extLst>
          </p:cNvPr>
          <p:cNvCxnSpPr>
            <a:cxnSpLocks/>
          </p:cNvCxnSpPr>
          <p:nvPr/>
        </p:nvCxnSpPr>
        <p:spPr>
          <a:xfrm flipH="1">
            <a:off x="4944510" y="2647882"/>
            <a:ext cx="638354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046A60E4-D6BD-4DDB-9AB8-B888EAE75EC8}"/>
              </a:ext>
            </a:extLst>
          </p:cNvPr>
          <p:cNvCxnSpPr>
            <a:cxnSpLocks/>
          </p:cNvCxnSpPr>
          <p:nvPr/>
        </p:nvCxnSpPr>
        <p:spPr>
          <a:xfrm flipH="1">
            <a:off x="7360913" y="2647882"/>
            <a:ext cx="638354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AD6B8078-059E-4C23-8D73-982C1E3F1A1E}"/>
              </a:ext>
            </a:extLst>
          </p:cNvPr>
          <p:cNvGrpSpPr/>
          <p:nvPr/>
        </p:nvGrpSpPr>
        <p:grpSpPr>
          <a:xfrm>
            <a:off x="8073991" y="2183320"/>
            <a:ext cx="441359" cy="929124"/>
            <a:chOff x="5945044" y="5336858"/>
            <a:chExt cx="441359" cy="87707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A8D7CF64-D7DE-4728-9058-C7BDAAF3719F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xmlns="" id="{A5E4E33C-407C-4257-90C2-FF3BE124B571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xmlns="" id="{492B36E3-C652-4321-A60C-60D83F2C5309}"/>
              </a:ext>
            </a:extLst>
          </p:cNvPr>
          <p:cNvGrpSpPr/>
          <p:nvPr/>
        </p:nvGrpSpPr>
        <p:grpSpPr>
          <a:xfrm>
            <a:off x="4414739" y="2130994"/>
            <a:ext cx="450868" cy="941664"/>
            <a:chOff x="145087" y="4105590"/>
            <a:chExt cx="450868" cy="94166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87120226-7358-4669-BAB2-06FE2615D3E4}"/>
                </a:ext>
              </a:extLst>
            </p:cNvPr>
            <p:cNvSpPr/>
            <p:nvPr/>
          </p:nvSpPr>
          <p:spPr>
            <a:xfrm>
              <a:off x="145087" y="4105590"/>
              <a:ext cx="450868" cy="9416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xmlns="" id="{C6DF365C-4E08-45DE-B631-4787C1DA9AA9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C6DF365C-4E08-45DE-B631-4787C1DA9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矩形: 圓角 19">
            <a:extLst>
              <a:ext uri="{FF2B5EF4-FFF2-40B4-BE49-F238E27FC236}">
                <a16:creationId xmlns:a16="http://schemas.microsoft.com/office/drawing/2014/main" xmlns="" id="{17589F15-1911-4B0B-BAA1-019A9D7F70F2}"/>
              </a:ext>
            </a:extLst>
          </p:cNvPr>
          <p:cNvSpPr/>
          <p:nvPr/>
        </p:nvSpPr>
        <p:spPr>
          <a:xfrm rot="16200000">
            <a:off x="2923442" y="2361201"/>
            <a:ext cx="1442954" cy="47291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softmax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xmlns="" id="{6A5E6BBB-6C9F-499E-AA77-FA6D488AD6D0}"/>
              </a:ext>
            </a:extLst>
          </p:cNvPr>
          <p:cNvGrpSpPr/>
          <p:nvPr/>
        </p:nvGrpSpPr>
        <p:grpSpPr>
          <a:xfrm>
            <a:off x="2363988" y="2126826"/>
            <a:ext cx="450868" cy="941664"/>
            <a:chOff x="145087" y="4105590"/>
            <a:chExt cx="450868" cy="94166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1EEA5810-726D-47C7-8FA3-B3F93E8DF264}"/>
                </a:ext>
              </a:extLst>
            </p:cNvPr>
            <p:cNvSpPr/>
            <p:nvPr/>
          </p:nvSpPr>
          <p:spPr>
            <a:xfrm>
              <a:off x="145087" y="4105590"/>
              <a:ext cx="450868" cy="9416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xmlns="" id="{C5BEC92A-E9D0-48AB-A73D-19633894E9AA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C5BEC92A-E9D0-48AB-A73D-19633894E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18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xmlns="" id="{3C08F2FA-8859-40BA-AEC6-53E2946EE86C}"/>
              </a:ext>
            </a:extLst>
          </p:cNvPr>
          <p:cNvCxnSpPr>
            <a:cxnSpLocks/>
          </p:cNvCxnSpPr>
          <p:nvPr/>
        </p:nvCxnSpPr>
        <p:spPr>
          <a:xfrm flipH="1">
            <a:off x="3943129" y="2629190"/>
            <a:ext cx="39278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xmlns="" id="{8E6B128D-A00F-47EF-96BE-496E57956A5C}"/>
              </a:ext>
            </a:extLst>
          </p:cNvPr>
          <p:cNvCxnSpPr>
            <a:cxnSpLocks/>
          </p:cNvCxnSpPr>
          <p:nvPr/>
        </p:nvCxnSpPr>
        <p:spPr>
          <a:xfrm flipH="1">
            <a:off x="2897350" y="2631713"/>
            <a:ext cx="39278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4A8620D5-301A-4029-93F8-5C135DC50C69}"/>
              </a:ext>
            </a:extLst>
          </p:cNvPr>
          <p:cNvSpPr/>
          <p:nvPr/>
        </p:nvSpPr>
        <p:spPr>
          <a:xfrm>
            <a:off x="696677" y="2139367"/>
            <a:ext cx="450868" cy="929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xmlns="" id="{5DFCF7E7-0D96-48B0-A320-2AAAB0788292}"/>
                  </a:ext>
                </a:extLst>
              </p:cNvPr>
              <p:cNvSpPr txBox="1"/>
              <p:nvPr/>
            </p:nvSpPr>
            <p:spPr>
              <a:xfrm>
                <a:off x="479463" y="2366487"/>
                <a:ext cx="84233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DFCF7E7-0D96-48B0-A320-2AAAB078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3" y="2366487"/>
                <a:ext cx="842332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xmlns="" id="{42EA242A-EA88-4B6E-9D72-7A00FA6AD4BF}"/>
              </a:ext>
            </a:extLst>
          </p:cNvPr>
          <p:cNvCxnSpPr>
            <a:cxnSpLocks/>
          </p:cNvCxnSpPr>
          <p:nvPr/>
        </p:nvCxnSpPr>
        <p:spPr>
          <a:xfrm flipH="1">
            <a:off x="1196040" y="2606033"/>
            <a:ext cx="110122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055AB89B-8073-4499-B8C2-105DCE0492E5}"/>
              </a:ext>
            </a:extLst>
          </p:cNvPr>
          <p:cNvSpPr txBox="1"/>
          <p:nvPr/>
        </p:nvSpPr>
        <p:spPr>
          <a:xfrm>
            <a:off x="496985" y="1690689"/>
            <a:ext cx="882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xmlns="" id="{7314AAC1-BA9F-44C4-AEF9-52BD86E7FE0D}"/>
                  </a:ext>
                </a:extLst>
              </p:cNvPr>
              <p:cNvSpPr txBox="1"/>
              <p:nvPr/>
            </p:nvSpPr>
            <p:spPr>
              <a:xfrm>
                <a:off x="1657074" y="2663451"/>
                <a:ext cx="2675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314AAC1-BA9F-44C4-AEF9-52BD86E7F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074" y="2663451"/>
                <a:ext cx="267574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6586B80D-C561-422F-87F6-12EC1A0AEF4D}"/>
              </a:ext>
            </a:extLst>
          </p:cNvPr>
          <p:cNvSpPr txBox="1"/>
          <p:nvPr/>
        </p:nvSpPr>
        <p:spPr>
          <a:xfrm>
            <a:off x="1196040" y="3788740"/>
            <a:ext cx="348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/>
              <a:t>Mean Square Error (MSE)</a:t>
            </a:r>
            <a:endParaRPr lang="zh-TW" altLang="en-US" sz="2400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xmlns="" id="{B87CA553-6975-4855-BAA2-ED684D77DD5E}"/>
                  </a:ext>
                </a:extLst>
              </p:cNvPr>
              <p:cNvSpPr txBox="1"/>
              <p:nvPr/>
            </p:nvSpPr>
            <p:spPr>
              <a:xfrm>
                <a:off x="4845536" y="3556468"/>
                <a:ext cx="27631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b="1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87CA553-6975-4855-BAA2-ED684D77D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36" y="3556468"/>
                <a:ext cx="2763192" cy="10455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59D20C06-A738-4EDC-99F9-8B4D3898BD87}"/>
              </a:ext>
            </a:extLst>
          </p:cNvPr>
          <p:cNvSpPr txBox="1"/>
          <p:nvPr/>
        </p:nvSpPr>
        <p:spPr>
          <a:xfrm>
            <a:off x="1317490" y="5044556"/>
            <a:ext cx="348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Cross-entropy</a:t>
            </a:r>
            <a:endParaRPr lang="zh-TW" altLang="en-US" sz="2400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xmlns="" id="{80E2A648-E972-4E9F-95C9-2F7A6FC33E49}"/>
                  </a:ext>
                </a:extLst>
              </p:cNvPr>
              <p:cNvSpPr txBox="1"/>
              <p:nvPr/>
            </p:nvSpPr>
            <p:spPr>
              <a:xfrm>
                <a:off x="4845536" y="4911154"/>
                <a:ext cx="2584875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0E2A648-E972-4E9F-95C9-2F7A6FC3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36" y="4911154"/>
                <a:ext cx="2584875" cy="104554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2" descr="Win PNG Photos | PNG Mart">
            <a:extLst>
              <a:ext uri="{FF2B5EF4-FFF2-40B4-BE49-F238E27FC236}">
                <a16:creationId xmlns:a16="http://schemas.microsoft.com/office/drawing/2014/main" xmlns="" id="{BD749E5A-0B1D-4604-8BE7-EE1F8AD59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50" y="4795414"/>
            <a:ext cx="1443756" cy="1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xmlns="" id="{CE29FD4C-FBF6-4E36-9233-D3A0FE2F0076}"/>
                  </a:ext>
                </a:extLst>
              </p:cNvPr>
              <p:cNvSpPr txBox="1"/>
              <p:nvPr/>
            </p:nvSpPr>
            <p:spPr>
              <a:xfrm>
                <a:off x="6184070" y="955530"/>
                <a:ext cx="19711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E29FD4C-FBF6-4E36-9233-D3A0FE2F0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070" y="955530"/>
                <a:ext cx="1971181" cy="104554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E9E485A4-957A-44A7-B536-E12D85E2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6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/>
      <p:bldP spid="33" grpId="0"/>
      <p:bldP spid="34" grpId="0"/>
      <p:bldP spid="35" grpId="0"/>
      <p:bldP spid="36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6563072" cy="850106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800"/>
              <a:t>Classification</a:t>
            </a:r>
            <a:endParaRPr lang="zh-TW" altLang="en-US" sz="28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23528" y="980728"/>
            <a:ext cx="7560840" cy="4525963"/>
          </a:xfrm>
        </p:spPr>
        <p:txBody>
          <a:bodyPr>
            <a:normAutofit/>
          </a:bodyPr>
          <a:lstStyle/>
          <a:p>
            <a:r>
              <a:rPr lang="zh-TW" altLang="en-US" sz="2000" smtClean="0"/>
              <a:t> </a:t>
            </a:r>
            <a:r>
              <a:rPr lang="en-US" altLang="zh-TW" sz="2000" smtClean="0"/>
              <a:t>y₁</a:t>
            </a:r>
            <a:r>
              <a:rPr lang="zh-TW" altLang="zh-TW" sz="2000"/>
              <a:t>很大</a:t>
            </a:r>
            <a:r>
              <a:rPr lang="en-US" altLang="zh-TW" sz="2000"/>
              <a:t> y</a:t>
            </a:r>
            <a:r>
              <a:rPr lang="en-US" altLang="zh-TW" sz="2000" smtClean="0"/>
              <a:t>₂</a:t>
            </a:r>
            <a:r>
              <a:rPr lang="zh-TW" altLang="en-US" sz="2000" smtClean="0"/>
              <a:t> </a:t>
            </a:r>
            <a:r>
              <a:rPr lang="zh-TW" altLang="zh-TW" sz="2000" smtClean="0"/>
              <a:t>很小</a:t>
            </a:r>
            <a:r>
              <a:rPr lang="zh-TW" altLang="en-US" sz="2000" smtClean="0"/>
              <a:t>，兩方法 </a:t>
            </a:r>
            <a:r>
              <a:rPr lang="en-US" altLang="zh-TW" sz="2000" smtClean="0"/>
              <a:t>Loss</a:t>
            </a:r>
            <a:r>
              <a:rPr lang="zh-TW" altLang="en-US" sz="2000" smtClean="0"/>
              <a:t> </a:t>
            </a:r>
            <a:r>
              <a:rPr lang="zh-TW" altLang="zh-TW" sz="2000" smtClean="0"/>
              <a:t>都</a:t>
            </a:r>
            <a:r>
              <a:rPr lang="zh-TW" altLang="zh-TW" sz="2000"/>
              <a:t>是小</a:t>
            </a:r>
            <a:r>
              <a:rPr lang="zh-TW" altLang="zh-TW" sz="2000" smtClean="0"/>
              <a:t>的</a:t>
            </a:r>
            <a:endParaRPr lang="en-US" altLang="zh-TW" sz="2000" smtClean="0"/>
          </a:p>
          <a:p>
            <a:r>
              <a:rPr lang="zh-TW" altLang="en-US" sz="2000" smtClean="0"/>
              <a:t>當</a:t>
            </a:r>
            <a:r>
              <a:rPr lang="en-US" altLang="zh-TW" sz="2000"/>
              <a:t>y₁</a:t>
            </a:r>
            <a:r>
              <a:rPr lang="zh-TW" altLang="zh-TW" sz="2000"/>
              <a:t>小</a:t>
            </a:r>
            <a:r>
              <a:rPr lang="en-US" altLang="zh-TW" sz="2000"/>
              <a:t> y</a:t>
            </a:r>
            <a:r>
              <a:rPr lang="en-US" altLang="zh-TW" sz="2000" smtClean="0"/>
              <a:t>₂</a:t>
            </a:r>
            <a:r>
              <a:rPr lang="zh-TW" altLang="en-US" sz="2000" smtClean="0"/>
              <a:t> </a:t>
            </a:r>
            <a:r>
              <a:rPr lang="zh-TW" altLang="zh-TW" sz="2000" smtClean="0"/>
              <a:t>大</a:t>
            </a:r>
            <a:r>
              <a:rPr lang="zh-TW" altLang="en-US" sz="2000" smtClean="0"/>
              <a:t>，</a:t>
            </a:r>
            <a:r>
              <a:rPr lang="en-US" altLang="zh-TW" sz="2000" smtClean="0"/>
              <a:t>Cross-Entropy</a:t>
            </a:r>
            <a:r>
              <a:rPr lang="zh-TW" altLang="en-US" sz="2000" smtClean="0"/>
              <a:t> </a:t>
            </a:r>
            <a:r>
              <a:rPr lang="zh-TW" altLang="zh-TW" sz="2000" smtClean="0"/>
              <a:t>左上角有斜率</a:t>
            </a:r>
            <a:endParaRPr lang="en-US" altLang="zh-TW" sz="2000" smtClean="0"/>
          </a:p>
          <a:p>
            <a:r>
              <a:rPr lang="zh-TW" altLang="en-US" sz="2000" smtClean="0"/>
              <a:t> </a:t>
            </a:r>
            <a:r>
              <a:rPr lang="en-US" altLang="zh-TW" sz="2000" smtClean="0"/>
              <a:t>Mean </a:t>
            </a:r>
            <a:r>
              <a:rPr lang="en-US" altLang="zh-TW" sz="2000"/>
              <a:t>square </a:t>
            </a:r>
            <a:r>
              <a:rPr lang="en-US" altLang="zh-TW" sz="2000" smtClean="0"/>
              <a:t>error</a:t>
            </a:r>
            <a:r>
              <a:rPr lang="zh-TW" altLang="en-US" sz="2000" smtClean="0"/>
              <a:t> 的 </a:t>
            </a:r>
            <a:r>
              <a:rPr lang="en-US" altLang="zh-TW" sz="2000" smtClean="0"/>
              <a:t>gradient</a:t>
            </a:r>
            <a:r>
              <a:rPr lang="zh-TW" altLang="zh-TW" sz="2000" smtClean="0"/>
              <a:t>左上角斜率趨近於</a:t>
            </a:r>
            <a:r>
              <a:rPr lang="zh-TW" altLang="en-US" sz="2000" smtClean="0"/>
              <a:t> </a:t>
            </a:r>
            <a:r>
              <a:rPr lang="en-US" altLang="zh-TW" sz="2000" smtClean="0"/>
              <a:t>0</a:t>
            </a:r>
            <a:endParaRPr lang="en-US" altLang="zh-TW" sz="2000"/>
          </a:p>
          <a:p>
            <a:r>
              <a:rPr lang="zh-TW" altLang="zh-TW" sz="2000" smtClean="0"/>
              <a:t>用</a:t>
            </a:r>
            <a:r>
              <a:rPr lang="zh-TW" altLang="en-US" sz="2000" smtClean="0"/>
              <a:t> </a:t>
            </a:r>
            <a:r>
              <a:rPr lang="en-US" altLang="zh-TW" sz="2000" smtClean="0"/>
              <a:t>Adam</a:t>
            </a:r>
            <a:r>
              <a:rPr lang="zh-TW" altLang="en-US" sz="2000" smtClean="0"/>
              <a:t> 有機會走出平坦區域</a:t>
            </a:r>
            <a:endParaRPr lang="en-US" altLang="zh-TW" sz="2000" smtClean="0"/>
          </a:p>
          <a:p>
            <a:r>
              <a:rPr lang="zh-TW" altLang="zh-TW" sz="2000" smtClean="0"/>
              <a:t>改</a:t>
            </a:r>
            <a:r>
              <a:rPr lang="zh-TW" altLang="en-US" sz="2000" smtClean="0"/>
              <a:t> </a:t>
            </a:r>
            <a:r>
              <a:rPr lang="en-US" altLang="zh-TW" sz="2000" smtClean="0"/>
              <a:t>Loss function</a:t>
            </a:r>
            <a:r>
              <a:rPr lang="zh-TW" altLang="en-US" sz="2000"/>
              <a:t> </a:t>
            </a:r>
            <a:r>
              <a:rPr lang="zh-TW" altLang="zh-TW" sz="2000" smtClean="0"/>
              <a:t>可以改變</a:t>
            </a:r>
            <a:r>
              <a:rPr lang="zh-TW" altLang="en-US" sz="2000" smtClean="0"/>
              <a:t> </a:t>
            </a:r>
            <a:r>
              <a:rPr lang="en-US" altLang="zh-TW" sz="2000" smtClean="0"/>
              <a:t>optimization</a:t>
            </a:r>
            <a:r>
              <a:rPr lang="zh-TW" altLang="en-US" sz="2000" smtClean="0"/>
              <a:t> </a:t>
            </a:r>
            <a:r>
              <a:rPr lang="zh-TW" altLang="zh-TW" sz="2000" smtClean="0"/>
              <a:t>的</a:t>
            </a:r>
            <a:r>
              <a:rPr lang="zh-TW" altLang="zh-TW" sz="2000"/>
              <a:t>難度</a:t>
            </a:r>
          </a:p>
          <a:p>
            <a:endParaRPr lang="zh-TW" altLang="zh-TW" sz="2000"/>
          </a:p>
          <a:p>
            <a:endParaRPr lang="zh-TW" altLang="zh-TW" sz="20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6952"/>
            <a:ext cx="5505744" cy="356133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0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439</Words>
  <Application>Microsoft Office PowerPoint</Application>
  <PresentationFormat>如螢幕大小 (4:3)</PresentationFormat>
  <Paragraphs>100</Paragraphs>
  <Slides>8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Office 佈景主題</vt:lpstr>
      <vt:lpstr>方程式</vt:lpstr>
      <vt:lpstr>HISLAB_112碩0_讀書會 Classification </vt:lpstr>
      <vt:lpstr>Classification as Regression? </vt:lpstr>
      <vt:lpstr>PowerPoint 簡報</vt:lpstr>
      <vt:lpstr>Classification</vt:lpstr>
      <vt:lpstr>Classification</vt:lpstr>
      <vt:lpstr>Soft-max</vt:lpstr>
      <vt:lpstr>Loss of Classification </vt:lpstr>
      <vt:lpstr>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為什麼不能用nuscenes格式訓練</dc:title>
  <dc:creator>user</dc:creator>
  <cp:lastModifiedBy>user</cp:lastModifiedBy>
  <cp:revision>17</cp:revision>
  <dcterms:created xsi:type="dcterms:W3CDTF">2023-03-19T15:27:07Z</dcterms:created>
  <dcterms:modified xsi:type="dcterms:W3CDTF">2023-05-20T15:45:29Z</dcterms:modified>
</cp:coreProperties>
</file>