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71" r:id="rId11"/>
    <p:sldId id="270" r:id="rId12"/>
    <p:sldId id="265" r:id="rId13"/>
    <p:sldId id="266" r:id="rId14"/>
    <p:sldId id="264" r:id="rId15"/>
    <p:sldId id="267" r:id="rId16"/>
    <p:sldId id="279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2" r:id="rId25"/>
    <p:sldId id="280" r:id="rId26"/>
    <p:sldId id="281" r:id="rId27"/>
    <p:sldId id="283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3CDCD-D149-4C22-8C3B-E79F3F59E443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CA3C0-B39E-496F-95B3-2F0C3271B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233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95A644-C14C-43BC-8C23-90C24B89D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6796E6F-1412-413C-A128-B7D3B347C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D4D285-283C-4FD9-8F96-E2702E20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20C3-21AF-4354-AB21-B91894EA0685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FAE352-EF04-444D-9600-B8D667803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D07642-2805-46DA-8AEB-58A7B881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F273-E967-45AE-8064-E3C8FCBD6B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1562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84B36A-EDE6-4F27-B78B-8F43759DB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EB88554-DBB1-499D-B50B-78295A8BB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B92B0F-7337-4301-B98B-4A4630DEC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20C3-21AF-4354-AB21-B91894EA0685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660784-6539-4FE2-B09E-C78D0B9D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D23BD1-3ECC-4D5E-8DC2-BE1209CA7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F273-E967-45AE-8064-E3C8FCBD6B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06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2EB40E0-584B-4367-A9DA-ED2D4F841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5BBA195-0FB3-4A77-B848-68C34CBC6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7D6CDC-A3AD-4BF9-9E36-D1258E56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20C3-21AF-4354-AB21-B91894EA0685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5A37EC-B500-45D3-BA40-CFA10D505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4E3732-6778-44CC-B918-022BCCD1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F273-E967-45AE-8064-E3C8FCBD6B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32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E2DBF-D22C-45FF-BBC2-28E63B59B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EA8AAA-3B3D-45C0-A9BA-2C792DFB1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3B75A6-68F1-4F19-B48B-E4E5808C8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20C3-21AF-4354-AB21-B91894EA0685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E06DCA-78D1-472C-986C-86A4A8CBE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404045-CB69-48D2-8D9F-22B16C85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F273-E967-45AE-8064-E3C8FCBD6B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537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1B266-C5D1-48B6-BF5C-DCBDDAA8F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4AC431-D408-425B-9EA0-2D2D6047E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ED289D-0A31-4458-A880-1930E6667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20C3-21AF-4354-AB21-B91894EA0685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74D8E4-E5EE-4874-B52A-F55C2A2C7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DEB932-FCD6-4A3E-8C17-D01240955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F273-E967-45AE-8064-E3C8FCBD6B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904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52DA2C-CA7F-4850-9C4A-AB9060EFD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0C19E8-D31C-429C-810D-4DFD325F5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9753104-3F0F-4A38-8853-6BAE152C9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495495-4EB9-4E4C-878C-033D64D92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20C3-21AF-4354-AB21-B91894EA0685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B9B6D9-77A4-48E4-9DDA-1F195D71B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2701EB5-DAA5-4830-87F0-DD1A5068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F273-E967-45AE-8064-E3C8FCBD6B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97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39692C-3E7C-413C-988F-294ED8C7B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13042EC-4272-4F01-B4E1-10B56855B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6C5FF7A-8F70-4691-8628-3829FD95C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CEA5C12-D95C-45CE-9FA0-BDDC573AD1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7B22608-EF27-49A9-A965-2113EA26F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B8FEFA7-58B6-473A-AE9D-43B427CC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20C3-21AF-4354-AB21-B91894EA0685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0B8AA4D-9BF3-4EEF-9B80-BDE68D8C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105EA88-7C54-40CD-B09F-26C20553C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F273-E967-45AE-8064-E3C8FCBD6B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71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9E2AA7-42FA-42B5-8182-F57E3BE2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FF723D6-C044-4B70-AA7A-46BDB9BAA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20C3-21AF-4354-AB21-B91894EA0685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7294247-8C4F-4BB7-A3F5-EE62B9D45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1E55912-4B9A-4C68-B209-F625255D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F273-E967-45AE-8064-E3C8FCBD6B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1300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5F0628C-37A8-4EDB-9C13-8DF5C615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20C3-21AF-4354-AB21-B91894EA0685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46B7684-3A85-4020-825A-6FA869E5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9B88FF-E713-4E7F-87BD-EB2498008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F273-E967-45AE-8064-E3C8FCBD6B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46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FC462D-F3A9-4CB0-95F0-23DABF197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81ADA8-049D-4359-BB83-649A9A46C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31B4DCE-5A9E-4477-9D83-7FDCA593B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E125F8-EC43-4CBC-B93B-20ED003D6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20C3-21AF-4354-AB21-B91894EA0685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6A9216-7017-4B63-8524-3BD60162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526DE8-4AD1-423F-9688-48164EF56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F273-E967-45AE-8064-E3C8FCBD6B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69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9F50E6-35BF-4FFE-9C4B-BDA8CD8D1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949A85-B01B-4A46-AFF5-323C8365E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C687F84-3BF1-4496-BE3C-E8D5F6995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99C53EF-8A32-407D-B440-C01E55EA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20C3-21AF-4354-AB21-B91894EA0685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3806A0-336E-48A0-8A22-2FB4E98FA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E0BFED1-2435-42F7-936D-FD312CFF1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F273-E967-45AE-8064-E3C8FCBD6B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3494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BE2872F-A9EF-4047-A400-04BB8E46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78CA89-647C-4008-A081-BB2591CBC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310F31-33F6-4F79-9311-CBBF974E74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A20C3-21AF-4354-AB21-B91894EA0685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62C451-02DE-4C2F-9887-4DBCB50B3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9B43CE-6579-4749-BB02-BC6343E63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1F273-E967-45AE-8064-E3C8FCBD6B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87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D13915-E530-461D-BEE5-363E86AABB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HISLAB_112</a:t>
            </a:r>
            <a:r>
              <a:rPr lang="zh-TW" altLang="en-US" dirty="0"/>
              <a:t>碩</a:t>
            </a:r>
            <a:r>
              <a:rPr lang="en-US" altLang="zh-TW" dirty="0"/>
              <a:t>_</a:t>
            </a:r>
            <a:r>
              <a:rPr lang="zh-TW" altLang="en-US" dirty="0"/>
              <a:t>讀書會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10EA5AE-2609-460A-812E-646FE6699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9714"/>
            <a:ext cx="9633358" cy="2296396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sz="5800" dirty="0"/>
              <a:t>Week 02 – Introduction of ML/DL</a:t>
            </a:r>
          </a:p>
          <a:p>
            <a:pPr algn="r"/>
            <a:endParaRPr lang="en-US" altLang="zh-TW" sz="4000" dirty="0"/>
          </a:p>
          <a:p>
            <a:pPr algn="r"/>
            <a:endParaRPr lang="en-US" altLang="zh-TW" sz="4000" dirty="0"/>
          </a:p>
          <a:p>
            <a:pPr algn="r"/>
            <a:r>
              <a:rPr lang="en-US" altLang="zh-TW" sz="4000" dirty="0"/>
              <a:t>Reporter:</a:t>
            </a:r>
            <a:r>
              <a:rPr lang="zh-TW" altLang="en-US" sz="4000" dirty="0"/>
              <a:t>余承儒</a:t>
            </a:r>
          </a:p>
        </p:txBody>
      </p:sp>
    </p:spTree>
    <p:extLst>
      <p:ext uri="{BB962C8B-B14F-4D97-AF65-F5344CB8AC3E}">
        <p14:creationId xmlns:p14="http://schemas.microsoft.com/office/powerpoint/2010/main" val="265877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D3B6E85-A0C8-4DC3-A98C-BE39A620D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481" y="719135"/>
            <a:ext cx="7028540" cy="545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860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085955-5A51-4B47-8C35-E71C0A485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Piecewise Linear Curves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6E173C-FAB7-4850-A609-3088149AF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096" y="5019675"/>
            <a:ext cx="10515600" cy="1473200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10000"/>
              </a:lnSpc>
            </a:pPr>
            <a:r>
              <a:rPr lang="zh-TW" altLang="en-US" sz="6200" dirty="0"/>
              <a:t>可以用 </a:t>
            </a:r>
            <a:r>
              <a:rPr lang="en-US" altLang="zh-TW" sz="6200" dirty="0"/>
              <a:t>Piecewise Linear </a:t>
            </a:r>
            <a:r>
              <a:rPr lang="zh-TW" altLang="en-US" sz="6200" dirty="0"/>
              <a:t>的 </a:t>
            </a:r>
            <a:r>
              <a:rPr lang="en-US" altLang="zh-TW" sz="6200" dirty="0"/>
              <a:t>Curves</a:t>
            </a:r>
            <a:r>
              <a:rPr lang="zh-TW" altLang="en-US" sz="6200" dirty="0"/>
              <a:t>，去逼近任何的連續的曲線</a:t>
            </a:r>
          </a:p>
          <a:p>
            <a:pPr>
              <a:lnSpc>
                <a:spcPct val="110000"/>
              </a:lnSpc>
            </a:pPr>
            <a:r>
              <a:rPr lang="zh-TW" altLang="en-US" sz="6200" dirty="0"/>
              <a:t>每一個 </a:t>
            </a:r>
            <a:r>
              <a:rPr lang="en-US" altLang="zh-TW" sz="6200" dirty="0"/>
              <a:t>Piecewise Linear </a:t>
            </a:r>
            <a:r>
              <a:rPr lang="zh-TW" altLang="en-US" sz="6200" dirty="0"/>
              <a:t>的 </a:t>
            </a:r>
            <a:r>
              <a:rPr lang="en-US" altLang="zh-TW" sz="6200" dirty="0"/>
              <a:t>Curves</a:t>
            </a:r>
            <a:r>
              <a:rPr lang="zh-TW" altLang="en-US" sz="6200" dirty="0"/>
              <a:t>，都可以用一大堆藍色的 </a:t>
            </a:r>
            <a:r>
              <a:rPr lang="en-US" altLang="zh-TW" sz="6200" dirty="0"/>
              <a:t>Function </a:t>
            </a:r>
            <a:r>
              <a:rPr lang="zh-TW" altLang="en-US" sz="6200" dirty="0"/>
              <a:t>加上一個常量組合起來得到</a:t>
            </a:r>
          </a:p>
          <a:p>
            <a:pPr>
              <a:lnSpc>
                <a:spcPct val="110000"/>
              </a:lnSpc>
            </a:pPr>
            <a:r>
              <a:rPr lang="zh-TW" altLang="en-US" sz="6200" dirty="0"/>
              <a:t>只要有足夠的藍色 </a:t>
            </a:r>
            <a:r>
              <a:rPr lang="en-US" altLang="zh-TW" sz="6200" dirty="0"/>
              <a:t>Function </a:t>
            </a:r>
            <a:r>
              <a:rPr lang="zh-TW" altLang="en-US" sz="6200" dirty="0"/>
              <a:t>把它加起來，就可以變成任何連續的曲線</a:t>
            </a:r>
          </a:p>
          <a:p>
            <a:endParaRPr lang="zh-TW" altLang="en-US" sz="2000" dirty="0">
              <a:latin typeface="+mn-ea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91E48BB-CC6A-489E-8DB4-9BD701856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11" y="1278952"/>
            <a:ext cx="6601589" cy="356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81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B50AC0F-4BFB-48EA-8551-9167D3FA5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101600"/>
            <a:ext cx="6810267" cy="4750615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DC9C0516-431C-416C-A843-33DAA3C8D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942" y="5117767"/>
            <a:ext cx="10515600" cy="1360140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X1 </a:t>
            </a:r>
            <a:r>
              <a:rPr lang="zh-TW" altLang="en-US" sz="2000" dirty="0"/>
              <a:t>趨近於正無窮大 ⇒ 收斂於高度 </a:t>
            </a:r>
            <a:r>
              <a:rPr lang="en-US" altLang="zh-TW" sz="2000" dirty="0"/>
              <a:t>C</a:t>
            </a:r>
          </a:p>
          <a:p>
            <a:r>
              <a:rPr lang="en-US" altLang="zh-TW" sz="2000" dirty="0"/>
              <a:t>X1</a:t>
            </a:r>
            <a:r>
              <a:rPr lang="zh-TW" altLang="en-US" sz="2000" dirty="0"/>
              <a:t> 趨近於負無窮大 ，分母就會非常大 ⇒ </a:t>
            </a:r>
            <a:r>
              <a:rPr lang="en-US" altLang="zh-TW" sz="2000" dirty="0"/>
              <a:t>y </a:t>
            </a:r>
            <a:r>
              <a:rPr lang="zh-TW" altLang="en-US" sz="2000" dirty="0"/>
              <a:t>值趨近於 </a:t>
            </a:r>
            <a:r>
              <a:rPr lang="en-US" altLang="zh-TW" sz="2000" dirty="0"/>
              <a:t>0</a:t>
            </a: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56674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335C2A6-94DA-4856-A4FC-C6F58AF90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631" y="1589191"/>
            <a:ext cx="5478866" cy="490368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90A2719-F418-4D44-82A0-1305BD327DF2}"/>
              </a:ext>
            </a:extLst>
          </p:cNvPr>
          <p:cNvSpPr/>
          <p:nvPr/>
        </p:nvSpPr>
        <p:spPr>
          <a:xfrm>
            <a:off x="6625497" y="404103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如果改 </a:t>
            </a:r>
            <a:r>
              <a:rPr lang="en-US" altLang="zh-TW" dirty="0"/>
              <a:t>w</a:t>
            </a:r>
            <a:r>
              <a:rPr lang="zh-TW" altLang="en-US" dirty="0"/>
              <a:t>，就會改變</a:t>
            </a:r>
            <a:r>
              <a:rPr lang="zh-TW" altLang="en-US" b="1" dirty="0"/>
              <a:t>斜率</a:t>
            </a:r>
            <a:r>
              <a:rPr lang="zh-TW" altLang="en-US" dirty="0"/>
              <a:t>，改變斜坡的坡度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如果改 </a:t>
            </a:r>
            <a:r>
              <a:rPr lang="en-US" altLang="zh-TW" dirty="0"/>
              <a:t>b</a:t>
            </a:r>
            <a:r>
              <a:rPr lang="zh-TW" altLang="en-US" dirty="0"/>
              <a:t>，就可以把 </a:t>
            </a:r>
            <a:r>
              <a:rPr lang="en-US" altLang="zh-TW" dirty="0"/>
              <a:t>sigmoid function </a:t>
            </a:r>
            <a:r>
              <a:rPr lang="zh-TW" altLang="en-US" dirty="0"/>
              <a:t>左右移動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如果改 </a:t>
            </a:r>
            <a:r>
              <a:rPr lang="en-US" altLang="zh-TW" dirty="0"/>
              <a:t>c</a:t>
            </a:r>
            <a:r>
              <a:rPr lang="zh-TW" altLang="en-US" dirty="0"/>
              <a:t>，就可以改變它的高度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BDFC5F-8800-4F7E-AC8E-0E19E431C41E}"/>
              </a:ext>
            </a:extLst>
          </p:cNvPr>
          <p:cNvSpPr/>
          <p:nvPr/>
        </p:nvSpPr>
        <p:spPr>
          <a:xfrm>
            <a:off x="1146631" y="597354"/>
            <a:ext cx="98987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+mn-ea"/>
              </a:rPr>
              <a:t>調整</a:t>
            </a:r>
            <a:r>
              <a:rPr lang="zh-TW" altLang="en-US" sz="2400" dirty="0">
                <a:effectLst/>
                <a:latin typeface="+mn-ea"/>
              </a:rPr>
              <a:t> </a:t>
            </a:r>
            <a:r>
              <a:rPr lang="en-US" altLang="zh-TW" sz="2400" dirty="0" err="1">
                <a:effectLst/>
                <a:latin typeface="+mn-ea"/>
              </a:rPr>
              <a:t>w,b,c</a:t>
            </a:r>
            <a:r>
              <a:rPr lang="en-US" altLang="zh-TW" sz="2400" dirty="0">
                <a:effectLst/>
                <a:latin typeface="+mn-ea"/>
              </a:rPr>
              <a:t> </a:t>
            </a:r>
            <a:r>
              <a:rPr lang="zh-TW" altLang="en-US" sz="2400" dirty="0">
                <a:effectLst/>
                <a:latin typeface="+mn-ea"/>
              </a:rPr>
              <a:t>，可以得到各種不同形狀的 </a:t>
            </a:r>
            <a:r>
              <a:rPr lang="en-US" altLang="zh-TW" sz="2400" dirty="0" err="1">
                <a:effectLst/>
                <a:latin typeface="+mn-ea"/>
              </a:rPr>
              <a:t>sigmiod</a:t>
            </a:r>
            <a:r>
              <a:rPr lang="zh-TW" altLang="en-US" sz="2400" dirty="0">
                <a:effectLst/>
                <a:latin typeface="+mn-ea"/>
              </a:rPr>
              <a:t> </a:t>
            </a:r>
            <a:r>
              <a:rPr lang="en-US" altLang="zh-TW" sz="2400" dirty="0">
                <a:effectLst/>
                <a:latin typeface="+mn-ea"/>
              </a:rPr>
              <a:t>function</a:t>
            </a:r>
            <a:r>
              <a:rPr lang="zh-TW" altLang="en-US" sz="2400" dirty="0">
                <a:effectLst/>
                <a:latin typeface="+mn-ea"/>
              </a:rPr>
              <a:t>，將其疊加可以得到</a:t>
            </a:r>
            <a:r>
              <a:rPr lang="en-US" altLang="zh-TW" sz="2400" dirty="0">
                <a:latin typeface="+mn-ea"/>
              </a:rPr>
              <a:t>Piecewise Linear Curves </a:t>
            </a:r>
            <a:r>
              <a:rPr lang="zh-TW" altLang="en-US" sz="2400" dirty="0">
                <a:effectLst/>
                <a:latin typeface="+mn-ea"/>
              </a:rPr>
              <a:t>，最終近似各種不同的 </a:t>
            </a:r>
            <a:r>
              <a:rPr lang="en-US" altLang="zh-TW" sz="2400" dirty="0">
                <a:effectLst/>
                <a:latin typeface="+mn-ea"/>
              </a:rPr>
              <a:t>continuous function</a:t>
            </a:r>
            <a:endParaRPr lang="zh-TW" altLang="en-US" sz="2400" dirty="0">
              <a:latin typeface="+mn-ea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9BB9C21-BB1E-4691-A4D1-09A3BBD606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617"/>
          <a:stretch/>
        </p:blipFill>
        <p:spPr>
          <a:xfrm>
            <a:off x="6625497" y="2758241"/>
            <a:ext cx="5102065" cy="95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0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085955-5A51-4B47-8C35-E71C0A485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Piecewise Linear Curves</a:t>
            </a:r>
            <a:r>
              <a:rPr lang="zh-TW" altLang="en-US" dirty="0"/>
              <a:t>（</a:t>
            </a:r>
            <a:r>
              <a:rPr lang="en-US" altLang="zh-TW" dirty="0"/>
              <a:t>Sigmoid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6E173C-FAB7-4850-A609-3088149AF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211" y="1617890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Def:</a:t>
            </a:r>
            <a:r>
              <a:rPr lang="zh-TW" altLang="en-US" sz="2000" dirty="0"/>
              <a:t>由多段鋸齒狀的線段所組成的線，可以看作是一個常數</a:t>
            </a:r>
            <a:r>
              <a:rPr lang="en-US" altLang="zh-TW" sz="2000" dirty="0"/>
              <a:t>+</a:t>
            </a:r>
            <a:r>
              <a:rPr lang="zh-TW" altLang="en-US" sz="2000" dirty="0"/>
              <a:t>數個藍色的 </a:t>
            </a:r>
            <a:r>
              <a:rPr lang="en-US" altLang="zh-TW" sz="2000" dirty="0"/>
              <a:t>function</a:t>
            </a:r>
            <a:r>
              <a:rPr lang="zh-TW" altLang="en-US" sz="2000" b="1" dirty="0">
                <a:effectLst/>
              </a:rPr>
              <a:t>（</a:t>
            </a:r>
            <a:r>
              <a:rPr lang="en-US" altLang="zh-TW" sz="2000" b="1" dirty="0">
                <a:effectLst/>
              </a:rPr>
              <a:t>Hard Sigmoid</a:t>
            </a:r>
            <a:r>
              <a:rPr lang="zh-TW" altLang="en-US" sz="2000" b="1" dirty="0">
                <a:effectLst/>
              </a:rPr>
              <a:t>）</a:t>
            </a:r>
            <a:endParaRPr lang="zh-TW" altLang="en-US" sz="2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1837010-64FF-40C2-8F4F-C15A56998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983" y="2796915"/>
            <a:ext cx="5952831" cy="406108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65A6642-32C5-4623-AFF2-CC4891994E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617"/>
          <a:stretch/>
        </p:blipFill>
        <p:spPr>
          <a:xfrm>
            <a:off x="4091811" y="2269671"/>
            <a:ext cx="4008377" cy="74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916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6E78F5-ED19-4C0F-9B80-1A8E43EC5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New Model:</a:t>
            </a:r>
            <a:r>
              <a:rPr lang="zh-TW" altLang="en-US" dirty="0"/>
              <a:t> </a:t>
            </a:r>
            <a:r>
              <a:rPr lang="en-US" altLang="zh-TW" dirty="0"/>
              <a:t>More Features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65168B8C-4562-44EB-B1A4-4644625E6B97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939799" y="1433739"/>
                <a:ext cx="10903857" cy="3877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65168B8C-4562-44EB-B1A4-4644625E6B97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9799" y="1433739"/>
                <a:ext cx="10903857" cy="3877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E186F803-6DDF-4DE1-8A81-06819C20C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542" y="2036401"/>
            <a:ext cx="6070142" cy="4456473"/>
          </a:xfrm>
          <a:prstGeom prst="rect">
            <a:avLst/>
          </a:prstGeom>
        </p:spPr>
      </p:pic>
      <p:sp>
        <p:nvSpPr>
          <p:cNvPr id="6" name="內容版面配置區 3">
            <a:extLst>
              <a:ext uri="{FF2B5EF4-FFF2-40B4-BE49-F238E27FC236}">
                <a16:creationId xmlns:a16="http://schemas.microsoft.com/office/drawing/2014/main" id="{9EF2F28D-6CA6-47F0-AB5D-90657098B0EE}"/>
              </a:ext>
            </a:extLst>
          </p:cNvPr>
          <p:cNvSpPr txBox="1">
            <a:spLocks/>
          </p:cNvSpPr>
          <p:nvPr/>
        </p:nvSpPr>
        <p:spPr>
          <a:xfrm>
            <a:off x="7129684" y="2036401"/>
            <a:ext cx="4753430" cy="149271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/>
              <a:t>J:1,2,3</a:t>
            </a:r>
            <a:r>
              <a:rPr lang="zh-TW" altLang="en-US" sz="2000" dirty="0"/>
              <a:t> 前幾天的</a:t>
            </a:r>
            <a:r>
              <a:rPr lang="en-US" altLang="zh-TW" sz="2000" dirty="0"/>
              <a:t>feature</a:t>
            </a:r>
          </a:p>
          <a:p>
            <a:r>
              <a:rPr lang="en-US" altLang="zh-TW" sz="2000" dirty="0"/>
              <a:t>I:1,2,3</a:t>
            </a:r>
            <a:r>
              <a:rPr lang="zh-TW" altLang="en-US" sz="2000" dirty="0"/>
              <a:t>代表第幾個</a:t>
            </a:r>
            <a:r>
              <a:rPr lang="en-US" altLang="zh-TW" sz="2000" dirty="0"/>
              <a:t>sigmoid</a:t>
            </a:r>
          </a:p>
          <a:p>
            <a:r>
              <a:rPr lang="en-US" altLang="zh-TW" sz="2000" dirty="0" err="1"/>
              <a:t>Wij</a:t>
            </a:r>
            <a:r>
              <a:rPr lang="en-US" altLang="zh-TW" sz="2000" dirty="0"/>
              <a:t>:</a:t>
            </a:r>
            <a:r>
              <a:rPr lang="zh-TW" altLang="en-US" sz="2000" dirty="0"/>
              <a:t>第</a:t>
            </a:r>
            <a:r>
              <a:rPr lang="en-US" altLang="zh-TW" sz="2000" dirty="0" err="1"/>
              <a:t>i</a:t>
            </a:r>
            <a:r>
              <a:rPr lang="zh-TW" altLang="en-US" sz="2000" dirty="0"/>
              <a:t>個</a:t>
            </a:r>
            <a:r>
              <a:rPr lang="en-US" altLang="zh-TW" sz="2000" dirty="0"/>
              <a:t>feature</a:t>
            </a:r>
            <a:r>
              <a:rPr lang="zh-TW" altLang="en-US" sz="2000" dirty="0"/>
              <a:t>給第</a:t>
            </a:r>
            <a:r>
              <a:rPr lang="en-US" altLang="zh-TW" sz="2000" dirty="0"/>
              <a:t>J</a:t>
            </a:r>
            <a:r>
              <a:rPr lang="zh-TW" altLang="en-US" sz="2000" dirty="0"/>
              <a:t>個</a:t>
            </a:r>
            <a:r>
              <a:rPr lang="en-US" altLang="zh-TW" sz="2000" dirty="0"/>
              <a:t>sigmoid</a:t>
            </a:r>
            <a:r>
              <a:rPr lang="zh-TW" altLang="en-US" sz="2000" dirty="0"/>
              <a:t>的</a:t>
            </a:r>
            <a:r>
              <a:rPr lang="en-US" altLang="zh-TW" sz="2000" dirty="0"/>
              <a:t>weight</a:t>
            </a:r>
          </a:p>
          <a:p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414663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CBFF5C-0457-47FA-BE35-73F7E6D3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0574EF7-83B3-45FC-B9EB-CE9F1CDC3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8743" y="1045638"/>
            <a:ext cx="6935821" cy="544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03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80BED34-8126-45BB-BEE4-BEE4FEE08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28" y="564708"/>
            <a:ext cx="7864823" cy="592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355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F59B4B5-34BA-4A9A-BA36-9DE0F45C3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546" y="285311"/>
            <a:ext cx="8468907" cy="628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35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1A71A12-2F6D-4833-9297-0019F0E4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593" y="671016"/>
            <a:ext cx="8160814" cy="551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65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958609-2581-41E7-8094-9A850C9F8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24"/>
            <a:ext cx="10515600" cy="1816601"/>
          </a:xfrm>
        </p:spPr>
        <p:txBody>
          <a:bodyPr>
            <a:normAutofit/>
          </a:bodyPr>
          <a:lstStyle/>
          <a:p>
            <a:r>
              <a:rPr lang="zh-TW" altLang="en-US" dirty="0"/>
              <a:t>機器學習的不同類別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7E2564-F2FA-4745-B15E-658AEE323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Machine Learning def:</a:t>
            </a:r>
            <a:r>
              <a:rPr lang="zh-TW" altLang="en-US" dirty="0"/>
              <a:t>機器學習就是讓機器具備找一個函式的能力</a:t>
            </a:r>
            <a:endParaRPr lang="en-US" altLang="zh-TW" dirty="0">
              <a:ea typeface="微軟正黑體" panose="020B0604030504040204" pitchFamily="34" charset="-120"/>
            </a:endParaRPr>
          </a:p>
          <a:p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en-US" altLang="zh-TW" b="1" u="sng" dirty="0">
                <a:solidFill>
                  <a:prstClr val="black"/>
                </a:solidFill>
                <a:ea typeface="微軟正黑體" panose="020B0604030504040204" pitchFamily="34" charset="-120"/>
              </a:rPr>
              <a:t>Regression</a:t>
            </a:r>
            <a:r>
              <a:rPr lang="en-US" altLang="zh-TW" b="1" dirty="0">
                <a:solidFill>
                  <a:prstClr val="black"/>
                </a:solidFill>
                <a:ea typeface="微軟正黑體" panose="020B0604030504040204" pitchFamily="34" charset="-120"/>
              </a:rPr>
              <a:t>: </a:t>
            </a:r>
            <a:r>
              <a:rPr lang="en-US" altLang="zh-TW" dirty="0">
                <a:solidFill>
                  <a:prstClr val="black"/>
                </a:solidFill>
                <a:ea typeface="微軟正黑體" panose="020B0604030504040204" pitchFamily="34" charset="-120"/>
              </a:rPr>
              <a:t>The function</a:t>
            </a:r>
            <a:r>
              <a:rPr lang="zh-TW" altLang="en-US" dirty="0">
                <a:solidFill>
                  <a:prstClr val="black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微軟正黑體" panose="020B0604030504040204" pitchFamily="34" charset="-120"/>
              </a:rPr>
              <a:t>outputs a scalar. </a:t>
            </a:r>
          </a:p>
          <a:p>
            <a:endParaRPr lang="en-US" altLang="zh-TW" b="1" u="sng" dirty="0">
              <a:solidFill>
                <a:prstClr val="black"/>
              </a:solidFill>
            </a:endParaRPr>
          </a:p>
          <a:p>
            <a:r>
              <a:rPr lang="en-US" altLang="zh-TW" b="1" u="sng" dirty="0">
                <a:solidFill>
                  <a:prstClr val="black"/>
                </a:solidFill>
              </a:rPr>
              <a:t>Classification</a:t>
            </a:r>
            <a:r>
              <a:rPr lang="en-US" altLang="zh-TW" b="1" dirty="0">
                <a:solidFill>
                  <a:prstClr val="black"/>
                </a:solidFill>
              </a:rPr>
              <a:t>:</a:t>
            </a:r>
            <a:r>
              <a:rPr lang="zh-TW" altLang="en-US" b="1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Given options (</a:t>
            </a:r>
            <a:r>
              <a:rPr lang="en-US" altLang="zh-TW" b="1" dirty="0">
                <a:solidFill>
                  <a:prstClr val="black"/>
                </a:solidFill>
              </a:rPr>
              <a:t>classes</a:t>
            </a:r>
            <a:r>
              <a:rPr lang="en-US" altLang="zh-TW" dirty="0">
                <a:solidFill>
                  <a:prstClr val="black"/>
                </a:solidFill>
              </a:rPr>
              <a:t>), the function outputs the correct one.</a:t>
            </a:r>
            <a:r>
              <a:rPr lang="zh-TW" altLang="en-US" dirty="0">
                <a:solidFill>
                  <a:prstClr val="black"/>
                </a:solidFill>
              </a:rPr>
              <a:t>選擇題</a:t>
            </a:r>
            <a:endParaRPr lang="en-US" altLang="zh-TW" dirty="0">
              <a:solidFill>
                <a:prstClr val="black"/>
              </a:solidFill>
            </a:endParaRPr>
          </a:p>
          <a:p>
            <a:endParaRPr lang="en-US" altLang="zh-TW" b="1" u="sng" dirty="0">
              <a:solidFill>
                <a:prstClr val="black"/>
              </a:solidFill>
            </a:endParaRPr>
          </a:p>
          <a:p>
            <a:r>
              <a:rPr lang="en-US" altLang="zh-TW" b="1" u="sng" dirty="0">
                <a:solidFill>
                  <a:prstClr val="black"/>
                </a:solidFill>
              </a:rPr>
              <a:t>Structured Learning:</a:t>
            </a:r>
            <a:r>
              <a:rPr lang="zh-TW" altLang="en-US" dirty="0"/>
              <a:t>機器產生有結構的東西的問題，學會創造</a:t>
            </a:r>
            <a:endParaRPr lang="en-US" altLang="zh-TW" dirty="0"/>
          </a:p>
          <a:p>
            <a:r>
              <a:rPr lang="en-US" altLang="zh-TW" b="1" u="sng" dirty="0">
                <a:solidFill>
                  <a:prstClr val="black"/>
                </a:solidFill>
              </a:rPr>
              <a:t>EX:</a:t>
            </a:r>
            <a:r>
              <a:rPr lang="zh-TW" altLang="en-US" b="1" u="sng" dirty="0">
                <a:solidFill>
                  <a:prstClr val="black"/>
                </a:solidFill>
              </a:rPr>
              <a:t>畫一張圖、寫一篇文章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2300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DFE024A-037C-4E98-B914-41D97B735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047" y="409153"/>
            <a:ext cx="7925906" cy="603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836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AF9958-B514-41A1-B4DF-77E604AA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總結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45A2A9-2CB5-49CD-88E7-4601702D0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9383" y="4444426"/>
            <a:ext cx="3565560" cy="406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TW" altLang="en-US" dirty="0"/>
              <a:t>所有未知的參數統稱為</a:t>
            </a:r>
            <a:r>
              <a:rPr lang="en-US" altLang="zh-TW" dirty="0"/>
              <a:t>:</a:t>
            </a:r>
            <a:r>
              <a:rPr lang="zh-TW" altLang="en-US" dirty="0"/>
              <a:t>   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A93C581-3258-4EF2-954F-D55B9A8FE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14" y="1536700"/>
            <a:ext cx="6514612" cy="5032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AA8905B0-0A2B-497A-884B-189263E01C2C}"/>
                  </a:ext>
                </a:extLst>
              </p:cNvPr>
              <p:cNvSpPr txBox="1"/>
              <p:nvPr/>
            </p:nvSpPr>
            <p:spPr>
              <a:xfrm>
                <a:off x="10977055" y="4266051"/>
                <a:ext cx="105591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3200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zh-TW" altLang="en-US" sz="3200" b="1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AA8905B0-0A2B-497A-884B-189263E01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7055" y="4266051"/>
                <a:ext cx="105591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752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596F4486-83E0-434B-BB70-B0CA44A0C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62" y="4539343"/>
            <a:ext cx="7859222" cy="845280"/>
          </a:xfrm>
          <a:prstGeom prst="rect">
            <a:avLst/>
          </a:prstGeom>
        </p:spPr>
      </p:pic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3FB3BD7-6731-49EC-8A4C-E82D4AAF5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30352"/>
          <a:stretch/>
        </p:blipFill>
        <p:spPr>
          <a:xfrm>
            <a:off x="652436" y="1646515"/>
            <a:ext cx="8145012" cy="2892828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8B1226E-0B04-4518-B0BD-CBBEDE6675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41589"/>
          <a:stretch/>
        </p:blipFill>
        <p:spPr>
          <a:xfrm>
            <a:off x="1479750" y="0"/>
            <a:ext cx="8230749" cy="21367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5E0DD93-3CD6-4C34-8B14-B3E45DE1E8B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345"/>
          <a:stretch/>
        </p:blipFill>
        <p:spPr>
          <a:xfrm>
            <a:off x="1100162" y="5384623"/>
            <a:ext cx="3845064" cy="128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26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2C4AF25-E49F-4CBF-9705-A19B1B4C2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103"/>
            <a:ext cx="8316344" cy="5715794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313BFFA-88E6-403F-A004-2D7B0C9DD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6345" y="770505"/>
            <a:ext cx="3734142" cy="5715794"/>
          </a:xfrm>
        </p:spPr>
        <p:txBody>
          <a:bodyPr>
            <a:noAutofit/>
          </a:bodyPr>
          <a:lstStyle/>
          <a:p>
            <a:endParaRPr lang="en-US" altLang="zh-TW" sz="2000" dirty="0"/>
          </a:p>
          <a:p>
            <a:r>
              <a:rPr lang="en-US" altLang="zh-TW" b="1" dirty="0"/>
              <a:t>Gradient Descent</a:t>
            </a:r>
          </a:p>
          <a:p>
            <a:r>
              <a:rPr lang="en-US" altLang="zh-TW" sz="2400" dirty="0"/>
              <a:t>Step1</a:t>
            </a:r>
            <a:r>
              <a:rPr lang="zh-TW" altLang="en-US" sz="2400" dirty="0"/>
              <a:t>隨機選定初始向量</a:t>
            </a:r>
            <a:endParaRPr lang="en-US" altLang="zh-TW" sz="2400" baseline="30000" dirty="0"/>
          </a:p>
          <a:p>
            <a:r>
              <a:rPr lang="en-US" altLang="zh-TW" sz="2400" dirty="0"/>
              <a:t>Step2:</a:t>
            </a:r>
            <a:r>
              <a:rPr lang="zh-TW" altLang="en-US" sz="2400" dirty="0"/>
              <a:t> 計算每個參數對</a:t>
            </a:r>
            <a:r>
              <a:rPr lang="en-US" altLang="zh-TW" sz="2400" dirty="0"/>
              <a:t>L</a:t>
            </a:r>
            <a:r>
              <a:rPr lang="zh-TW" altLang="en-US" sz="2400" dirty="0"/>
              <a:t>的微分</a:t>
            </a:r>
            <a:endParaRPr lang="en-US" altLang="zh-TW" sz="2400" dirty="0"/>
          </a:p>
          <a:p>
            <a:r>
              <a:rPr lang="en-US" altLang="zh-TW" sz="2400" dirty="0"/>
              <a:t>Step3:</a:t>
            </a:r>
            <a:r>
              <a:rPr lang="zh-TW" altLang="en-US" sz="2400" dirty="0"/>
              <a:t>更新參數值道設置的次數或微分為</a:t>
            </a:r>
            <a:r>
              <a:rPr lang="en-US" altLang="zh-TW" sz="2400" dirty="0"/>
              <a:t>0</a:t>
            </a:r>
          </a:p>
          <a:p>
            <a:endParaRPr lang="en-US" altLang="zh-TW" sz="2000" dirty="0"/>
          </a:p>
          <a:p>
            <a:endParaRPr lang="zh-TW" altLang="en-US" sz="2000" dirty="0"/>
          </a:p>
          <a:p>
            <a:endParaRPr lang="en-US" altLang="zh-TW" sz="2000" dirty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26415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E9AE36-B2F2-4261-9C09-68454CC42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545" y="540603"/>
            <a:ext cx="8129026" cy="140249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+mn-ea"/>
              </a:rPr>
              <a:t>實際上在做</a:t>
            </a:r>
            <a:r>
              <a:rPr lang="en-US" altLang="zh-TW" dirty="0">
                <a:latin typeface="+mn-ea"/>
              </a:rPr>
              <a:t>Gradient Descent</a:t>
            </a:r>
            <a:r>
              <a:rPr lang="zh-TW" altLang="en-US" dirty="0">
                <a:latin typeface="+mn-ea"/>
              </a:rPr>
              <a:t>，不從全部資料計算</a:t>
            </a:r>
            <a:r>
              <a:rPr lang="en-US" altLang="zh-TW" dirty="0">
                <a:latin typeface="+mn-ea"/>
              </a:rPr>
              <a:t>Loss</a:t>
            </a:r>
            <a:r>
              <a:rPr lang="zh-TW" altLang="en-US" dirty="0">
                <a:latin typeface="+mn-ea"/>
              </a:rPr>
              <a:t>，而是從一個</a:t>
            </a:r>
            <a:r>
              <a:rPr lang="en-US" altLang="zh-TW" dirty="0">
                <a:latin typeface="+mn-ea"/>
              </a:rPr>
              <a:t>Batch</a:t>
            </a:r>
            <a:r>
              <a:rPr lang="zh-TW" altLang="en-US" dirty="0">
                <a:latin typeface="+mn-ea"/>
              </a:rPr>
              <a:t>裡的資料計算</a:t>
            </a:r>
            <a:r>
              <a:rPr lang="en-US" altLang="zh-TW" dirty="0">
                <a:latin typeface="+mn-ea"/>
              </a:rPr>
              <a:t>Loss</a:t>
            </a:r>
          </a:p>
          <a:p>
            <a:r>
              <a:rPr lang="en-US" altLang="zh-TW" dirty="0"/>
              <a:t> Batch size </a:t>
            </a:r>
            <a:r>
              <a:rPr lang="zh-TW" altLang="en-US" dirty="0"/>
              <a:t>自行決定</a:t>
            </a:r>
            <a:r>
              <a:rPr lang="en-US" altLang="zh-TW" dirty="0"/>
              <a:t>(</a:t>
            </a:r>
            <a:r>
              <a:rPr lang="en-US" altLang="zh-TW" dirty="0" err="1"/>
              <a:t>HyperParameter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9D58EFE-A612-4BE5-AD05-72A9BF3D8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43" y="1943100"/>
            <a:ext cx="6607509" cy="42225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726058A-E53D-4ECA-A0E6-24FE91F99014}"/>
              </a:ext>
            </a:extLst>
          </p:cNvPr>
          <p:cNvSpPr/>
          <p:nvPr/>
        </p:nvSpPr>
        <p:spPr>
          <a:xfrm>
            <a:off x="7451271" y="2672950"/>
            <a:ext cx="435428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/>
              <a:t>Update</a:t>
            </a:r>
            <a:r>
              <a:rPr lang="zh-TW" altLang="en-US" sz="2400" b="1" dirty="0"/>
              <a:t>：每次更新一次參數叫做一次 </a:t>
            </a:r>
            <a:r>
              <a:rPr lang="en-US" altLang="zh-TW" sz="2400" b="1" dirty="0"/>
              <a:t>Update</a:t>
            </a:r>
          </a:p>
          <a:p>
            <a:endParaRPr lang="en-US" altLang="zh-TW" sz="2400" dirty="0"/>
          </a:p>
          <a:p>
            <a:r>
              <a:rPr lang="en-US" altLang="zh-TW" sz="2400" b="1" dirty="0"/>
              <a:t>Epoch</a:t>
            </a:r>
            <a:r>
              <a:rPr lang="zh-TW" altLang="en-US" sz="2400" b="1" dirty="0"/>
              <a:t>：把所有 </a:t>
            </a:r>
            <a:r>
              <a:rPr lang="en-US" altLang="zh-TW" sz="2400" b="1" dirty="0"/>
              <a:t>batch </a:t>
            </a:r>
            <a:r>
              <a:rPr lang="zh-TW" altLang="en-US" sz="2400" b="1" dirty="0"/>
              <a:t>都看過一遍叫做一個 </a:t>
            </a:r>
            <a:r>
              <a:rPr lang="en-US" altLang="zh-TW" sz="2400" b="1" dirty="0"/>
              <a:t>Epoch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714876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2FC47F-A084-4D1F-825B-85188DB5D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ReLu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6DB51F-5851-4352-8224-6B9ADFFE4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229"/>
            <a:ext cx="10515600" cy="4674734"/>
          </a:xfrm>
        </p:spPr>
        <p:txBody>
          <a:bodyPr/>
          <a:lstStyle/>
          <a:p>
            <a:r>
              <a:rPr lang="zh-TW" altLang="en-US" dirty="0"/>
              <a:t>把兩個 </a:t>
            </a:r>
            <a:r>
              <a:rPr lang="en-US" altLang="zh-TW" dirty="0" err="1"/>
              <a:t>ReLU</a:t>
            </a:r>
            <a:r>
              <a:rPr lang="en-US" altLang="zh-TW" dirty="0"/>
              <a:t> </a:t>
            </a:r>
            <a:r>
              <a:rPr lang="zh-TW" altLang="en-US" dirty="0"/>
              <a:t>疊起來就等於 </a:t>
            </a:r>
            <a:r>
              <a:rPr lang="en-US" altLang="zh-TW" b="1" dirty="0">
                <a:effectLst/>
              </a:rPr>
              <a:t>hard sigmoid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412AD9E-7AEA-4556-B46B-4B7AF1BB8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78" y="2304488"/>
            <a:ext cx="5965022" cy="407215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CC3991A-B278-4B75-9306-436AC80DB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167" y="2827792"/>
            <a:ext cx="6173455" cy="330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232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39D0898-797C-4266-9451-9C626F84B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471" y="870622"/>
            <a:ext cx="7370235" cy="54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229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0ABC167-F286-4ACC-B49E-2E003670C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0814" y="540140"/>
            <a:ext cx="7641771" cy="577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788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4C87CF-299B-4201-9570-E27A4580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機器學習尋找函式的步驟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0E1066-B4AA-4990-AE07-7881BCC40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36086" cy="4351338"/>
          </a:xfrm>
        </p:spPr>
        <p:txBody>
          <a:bodyPr/>
          <a:lstStyle/>
          <a:p>
            <a:r>
              <a:rPr lang="en-US" altLang="zh-TW" dirty="0"/>
              <a:t>Step1. Function with Unknown Parameters(</a:t>
            </a:r>
            <a:r>
              <a:rPr lang="zh-TW" altLang="en-US" dirty="0"/>
              <a:t>寫出帶有未知參數的函式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Step2. Define Loss from Training Data</a:t>
            </a:r>
          </a:p>
          <a:p>
            <a:endParaRPr lang="en-US" altLang="zh-TW" dirty="0"/>
          </a:p>
          <a:p>
            <a:r>
              <a:rPr lang="en-US" altLang="zh-TW" dirty="0"/>
              <a:t>Step3. Optimization(</a:t>
            </a:r>
            <a:r>
              <a:rPr lang="zh-TW" altLang="en-US" dirty="0"/>
              <a:t>最佳化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696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220F0D-E250-4DDE-ACAB-24A4FA63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 Function with Unknown Parameters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9DB94F-F638-42A6-B33B-C979A9850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098" y="606360"/>
            <a:ext cx="10515600" cy="4351338"/>
          </a:xfrm>
        </p:spPr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sz="2000" dirty="0"/>
              <a:t>y:</a:t>
            </a:r>
            <a:r>
              <a:rPr lang="zh-TW" altLang="en-US" sz="2000" dirty="0"/>
              <a:t>要預測的數值，</a:t>
            </a:r>
            <a:endParaRPr lang="en-US" altLang="zh-TW" sz="2000" dirty="0"/>
          </a:p>
          <a:p>
            <a:r>
              <a:rPr lang="en-US" altLang="zh-TW" sz="2000" dirty="0"/>
              <a:t>x1:</a:t>
            </a:r>
            <a:r>
              <a:rPr lang="zh-TW" altLang="en-US" sz="2000" dirty="0"/>
              <a:t>已知的數值，</a:t>
            </a:r>
            <a:r>
              <a:rPr lang="zh-TW" altLang="en-US" sz="2000" b="1" dirty="0">
                <a:effectLst/>
              </a:rPr>
              <a:t>頻道前一天總觀看人數</a:t>
            </a:r>
            <a:endParaRPr lang="en-US" altLang="zh-TW" sz="2000" dirty="0"/>
          </a:p>
          <a:p>
            <a:r>
              <a:rPr lang="en-US" altLang="zh-TW" sz="2000" dirty="0"/>
              <a:t> b</a:t>
            </a:r>
            <a:r>
              <a:rPr lang="zh-TW" altLang="en-US" sz="2000" dirty="0"/>
              <a:t>、</a:t>
            </a:r>
            <a:r>
              <a:rPr lang="en-US" altLang="zh-TW" sz="2000" dirty="0"/>
              <a:t>w</a:t>
            </a:r>
            <a:r>
              <a:rPr lang="zh-TW" altLang="en-US" sz="2000" dirty="0"/>
              <a:t> 未知的參數，</a:t>
            </a:r>
            <a:endParaRPr lang="en-US" altLang="zh-TW" sz="2000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0A6C88D-E54B-4A94-97D6-D7225EBB2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64" y="1386315"/>
            <a:ext cx="58068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70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B4C25D-5A45-4F5E-BF43-1A210119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Define Loss from Training Data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A14D8B-19D9-4A3F-8CC3-FD68A73F6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Loss </a:t>
            </a:r>
            <a:r>
              <a:rPr lang="zh-TW" altLang="en-US" sz="2000" dirty="0"/>
              <a:t>是一個</a:t>
            </a:r>
            <a:r>
              <a:rPr lang="en-US" altLang="zh-TW" sz="2000" dirty="0"/>
              <a:t>function  =&gt;L(</a:t>
            </a:r>
            <a:r>
              <a:rPr lang="en-US" altLang="zh-TW" sz="2000" dirty="0" err="1"/>
              <a:t>b,w</a:t>
            </a:r>
            <a:r>
              <a:rPr lang="en-US" altLang="zh-TW" sz="2000" dirty="0"/>
              <a:t>) </a:t>
            </a:r>
            <a:r>
              <a:rPr lang="zh-TW" altLang="en-US" sz="2000" dirty="0"/>
              <a:t>，用來衡量一組參數的好壞。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r>
              <a:rPr lang="en-US" altLang="zh-TW" sz="2000" dirty="0"/>
              <a:t>Loss </a:t>
            </a:r>
            <a:r>
              <a:rPr lang="zh-TW" altLang="en-US" sz="2000" dirty="0"/>
              <a:t>愈大，</a:t>
            </a:r>
            <a:r>
              <a:rPr lang="zh-TW" altLang="en-US" sz="2000" b="1" dirty="0">
                <a:effectLst/>
              </a:rPr>
              <a:t>代表這一組參數不好，</a:t>
            </a:r>
            <a:r>
              <a:rPr lang="en-US" altLang="zh-TW" sz="2000" b="1" dirty="0">
                <a:effectLst/>
              </a:rPr>
              <a:t>L </a:t>
            </a:r>
            <a:r>
              <a:rPr lang="zh-TW" altLang="en-US" sz="2000" b="1" dirty="0">
                <a:effectLst/>
              </a:rPr>
              <a:t>越小，代表這組參數越好</a:t>
            </a:r>
            <a:endParaRPr lang="en-US" altLang="zh-TW" sz="2000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7D91344-66A3-4776-BD6B-CE4E78D3C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3765560"/>
            <a:ext cx="7230058" cy="29315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7044FDC-93D0-42DC-9786-859B95D70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3176006"/>
            <a:ext cx="6296904" cy="704948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DAC75E70-CD02-4EA1-A9BB-6CE16739AC8F}"/>
              </a:ext>
            </a:extLst>
          </p:cNvPr>
          <p:cNvCxnSpPr/>
          <p:nvPr/>
        </p:nvCxnSpPr>
        <p:spPr>
          <a:xfrm>
            <a:off x="174171" y="3176006"/>
            <a:ext cx="118291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>
            <a:extLst>
              <a:ext uri="{FF2B5EF4-FFF2-40B4-BE49-F238E27FC236}">
                <a16:creationId xmlns:a16="http://schemas.microsoft.com/office/drawing/2014/main" id="{C439788B-6488-411D-A1FC-0A8427C75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8930" y="4306446"/>
            <a:ext cx="2962597" cy="129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94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5A21D6-B0E1-4451-9C5C-39450D508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計算方法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E0E80E-F4C4-4D96-AE22-C8053397B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86" y="1433739"/>
            <a:ext cx="10515600" cy="4351338"/>
          </a:xfrm>
        </p:spPr>
        <p:txBody>
          <a:bodyPr/>
          <a:lstStyle/>
          <a:p>
            <a:pPr lvl="1"/>
            <a:r>
              <a:rPr lang="en-US" altLang="zh-TW" sz="2800" dirty="0"/>
              <a:t>MAE</a:t>
            </a:r>
            <a:r>
              <a:rPr lang="zh-TW" altLang="en-US" sz="2800" dirty="0"/>
              <a:t>（</a:t>
            </a:r>
            <a:r>
              <a:rPr lang="en-US" altLang="zh-TW" sz="2800" dirty="0"/>
              <a:t>mean absolute error</a:t>
            </a:r>
            <a:r>
              <a:rPr lang="zh-TW" altLang="en-US" sz="2800" dirty="0"/>
              <a:t>）</a:t>
            </a:r>
            <a:r>
              <a:rPr lang="en-US" altLang="zh-TW" sz="2800" dirty="0"/>
              <a:t>:</a:t>
            </a:r>
          </a:p>
          <a:p>
            <a:pPr lvl="1"/>
            <a:endParaRPr lang="zh-TW" altLang="en-US" sz="2800" dirty="0"/>
          </a:p>
          <a:p>
            <a:pPr lvl="1"/>
            <a:r>
              <a:rPr lang="en-US" altLang="zh-TW" sz="2800" dirty="0"/>
              <a:t>MSE</a:t>
            </a:r>
            <a:r>
              <a:rPr lang="zh-TW" altLang="en-US" sz="2800" dirty="0"/>
              <a:t>（</a:t>
            </a:r>
            <a:r>
              <a:rPr lang="en-US" altLang="zh-TW" sz="2800" dirty="0"/>
              <a:t>mean square error</a:t>
            </a:r>
            <a:r>
              <a:rPr lang="zh-TW" altLang="en-US" sz="2800" dirty="0"/>
              <a:t>）</a:t>
            </a:r>
            <a:r>
              <a:rPr lang="en-US" altLang="zh-TW" sz="2800" dirty="0"/>
              <a:t>:</a:t>
            </a:r>
            <a:endParaRPr lang="zh-TW" altLang="en-US" sz="2800" dirty="0"/>
          </a:p>
          <a:p>
            <a:pPr lvl="1"/>
            <a:endParaRPr lang="en-US" altLang="zh-TW" sz="2800" dirty="0"/>
          </a:p>
          <a:p>
            <a:pPr lvl="1"/>
            <a:r>
              <a:rPr lang="en-US" altLang="zh-TW" sz="2800" dirty="0"/>
              <a:t>Cross-entropy</a:t>
            </a:r>
            <a:r>
              <a:rPr lang="zh-TW" altLang="en-US" sz="2800" dirty="0"/>
              <a:t>：計算</a:t>
            </a:r>
            <a:r>
              <a:rPr lang="zh-TW" altLang="en-US" sz="2800" b="1" dirty="0"/>
              <a:t>機率分布</a:t>
            </a:r>
            <a:r>
              <a:rPr lang="zh-TW" altLang="en-US" sz="2800" dirty="0"/>
              <a:t>之間的差距</a:t>
            </a:r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7021810F-A25F-4131-BF87-C0F0D9EB5053}"/>
                  </a:ext>
                </a:extLst>
              </p:cNvPr>
              <p:cNvSpPr txBox="1"/>
              <p:nvPr/>
            </p:nvSpPr>
            <p:spPr>
              <a:xfrm>
                <a:off x="5604760" y="2389970"/>
                <a:ext cx="18131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7021810F-A25F-4131-BF87-C0F0D9EB5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760" y="2389970"/>
                <a:ext cx="1813125" cy="369332"/>
              </a:xfrm>
              <a:prstGeom prst="rect">
                <a:avLst/>
              </a:prstGeom>
              <a:blipFill>
                <a:blip r:embed="rId2"/>
                <a:stretch>
                  <a:fillRect t="-16393" r="-8054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D8FB8DA2-9A96-45BA-BC32-4732A4CE2BD6}"/>
                  </a:ext>
                </a:extLst>
              </p:cNvPr>
              <p:cNvSpPr txBox="1"/>
              <p:nvPr/>
            </p:nvSpPr>
            <p:spPr>
              <a:xfrm>
                <a:off x="5991461" y="1461256"/>
                <a:ext cx="15425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D8FB8DA2-9A96-45BA-BC32-4732A4CE2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461" y="1461256"/>
                <a:ext cx="1542538" cy="369332"/>
              </a:xfrm>
              <a:prstGeom prst="rect">
                <a:avLst/>
              </a:prstGeom>
              <a:blipFill>
                <a:blip r:embed="rId3"/>
                <a:stretch>
                  <a:fillRect l="-2372" t="-18333" r="-22925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75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E49465-E87B-4965-B038-6459B9EF9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Optimization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7DA6ED5-ED52-4381-B994-B62F97AA1D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0676"/>
                <a:ext cx="10515600" cy="5419724"/>
              </a:xfrm>
            </p:spPr>
            <p:txBody>
              <a:bodyPr/>
              <a:lstStyle/>
              <a:p>
                <a:r>
                  <a:rPr lang="zh-TW" altLang="en-US" sz="1600" dirty="0"/>
                  <a:t>找到能讓</a:t>
                </a:r>
                <a:r>
                  <a:rPr lang="en-US" altLang="zh-TW" sz="1600" dirty="0"/>
                  <a:t>Loss</a:t>
                </a:r>
                <a:r>
                  <a:rPr lang="zh-TW" altLang="en-US" sz="1600" dirty="0"/>
                  <a:t>函數值最小的參數</a:t>
                </a:r>
                <a:endParaRPr lang="en-US" altLang="zh-TW" sz="1600" dirty="0"/>
              </a:p>
              <a:p>
                <a:endParaRPr lang="en-US" altLang="zh-TW" sz="1600" dirty="0"/>
              </a:p>
              <a:p>
                <a:r>
                  <a:rPr lang="en-US" altLang="zh-TW" sz="2000" b="1" dirty="0"/>
                  <a:t>Gradient Descent</a:t>
                </a:r>
              </a:p>
              <a:p>
                <a:r>
                  <a:rPr lang="en-US" altLang="zh-TW" sz="1600" dirty="0"/>
                  <a:t>Step1:(Randomly) Pick an initial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zh-TW" baseline="30000" dirty="0"/>
              </a:p>
              <a:p>
                <a:r>
                  <a:rPr lang="en-US" altLang="zh-TW" sz="1600" dirty="0"/>
                  <a:t>Step2:</a:t>
                </a:r>
                <a:r>
                  <a:rPr lang="zh-TW" altLang="en-US" sz="1600" dirty="0"/>
                  <a:t>計算 </a:t>
                </a:r>
                <a:r>
                  <a:rPr lang="en-US" altLang="zh-TW" sz="1600" dirty="0"/>
                  <a:t>w=w0 </a:t>
                </a:r>
                <a:r>
                  <a:rPr lang="zh-TW" altLang="en-US" sz="1600" dirty="0"/>
                  <a:t>時，</a:t>
                </a:r>
                <a:r>
                  <a:rPr lang="en-US" altLang="zh-TW" sz="1600" i="1" dirty="0">
                    <a:effectLst/>
                  </a:rPr>
                  <a:t>w </a:t>
                </a:r>
                <a:r>
                  <a:rPr lang="zh-TW" altLang="en-US" sz="1600" dirty="0"/>
                  <a:t>對 </a:t>
                </a:r>
                <a:r>
                  <a:rPr lang="en-US" altLang="zh-TW" sz="1600" dirty="0"/>
                  <a:t>loss </a:t>
                </a:r>
                <a:r>
                  <a:rPr lang="zh-TW" altLang="en-US" sz="1600" dirty="0"/>
                  <a:t>的微分是多少</a:t>
                </a:r>
                <a:r>
                  <a:rPr lang="en-US" altLang="zh-TW" sz="1600" dirty="0"/>
                  <a:t>(</a:t>
                </a:r>
                <a:r>
                  <a:rPr lang="zh-TW" altLang="en-US" sz="1600" dirty="0"/>
                  <a:t>切線斜率</a:t>
                </a:r>
                <a:r>
                  <a:rPr lang="en-US" altLang="zh-TW" sz="1600" dirty="0"/>
                  <a:t>)</a:t>
                </a:r>
              </a:p>
              <a:p>
                <a:pPr lvl="1"/>
                <a:r>
                  <a:rPr lang="zh-TW" altLang="en-US" sz="1200" dirty="0"/>
                  <a:t>斜率為</a:t>
                </a:r>
                <a:r>
                  <a:rPr lang="zh-TW" altLang="en-US" sz="1200" b="1" dirty="0"/>
                  <a:t>正</a:t>
                </a:r>
                <a:r>
                  <a:rPr lang="en-US" altLang="zh-TW" sz="1200" dirty="0"/>
                  <a:t>:</a:t>
                </a:r>
                <a:r>
                  <a:rPr lang="zh-TW" altLang="en-US" sz="1200" b="1" dirty="0"/>
                  <a:t>減少</a:t>
                </a:r>
                <a:r>
                  <a:rPr lang="en-US" altLang="zh-TW" sz="1200" dirty="0"/>
                  <a:t>W</a:t>
                </a:r>
                <a:r>
                  <a:rPr lang="zh-TW" altLang="en-US" sz="1200" dirty="0"/>
                  <a:t>的值，讓</a:t>
                </a:r>
                <a:r>
                  <a:rPr lang="en-US" altLang="zh-TW" sz="1200" dirty="0"/>
                  <a:t>Loss</a:t>
                </a:r>
                <a:r>
                  <a:rPr lang="zh-TW" altLang="en-US" sz="1200" dirty="0"/>
                  <a:t>變小</a:t>
                </a:r>
                <a:endParaRPr lang="en-US" altLang="zh-TW" sz="1200" dirty="0"/>
              </a:p>
              <a:p>
                <a:pPr lvl="1"/>
                <a:r>
                  <a:rPr lang="zh-TW" altLang="en-US" sz="1200" dirty="0"/>
                  <a:t>斜率為</a:t>
                </a:r>
                <a:r>
                  <a:rPr lang="zh-TW" altLang="en-US" sz="1200" b="1" dirty="0"/>
                  <a:t>負</a:t>
                </a:r>
                <a:r>
                  <a:rPr lang="en-US" altLang="zh-TW" sz="1200" dirty="0"/>
                  <a:t>:</a:t>
                </a:r>
                <a:r>
                  <a:rPr lang="zh-TW" altLang="en-US" sz="1200" b="1" dirty="0"/>
                  <a:t>增加</a:t>
                </a:r>
                <a:r>
                  <a:rPr lang="en-US" altLang="zh-TW" sz="1200" dirty="0"/>
                  <a:t>W</a:t>
                </a:r>
                <a:r>
                  <a:rPr lang="zh-TW" altLang="en-US" sz="1200" dirty="0"/>
                  <a:t>的值，讓</a:t>
                </a:r>
                <a:r>
                  <a:rPr lang="en-US" altLang="zh-TW" sz="1200" dirty="0"/>
                  <a:t>loss</a:t>
                </a:r>
                <a:r>
                  <a:rPr lang="zh-TW" altLang="en-US" sz="1200" dirty="0"/>
                  <a:t>變小</a:t>
                </a:r>
                <a:endParaRPr lang="en-US" altLang="zh-TW" sz="1200" dirty="0"/>
              </a:p>
              <a:p>
                <a:r>
                  <a:rPr lang="en-US" altLang="zh-TW" sz="1600" dirty="0"/>
                  <a:t>Step3:</a:t>
                </a:r>
                <a:r>
                  <a:rPr lang="zh-TW" altLang="en-US" sz="1600" dirty="0"/>
                  <a:t>根據微分（梯度）的方向，改變參數的值</a:t>
                </a:r>
                <a:endParaRPr lang="en-US" altLang="zh-TW" sz="1600" dirty="0"/>
              </a:p>
              <a:p>
                <a:pPr lvl="1"/>
                <a:r>
                  <a:rPr lang="zh-TW" altLang="en-US" sz="1200" b="1" dirty="0">
                    <a:effectLst/>
                  </a:rPr>
                  <a:t>改變的大小取決於：</a:t>
                </a:r>
                <a:endParaRPr lang="en-US" altLang="zh-TW" sz="1200" b="1" dirty="0">
                  <a:effectLst/>
                </a:endParaRPr>
              </a:p>
              <a:p>
                <a:pPr lvl="1"/>
                <a:r>
                  <a:rPr lang="en-US" altLang="zh-TW" sz="1200" b="1" dirty="0"/>
                  <a:t>1.</a:t>
                </a:r>
                <a:r>
                  <a:rPr lang="zh-TW" altLang="en-US" sz="1200" dirty="0"/>
                  <a:t>斜率的大小</a:t>
                </a:r>
                <a:endParaRPr lang="en-US" altLang="zh-TW" sz="1200" b="1" dirty="0"/>
              </a:p>
              <a:p>
                <a:pPr lvl="1"/>
                <a:r>
                  <a:rPr lang="en-US" altLang="zh-TW" sz="1200" b="1" dirty="0"/>
                  <a:t>2.</a:t>
                </a:r>
                <a:r>
                  <a:rPr lang="en-US" altLang="zh-TW" sz="1200" dirty="0"/>
                  <a:t>Learning rate</a:t>
                </a:r>
                <a:r>
                  <a:rPr lang="zh-TW" altLang="en-US" sz="1200" dirty="0"/>
                  <a:t>的大小</a:t>
                </a:r>
                <a:r>
                  <a:rPr lang="zh-TW" altLang="en-US" sz="1200" b="1" dirty="0">
                    <a:effectLst/>
                  </a:rPr>
                  <a:t>（超參數）</a:t>
                </a:r>
                <a:endParaRPr lang="en-US" altLang="zh-TW" sz="1200" dirty="0"/>
              </a:p>
              <a:p>
                <a:pPr lvl="1"/>
                <a:endParaRPr lang="en-US" altLang="zh-TW" sz="1200" dirty="0"/>
              </a:p>
              <a:p>
                <a:endParaRPr lang="en-US" altLang="zh-TW" sz="1600" dirty="0"/>
              </a:p>
              <a:p>
                <a:r>
                  <a:rPr lang="en-US" altLang="zh-TW" sz="1600" dirty="0"/>
                  <a:t>Step4:</a:t>
                </a:r>
                <a:r>
                  <a:rPr lang="zh-TW" altLang="en-US" sz="1600" dirty="0"/>
                  <a:t>何時停下來</a:t>
                </a:r>
                <a:r>
                  <a:rPr lang="en-US" altLang="zh-TW" sz="1600" dirty="0"/>
                  <a:t>?</a:t>
                </a:r>
              </a:p>
              <a:p>
                <a:pPr marL="0" indent="0">
                  <a:buNone/>
                </a:pPr>
                <a:r>
                  <a:rPr lang="en-US" altLang="zh-TW" sz="1600" dirty="0"/>
                  <a:t>     </a:t>
                </a:r>
                <a:r>
                  <a:rPr lang="en-US" altLang="zh-TW" sz="1200" dirty="0"/>
                  <a:t>1.</a:t>
                </a:r>
                <a:r>
                  <a:rPr lang="zh-TW" altLang="en-US" sz="1200" dirty="0"/>
                  <a:t>自己設置的上限</a:t>
                </a:r>
                <a:endParaRPr lang="en-US" altLang="zh-TW" sz="1200" dirty="0"/>
              </a:p>
              <a:p>
                <a:pPr marL="0" indent="0">
                  <a:buNone/>
                </a:pPr>
                <a:r>
                  <a:rPr lang="en-US" altLang="zh-TW" sz="1200" dirty="0"/>
                  <a:t>     </a:t>
                </a:r>
                <a:r>
                  <a:rPr lang="zh-TW" altLang="en-US" sz="1200" dirty="0"/>
                  <a:t>  </a:t>
                </a:r>
                <a:r>
                  <a:rPr lang="en-US" altLang="zh-TW" sz="1200" dirty="0"/>
                  <a:t>2.</a:t>
                </a:r>
                <a:r>
                  <a:rPr lang="zh-TW" altLang="en-US" sz="1200" dirty="0"/>
                  <a:t>微分值為</a:t>
                </a:r>
                <a:r>
                  <a:rPr lang="en-US" altLang="zh-TW" sz="1200" dirty="0"/>
                  <a:t>0</a:t>
                </a:r>
                <a:r>
                  <a:rPr lang="zh-TW" altLang="en-US" sz="1200" dirty="0"/>
                  <a:t> </a:t>
                </a:r>
                <a:r>
                  <a:rPr lang="en-US" altLang="zh-TW" sz="1200" dirty="0"/>
                  <a:t>=&gt;</a:t>
                </a:r>
                <a:r>
                  <a:rPr lang="zh-TW" altLang="en-US" sz="1200" dirty="0"/>
                  <a:t>有可能會有</a:t>
                </a:r>
                <a:r>
                  <a:rPr lang="en-US" altLang="zh-TW" sz="1200" b="1" dirty="0"/>
                  <a:t>Local minima</a:t>
                </a:r>
                <a:r>
                  <a:rPr lang="zh-TW" altLang="en-US" sz="1200" dirty="0"/>
                  <a:t>的問題，不能找到</a:t>
                </a:r>
                <a:r>
                  <a:rPr lang="en-US" altLang="zh-TW" sz="1200" b="1" dirty="0"/>
                  <a:t>global minima</a:t>
                </a:r>
              </a:p>
              <a:p>
                <a:endParaRPr lang="en-US" altLang="zh-TW" sz="1600" dirty="0"/>
              </a:p>
              <a:p>
                <a:endParaRPr lang="zh-TW" altLang="en-US" sz="1600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7DA6ED5-ED52-4381-B994-B62F97AA1D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0676"/>
                <a:ext cx="10515600" cy="5419724"/>
              </a:xfrm>
              <a:blipFill>
                <a:blip r:embed="rId2"/>
                <a:stretch>
                  <a:fillRect l="-522" t="-9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A55CB7FA-5FD9-4909-8F92-B9DEF7F95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608" y="1188140"/>
            <a:ext cx="4143953" cy="100026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2E6519C-CB84-4DC9-82BE-4F42DAD1C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994" y="3440413"/>
            <a:ext cx="5531134" cy="316252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30E3BE2-0A9C-462F-859C-FF567C8825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7940" y="4903091"/>
            <a:ext cx="2261560" cy="50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720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5CD61A-59CE-400A-931C-1AB3D12EA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models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A0D24DE-E4FC-4247-B6A2-E9DA95826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4721" y="1986492"/>
            <a:ext cx="6447760" cy="435133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F473A9D-FA8D-494B-81C6-5E942DA0F903}"/>
              </a:ext>
            </a:extLst>
          </p:cNvPr>
          <p:cNvSpPr/>
          <p:nvPr/>
        </p:nvSpPr>
        <p:spPr>
          <a:xfrm>
            <a:off x="942200" y="1469258"/>
            <a:ext cx="5379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根據周期性修改模型，考慮</a:t>
            </a:r>
            <a:r>
              <a:rPr lang="zh-TW" altLang="en-US" b="1" dirty="0">
                <a:effectLst/>
              </a:rPr>
              <a:t>前</a:t>
            </a:r>
            <a:r>
              <a:rPr lang="en-US" altLang="zh-TW" b="1" dirty="0">
                <a:effectLst/>
              </a:rPr>
              <a:t>7</a:t>
            </a:r>
            <a:r>
              <a:rPr lang="zh-TW" altLang="en-US" b="1" dirty="0">
                <a:effectLst/>
              </a:rPr>
              <a:t>天，甚至更多天</a:t>
            </a:r>
            <a:r>
              <a:rPr lang="zh-TW" altLang="en-US" dirty="0"/>
              <a:t>的值</a:t>
            </a:r>
          </a:p>
        </p:txBody>
      </p:sp>
    </p:spTree>
    <p:extLst>
      <p:ext uri="{BB962C8B-B14F-4D97-AF65-F5344CB8AC3E}">
        <p14:creationId xmlns:p14="http://schemas.microsoft.com/office/powerpoint/2010/main" val="3791140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D6B9D8-98C7-449B-99E0-D05E80017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Bias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85AF881-10CF-4FB4-A216-9621516BF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1136"/>
          <a:stretch/>
        </p:blipFill>
        <p:spPr>
          <a:xfrm>
            <a:off x="838200" y="2706688"/>
            <a:ext cx="6525441" cy="366871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3E8A0FD-0AF0-49B0-A15B-AFFEF65797DB}"/>
              </a:ext>
            </a:extLst>
          </p:cNvPr>
          <p:cNvSpPr/>
          <p:nvPr/>
        </p:nvSpPr>
        <p:spPr>
          <a:xfrm>
            <a:off x="942200" y="1469258"/>
            <a:ext cx="63946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/>
              <a:t>問題</a:t>
            </a:r>
            <a:r>
              <a:rPr lang="en-US" altLang="zh-TW" dirty="0"/>
              <a:t>:</a:t>
            </a:r>
            <a:r>
              <a:rPr lang="zh-TW" altLang="en-US" dirty="0"/>
              <a:t>模型遇到無法模擬或描述真實情況的狀況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b="1" dirty="0"/>
              <a:t>解決</a:t>
            </a:r>
            <a:r>
              <a:rPr lang="en-US" altLang="zh-TW" dirty="0"/>
              <a:t>:</a:t>
            </a:r>
            <a:r>
              <a:rPr lang="zh-TW" altLang="en-US" dirty="0"/>
              <a:t>需要一個更複雜的、更有彈性的、有未知參數的 </a:t>
            </a:r>
            <a:r>
              <a:rPr lang="en-US" altLang="zh-TW" dirty="0"/>
              <a:t>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8770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2048</TotalTime>
  <Words>737</Words>
  <Application>Microsoft Office PowerPoint</Application>
  <PresentationFormat>寬螢幕</PresentationFormat>
  <Paragraphs>99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4" baseType="lpstr">
      <vt:lpstr>微軟正黑體</vt:lpstr>
      <vt:lpstr>新細明體</vt:lpstr>
      <vt:lpstr>Arial</vt:lpstr>
      <vt:lpstr>Calibri</vt:lpstr>
      <vt:lpstr>Calibri Light</vt:lpstr>
      <vt:lpstr>Cambria Math</vt:lpstr>
      <vt:lpstr>Office 佈景主題</vt:lpstr>
      <vt:lpstr>HISLAB_112碩_讀書會</vt:lpstr>
      <vt:lpstr>機器學習的不同類別</vt:lpstr>
      <vt:lpstr>機器學習尋找函式的步驟</vt:lpstr>
      <vt:lpstr>1. Function with Unknown Parameters</vt:lpstr>
      <vt:lpstr>2. Define Loss from Training Data</vt:lpstr>
      <vt:lpstr>計算方法 </vt:lpstr>
      <vt:lpstr>3. Optimization</vt:lpstr>
      <vt:lpstr>Linear models</vt:lpstr>
      <vt:lpstr>Model Bias</vt:lpstr>
      <vt:lpstr>PowerPoint 簡報</vt:lpstr>
      <vt:lpstr>Piecewise Linear Curves</vt:lpstr>
      <vt:lpstr>PowerPoint 簡報</vt:lpstr>
      <vt:lpstr>PowerPoint 簡報</vt:lpstr>
      <vt:lpstr>Piecewise Linear Curves（Sigmoid）</vt:lpstr>
      <vt:lpstr>New Model: More Features </vt:lpstr>
      <vt:lpstr>PowerPoint 簡報</vt:lpstr>
      <vt:lpstr>PowerPoint 簡報</vt:lpstr>
      <vt:lpstr>PowerPoint 簡報</vt:lpstr>
      <vt:lpstr>PowerPoint 簡報</vt:lpstr>
      <vt:lpstr>PowerPoint 簡報</vt:lpstr>
      <vt:lpstr>總結:</vt:lpstr>
      <vt:lpstr>PowerPoint 簡報</vt:lpstr>
      <vt:lpstr>PowerPoint 簡報</vt:lpstr>
      <vt:lpstr>PowerPoint 簡報</vt:lpstr>
      <vt:lpstr>ReLu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HISLAB_112碩_讀書會</dc:title>
  <dc:creator>USER</dc:creator>
  <cp:lastModifiedBy>kevin</cp:lastModifiedBy>
  <cp:revision>33</cp:revision>
  <dcterms:created xsi:type="dcterms:W3CDTF">2023-04-30T13:55:05Z</dcterms:created>
  <dcterms:modified xsi:type="dcterms:W3CDTF">2023-05-06T18:02:37Z</dcterms:modified>
</cp:coreProperties>
</file>