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71" r:id="rId6"/>
    <p:sldId id="276" r:id="rId7"/>
    <p:sldId id="275" r:id="rId8"/>
    <p:sldId id="272" r:id="rId9"/>
    <p:sldId id="273" r:id="rId10"/>
    <p:sldId id="277" r:id="rId11"/>
    <p:sldId id="265" r:id="rId12"/>
    <p:sldId id="267" r:id="rId13"/>
    <p:sldId id="278" r:id="rId14"/>
    <p:sldId id="279" r:id="rId15"/>
    <p:sldId id="284" r:id="rId16"/>
    <p:sldId id="280" r:id="rId17"/>
    <p:sldId id="289" r:id="rId18"/>
    <p:sldId id="281" r:id="rId19"/>
    <p:sldId id="282" r:id="rId20"/>
    <p:sldId id="283" r:id="rId21"/>
    <p:sldId id="285" r:id="rId22"/>
    <p:sldId id="288" r:id="rId23"/>
    <p:sldId id="286" r:id="rId24"/>
    <p:sldId id="287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57A"/>
    <a:srgbClr val="FF66CC"/>
    <a:srgbClr val="33CCFF"/>
    <a:srgbClr val="FFCCFF"/>
    <a:srgbClr val="33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632F1-832D-4FAF-8059-8934C3071A7F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1B62D-5337-4082-9CB7-75B336CA8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7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1B62D-5337-4082-9CB7-75B336CA8E4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19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1B62D-5337-4082-9CB7-75B336CA8E4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192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1B62D-5337-4082-9CB7-75B336CA8E4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192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1B62D-5337-4082-9CB7-75B336CA8E4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192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1B62D-5337-4082-9CB7-75B336CA8E4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19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DBB44-A14F-4A03-8777-92D806413A03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DBB44-A14F-4A03-8777-92D806413A03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DBB44-A14F-4A03-8777-92D806413A03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DBB44-A14F-4A03-8777-92D806413A03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DBB44-A14F-4A03-8777-92D806413A03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DBB44-A14F-4A03-8777-92D806413A03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DBB44-A14F-4A03-8777-92D806413A03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DBB44-A14F-4A03-8777-92D806413A03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DBB44-A14F-4A03-8777-92D806413A03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DBB44-A14F-4A03-8777-92D806413A03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4DDBB44-A14F-4A03-8777-92D806413A03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4DDBB44-A14F-4A03-8777-92D806413A03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3F1503E-7737-43B3-8E35-CAA9B8E142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96" r="18203"/>
          <a:stretch/>
        </p:blipFill>
        <p:spPr>
          <a:xfrm>
            <a:off x="1" y="-217264"/>
            <a:ext cx="9143999" cy="7146032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6120680" cy="23042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吳柏翰  老師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 ：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b10309005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黃意淳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b10309016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卓祥琳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b10309026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陳歆穎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b10309044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李昱蓉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720080"/>
          </a:xfrm>
        </p:spPr>
        <p:txBody>
          <a:bodyPr/>
          <a:lstStyle/>
          <a:p>
            <a:r>
              <a:rPr lang="en-US" altLang="zh-TW" sz="8000" dirty="0" smtClean="0"/>
              <a:t>Taiwan </a:t>
            </a:r>
            <a:r>
              <a:rPr lang="en-US" altLang="zh-TW" sz="8000" dirty="0" err="1" smtClean="0"/>
              <a:t>taipei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0266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" r="15738"/>
          <a:stretch/>
        </p:blipFill>
        <p:spPr>
          <a:xfrm>
            <a:off x="899592" y="1412776"/>
            <a:ext cx="7704856" cy="51125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99592" y="1412776"/>
            <a:ext cx="7704856" cy="5112568"/>
          </a:xfrm>
          <a:prstGeom prst="rect">
            <a:avLst/>
          </a:prstGeom>
          <a:solidFill>
            <a:srgbClr val="33CCFF">
              <a:alpha val="20000"/>
            </a:srgb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332656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　　　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連結後</a:t>
            </a:r>
            <a:endParaRPr 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99592" y="1124744"/>
            <a:ext cx="7704856" cy="360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848448" y="1124744"/>
            <a:ext cx="756000" cy="180020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899592" y="1844824"/>
            <a:ext cx="7704856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>
            <a:off x="1271734" y="1531822"/>
            <a:ext cx="227484" cy="22748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形箭號 28"/>
          <p:cNvSpPr/>
          <p:nvPr/>
        </p:nvSpPr>
        <p:spPr>
          <a:xfrm>
            <a:off x="1554545" y="1533482"/>
            <a:ext cx="225824" cy="22582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08360"/>
              <a:gd name="adj5" fmla="val 125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835696" y="1544454"/>
            <a:ext cx="227864" cy="203880"/>
            <a:chOff x="4211960" y="2564904"/>
            <a:chExt cx="1368152" cy="122413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31" name="圓角矩形 30"/>
            <p:cNvSpPr/>
            <p:nvPr/>
          </p:nvSpPr>
          <p:spPr>
            <a:xfrm>
              <a:off x="4355976" y="3078487"/>
              <a:ext cx="1080120" cy="710554"/>
            </a:xfrm>
            <a:prstGeom prst="roundRect">
              <a:avLst>
                <a:gd name="adj" fmla="val 5958"/>
              </a:avLst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4211960" y="2564904"/>
              <a:ext cx="1368152" cy="646331"/>
            </a:xfrm>
            <a:prstGeom prst="triangle">
              <a:avLst>
                <a:gd name="adj" fmla="val 49097"/>
              </a:avLst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向右箭號 25"/>
          <p:cNvSpPr/>
          <p:nvPr/>
        </p:nvSpPr>
        <p:spPr>
          <a:xfrm flipH="1">
            <a:off x="988923" y="1531822"/>
            <a:ext cx="227484" cy="22748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8100390" y="1124744"/>
            <a:ext cx="0" cy="180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8352448" y="1124744"/>
            <a:ext cx="0" cy="180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23728" y="330846"/>
            <a:ext cx="1350276" cy="7096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>
                    <a:lumMod val="50000"/>
                  </a:schemeClr>
                </a:solidFill>
              </a:rPr>
              <a:t>Hotel</a:t>
            </a:r>
            <a:endParaRPr lang="zh-TW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292080" y="117212"/>
            <a:ext cx="2736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下圖為各飯店分布圖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點看簡介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並在簡介提供官方超連結</a:t>
            </a:r>
          </a:p>
        </p:txBody>
      </p:sp>
      <p:sp>
        <p:nvSpPr>
          <p:cNvPr id="18" name="橢圓 17"/>
          <p:cNvSpPr/>
          <p:nvPr/>
        </p:nvSpPr>
        <p:spPr>
          <a:xfrm>
            <a:off x="1187624" y="3323900"/>
            <a:ext cx="5472795" cy="3129436"/>
          </a:xfrm>
          <a:prstGeom prst="ellipse">
            <a:avLst/>
          </a:prstGeom>
          <a:solidFill>
            <a:srgbClr val="EA157A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 smtClean="0"/>
          </a:p>
        </p:txBody>
      </p:sp>
      <p:sp>
        <p:nvSpPr>
          <p:cNvPr id="19" name="橢圓 18"/>
          <p:cNvSpPr/>
          <p:nvPr/>
        </p:nvSpPr>
        <p:spPr>
          <a:xfrm>
            <a:off x="2098004" y="3923946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4961119" y="5057929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1617986" y="4777537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2282645" y="5796428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095333" y="4993561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3769884" y="4488423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763124" y="5604830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442524" y="3828147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4109437" y="5165941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2636781" y="4437747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4434412" y="4525509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圓角矩形 40"/>
          <p:cNvSpPr/>
          <p:nvPr/>
        </p:nvSpPr>
        <p:spPr>
          <a:xfrm>
            <a:off x="5292080" y="1997251"/>
            <a:ext cx="3154636" cy="1431749"/>
          </a:xfrm>
          <a:prstGeom prst="roundRect">
            <a:avLst>
              <a:gd name="adj" fmla="val 7567"/>
            </a:avLst>
          </a:prstGeom>
          <a:solidFill>
            <a:srgbClr val="33CCCC">
              <a:alpha val="49804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442524" y="2153607"/>
            <a:ext cx="1001684" cy="1119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/>
              <a:t>Photo</a:t>
            </a:r>
          </a:p>
        </p:txBody>
      </p:sp>
      <p:sp>
        <p:nvSpPr>
          <p:cNvPr id="42" name="圓角矩形 41"/>
          <p:cNvSpPr/>
          <p:nvPr/>
        </p:nvSpPr>
        <p:spPr>
          <a:xfrm>
            <a:off x="6552192" y="2153607"/>
            <a:ext cx="1764224" cy="5595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/>
              <a:t>Text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367081" y="3323900"/>
            <a:ext cx="1849502" cy="38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646461" y="2921337"/>
            <a:ext cx="1800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tx1"/>
                </a:solidFill>
              </a:rPr>
              <a:t>www.abchotel.com</a:t>
            </a:r>
            <a:endParaRPr lang="zh-TW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3239349" y="3611109"/>
            <a:ext cx="255464" cy="1915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8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團隊分工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914400" y="1953344"/>
            <a:ext cx="7772400" cy="457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黃意淳：簡報製作、蒐集網站資料、前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卓祥琳：背景動機、網站介紹、前端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陳歆穎：網站規劃、前端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李昱蓉：網站規劃、前端、後端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96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881336"/>
            <a:ext cx="7772400" cy="4572000"/>
          </a:xfrm>
        </p:spPr>
        <p:txBody>
          <a:bodyPr/>
          <a:lstStyle/>
          <a:p>
            <a:pPr marL="68580" indent="0">
              <a:buNone/>
            </a:pP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5/02~5/08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：討論主題、分工、製作簡報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5/15~5/21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：蒐集網站資料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5/22~6/06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：網頁製作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6/07~6/14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：網頁製作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96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699792" y="2780928"/>
            <a:ext cx="3888432" cy="914400"/>
          </a:xfrm>
        </p:spPr>
        <p:txBody>
          <a:bodyPr>
            <a:noAutofit/>
          </a:bodyPr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6. D E M O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5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699792" y="2780928"/>
            <a:ext cx="4608512" cy="914400"/>
          </a:xfrm>
        </p:spPr>
        <p:txBody>
          <a:bodyPr>
            <a:noAutofit/>
          </a:bodyPr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網站截圖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344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dirty="0" smtClean="0"/>
              <a:t>Home</a:t>
            </a:r>
            <a:endParaRPr lang="zh-TW" altLang="en-US" sz="60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71570"/>
            <a:ext cx="7772400" cy="3997560"/>
          </a:xfrm>
        </p:spPr>
      </p:pic>
    </p:spTree>
    <p:extLst>
      <p:ext uri="{BB962C8B-B14F-4D97-AF65-F5344CB8AC3E}">
        <p14:creationId xmlns:p14="http://schemas.microsoft.com/office/powerpoint/2010/main" val="12624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dirty="0" smtClean="0"/>
              <a:t>Spot</a:t>
            </a:r>
            <a:endParaRPr lang="zh-TW" altLang="en-US" sz="6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44080"/>
            <a:ext cx="788805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9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dirty="0"/>
              <a:t>Spot</a:t>
            </a:r>
            <a:endParaRPr lang="zh-TW" altLang="en-US" sz="6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45975"/>
            <a:ext cx="7772400" cy="3848749"/>
          </a:xfrm>
        </p:spPr>
      </p:pic>
    </p:spTree>
    <p:extLst>
      <p:ext uri="{BB962C8B-B14F-4D97-AF65-F5344CB8AC3E}">
        <p14:creationId xmlns:p14="http://schemas.microsoft.com/office/powerpoint/2010/main" val="33191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dirty="0" smtClean="0"/>
              <a:t>Transportation</a:t>
            </a:r>
            <a:endParaRPr lang="zh-TW" altLang="en-US" sz="6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68628"/>
            <a:ext cx="7772400" cy="4003443"/>
          </a:xfrm>
        </p:spPr>
      </p:pic>
    </p:spTree>
    <p:extLst>
      <p:ext uri="{BB962C8B-B14F-4D97-AF65-F5344CB8AC3E}">
        <p14:creationId xmlns:p14="http://schemas.microsoft.com/office/powerpoint/2010/main" val="9330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Hotel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後端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Django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資料連結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75815"/>
            <a:ext cx="7772400" cy="3989070"/>
          </a:xfrm>
        </p:spPr>
      </p:pic>
    </p:spTree>
    <p:extLst>
      <p:ext uri="{BB962C8B-B14F-4D97-AF65-F5344CB8AC3E}">
        <p14:creationId xmlns:p14="http://schemas.microsoft.com/office/powerpoint/2010/main" val="39142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600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6600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背景動機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網站介紹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網站規劃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團隊分工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開發進度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 Demo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網站截圖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全部頁面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自評分數與心得</a:t>
            </a:r>
            <a:endParaRPr lang="en-US" altLang="zh-TW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77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dirty="0" smtClean="0"/>
              <a:t>Contact </a:t>
            </a:r>
            <a:endParaRPr lang="zh-TW" altLang="en-US" sz="6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65678"/>
            <a:ext cx="7772400" cy="4009344"/>
          </a:xfrm>
        </p:spPr>
      </p:pic>
    </p:spTree>
    <p:extLst>
      <p:ext uri="{BB962C8B-B14F-4D97-AF65-F5344CB8AC3E}">
        <p14:creationId xmlns:p14="http://schemas.microsoft.com/office/powerpoint/2010/main" val="29464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55776" y="2564904"/>
            <a:ext cx="4752528" cy="9144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自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評分數與心得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12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1510040"/>
            <a:ext cx="74168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四資管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B10309005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淳 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自評分數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：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70)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我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是負責協助製作前端、以及製作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。這次跟同組的一起研究前端才知道，以前只知道一些學校教的寫網頁的介面跟方法，只覺得網頁做出來買個網址就有一個網站了。這堂課過後，才理解原來每個網頁前端都有個後端在，才是一個完整的網頁，也學到了很多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語法是之前沒有研究過的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這堂課過後，從一開始慢慢研究到做出一個網頁，覺得學習到很多東西。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四資管二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B10309016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卓祥琳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自評分數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75)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這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期的網頁製作我是負責前端，因此對如何排版面印象比較深刻，自己動手做之後才真正的體驗到，原來平常上網所看到的網頁們都是由一行一行的程式拼湊而成。雖然網路上已經有很多好看且實用的模板，但自己從頭拼湊出一個頁面能學習到更多語法的運用，也能從搜尋到的資料中學習更多技巧</a:t>
            </a:r>
            <a:r>
              <a:rPr lang="zh-TW" altLang="en-US" sz="1400" dirty="0" smtClean="0"/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513184"/>
            <a:ext cx="7772400" cy="4572000"/>
          </a:xfrm>
        </p:spPr>
        <p:txBody>
          <a:bodyPr>
            <a:normAutofit fontScale="25000" lnSpcReduction="20000"/>
          </a:bodyPr>
          <a:lstStyle/>
          <a:p>
            <a:pPr marL="68580" indent="0">
              <a:lnSpc>
                <a:spcPct val="170000"/>
              </a:lnSpc>
              <a:buNone/>
            </a:pPr>
            <a:r>
              <a:rPr lang="zh-TW" altLang="en-US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四資管二 </a:t>
            </a:r>
            <a:r>
              <a:rPr lang="en-US" altLang="zh-TW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B10309026 </a:t>
            </a:r>
            <a:r>
              <a:rPr lang="zh-TW" altLang="en-US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</a:t>
            </a:r>
            <a:r>
              <a:rPr lang="zh-TW" altLang="en-US" sz="5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歆</a:t>
            </a:r>
            <a:r>
              <a:rPr lang="zh-TW" altLang="en-US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穎 </a:t>
            </a:r>
            <a:r>
              <a:rPr lang="en-US" altLang="zh-TW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自評分數：</a:t>
            </a:r>
            <a:r>
              <a:rPr lang="en-US" altLang="zh-TW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75)</a:t>
            </a:r>
            <a:endParaRPr lang="en-US" altLang="zh-TW" sz="5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" indent="0">
              <a:lnSpc>
                <a:spcPct val="170000"/>
              </a:lnSpc>
              <a:buNone/>
            </a:pPr>
            <a:r>
              <a:rPr lang="zh-TW" altLang="en-US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這次</a:t>
            </a:r>
            <a:r>
              <a:rPr lang="zh-TW" altLang="en-US" sz="5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修網頁製作課程</a:t>
            </a:r>
            <a:r>
              <a:rPr lang="zh-TW" altLang="en-US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，我是負責網站規劃和前端，才</a:t>
            </a:r>
            <a:r>
              <a:rPr lang="zh-TW" altLang="en-US" sz="5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明白原來平時看到的網頁，背後的運作不容易，自己和組員在設計前端的過程中，發現在呈現出網頁的樣貌時，同時也要兼顧</a:t>
            </a:r>
            <a:r>
              <a:rPr lang="en-US" altLang="zh-TW" sz="5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r>
              <a:rPr lang="zh-TW" altLang="en-US" sz="5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的角度。這次是第一次做網頁，給我的省思是如果能多發想這個網頁的商業價值，做這個作品將會更有意義，另外就是課程後段教的後端快速開發</a:t>
            </a:r>
            <a:r>
              <a:rPr lang="en-US" altLang="zh-TW" sz="5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django</a:t>
            </a:r>
            <a:r>
              <a:rPr lang="zh-TW" altLang="en-US" sz="5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，雖然學習過程中多次卡住，但在摸索的過程十分有趣，這堂網頁製作課程讓我獲益</a:t>
            </a:r>
            <a:r>
              <a:rPr lang="zh-TW" altLang="en-US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良多！</a:t>
            </a:r>
            <a:endParaRPr lang="en-US" altLang="zh-TW" sz="5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" indent="0">
              <a:lnSpc>
                <a:spcPct val="170000"/>
              </a:lnSpc>
              <a:buNone/>
            </a:pPr>
            <a:endParaRPr lang="en-US" altLang="zh-TW" sz="6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" indent="0">
              <a:lnSpc>
                <a:spcPct val="170000"/>
              </a:lnSpc>
              <a:buNone/>
            </a:pPr>
            <a:r>
              <a:rPr lang="zh-TW" altLang="en-US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四資管二 </a:t>
            </a:r>
            <a:r>
              <a:rPr lang="en-US" altLang="zh-TW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B10309044</a:t>
            </a:r>
            <a:r>
              <a:rPr lang="zh-TW" altLang="en-US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李昱蓉 </a:t>
            </a:r>
            <a:r>
              <a:rPr lang="en-US" altLang="zh-TW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自評分數：</a:t>
            </a:r>
            <a:r>
              <a:rPr lang="en-US" altLang="zh-TW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80)</a:t>
            </a:r>
          </a:p>
          <a:p>
            <a:pPr marL="68580" indent="0">
              <a:lnSpc>
                <a:spcPct val="170000"/>
              </a:lnSpc>
              <a:buNone/>
            </a:pPr>
            <a:r>
              <a:rPr lang="zh-TW" altLang="en-US" sz="5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5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 chose this course </a:t>
            </a:r>
            <a:r>
              <a:rPr lang="en-US" altLang="zh-TW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because I‘m </a:t>
            </a:r>
            <a:r>
              <a:rPr lang="en-US" altLang="zh-TW" sz="5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really interested in web design. I really into art since I was young. However, I </a:t>
            </a:r>
            <a:r>
              <a:rPr lang="en-US" altLang="zh-TW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didn’t </a:t>
            </a:r>
            <a:r>
              <a:rPr lang="en-US" altLang="zh-TW" sz="5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have any chance to learn it before. So, </a:t>
            </a:r>
            <a:r>
              <a:rPr lang="en-US" altLang="zh-TW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I‘m </a:t>
            </a:r>
            <a:r>
              <a:rPr lang="en-US" altLang="zh-TW" sz="5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really grateful and excited being able to learn it now</a:t>
            </a:r>
            <a:r>
              <a:rPr lang="en-US" altLang="zh-TW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5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en-US" altLang="zh-TW" sz="5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design is not as simple and easy as I think. But, I'm thankful that the teacher taught us patiently from the basic. The more I learn about it, the more I become interested with it. Finally, I and my teammates were able to make our own website. Although it's just a simple one, but I'm satisfied with our work. I want to learn more about web design and improve my skills so that I can make a better website in the future.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9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491880" y="2802632"/>
            <a:ext cx="2649488" cy="914400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END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5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背景動機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484784"/>
            <a:ext cx="7772400" cy="4942784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zh-TW" altLang="en-US" sz="4300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</a:t>
            </a:r>
            <a:r>
              <a:rPr lang="zh-TW" altLang="zh-TW" sz="4300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選擇臺</a:t>
            </a:r>
            <a:r>
              <a:rPr lang="zh-TW" altLang="zh-TW" sz="43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北</a:t>
            </a:r>
            <a:endParaRPr lang="en-US" altLang="zh-TW" sz="4300" dirty="0">
              <a:solidFill>
                <a:schemeClr val="accent2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" indent="0" algn="ctr">
              <a:buNone/>
            </a:pPr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北，臺灣首都</a:t>
            </a:r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" indent="0" algn="ctr">
              <a:buNone/>
            </a:pPr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</a:t>
            </a: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生活於其中的我們，對這美麗的城市了解多少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0" indent="45720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4300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當朋友問起</a:t>
            </a:r>
            <a:r>
              <a:rPr lang="en-US" altLang="zh-TW" sz="4300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zh-TW" sz="4300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台北哪裡好玩</a:t>
            </a:r>
            <a:r>
              <a:rPr lang="en-US" altLang="zh-TW" sz="4300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0" indent="457200">
              <a:buNone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面對這個問題，我們</a:t>
            </a:r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總是</a:t>
            </a: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回答不出來。於是我們想提供最經典的十大旅遊景點，以及其交通、住宿、周邊等等，供讀者快速了解景點特色。</a:t>
            </a:r>
          </a:p>
          <a:p>
            <a:pPr marL="0" indent="457200">
              <a:buNone/>
            </a:pP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考慮到許多背包客旅行時都是待在同一個城市，所以我們決定介紹每天生活的這座城市，而不大範圍的擴張</a:t>
            </a:r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62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網站介紹</a:t>
            </a:r>
            <a:endParaRPr lang="en-US" altLang="zh-TW" sz="6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953344"/>
            <a:ext cx="7772400" cy="4572000"/>
          </a:xfrm>
        </p:spPr>
        <p:txBody>
          <a:bodyPr>
            <a:normAutofit/>
          </a:bodyPr>
          <a:lstStyle/>
          <a:p>
            <a:pPr marL="68580" indent="457200">
              <a:lnSpc>
                <a:spcPct val="150000"/>
              </a:lnSpc>
              <a:buNone/>
            </a:pP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altLang="zh-TW" sz="2600" b="1" u="sng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臺北十大旅遊景點</a:t>
            </a: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，不需要導遊，也能自己遊臺北</a:t>
            </a:r>
            <a:r>
              <a:rPr lang="zh-TW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。也</a:t>
            </a: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供讀者自行上傳私房周邊景點，讓來到此景點的旅人，能更有效率地了解附近的食衣住行，不用花太多時間在找尋資料上，也可避免遺珠之憾。</a:t>
            </a:r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96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網站規劃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953344"/>
            <a:ext cx="7772400" cy="4572000"/>
          </a:xfrm>
        </p:spPr>
        <p:txBody>
          <a:bodyPr/>
          <a:lstStyle/>
          <a:p>
            <a:r>
              <a:rPr lang="en-US" altLang="zh-TW" sz="4000" dirty="0" smtClean="0"/>
              <a:t>Home Page</a:t>
            </a:r>
          </a:p>
          <a:p>
            <a:r>
              <a:rPr lang="en-US" altLang="zh-TW" sz="4000" dirty="0" smtClean="0"/>
              <a:t>Contact </a:t>
            </a:r>
            <a:r>
              <a:rPr lang="en-US" altLang="zh-TW" sz="4000" dirty="0"/>
              <a:t>u</a:t>
            </a:r>
            <a:r>
              <a:rPr lang="en-US" altLang="zh-TW" sz="4000" dirty="0" smtClean="0"/>
              <a:t>s </a:t>
            </a:r>
            <a:endParaRPr lang="en-US" altLang="zh-TW" sz="4000" dirty="0"/>
          </a:p>
          <a:p>
            <a:r>
              <a:rPr lang="en-US" altLang="zh-TW" sz="4000" dirty="0" smtClean="0"/>
              <a:t>Transportation</a:t>
            </a:r>
            <a:endParaRPr lang="en-US" altLang="zh-TW" sz="2800" dirty="0"/>
          </a:p>
          <a:p>
            <a:r>
              <a:rPr lang="en-US" altLang="zh-TW" sz="4000" dirty="0" smtClean="0"/>
              <a:t>Google map</a:t>
            </a:r>
          </a:p>
          <a:p>
            <a:r>
              <a:rPr lang="en-US" altLang="zh-TW" sz="4000" dirty="0" smtClean="0"/>
              <a:t>Hotel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7423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05" t="300" r="2189" b="8703"/>
          <a:stretch/>
        </p:blipFill>
        <p:spPr>
          <a:xfrm>
            <a:off x="899592" y="1429557"/>
            <a:ext cx="7704856" cy="50957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99592" y="1412776"/>
            <a:ext cx="7704856" cy="5112568"/>
          </a:xfrm>
          <a:prstGeom prst="rect">
            <a:avLst/>
          </a:prstGeom>
          <a:solidFill>
            <a:srgbClr val="33CCFF">
              <a:alpha val="20000"/>
            </a:srgb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332656"/>
            <a:ext cx="26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Home Page</a:t>
            </a:r>
            <a:endParaRPr lang="en-US" sz="4000" dirty="0"/>
          </a:p>
        </p:txBody>
      </p:sp>
      <p:sp>
        <p:nvSpPr>
          <p:cNvPr id="5" name="圓角矩形 4"/>
          <p:cNvSpPr/>
          <p:nvPr/>
        </p:nvSpPr>
        <p:spPr>
          <a:xfrm>
            <a:off x="899592" y="1124744"/>
            <a:ext cx="7704856" cy="360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848448" y="1124744"/>
            <a:ext cx="756000" cy="180020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899592" y="1844824"/>
            <a:ext cx="7704856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>
            <a:off x="1271734" y="1531822"/>
            <a:ext cx="227484" cy="22748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形箭號 28"/>
          <p:cNvSpPr/>
          <p:nvPr/>
        </p:nvSpPr>
        <p:spPr>
          <a:xfrm>
            <a:off x="1554545" y="1533482"/>
            <a:ext cx="225824" cy="22582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08360"/>
              <a:gd name="adj5" fmla="val 125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1859682" y="1629991"/>
            <a:ext cx="179893" cy="118343"/>
          </a:xfrm>
          <a:prstGeom prst="roundRect">
            <a:avLst>
              <a:gd name="adj" fmla="val 5958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835696" y="1544454"/>
            <a:ext cx="227864" cy="107646"/>
          </a:xfrm>
          <a:prstGeom prst="triangle">
            <a:avLst>
              <a:gd name="adj" fmla="val 49097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flipH="1">
            <a:off x="988923" y="1531822"/>
            <a:ext cx="227484" cy="22748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8100390" y="1124744"/>
            <a:ext cx="0" cy="180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8352448" y="1124744"/>
            <a:ext cx="0" cy="180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6300192" y="2805787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Bernard MT Condensed" panose="02050806060905020404" pitchFamily="18" charset="0"/>
              </a:rPr>
              <a:t>D</a:t>
            </a:r>
            <a:endParaRPr lang="zh-TW" altLang="en-US" sz="2800" b="1" dirty="0">
              <a:latin typeface="Bernard MT Condensed" panose="02050806060905020404" pitchFamily="18" charset="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3807568" y="5095568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Bernard MT Condensed" panose="02050806060905020404" pitchFamily="18" charset="0"/>
              </a:rPr>
              <a:t>H</a:t>
            </a:r>
            <a:endParaRPr lang="zh-TW" altLang="en-US" sz="2800" b="1" dirty="0">
              <a:latin typeface="Bernard MT Condensed" panose="02050806060905020404" pitchFamily="18" charset="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5076056" y="2492896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Bernard MT Condensed" panose="02050806060905020404" pitchFamily="18" charset="0"/>
              </a:rPr>
              <a:t>C</a:t>
            </a:r>
            <a:endParaRPr lang="zh-TW" altLang="en-US" sz="2800" b="1" dirty="0">
              <a:latin typeface="Bernard MT Condensed" panose="02050806060905020404" pitchFamily="18" charset="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076056" y="5095568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Bernard MT Condensed" panose="02050806060905020404" pitchFamily="18" charset="0"/>
              </a:rPr>
              <a:t>G</a:t>
            </a:r>
            <a:endParaRPr lang="zh-TW" altLang="en-US" sz="2800" b="1" dirty="0">
              <a:latin typeface="Bernard MT Condensed" panose="02050806060905020404" pitchFamily="18" charset="0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3807568" y="2492896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Bernard MT Condensed" panose="02050806060905020404" pitchFamily="18" charset="0"/>
              </a:rPr>
              <a:t>B</a:t>
            </a:r>
            <a:endParaRPr lang="zh-TW" altLang="en-US" sz="2800" b="1" dirty="0">
              <a:latin typeface="Bernard MT Condensed" panose="02050806060905020404" pitchFamily="18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2627784" y="3537012"/>
            <a:ext cx="4248472" cy="1080120"/>
          </a:xfrm>
          <a:prstGeom prst="ellipse">
            <a:avLst/>
          </a:prstGeom>
          <a:solidFill>
            <a:srgbClr val="EA157A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 smtClean="0"/>
          </a:p>
        </p:txBody>
      </p:sp>
      <p:sp>
        <p:nvSpPr>
          <p:cNvPr id="33" name="橢圓 32"/>
          <p:cNvSpPr/>
          <p:nvPr/>
        </p:nvSpPr>
        <p:spPr>
          <a:xfrm>
            <a:off x="2627784" y="4772292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Bernard MT Condensed" panose="02050806060905020404" pitchFamily="18" charset="0"/>
              </a:rPr>
              <a:t>I</a:t>
            </a:r>
            <a:endParaRPr lang="zh-TW" altLang="en-US" sz="2800" b="1" dirty="0">
              <a:latin typeface="Bernard MT Condensed" panose="02050806060905020404" pitchFamily="18" charset="0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2627784" y="2805787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A</a:t>
            </a:r>
            <a:endParaRPr lang="zh-TW" altLang="en-US" b="1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1565512" y="3792773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Bernard MT Condensed" panose="02050806060905020404" pitchFamily="18" charset="0"/>
              </a:rPr>
              <a:t>J</a:t>
            </a:r>
            <a:endParaRPr lang="zh-TW" altLang="en-US" sz="2800" b="1" dirty="0">
              <a:latin typeface="Bernard MT Condensed" panose="02050806060905020404" pitchFamily="18" charset="0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7362464" y="3792773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Bernard MT Condensed" panose="02050806060905020404" pitchFamily="18" charset="0"/>
              </a:rPr>
              <a:t>E</a:t>
            </a:r>
            <a:endParaRPr lang="zh-TW" altLang="en-US" sz="2800" b="1" dirty="0">
              <a:latin typeface="Bernard MT Condensed" panose="02050806060905020404" pitchFamily="18" charset="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300192" y="4772292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Bernard MT Condensed" panose="02050806060905020404" pitchFamily="18" charset="0"/>
              </a:rPr>
              <a:t>F</a:t>
            </a:r>
            <a:endParaRPr lang="zh-TW" altLang="en-US" sz="2800" b="1" dirty="0">
              <a:latin typeface="Bernard MT Condensed" panose="02050806060905020404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807568" y="363433"/>
            <a:ext cx="515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首頁的架構大致如下圖，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A-J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是十大景點連結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點入即可得知詳細景點內容。</a:t>
            </a:r>
          </a:p>
        </p:txBody>
      </p:sp>
      <p:sp>
        <p:nvSpPr>
          <p:cNvPr id="42" name="矩形 41"/>
          <p:cNvSpPr/>
          <p:nvPr/>
        </p:nvSpPr>
        <p:spPr>
          <a:xfrm>
            <a:off x="7092280" y="5671632"/>
            <a:ext cx="1350276" cy="7096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>
                    <a:lumMod val="50000"/>
                  </a:schemeClr>
                </a:solidFill>
              </a:rPr>
              <a:t>Hotel</a:t>
            </a:r>
            <a:endParaRPr lang="zh-TW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78406" y="2034663"/>
            <a:ext cx="1350276" cy="7096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50000"/>
                  </a:schemeClr>
                </a:solidFill>
              </a:rPr>
              <a:t>Contact Us</a:t>
            </a:r>
            <a:endParaRPr lang="zh-TW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92280" y="2017443"/>
            <a:ext cx="1350276" cy="7096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>
                    <a:lumMod val="50000"/>
                  </a:schemeClr>
                </a:solidFill>
              </a:rPr>
              <a:t>Google Map</a:t>
            </a:r>
            <a:endParaRPr lang="zh-TW" altLang="en-US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02665" y="5671632"/>
            <a:ext cx="1525119" cy="7096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b="1" dirty="0">
                <a:solidFill>
                  <a:schemeClr val="tx1">
                    <a:lumMod val="50000"/>
                  </a:schemeClr>
                </a:solidFill>
              </a:rPr>
              <a:t>TRANSPORTATION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915816" y="3815462"/>
            <a:ext cx="3735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/>
              <a:t>10 Best Places In Taipei</a:t>
            </a:r>
            <a:endParaRPr lang="zh-TW" altLang="en-US" sz="2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0598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81" r="2881" b="6109"/>
          <a:stretch/>
        </p:blipFill>
        <p:spPr>
          <a:xfrm>
            <a:off x="899592" y="1412776"/>
            <a:ext cx="7704856" cy="51125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99592" y="1412776"/>
            <a:ext cx="7704856" cy="5112568"/>
          </a:xfrm>
          <a:prstGeom prst="rect">
            <a:avLst/>
          </a:prstGeom>
          <a:solidFill>
            <a:srgbClr val="33CCFF">
              <a:alpha val="20000"/>
            </a:srgb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332656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點擊景點連結後</a:t>
            </a:r>
            <a:endParaRPr 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99592" y="1124744"/>
            <a:ext cx="7704856" cy="360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848448" y="1124744"/>
            <a:ext cx="756000" cy="180020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899592" y="1844824"/>
            <a:ext cx="7704856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>
            <a:off x="1271734" y="1531822"/>
            <a:ext cx="227484" cy="22748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形箭號 28"/>
          <p:cNvSpPr/>
          <p:nvPr/>
        </p:nvSpPr>
        <p:spPr>
          <a:xfrm>
            <a:off x="1554545" y="1533482"/>
            <a:ext cx="225824" cy="22582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08360"/>
              <a:gd name="adj5" fmla="val 125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835696" y="1544454"/>
            <a:ext cx="227864" cy="203880"/>
            <a:chOff x="4211960" y="2564904"/>
            <a:chExt cx="1368152" cy="122413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31" name="圓角矩形 30"/>
            <p:cNvSpPr/>
            <p:nvPr/>
          </p:nvSpPr>
          <p:spPr>
            <a:xfrm>
              <a:off x="4355976" y="3078487"/>
              <a:ext cx="1080120" cy="710554"/>
            </a:xfrm>
            <a:prstGeom prst="roundRect">
              <a:avLst>
                <a:gd name="adj" fmla="val 5958"/>
              </a:avLst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4211960" y="2564904"/>
              <a:ext cx="1368152" cy="646331"/>
            </a:xfrm>
            <a:prstGeom prst="triangle">
              <a:avLst>
                <a:gd name="adj" fmla="val 49097"/>
              </a:avLst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向右箭號 25"/>
          <p:cNvSpPr/>
          <p:nvPr/>
        </p:nvSpPr>
        <p:spPr>
          <a:xfrm flipH="1">
            <a:off x="988923" y="1531822"/>
            <a:ext cx="227484" cy="22748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8100390" y="1124744"/>
            <a:ext cx="0" cy="180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8352448" y="1124744"/>
            <a:ext cx="0" cy="180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4657985" y="398567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A</a:t>
            </a:r>
            <a:endParaRPr lang="zh-TW" altLang="en-US" b="1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4088" y="60529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下圖為各景點的網頁介紹藍圖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86362" y="2052657"/>
            <a:ext cx="632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Berlin Sans FB Demi" panose="020E0802020502020306" pitchFamily="34" charset="0"/>
              </a:rPr>
              <a:t>Tamsui</a:t>
            </a:r>
            <a:r>
              <a:rPr lang="en-US" altLang="zh-TW" sz="3200" dirty="0" smtClean="0">
                <a:latin typeface="Berlin Sans FB Demi" panose="020E0802020502020306" pitchFamily="34" charset="0"/>
              </a:rPr>
              <a:t> Old Street and waterfront</a:t>
            </a:r>
            <a:endParaRPr lang="zh-TW" altLang="en-US" sz="3200" dirty="0" smtClean="0">
              <a:latin typeface="Berlin Sans FB Demi" panose="020E0802020502020306" pitchFamily="34" charset="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399214" y="2678224"/>
            <a:ext cx="3258771" cy="1614872"/>
          </a:xfrm>
          <a:prstGeom prst="roundRect">
            <a:avLst>
              <a:gd name="adj" fmla="val 7567"/>
            </a:avLst>
          </a:prstGeom>
          <a:solidFill>
            <a:srgbClr val="33CCCC">
              <a:alpha val="49804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</a:rPr>
              <a:t>Video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4967677" y="2637432"/>
            <a:ext cx="3258771" cy="3551039"/>
          </a:xfrm>
          <a:prstGeom prst="roundRect">
            <a:avLst>
              <a:gd name="adj" fmla="val 7567"/>
            </a:avLst>
          </a:prstGeom>
          <a:solidFill>
            <a:srgbClr val="33CCCC">
              <a:alpha val="49804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Text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1416214" y="4509119"/>
            <a:ext cx="3258771" cy="1679351"/>
          </a:xfrm>
          <a:prstGeom prst="roundRect">
            <a:avLst>
              <a:gd name="adj" fmla="val 7567"/>
            </a:avLst>
          </a:prstGeom>
          <a:solidFill>
            <a:srgbClr val="33CCCC">
              <a:alpha val="49804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9" b="14251"/>
          <a:stretch/>
        </p:blipFill>
        <p:spPr>
          <a:xfrm>
            <a:off x="1573100" y="4600261"/>
            <a:ext cx="2944999" cy="1421027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3009595" y="6059120"/>
            <a:ext cx="72008" cy="720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160188" y="6059120"/>
            <a:ext cx="72008" cy="720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2859001" y="6059120"/>
            <a:ext cx="72008" cy="720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5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圖片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6579" r="766"/>
          <a:stretch/>
        </p:blipFill>
        <p:spPr>
          <a:xfrm>
            <a:off x="899592" y="1484784"/>
            <a:ext cx="7704856" cy="51125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9592" y="332656"/>
            <a:ext cx="2440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Contact us</a:t>
            </a:r>
            <a:endParaRPr lang="en-US" sz="4000" dirty="0"/>
          </a:p>
        </p:txBody>
      </p:sp>
      <p:sp>
        <p:nvSpPr>
          <p:cNvPr id="5" name="圓角矩形 4"/>
          <p:cNvSpPr/>
          <p:nvPr/>
        </p:nvSpPr>
        <p:spPr>
          <a:xfrm>
            <a:off x="899592" y="1124744"/>
            <a:ext cx="7704856" cy="360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848448" y="1124744"/>
            <a:ext cx="756000" cy="180020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99592" y="1484784"/>
            <a:ext cx="7704856" cy="5112568"/>
          </a:xfrm>
          <a:prstGeom prst="rect">
            <a:avLst/>
          </a:prstGeom>
          <a:solidFill>
            <a:srgbClr val="33CCFF">
              <a:alpha val="20000"/>
            </a:srgb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275471" y="2060848"/>
            <a:ext cx="2019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latin typeface="Bernard MT Condensed" panose="02050806060905020404" pitchFamily="18" charset="0"/>
              </a:rPr>
              <a:t>Find Us</a:t>
            </a:r>
            <a:endParaRPr lang="zh-TW" altLang="en-US" sz="4400" b="1" dirty="0">
              <a:latin typeface="Bernard MT Condensed" panose="02050806060905020404" pitchFamily="18" charset="0"/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899592" y="1844824"/>
            <a:ext cx="7704856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>
            <a:off x="1271734" y="1531822"/>
            <a:ext cx="227484" cy="22748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形箭號 28"/>
          <p:cNvSpPr/>
          <p:nvPr/>
        </p:nvSpPr>
        <p:spPr>
          <a:xfrm>
            <a:off x="1554545" y="1533482"/>
            <a:ext cx="225824" cy="22582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08360"/>
              <a:gd name="adj5" fmla="val 125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835696" y="1544454"/>
            <a:ext cx="227864" cy="203880"/>
            <a:chOff x="4211960" y="2564904"/>
            <a:chExt cx="1368152" cy="122413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31" name="圓角矩形 30"/>
            <p:cNvSpPr/>
            <p:nvPr/>
          </p:nvSpPr>
          <p:spPr>
            <a:xfrm>
              <a:off x="4355976" y="3078487"/>
              <a:ext cx="1080120" cy="710554"/>
            </a:xfrm>
            <a:prstGeom prst="roundRect">
              <a:avLst>
                <a:gd name="adj" fmla="val 5958"/>
              </a:avLst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4211960" y="2564904"/>
              <a:ext cx="1368152" cy="646331"/>
            </a:xfrm>
            <a:prstGeom prst="triangle">
              <a:avLst>
                <a:gd name="adj" fmla="val 49097"/>
              </a:avLst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圓角矩形 32"/>
          <p:cNvSpPr/>
          <p:nvPr/>
        </p:nvSpPr>
        <p:spPr>
          <a:xfrm>
            <a:off x="1299806" y="2798079"/>
            <a:ext cx="3258771" cy="3551039"/>
          </a:xfrm>
          <a:prstGeom prst="roundRect">
            <a:avLst>
              <a:gd name="adj" fmla="val 7567"/>
            </a:avLst>
          </a:prstGeom>
          <a:solidFill>
            <a:srgbClr val="33CCCC">
              <a:alpha val="49804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383483" y="2836906"/>
            <a:ext cx="290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Brush Script MT" panose="03060802040406070304" pitchFamily="66" charset="0"/>
              </a:rPr>
              <a:t>Information</a:t>
            </a:r>
            <a:endParaRPr lang="zh-TW" altLang="en-US" sz="3600" dirty="0">
              <a:latin typeface="Brush Script MT" panose="03060802040406070304" pitchFamily="66" charset="0"/>
            </a:endParaRPr>
          </a:p>
        </p:txBody>
      </p:sp>
      <p:cxnSp>
        <p:nvCxnSpPr>
          <p:cNvPr id="37" name="直線接點 36"/>
          <p:cNvCxnSpPr/>
          <p:nvPr/>
        </p:nvCxnSpPr>
        <p:spPr>
          <a:xfrm>
            <a:off x="1299806" y="3483237"/>
            <a:ext cx="325877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491495" y="3650268"/>
            <a:ext cx="25107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2000" dirty="0" smtClean="0"/>
              <a:t>Address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2000" dirty="0" smtClean="0"/>
              <a:t>Contact Number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2000" dirty="0" smtClean="0"/>
              <a:t>E-mail</a:t>
            </a:r>
            <a:endParaRPr lang="zh-TW" altLang="en-US" sz="2000" dirty="0" smtClean="0"/>
          </a:p>
        </p:txBody>
      </p:sp>
      <p:sp>
        <p:nvSpPr>
          <p:cNvPr id="39" name="圓角矩形 38"/>
          <p:cNvSpPr/>
          <p:nvPr/>
        </p:nvSpPr>
        <p:spPr>
          <a:xfrm>
            <a:off x="4841619" y="2798079"/>
            <a:ext cx="3258771" cy="2431122"/>
          </a:xfrm>
          <a:prstGeom prst="roundRect">
            <a:avLst>
              <a:gd name="adj" fmla="val 7567"/>
            </a:avLst>
          </a:prstGeom>
          <a:solidFill>
            <a:srgbClr val="33CCCC">
              <a:alpha val="49804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936806"/>
            <a:ext cx="2928520" cy="2208523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26" name="向右箭號 25"/>
          <p:cNvSpPr/>
          <p:nvPr/>
        </p:nvSpPr>
        <p:spPr>
          <a:xfrm flipH="1">
            <a:off x="988923" y="1531822"/>
            <a:ext cx="227484" cy="22748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8100390" y="1124744"/>
            <a:ext cx="0" cy="180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8352448" y="1124744"/>
            <a:ext cx="0" cy="180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7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圖片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6579" r="766"/>
          <a:stretch/>
        </p:blipFill>
        <p:spPr>
          <a:xfrm>
            <a:off x="899592" y="1628800"/>
            <a:ext cx="7704856" cy="51125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9592" y="332656"/>
            <a:ext cx="3327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Transportation</a:t>
            </a:r>
            <a:endParaRPr lang="en-US" sz="4000" dirty="0"/>
          </a:p>
        </p:txBody>
      </p:sp>
      <p:sp>
        <p:nvSpPr>
          <p:cNvPr id="5" name="圓角矩形 4"/>
          <p:cNvSpPr/>
          <p:nvPr/>
        </p:nvSpPr>
        <p:spPr>
          <a:xfrm>
            <a:off x="899592" y="1268760"/>
            <a:ext cx="7704856" cy="360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848448" y="1268760"/>
            <a:ext cx="756000" cy="180020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99592" y="1628800"/>
            <a:ext cx="7704856" cy="5112568"/>
          </a:xfrm>
          <a:prstGeom prst="rect">
            <a:avLst/>
          </a:prstGeom>
          <a:solidFill>
            <a:srgbClr val="33CCFF">
              <a:alpha val="20000"/>
            </a:srgb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899592" y="1988840"/>
            <a:ext cx="7704856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>
            <a:off x="1271734" y="1675838"/>
            <a:ext cx="227484" cy="22748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形箭號 28"/>
          <p:cNvSpPr/>
          <p:nvPr/>
        </p:nvSpPr>
        <p:spPr>
          <a:xfrm>
            <a:off x="1554545" y="1677498"/>
            <a:ext cx="225824" cy="22582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08360"/>
              <a:gd name="adj5" fmla="val 125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835696" y="1688470"/>
            <a:ext cx="227864" cy="203880"/>
            <a:chOff x="4211960" y="2564904"/>
            <a:chExt cx="1368152" cy="122413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31" name="圓角矩形 30"/>
            <p:cNvSpPr/>
            <p:nvPr/>
          </p:nvSpPr>
          <p:spPr>
            <a:xfrm>
              <a:off x="4355976" y="3078487"/>
              <a:ext cx="1080120" cy="710554"/>
            </a:xfrm>
            <a:prstGeom prst="roundRect">
              <a:avLst>
                <a:gd name="adj" fmla="val 5958"/>
              </a:avLst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4211960" y="2564904"/>
              <a:ext cx="1368152" cy="646331"/>
            </a:xfrm>
            <a:prstGeom prst="triangle">
              <a:avLst>
                <a:gd name="adj" fmla="val 49097"/>
              </a:avLst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圓角矩形 32"/>
          <p:cNvSpPr/>
          <p:nvPr/>
        </p:nvSpPr>
        <p:spPr>
          <a:xfrm>
            <a:off x="1299806" y="3878199"/>
            <a:ext cx="6926642" cy="2575137"/>
          </a:xfrm>
          <a:prstGeom prst="roundRect">
            <a:avLst>
              <a:gd name="adj" fmla="val 7567"/>
            </a:avLst>
          </a:prstGeom>
          <a:solidFill>
            <a:srgbClr val="33CCCC">
              <a:alpha val="49804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383483" y="3917026"/>
            <a:ext cx="290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Brush Script MT" panose="03060802040406070304" pitchFamily="66" charset="0"/>
              </a:rPr>
              <a:t>Information</a:t>
            </a:r>
            <a:endParaRPr lang="zh-TW" altLang="en-US" sz="3600" dirty="0">
              <a:latin typeface="Brush Script MT" panose="03060802040406070304" pitchFamily="66" charset="0"/>
            </a:endParaRPr>
          </a:p>
        </p:txBody>
      </p:sp>
      <p:sp>
        <p:nvSpPr>
          <p:cNvPr id="26" name="向右箭號 25"/>
          <p:cNvSpPr/>
          <p:nvPr/>
        </p:nvSpPr>
        <p:spPr>
          <a:xfrm flipH="1">
            <a:off x="988923" y="1675838"/>
            <a:ext cx="227484" cy="22748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8100390" y="1268760"/>
            <a:ext cx="0" cy="180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8352448" y="1268760"/>
            <a:ext cx="0" cy="180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851920" y="2852936"/>
            <a:ext cx="378212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619672" y="2852936"/>
            <a:ext cx="2610460" cy="360040"/>
          </a:xfrm>
          <a:prstGeom prst="rect">
            <a:avLst/>
          </a:prstGeom>
          <a:solidFill>
            <a:srgbClr val="FF66CC">
              <a:alpha val="29804"/>
            </a:srgb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FROM</a:t>
            </a:r>
            <a:endParaRPr lang="zh-TW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99435" y="2852936"/>
            <a:ext cx="378212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256900" y="2852936"/>
            <a:ext cx="2610460" cy="360040"/>
          </a:xfrm>
          <a:prstGeom prst="rect">
            <a:avLst/>
          </a:prstGeom>
          <a:solidFill>
            <a:srgbClr val="FF66CC">
              <a:alpha val="29804"/>
            </a:srgb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TO</a:t>
            </a:r>
            <a:endParaRPr lang="zh-TW" alt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79144" y="3296115"/>
            <a:ext cx="1188216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50000"/>
                  </a:schemeClr>
                </a:solidFill>
              </a:rPr>
              <a:t>Search</a:t>
            </a:r>
            <a:endParaRPr lang="zh-TW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 flipV="1">
            <a:off x="3908552" y="2906847"/>
            <a:ext cx="264948" cy="25221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/>
          <p:cNvSpPr/>
          <p:nvPr/>
        </p:nvSpPr>
        <p:spPr>
          <a:xfrm flipV="1">
            <a:off x="7556067" y="2912179"/>
            <a:ext cx="264948" cy="25221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246177" y="115815"/>
            <a:ext cx="3653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 can fill the destination and arrival box, then the details about the transportation can be shown below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09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379</TotalTime>
  <Words>1320</Words>
  <Application>Microsoft Office PowerPoint</Application>
  <PresentationFormat>如螢幕大小 (4:3)</PresentationFormat>
  <Paragraphs>113</Paragraphs>
  <Slides>24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8" baseType="lpstr">
      <vt:lpstr>標楷體</vt:lpstr>
      <vt:lpstr>HGｺﾞｼｯｸM</vt:lpstr>
      <vt:lpstr>微軟正黑體</vt:lpstr>
      <vt:lpstr>新細明體</vt:lpstr>
      <vt:lpstr>Berlin Sans FB Demi</vt:lpstr>
      <vt:lpstr>Bernard MT Condensed</vt:lpstr>
      <vt:lpstr>Brush Script MT</vt:lpstr>
      <vt:lpstr>Calibri</vt:lpstr>
      <vt:lpstr>Consolas</vt:lpstr>
      <vt:lpstr>Corbel</vt:lpstr>
      <vt:lpstr>Wingdings</vt:lpstr>
      <vt:lpstr>Wingdings 2</vt:lpstr>
      <vt:lpstr>Wingdings 3</vt:lpstr>
      <vt:lpstr>地鐵</vt:lpstr>
      <vt:lpstr>Taiwan taipei</vt:lpstr>
      <vt:lpstr>目錄</vt:lpstr>
      <vt:lpstr>1.背景動機</vt:lpstr>
      <vt:lpstr>2.網站介紹</vt:lpstr>
      <vt:lpstr>3.網站規劃</vt:lpstr>
      <vt:lpstr>PowerPoint 簡報</vt:lpstr>
      <vt:lpstr>PowerPoint 簡報</vt:lpstr>
      <vt:lpstr>PowerPoint 簡報</vt:lpstr>
      <vt:lpstr>PowerPoint 簡報</vt:lpstr>
      <vt:lpstr>PowerPoint 簡報</vt:lpstr>
      <vt:lpstr>4.團隊分工</vt:lpstr>
      <vt:lpstr>5.開發進度</vt:lpstr>
      <vt:lpstr>6. D E M O</vt:lpstr>
      <vt:lpstr>7. 網站截圖</vt:lpstr>
      <vt:lpstr>Home</vt:lpstr>
      <vt:lpstr>Spot</vt:lpstr>
      <vt:lpstr>Spot</vt:lpstr>
      <vt:lpstr>Transportation</vt:lpstr>
      <vt:lpstr>Hotel ( 後端Django資料連結 )</vt:lpstr>
      <vt:lpstr>Contact </vt:lpstr>
      <vt:lpstr>8.  自評分數與心得 </vt:lpstr>
      <vt:lpstr>PowerPoint 簡報</vt:lpstr>
      <vt:lpstr>PowerPoint 簡報</vt:lpstr>
      <vt:lpstr>THE END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台灣。台北</dc:title>
  <dc:creator>LUKA</dc:creator>
  <cp:lastModifiedBy>Samsung</cp:lastModifiedBy>
  <cp:revision>36</cp:revision>
  <dcterms:created xsi:type="dcterms:W3CDTF">2016-05-05T11:41:44Z</dcterms:created>
  <dcterms:modified xsi:type="dcterms:W3CDTF">2016-06-17T02:20:31Z</dcterms:modified>
</cp:coreProperties>
</file>