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標題投影片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-15875" y="0"/>
            <a:ext cx="11683809" cy="65881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250" y="0"/>
                </a:lnTo>
                <a:lnTo>
                  <a:pt x="120000" y="108867"/>
                </a:lnTo>
                <a:lnTo>
                  <a:pt x="163" y="120000"/>
                </a:lnTo>
                <a:cubicBezTo>
                  <a:pt x="108" y="79903"/>
                  <a:pt x="54" y="39807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599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4282257"/>
            <a:ext cx="11329256" cy="2028845"/>
          </a:xfrm>
          <a:custGeom>
            <a:pathLst>
              <a:path extrusionOk="0" h="120000" w="120000">
                <a:moveTo>
                  <a:pt x="0" y="34809"/>
                </a:moveTo>
                <a:lnTo>
                  <a:pt x="119097" y="0"/>
                </a:lnTo>
                <a:lnTo>
                  <a:pt x="120000" y="84274"/>
                </a:lnTo>
                <a:lnTo>
                  <a:pt x="0" y="120000"/>
                </a:lnTo>
                <a:lnTo>
                  <a:pt x="0" y="3480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Shape 20"/>
          <p:cNvSpPr/>
          <p:nvPr/>
        </p:nvSpPr>
        <p:spPr>
          <a:xfrm>
            <a:off x="0" y="0"/>
            <a:ext cx="8719578" cy="45687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Shape 21"/>
          <p:cNvSpPr/>
          <p:nvPr/>
        </p:nvSpPr>
        <p:spPr>
          <a:xfrm rot="-180000">
            <a:off x="-161800" y="293316"/>
            <a:ext cx="11367115" cy="5751803"/>
          </a:xfrm>
          <a:custGeom>
            <a:pathLst>
              <a:path extrusionOk="0" h="120000" w="120000">
                <a:moveTo>
                  <a:pt x="119784" y="0"/>
                </a:moveTo>
                <a:cubicBezTo>
                  <a:pt x="119856" y="39955"/>
                  <a:pt x="119928" y="79910"/>
                  <a:pt x="120000" y="119865"/>
                </a:cubicBezTo>
                <a:lnTo>
                  <a:pt x="0" y="120000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 rot="-180000">
            <a:off x="891200" y="662655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80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 rot="-180000">
            <a:off x="983062" y="3505209"/>
            <a:ext cx="9755187" cy="550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-180000">
            <a:off x="4948540" y="4578462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4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-180000">
            <a:off x="-5560" y="4883023"/>
            <a:ext cx="4047238" cy="119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  <p:sp>
        <p:nvSpPr>
          <p:cNvPr id="27" name="Shape 27"/>
          <p:cNvSpPr/>
          <p:nvPr/>
        </p:nvSpPr>
        <p:spPr>
          <a:xfrm rot="-180000">
            <a:off x="4221385" y="5111355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全景圖片 (含標題)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5800" y="4106332"/>
            <a:ext cx="10394707" cy="588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32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685800" y="685799"/>
            <a:ext cx="10392512" cy="3194902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779" y="4702923"/>
            <a:ext cx="10394727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說明文字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5800" y="685800"/>
            <a:ext cx="10396902" cy="3194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48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779" y="4106332"/>
            <a:ext cx="10394728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述 (含標題)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21732" y="685800"/>
            <a:ext cx="9525019" cy="2916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48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550263" y="3610032"/>
            <a:ext cx="8667956" cy="3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85800" y="4106333"/>
            <a:ext cx="10396882" cy="1268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685800" y="892628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b="0" lang="zh-CN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473082" y="292282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b="0" lang="zh-CN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名片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5800" y="1723853"/>
            <a:ext cx="10394707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48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247467"/>
            <a:ext cx="10394707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欄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85802" y="685800"/>
            <a:ext cx="10394705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2" y="2063394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4234621" y="2063394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5" type="body"/>
          </p:nvPr>
        </p:nvSpPr>
        <p:spPr>
          <a:xfrm>
            <a:off x="7770379" y="2063394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6" type="body"/>
          </p:nvPr>
        </p:nvSpPr>
        <p:spPr>
          <a:xfrm>
            <a:off x="7770379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圖片欄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91839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1" name="Shape 121"/>
          <p:cNvSpPr/>
          <p:nvPr>
            <p:ph idx="2" type="pic"/>
          </p:nvPr>
        </p:nvSpPr>
        <p:spPr>
          <a:xfrm>
            <a:off x="685779" y="2063394"/>
            <a:ext cx="3310128" cy="1536724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691839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4" name="Shape 124"/>
          <p:cNvSpPr/>
          <p:nvPr>
            <p:ph idx="5" type="pic"/>
          </p:nvPr>
        </p:nvSpPr>
        <p:spPr>
          <a:xfrm>
            <a:off x="4235998" y="2063394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6" type="body"/>
          </p:nvPr>
        </p:nvSpPr>
        <p:spPr>
          <a:xfrm>
            <a:off x="4235998" y="4389285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7" type="body"/>
          </p:nvPr>
        </p:nvSpPr>
        <p:spPr>
          <a:xfrm>
            <a:off x="7768943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7" name="Shape 127"/>
          <p:cNvSpPr/>
          <p:nvPr>
            <p:ph idx="8" type="pic"/>
          </p:nvPr>
        </p:nvSpPr>
        <p:spPr>
          <a:xfrm>
            <a:off x="7768818" y="2063393"/>
            <a:ext cx="3310128" cy="153719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9" type="body"/>
          </p:nvPr>
        </p:nvSpPr>
        <p:spPr>
          <a:xfrm>
            <a:off x="7768818" y="4389283"/>
            <a:ext cx="3310128" cy="985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4227558" y="-1478362"/>
            <a:ext cx="3311189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 rot="5400000">
            <a:off x="7603792" y="1897869"/>
            <a:ext cx="4688784" cy="226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2293623" y="-922023"/>
            <a:ext cx="4688784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章節標題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3742267"/>
            <a:ext cx="10394707" cy="1639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兩項物件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85800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993971" y="2063396"/>
            <a:ext cx="508653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對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85800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18355" y="2063396"/>
            <a:ext cx="4856158" cy="6799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85802" y="2861733"/>
            <a:ext cx="5088711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218191" y="2063396"/>
            <a:ext cx="4864491" cy="6799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只有標題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含標題的內容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93643" y="685800"/>
            <a:ext cx="4126860" cy="2023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36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046132" y="685800"/>
            <a:ext cx="6034375" cy="4688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693641" y="2709051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含標題的圖片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685800"/>
            <a:ext cx="6345301" cy="2023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36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7482361" y="0"/>
            <a:ext cx="3598145" cy="5071532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2709051"/>
            <a:ext cx="6345301" cy="236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3200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Shape 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Shape 8"/>
            <p:cNvSpPr/>
            <p:nvPr/>
          </p:nvSpPr>
          <p:spPr>
            <a:xfrm>
              <a:off x="0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-25397" y="0"/>
              <a:ext cx="11773291" cy="6419513"/>
            </a:xfrm>
            <a:custGeom>
              <a:pathLst>
                <a:path extrusionOk="0" h="120000" w="120000">
                  <a:moveTo>
                    <a:pt x="119763" y="0"/>
                  </a:moveTo>
                  <a:lnTo>
                    <a:pt x="120000" y="120000"/>
                  </a:lnTo>
                  <a:lnTo>
                    <a:pt x="0" y="119841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</p:sp>
        <p:sp>
          <p:nvSpPr>
            <p:cNvPr id="10" name="Shape 10"/>
            <p:cNvSpPr/>
            <p:nvPr/>
          </p:nvSpPr>
          <p:spPr>
            <a:xfrm>
              <a:off x="0" y="5600214"/>
              <a:ext cx="11706511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Shape 11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 rot="-180000">
            <a:off x="891200" y="662655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1" i="0" lang="zh-CN" sz="80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懶人『包』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 rot="-180000">
            <a:off x="983062" y="3505209"/>
            <a:ext cx="9755187" cy="550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zh-CN" sz="28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尋找工具人</a:t>
            </a:r>
          </a:p>
          <a:p>
            <a:pPr indent="0" lvl="0" marL="0" marR="0" rtl="0" algn="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0" name="Shape 150"/>
          <p:cNvSpPr txBox="1"/>
          <p:nvPr/>
        </p:nvSpPr>
        <p:spPr>
          <a:xfrm rot="-222908">
            <a:off x="4747570" y="4671085"/>
            <a:ext cx="648912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zh-CN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王仁顥 B10309002 	張美詩  B10309008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張力仁  B10309009	</a:t>
            </a:r>
            <a:r>
              <a:rPr b="1" lang="zh-C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吳銘彥 </a:t>
            </a:r>
            <a:r>
              <a:rPr b="1" lang="zh-CN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B10309027</a:t>
            </a:r>
          </a:p>
        </p:txBody>
      </p:sp>
      <p:sp>
        <p:nvSpPr>
          <p:cNvPr id="151" name="Shape 151"/>
          <p:cNvSpPr txBox="1"/>
          <p:nvPr/>
        </p:nvSpPr>
        <p:spPr>
          <a:xfrm rot="-182136">
            <a:off x="319431" y="5269837"/>
            <a:ext cx="3940343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指導老師：Jerry吳柏翰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587335" y="2024759"/>
            <a:ext cx="172354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實名制註冊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會員登入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儲值點數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兌換點數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987952" y="178937"/>
            <a:ext cx="1852930" cy="769441"/>
            <a:chOff x="5069839" y="711200"/>
            <a:chExt cx="1852930" cy="769441"/>
          </a:xfrm>
        </p:grpSpPr>
        <p:sp>
          <p:nvSpPr>
            <p:cNvPr id="266" name="Shape 266"/>
            <p:cNvSpPr txBox="1"/>
            <p:nvPr/>
          </p:nvSpPr>
          <p:spPr>
            <a:xfrm>
              <a:off x="5317489" y="711200"/>
              <a:ext cx="131318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zh-CN" sz="4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首頁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5069839" y="782320"/>
              <a:ext cx="1852930" cy="6983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645606" y="1471886"/>
            <a:ext cx="1627368" cy="552450"/>
            <a:chOff x="765810" y="1999559"/>
            <a:chExt cx="2057061" cy="698320"/>
          </a:xfrm>
        </p:grpSpPr>
        <p:sp>
          <p:nvSpPr>
            <p:cNvPr id="269" name="Shape 269"/>
            <p:cNvSpPr txBox="1"/>
            <p:nvPr/>
          </p:nvSpPr>
          <p:spPr>
            <a:xfrm>
              <a:off x="765810" y="1999559"/>
              <a:ext cx="2057061" cy="661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zh-CN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會員中心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855007" y="1999559"/>
              <a:ext cx="1852930" cy="6983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3391611" y="1408046"/>
            <a:ext cx="2825190" cy="552561"/>
            <a:chOff x="3899198" y="2117619"/>
            <a:chExt cx="1852930" cy="698460"/>
          </a:xfrm>
        </p:grpSpPr>
        <p:sp>
          <p:nvSpPr>
            <p:cNvPr id="272" name="Shape 272"/>
            <p:cNvSpPr txBox="1"/>
            <p:nvPr/>
          </p:nvSpPr>
          <p:spPr>
            <a:xfrm>
              <a:off x="4309167" y="2117619"/>
              <a:ext cx="1067326" cy="661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zh-CN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商品地圖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3899198" y="2117758"/>
              <a:ext cx="1852930" cy="6983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7128920" y="1402624"/>
            <a:ext cx="1627368" cy="555366"/>
            <a:chOff x="6922770" y="2143755"/>
            <a:chExt cx="2057061" cy="702006"/>
          </a:xfrm>
        </p:grpSpPr>
        <p:sp>
          <p:nvSpPr>
            <p:cNvPr id="275" name="Shape 275"/>
            <p:cNvSpPr txBox="1"/>
            <p:nvPr/>
          </p:nvSpPr>
          <p:spPr>
            <a:xfrm>
              <a:off x="6922770" y="2184390"/>
              <a:ext cx="2057061" cy="661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zh-CN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客服中心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7011967" y="2143755"/>
              <a:ext cx="1852930" cy="6983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9359288" y="1402624"/>
            <a:ext cx="1627368" cy="552450"/>
            <a:chOff x="9442450" y="2184390"/>
            <a:chExt cx="2057061" cy="698320"/>
          </a:xfrm>
        </p:grpSpPr>
        <p:sp>
          <p:nvSpPr>
            <p:cNvPr id="278" name="Shape 278"/>
            <p:cNvSpPr txBox="1"/>
            <p:nvPr/>
          </p:nvSpPr>
          <p:spPr>
            <a:xfrm>
              <a:off x="9442450" y="2184390"/>
              <a:ext cx="2057061" cy="661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zh-CN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刊登廣告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9531646" y="2184390"/>
              <a:ext cx="1852930" cy="6983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cxnSp>
        <p:nvCxnSpPr>
          <p:cNvPr id="280" name="Shape 280"/>
          <p:cNvCxnSpPr>
            <a:stCxn id="266" idx="2"/>
          </p:cNvCxnSpPr>
          <p:nvPr/>
        </p:nvCxnSpPr>
        <p:spPr>
          <a:xfrm>
            <a:off x="5892192" y="948378"/>
            <a:ext cx="0" cy="175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>
            <a:off x="1582170" y="1123816"/>
            <a:ext cx="862004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2" name="Shape 282"/>
          <p:cNvGrpSpPr/>
          <p:nvPr/>
        </p:nvGrpSpPr>
        <p:grpSpPr>
          <a:xfrm>
            <a:off x="1582170" y="1123816"/>
            <a:ext cx="8620044" cy="284754"/>
            <a:chOff x="1635204" y="1889758"/>
            <a:chExt cx="8620044" cy="409119"/>
          </a:xfrm>
        </p:grpSpPr>
        <p:cxnSp>
          <p:nvCxnSpPr>
            <p:cNvPr id="283" name="Shape 283"/>
            <p:cNvCxnSpPr/>
            <p:nvPr/>
          </p:nvCxnSpPr>
          <p:spPr>
            <a:xfrm>
              <a:off x="1635204" y="1889759"/>
              <a:ext cx="0" cy="40911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4906725" y="1889759"/>
              <a:ext cx="0" cy="40911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8049213" y="1889758"/>
              <a:ext cx="0" cy="40911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10255249" y="1889758"/>
              <a:ext cx="0" cy="40911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" name="Shape 287"/>
          <p:cNvGrpSpPr/>
          <p:nvPr/>
        </p:nvGrpSpPr>
        <p:grpSpPr>
          <a:xfrm>
            <a:off x="3865843" y="2020538"/>
            <a:ext cx="1822753" cy="166103"/>
            <a:chOff x="3870405" y="2702471"/>
            <a:chExt cx="1822753" cy="409118"/>
          </a:xfrm>
        </p:grpSpPr>
        <p:cxnSp>
          <p:nvCxnSpPr>
            <p:cNvPr id="288" name="Shape 288"/>
            <p:cNvCxnSpPr/>
            <p:nvPr/>
          </p:nvCxnSpPr>
          <p:spPr>
            <a:xfrm>
              <a:off x="3870405" y="2702471"/>
              <a:ext cx="0" cy="40911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5693158" y="2702471"/>
              <a:ext cx="0" cy="40911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" name="Shape 290"/>
          <p:cNvGrpSpPr/>
          <p:nvPr/>
        </p:nvGrpSpPr>
        <p:grpSpPr>
          <a:xfrm>
            <a:off x="2908899" y="2242840"/>
            <a:ext cx="1627368" cy="555187"/>
            <a:chOff x="6922770" y="2143755"/>
            <a:chExt cx="2068585" cy="705711"/>
          </a:xfrm>
        </p:grpSpPr>
        <p:sp>
          <p:nvSpPr>
            <p:cNvPr id="291" name="Shape 291"/>
            <p:cNvSpPr txBox="1"/>
            <p:nvPr/>
          </p:nvSpPr>
          <p:spPr>
            <a:xfrm>
              <a:off x="6922770" y="2184390"/>
              <a:ext cx="2068585" cy="665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zh-CN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建立訂單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7011967" y="2143755"/>
              <a:ext cx="1852930" cy="6983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5028868" y="2242840"/>
            <a:ext cx="1627368" cy="555187"/>
            <a:chOff x="6922770" y="2143755"/>
            <a:chExt cx="2068585" cy="705711"/>
          </a:xfrm>
        </p:grpSpPr>
        <p:sp>
          <p:nvSpPr>
            <p:cNvPr id="294" name="Shape 294"/>
            <p:cNvSpPr txBox="1"/>
            <p:nvPr/>
          </p:nvSpPr>
          <p:spPr>
            <a:xfrm>
              <a:off x="6922770" y="2184390"/>
              <a:ext cx="2068585" cy="665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zh-CN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接受訂單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7011967" y="2143755"/>
              <a:ext cx="1852930" cy="6983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296" name="Shape 296"/>
          <p:cNvSpPr txBox="1"/>
          <p:nvPr/>
        </p:nvSpPr>
        <p:spPr>
          <a:xfrm>
            <a:off x="2919649" y="2824180"/>
            <a:ext cx="172354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填寫商品地點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填寫寄送地點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填寫時間限制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填寫訂單金額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2943448" y="2854566"/>
            <a:ext cx="0" cy="133694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Shape 298"/>
          <p:cNvSpPr txBox="1"/>
          <p:nvPr/>
        </p:nvSpPr>
        <p:spPr>
          <a:xfrm rot="5400000">
            <a:off x="1963408" y="3425252"/>
            <a:ext cx="1578127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交易成功前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919058" y="4364141"/>
            <a:ext cx="14670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收取總費用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評價送貨人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Shape 300"/>
          <p:cNvCxnSpPr/>
          <p:nvPr/>
        </p:nvCxnSpPr>
        <p:spPr>
          <a:xfrm>
            <a:off x="2942858" y="4435167"/>
            <a:ext cx="0" cy="109809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Shape 301"/>
          <p:cNvSpPr txBox="1"/>
          <p:nvPr/>
        </p:nvSpPr>
        <p:spPr>
          <a:xfrm rot="5400000">
            <a:off x="1922380" y="4977261"/>
            <a:ext cx="1578127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交易成功後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084835" y="2824180"/>
            <a:ext cx="172354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顯示商品地點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顯示寄送地點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顯示時間限制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顯示訂單金額</a:t>
            </a:r>
          </a:p>
        </p:txBody>
      </p:sp>
      <p:cxnSp>
        <p:nvCxnSpPr>
          <p:cNvPr id="303" name="Shape 303"/>
          <p:cNvCxnSpPr/>
          <p:nvPr/>
        </p:nvCxnSpPr>
        <p:spPr>
          <a:xfrm>
            <a:off x="5108633" y="2854566"/>
            <a:ext cx="0" cy="133694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Shape 304"/>
          <p:cNvSpPr txBox="1"/>
          <p:nvPr/>
        </p:nvSpPr>
        <p:spPr>
          <a:xfrm rot="5400000">
            <a:off x="4123372" y="3428186"/>
            <a:ext cx="1578127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交易成功前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099039" y="4327141"/>
            <a:ext cx="1210588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獲得運費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獲得評價</a:t>
            </a:r>
          </a:p>
        </p:txBody>
      </p:sp>
      <p:cxnSp>
        <p:nvCxnSpPr>
          <p:cNvPr id="306" name="Shape 306"/>
          <p:cNvCxnSpPr/>
          <p:nvPr/>
        </p:nvCxnSpPr>
        <p:spPr>
          <a:xfrm>
            <a:off x="5122839" y="4398167"/>
            <a:ext cx="0" cy="109809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Shape 307"/>
          <p:cNvSpPr txBox="1"/>
          <p:nvPr/>
        </p:nvSpPr>
        <p:spPr>
          <a:xfrm rot="5400000">
            <a:off x="4091433" y="4971787"/>
            <a:ext cx="1578127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交易成功後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7219009" y="1874897"/>
            <a:ext cx="1415772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交易糾紛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系統故障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客服專線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9221075" y="2086771"/>
            <a:ext cx="203132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可開放廠商在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商品地圖顯示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推薦購買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685800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1" i="0" lang="zh-CN" sz="80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團隊分工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3742267"/>
            <a:ext cx="10394707" cy="163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316" name="Shape 316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317" name="Shape 317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18" name="Shape 3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Shape 319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build.png" id="322" name="Shape 3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2146" y="1904828"/>
            <a:ext cx="2438740" cy="243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411892" y="266291"/>
            <a:ext cx="10857338" cy="5233387"/>
            <a:chOff x="75716" y="266291"/>
            <a:chExt cx="10857338" cy="5233387"/>
          </a:xfrm>
        </p:grpSpPr>
        <p:sp>
          <p:nvSpPr>
            <p:cNvPr id="328" name="Shape 328"/>
            <p:cNvSpPr/>
            <p:nvPr/>
          </p:nvSpPr>
          <p:spPr>
            <a:xfrm>
              <a:off x="4157982" y="3171498"/>
              <a:ext cx="2868250" cy="2328181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4578028" y="3512451"/>
              <a:ext cx="2028158" cy="1646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650" lIns="33650" rIns="33650" tIns="33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5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懶人『包』</a:t>
              </a:r>
            </a:p>
          </p:txBody>
        </p:sp>
        <p:sp>
          <p:nvSpPr>
            <p:cNvPr id="330" name="Shape 330"/>
            <p:cNvSpPr/>
            <p:nvPr/>
          </p:nvSpPr>
          <p:spPr>
            <a:xfrm rot="-10586484">
              <a:off x="1674430" y="3833360"/>
              <a:ext cx="2353310" cy="663532"/>
            </a:xfrm>
            <a:prstGeom prst="leftArrow">
              <a:avLst>
                <a:gd fmla="val 60000" name="adj1"/>
                <a:gd fmla="val 50000" name="adj2"/>
              </a:avLst>
            </a:prstGeom>
            <a:blipFill rotWithShape="0">
              <a:blip r:embed="rId4">
                <a:alphaModFix/>
              </a:blip>
              <a:tile algn="tl" flip="none" tx="6" sx="100000" ty="3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5716" y="3152664"/>
              <a:ext cx="3201962" cy="1878857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130746" y="3207693"/>
              <a:ext cx="3091902" cy="1768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28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圖案設計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28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張力仁、張美詩</a:t>
              </a:r>
            </a:p>
          </p:txBody>
        </p:sp>
        <p:sp>
          <p:nvSpPr>
            <p:cNvPr id="333" name="Shape 333"/>
            <p:cNvSpPr/>
            <p:nvPr/>
          </p:nvSpPr>
          <p:spPr>
            <a:xfrm rot="-8442598">
              <a:off x="1923277" y="2169035"/>
              <a:ext cx="2852725" cy="663532"/>
            </a:xfrm>
            <a:prstGeom prst="leftArrow">
              <a:avLst>
                <a:gd fmla="val 60000" name="adj1"/>
                <a:gd fmla="val 50000" name="adj2"/>
              </a:avLst>
            </a:prstGeom>
            <a:blipFill rotWithShape="0">
              <a:blip r:embed="rId5">
                <a:alphaModFix/>
              </a:blip>
              <a:tile algn="tl" flip="none" tx="-6" sx="100000" ty="0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93129" y="658133"/>
              <a:ext cx="2705154" cy="1878857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948159" y="713164"/>
              <a:ext cx="2595094" cy="1768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rIns="80000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30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template設計與建立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147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30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張力仁</a:t>
              </a:r>
            </a:p>
          </p:txBody>
        </p:sp>
        <p:sp>
          <p:nvSpPr>
            <p:cNvPr id="336" name="Shape 336"/>
            <p:cNvSpPr/>
            <p:nvPr/>
          </p:nvSpPr>
          <p:spPr>
            <a:xfrm rot="-5297551">
              <a:off x="4728312" y="1802945"/>
              <a:ext cx="1858806" cy="663532"/>
            </a:xfrm>
            <a:prstGeom prst="leftArrow">
              <a:avLst>
                <a:gd fmla="val 60000" name="adj1"/>
                <a:gd fmla="val 50000" name="adj2"/>
              </a:avLst>
            </a:prstGeom>
            <a:blipFill rotWithShape="0">
              <a:blip r:embed="rId6">
                <a:alphaModFix/>
              </a:blip>
              <a:tile algn="tl" flip="none" tx="-12" sx="100000" ty="-2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044737" y="266291"/>
              <a:ext cx="3281342" cy="1878857"/>
            </a:xfrm>
            <a:prstGeom prst="roundRect">
              <a:avLst>
                <a:gd fmla="val 10000" name="adj"/>
              </a:avLst>
            </a:prstGeom>
            <a:blipFill rotWithShape="1">
              <a:blip r:embed="rId6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4099767" y="321321"/>
              <a:ext cx="3171283" cy="1768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28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後端、整合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28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王仁顥</a:t>
              </a:r>
            </a:p>
          </p:txBody>
        </p:sp>
        <p:sp>
          <p:nvSpPr>
            <p:cNvPr id="339" name="Shape 339"/>
            <p:cNvSpPr/>
            <p:nvPr/>
          </p:nvSpPr>
          <p:spPr>
            <a:xfrm rot="-1849111">
              <a:off x="6692435" y="2547884"/>
              <a:ext cx="2680471" cy="663531"/>
            </a:xfrm>
            <a:prstGeom prst="leftArrow">
              <a:avLst>
                <a:gd fmla="val 60000" name="adj1"/>
                <a:gd fmla="val 50000" name="adj2"/>
              </a:avLst>
            </a:prstGeom>
            <a:blipFill rotWithShape="0">
              <a:blip r:embed="rId7">
                <a:alphaModFix/>
              </a:blip>
              <a:tile algn="tl" flip="none" tx="-8" sx="100000" ty="-1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831082" y="1253591"/>
              <a:ext cx="2705154" cy="1878857"/>
            </a:xfrm>
            <a:prstGeom prst="roundRect">
              <a:avLst>
                <a:gd fmla="val 10000" name="adj"/>
              </a:avLst>
            </a:prstGeom>
            <a:blipFill rotWithShape="1">
              <a:blip r:embed="rId7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7886113" y="1308621"/>
              <a:ext cx="2595094" cy="1768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28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Model、資料庫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28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吳銘彥</a:t>
              </a:r>
            </a:p>
          </p:txBody>
        </p:sp>
        <p:sp>
          <p:nvSpPr>
            <p:cNvPr id="342" name="Shape 342"/>
            <p:cNvSpPr/>
            <p:nvPr/>
          </p:nvSpPr>
          <p:spPr>
            <a:xfrm rot="178741">
              <a:off x="7152253" y="4143425"/>
              <a:ext cx="2244836" cy="663531"/>
            </a:xfrm>
            <a:prstGeom prst="leftArrow">
              <a:avLst>
                <a:gd fmla="val 60000" name="adj1"/>
                <a:gd fmla="val 50000" name="adj2"/>
              </a:avLst>
            </a:prstGeom>
            <a:blipFill rotWithShape="0">
              <a:blip r:embed="rId8">
                <a:alphaModFix/>
              </a:blip>
              <a:tile algn="tl" flip="none" tx="-2" sx="100000" ty="10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858093" y="3594094"/>
              <a:ext cx="3074962" cy="1878857"/>
            </a:xfrm>
            <a:prstGeom prst="roundRect">
              <a:avLst>
                <a:gd fmla="val 10000" name="adj"/>
              </a:avLst>
            </a:prstGeom>
            <a:blipFill rotWithShape="1">
              <a:blip r:embed="rId8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7913124" y="3649125"/>
              <a:ext cx="2964902" cy="1768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28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簡報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SzPct val="25000"/>
                <a:buNone/>
              </a:pPr>
              <a:r>
                <a:rPr b="1" lang="zh-CN" sz="28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張力仁、張美詩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685800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1" i="0" lang="zh-CN" sz="80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開發進度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3742267"/>
            <a:ext cx="10394707" cy="163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352" name="Shape 352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53" name="Shape 3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4" name="Shape 354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Shape 356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findmap.png" id="357" name="Shape 3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1732" y="2083505"/>
            <a:ext cx="2438740" cy="243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Shape 362"/>
          <p:cNvGrpSpPr/>
          <p:nvPr/>
        </p:nvGrpSpPr>
        <p:grpSpPr>
          <a:xfrm>
            <a:off x="148665" y="2390166"/>
            <a:ext cx="11522633" cy="1593569"/>
            <a:chOff x="746" y="2390166"/>
            <a:chExt cx="11522633" cy="1593569"/>
          </a:xfrm>
        </p:grpSpPr>
        <p:sp>
          <p:nvSpPr>
            <p:cNvPr id="363" name="Shape 363"/>
            <p:cNvSpPr/>
            <p:nvPr/>
          </p:nvSpPr>
          <p:spPr>
            <a:xfrm>
              <a:off x="746" y="2390166"/>
              <a:ext cx="4351564" cy="1593569"/>
            </a:xfrm>
            <a:prstGeom prst="chevron">
              <a:avLst>
                <a:gd fmla="val 50000" name="adj"/>
              </a:avLst>
            </a:prstGeom>
            <a:solidFill>
              <a:srgbClr val="A6987A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797531" y="2390166"/>
              <a:ext cx="2757993" cy="1593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5/2-5/8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1155"/>
                </a:spcBef>
                <a:spcAft>
                  <a:spcPts val="0"/>
                </a:spcAft>
                <a:buSzPct val="25000"/>
                <a:buNone/>
              </a:pPr>
              <a:r>
                <a:rPr lang="zh-CN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網站架構構想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953919" y="2390166"/>
              <a:ext cx="3983926" cy="1593569"/>
            </a:xfrm>
            <a:prstGeom prst="chevron">
              <a:avLst>
                <a:gd fmla="val 50000" name="adj"/>
              </a:avLst>
            </a:prstGeom>
            <a:solidFill>
              <a:srgbClr val="7F997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4750703" y="2390166"/>
              <a:ext cx="2390356" cy="1593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5/9-6/5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1155"/>
                </a:spcBef>
                <a:spcAft>
                  <a:spcPts val="0"/>
                </a:spcAft>
                <a:buSzPct val="25000"/>
                <a:buNone/>
              </a:pPr>
              <a:r>
                <a:rPr lang="zh-CN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網站草模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7539453" y="2390166"/>
              <a:ext cx="3983926" cy="1593569"/>
            </a:xfrm>
            <a:prstGeom prst="chevron">
              <a:avLst>
                <a:gd fmla="val 50000" name="adj"/>
              </a:avLst>
            </a:prstGeom>
            <a:solidFill>
              <a:srgbClr val="63959F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8336238" y="2390166"/>
              <a:ext cx="2390356" cy="1593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000" lIns="132000" rIns="44000" tIns="4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6/6-6/16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1155"/>
                </a:spcBef>
                <a:spcAft>
                  <a:spcPts val="0"/>
                </a:spcAft>
                <a:buSzPct val="25000"/>
                <a:buNone/>
              </a:pPr>
              <a:r>
                <a:rPr lang="zh-CN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細項修改</a:t>
              </a:r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370" name="Shape 370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1" name="Shape 3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2" name="Shape 372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Shape 373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685800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1" i="0" lang="zh-CN" sz="80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網站截圖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3742267"/>
            <a:ext cx="10394707" cy="163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381" name="Shape 381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382" name="Shape 382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83" name="Shape 3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4" name="Shape 384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Shape 385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Shape 386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538656" y="241737"/>
            <a:ext cx="2719551" cy="1041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HEADER</a:t>
            </a:r>
          </a:p>
        </p:txBody>
      </p:sp>
      <p:pic>
        <p:nvPicPr>
          <p:cNvPr descr="header.png"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43" y="1658911"/>
            <a:ext cx="11307754" cy="347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538656" y="241737"/>
            <a:ext cx="2719551" cy="1041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FOOTER</a:t>
            </a:r>
          </a:p>
        </p:txBody>
      </p:sp>
      <p:pic>
        <p:nvPicPr>
          <p:cNvPr descr="header.png"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43" y="1685611"/>
            <a:ext cx="11307754" cy="342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022130" y="0"/>
            <a:ext cx="2719551" cy="1041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首頁</a:t>
            </a:r>
          </a:p>
        </p:txBody>
      </p:sp>
      <p:pic>
        <p:nvPicPr>
          <p:cNvPr descr="header.png"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1" y="1125398"/>
            <a:ext cx="3711925" cy="422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交易專區.png" id="405" name="Shape 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9537" y="1615416"/>
            <a:ext cx="6839904" cy="314368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6345621" y="257504"/>
            <a:ext cx="2719551" cy="1041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459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交易專區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6540062" y="315310"/>
            <a:ext cx="2719551" cy="1041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486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客服中心</a:t>
            </a:r>
          </a:p>
        </p:txBody>
      </p:sp>
      <p:pic>
        <p:nvPicPr>
          <p:cNvPr descr="客服中心1.png" id="412" name="Shape 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7" y="763597"/>
            <a:ext cx="4898260" cy="4628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客服中心2.png" id="413" name="Shape 4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6751" y="1572350"/>
            <a:ext cx="6132076" cy="278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290850" y="759372"/>
            <a:ext cx="5021315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1" i="0" lang="zh-CN" sz="80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背景動機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963512" y="4267783"/>
            <a:ext cx="5263054" cy="163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代買、代購的概念。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159" name="Shape 159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60" name="Shape 1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" name="Shape 161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Shape 163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findcase.png"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4753" y="2009933"/>
            <a:ext cx="2438740" cy="243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7517524" y="336330"/>
            <a:ext cx="2719551" cy="1041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廣告</a:t>
            </a:r>
          </a:p>
        </p:txBody>
      </p:sp>
      <p:pic>
        <p:nvPicPr>
          <p:cNvPr descr="會員中心.png" id="419" name="Shape 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779" y="1018440"/>
            <a:ext cx="5055475" cy="448898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1258613" y="0"/>
            <a:ext cx="2719551" cy="1041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486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會員中心</a:t>
            </a:r>
          </a:p>
        </p:txBody>
      </p:sp>
      <p:pic>
        <p:nvPicPr>
          <p:cNvPr descr="會員中心.png" id="421" name="Shape 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1048" y="1739463"/>
            <a:ext cx="5055475" cy="305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4695496" y="0"/>
            <a:ext cx="2719551" cy="1041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486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建立訂單</a:t>
            </a:r>
          </a:p>
        </p:txBody>
      </p:sp>
      <p:pic>
        <p:nvPicPr>
          <p:cNvPr descr="建立訂單.png" id="427" name="Shape 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33" y="1104220"/>
            <a:ext cx="11041017" cy="436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685800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1" i="0" lang="zh-CN" sz="80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自評分數與心得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3742267"/>
            <a:ext cx="10394707" cy="163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434" name="Shape 434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435" name="Shape 435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436" name="Shape 4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7" name="Shape 437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Shape 438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Shape 439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/>
        </p:nvSpPr>
        <p:spPr>
          <a:xfrm>
            <a:off x="3092824" y="847165"/>
            <a:ext cx="5346334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zh-CN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吳銘彥：85分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zh-CN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張力仁：95分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zh-CN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王仁顥：95分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zh-CN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張美詩：90分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568670" y="157655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背景動機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7975" y="2937453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883" y="1794541"/>
            <a:ext cx="2057690" cy="205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2348310" y="2513840"/>
            <a:ext cx="9353842" cy="938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5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有時候要買東西，但不想走路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174" name="Shape 174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Shape 176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" name="Shape 179"/>
          <p:cNvSpPr txBox="1"/>
          <p:nvPr/>
        </p:nvSpPr>
        <p:spPr>
          <a:xfrm>
            <a:off x="688475" y="3980035"/>
            <a:ext cx="1070036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4000">
                <a:solidFill>
                  <a:srgbClr val="F24F51"/>
                </a:solidFill>
                <a:latin typeface="Arial"/>
                <a:ea typeface="Arial"/>
                <a:cs typeface="Arial"/>
                <a:sym typeface="Arial"/>
              </a:rPr>
              <a:t>例如：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4000">
                <a:solidFill>
                  <a:srgbClr val="F24F51"/>
                </a:solidFill>
                <a:latin typeface="Arial"/>
                <a:ea typeface="Arial"/>
                <a:cs typeface="Arial"/>
                <a:sym typeface="Arial"/>
              </a:rPr>
              <a:t>粲木想喝星巴克，但粲木懶得從RB5樓走到公館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568670" y="157655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背景動機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7975" y="2937453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6" name="Shape 186"/>
          <p:cNvPicPr preferRelativeResize="0"/>
          <p:nvPr/>
        </p:nvPicPr>
        <p:blipFill/>
        <p:spPr>
          <a:xfrm>
            <a:off x="237103" y="1734207"/>
            <a:ext cx="1676590" cy="16765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959427" y="2408736"/>
            <a:ext cx="94179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系邊銘彥準備來上課，剛好到公館捷運站</a:t>
            </a:r>
          </a:p>
        </p:txBody>
      </p:sp>
      <p:grpSp>
        <p:nvGrpSpPr>
          <p:cNvPr id="188" name="Shape 188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189" name="Shape 189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90" name="Shape 1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1" name="Shape 191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Shape 192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Shape 193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qq.png"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204" y="3513269"/>
            <a:ext cx="2248214" cy="203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3946682" y="3349414"/>
            <a:ext cx="5827236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4000">
                <a:solidFill>
                  <a:srgbClr val="F24F51"/>
                </a:solidFill>
                <a:latin typeface="Arial"/>
                <a:ea typeface="Arial"/>
                <a:cs typeface="Arial"/>
                <a:sym typeface="Arial"/>
              </a:rPr>
              <a:t>他離星巴克只有87公尺，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4000">
                <a:solidFill>
                  <a:srgbClr val="F24F51"/>
                </a:solidFill>
                <a:latin typeface="Arial"/>
                <a:ea typeface="Arial"/>
                <a:cs typeface="Arial"/>
                <a:sym typeface="Arial"/>
              </a:rPr>
              <a:t>如果這時候有一個平台，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4000">
                <a:solidFill>
                  <a:srgbClr val="F24F51"/>
                </a:solidFill>
                <a:latin typeface="Arial"/>
                <a:ea typeface="Arial"/>
                <a:cs typeface="Arial"/>
                <a:sym typeface="Arial"/>
              </a:rPr>
              <a:t>能讓粲木跟銘彥說幫買！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568670" y="157655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背景動機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7975" y="2937453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203" name="Shape 203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4" name="Shape 2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5" name="Shape 205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page.png"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90600"/>
            <a:ext cx="12192000" cy="487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568670" y="157655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0" i="0" lang="zh-CN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背景動機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7975" y="2937453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15" name="Shape 215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216" name="Shape 216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17" name="Shape 2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8" name="Shape 218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page.png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990600"/>
            <a:ext cx="12191996" cy="487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405351" y="654270"/>
            <a:ext cx="6960453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zh-C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網站介紹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838905" y="3941962"/>
            <a:ext cx="2393729" cy="163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你懂的~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28" name="Shape 228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229" name="Shape 229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30" name="Shape 2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Shape 231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Shape 232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toolman2.png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657" y="1904830"/>
            <a:ext cx="2438740" cy="243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610711" y="168166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1" i="0" lang="zh-CN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網站介紹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1969266"/>
            <a:ext cx="10744199" cy="3423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8344"/>
              <a:buFont typeface="Arial"/>
              <a:buChar char="•"/>
            </a:pPr>
            <a:r>
              <a:rPr b="1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互動式</a:t>
            </a: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網站平台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58344"/>
              <a:buFont typeface="Arial"/>
              <a:buChar char="•"/>
            </a:pP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限制訂單</a:t>
            </a:r>
            <a:r>
              <a:rPr b="1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金額</a:t>
            </a: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及</a:t>
            </a:r>
            <a:r>
              <a:rPr b="1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時間</a:t>
            </a: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限制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58344"/>
              <a:buFont typeface="Arial"/>
              <a:buChar char="•"/>
            </a:pPr>
            <a:r>
              <a:rPr b="1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互相評分</a:t>
            </a: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的機制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58344"/>
              <a:buFont typeface="Arial"/>
              <a:buChar char="•"/>
            </a:pP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以 </a:t>
            </a:r>
            <a:r>
              <a:rPr b="1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C2C</a:t>
            </a: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的方式經營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58344"/>
              <a:buFont typeface="Arial"/>
              <a:buChar char="•"/>
            </a:pP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店家可以付我們費用 , 在網站地圖上</a:t>
            </a:r>
            <a:r>
              <a:rPr b="1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提供店家資訊</a:t>
            </a: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供消費者參考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58344"/>
              <a:buFont typeface="Arial"/>
              <a:buChar char="•"/>
            </a:pP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店家可向代購者</a:t>
            </a:r>
            <a:r>
              <a:rPr b="1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抽成</a:t>
            </a:r>
            <a:r>
              <a:rPr b="0" i="0" lang="zh-CN" sz="287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運費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242" name="Shape 242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43" name="Shape 2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4" name="Shape 244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Shape 245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Shape 246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85800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Impact"/>
              <a:buNone/>
            </a:pPr>
            <a:r>
              <a:rPr b="1" i="0" lang="zh-CN" sz="80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網站規劃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3742267"/>
            <a:ext cx="10394707" cy="163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zh-CN" sz="20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什麼都有 就怕你不要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53" name="Shape 253"/>
          <p:cNvGrpSpPr/>
          <p:nvPr/>
        </p:nvGrpSpPr>
        <p:grpSpPr>
          <a:xfrm>
            <a:off x="258791" y="-51599"/>
            <a:ext cx="11512661" cy="1751276"/>
            <a:chOff x="258791" y="-51600"/>
            <a:chExt cx="14842440" cy="2257793"/>
          </a:xfrm>
        </p:grpSpPr>
        <p:cxnSp>
          <p:nvCxnSpPr>
            <p:cNvPr id="254" name="Shape 254"/>
            <p:cNvCxnSpPr/>
            <p:nvPr/>
          </p:nvCxnSpPr>
          <p:spPr>
            <a:xfrm>
              <a:off x="258791" y="1585441"/>
              <a:ext cx="14842440" cy="0"/>
            </a:xfrm>
            <a:prstGeom prst="straightConnector1">
              <a:avLst/>
            </a:prstGeom>
            <a:noFill/>
            <a:ln cap="flat" cmpd="sng" w="57150">
              <a:solidFill>
                <a:srgbClr val="FFEEEE">
                  <a:alpha val="2274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55" name="Shape 2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8791" y="-51600"/>
              <a:ext cx="1868214" cy="22577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6" name="Shape 256"/>
            <p:cNvCxnSpPr/>
            <p:nvPr/>
          </p:nvCxnSpPr>
          <p:spPr>
            <a:xfrm>
              <a:off x="1805940" y="1585441"/>
              <a:ext cx="37718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Shape 257"/>
            <p:cNvCxnSpPr/>
            <p:nvPr/>
          </p:nvCxnSpPr>
          <p:spPr>
            <a:xfrm>
              <a:off x="779779" y="1585441"/>
              <a:ext cx="62992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258791" y="1585441"/>
              <a:ext cx="20348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help2.png"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1126" y="1988911"/>
            <a:ext cx="2438740" cy="243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主要賽事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