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4"/>
  </p:notesMasterIdLst>
  <p:sldIdLst>
    <p:sldId id="395" r:id="rId3"/>
    <p:sldId id="398" r:id="rId4"/>
    <p:sldId id="407" r:id="rId5"/>
    <p:sldId id="408" r:id="rId6"/>
    <p:sldId id="418" r:id="rId7"/>
    <p:sldId id="399" r:id="rId8"/>
    <p:sldId id="400" r:id="rId9"/>
    <p:sldId id="278" r:id="rId10"/>
    <p:sldId id="404" r:id="rId11"/>
    <p:sldId id="401" r:id="rId12"/>
    <p:sldId id="406" r:id="rId13"/>
    <p:sldId id="405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374" r:id="rId23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4B3CB7A-03FA-470D-A59F-40DC950A61A6}">
          <p14:sldIdLst>
            <p14:sldId id="395"/>
            <p14:sldId id="398"/>
            <p14:sldId id="407"/>
            <p14:sldId id="408"/>
            <p14:sldId id="418"/>
            <p14:sldId id="399"/>
            <p14:sldId id="400"/>
            <p14:sldId id="278"/>
            <p14:sldId id="404"/>
            <p14:sldId id="401"/>
            <p14:sldId id="406"/>
            <p14:sldId id="405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374"/>
          </p14:sldIdLst>
        </p14:section>
        <p14:section name="Introduction" id="{F8EE98D8-7BD6-4714-8C18-070B2256955E}">
          <p14:sldIdLst/>
        </p14:section>
        <p14:section name="About us" id="{96A9CC7C-C929-4F14-B895-F78E69EE5E65}">
          <p14:sldIdLst/>
        </p14:section>
        <p14:section name="Portfolio" id="{745EECBD-20A3-4821-9205-1B18D72EF7B2}">
          <p14:sldIdLst/>
        </p14:section>
        <p14:section name="Proposal" id="{10875A89-F6F7-4D02-A1A9-8D3AEFFD89C1}">
          <p14:sldIdLst/>
        </p14:section>
        <p14:section name="Analysis" id="{A52ECE30-712A-4A6A-ADF2-A6A1A92322A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使用者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60" y="20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47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00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theme" Target="../theme/theme2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2" r:id="rId99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76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gif"/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smtClean="0">
                <a:latin typeface="Senobi Gothic" charset="-128"/>
                <a:ea typeface="Senobi Gothic" charset="-128"/>
                <a:cs typeface="Senobi Gothic" charset="-128"/>
              </a:rPr>
              <a:t>網頁製作期中</a:t>
            </a:r>
            <a:r>
              <a:rPr lang="zh-TW" altLang="en-US" sz="4000" dirty="0" smtClean="0">
                <a:latin typeface="Senobi Gothic" charset="-128"/>
                <a:ea typeface="Senobi Gothic" charset="-128"/>
                <a:cs typeface="Senobi Gothic" charset="-128"/>
              </a:rPr>
              <a:t>簡報</a:t>
            </a:r>
            <a:endParaRPr kumimoji="1" lang="ja-JP" altLang="en-US" sz="4000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934583" y="5662484"/>
            <a:ext cx="4418834" cy="964291"/>
          </a:xfrm>
        </p:spPr>
        <p:txBody>
          <a:bodyPr/>
          <a:lstStyle/>
          <a:p>
            <a:r>
              <a:rPr kumimoji="1"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魔法少女 </a:t>
            </a:r>
            <a:r>
              <a:rPr kumimoji="1" lang="en-US" altLang="zh-TW" dirty="0" smtClean="0">
                <a:latin typeface="Senobi Gothic" charset="-128"/>
                <a:ea typeface="Senobi Gothic" charset="-128"/>
                <a:cs typeface="Senobi Gothic" charset="-128"/>
              </a:rPr>
              <a:t>site</a:t>
            </a:r>
            <a:endParaRPr kumimoji="1" lang="ja-JP" altLang="en-US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722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332667" y="2025114"/>
            <a:ext cx="3920595" cy="171221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網頁構想規劃</a:t>
            </a:r>
            <a:endParaRPr kumimoji="1"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latin typeface="Senobi Gothic" charset="-128"/>
                <a:ea typeface="Senobi Gothic" charset="-128"/>
                <a:cs typeface="Senobi Gothic" charset="-128"/>
              </a:rPr>
              <a:t>創建管理</a:t>
            </a:r>
            <a:r>
              <a:rPr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帳號</a:t>
            </a:r>
            <a:endParaRPr lang="en-US" altLang="zh-TW" dirty="0">
              <a:latin typeface="Senobi Gothic" charset="-128"/>
              <a:ea typeface="Senobi Gothic" charset="-128"/>
              <a:cs typeface="Senobi Gothic" charset="-128"/>
            </a:endParaRPr>
          </a:p>
          <a:p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進度規劃表</a:t>
            </a:r>
            <a:endParaRPr kumimoji="1" lang="ja-JP" altLang="en-US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836750" y="5638177"/>
            <a:ext cx="4789633" cy="2966106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latin typeface="Senobi Gothic" charset="-128"/>
                <a:ea typeface="Senobi Gothic" charset="-128"/>
                <a:cs typeface="Senobi Gothic" charset="-128"/>
              </a:rPr>
              <a:t>四月底至六月初的規劃</a:t>
            </a:r>
            <a:endParaRPr kumimoji="1" lang="ja-JP" altLang="en-US" sz="2400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四月底</a:t>
            </a:r>
            <a:endParaRPr kumimoji="1" lang="ja-JP" altLang="en-US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五月初</a:t>
            </a:r>
            <a:endParaRPr kumimoji="1" lang="ja-JP" altLang="en-US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五月中</a:t>
            </a:r>
            <a:endParaRPr kumimoji="1" lang="ja-JP" altLang="en-US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332666" y="4049764"/>
            <a:ext cx="3920595" cy="171221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題目擬定</a:t>
            </a:r>
            <a:endParaRPr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Senobi Gothic" charset="-128"/>
                <a:ea typeface="Senobi Gothic" charset="-128"/>
                <a:cs typeface="Senobi Gothic" charset="-128"/>
              </a:rPr>
              <a:t>UI </a:t>
            </a:r>
            <a:r>
              <a:rPr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設計初稿</a:t>
            </a:r>
            <a:endParaRPr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後台</a:t>
            </a:r>
            <a:r>
              <a:rPr kumimoji="1"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建立</a:t>
            </a:r>
            <a:endParaRPr kumimoji="1"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endParaRPr kumimoji="1" lang="ja-JP" alt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332666" y="6264692"/>
            <a:ext cx="5844382" cy="202993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建立留言板</a:t>
            </a:r>
            <a:endParaRPr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建立加入其他魔法少女心理測驗版本的功能</a:t>
            </a:r>
            <a:endParaRPr kumimoji="1" lang="ja-JP" altLang="en-US" dirty="0"/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6984995" y="9303985"/>
            <a:ext cx="1538142" cy="586241"/>
          </a:xfrm>
        </p:spPr>
        <p:txBody>
          <a:bodyPr/>
          <a:lstStyle/>
          <a:p>
            <a:r>
              <a:rPr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五月底</a:t>
            </a:r>
            <a:endParaRPr kumimoji="1" lang="ja-JP" altLang="en-US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421018" y="9303985"/>
            <a:ext cx="6281710" cy="218183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社群分享</a:t>
            </a:r>
            <a:endParaRPr kumimoji="1"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前端動畫製作</a:t>
            </a:r>
            <a:endParaRPr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後台分析</a:t>
            </a:r>
            <a:endParaRPr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kumimoji="1"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kumimoji="1"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endParaRPr kumimoji="1" lang="ja-JP" altLang="en-US" dirty="0"/>
          </a:p>
        </p:txBody>
      </p:sp>
      <p:sp>
        <p:nvSpPr>
          <p:cNvPr id="4" name="橢圓 3"/>
          <p:cNvSpPr/>
          <p:nvPr/>
        </p:nvSpPr>
        <p:spPr>
          <a:xfrm>
            <a:off x="9020226" y="9383797"/>
            <a:ext cx="312440" cy="312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9020226" y="7379756"/>
            <a:ext cx="312440" cy="312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8999990" y="4978933"/>
            <a:ext cx="312440" cy="312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9020226" y="2706681"/>
            <a:ext cx="312440" cy="3124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63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47"/>
    </mc:Choice>
    <mc:Fallback xmlns="">
      <p:transition advTm="914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網站架構</a:t>
            </a:r>
            <a:endParaRPr kumimoji="1" lang="ja-JP" altLang="en-US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SEARCH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40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95"/>
    </mc:Choice>
    <mc:Fallback xmlns="">
      <p:transition advTm="549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245201" y="2775964"/>
            <a:ext cx="3592007" cy="569418"/>
          </a:xfrm>
        </p:spPr>
        <p:txBody>
          <a:bodyPr>
            <a:normAutofit/>
          </a:bodyPr>
          <a:lstStyle/>
          <a:p>
            <a:r>
              <a:rPr kumimoji="1" lang="zh-TW" altLang="en-US" sz="1800" dirty="0" smtClean="0">
                <a:latin typeface="Senobi Gothic" charset="-128"/>
                <a:ea typeface="Senobi Gothic" charset="-128"/>
                <a:cs typeface="Senobi Gothic" charset="-128"/>
              </a:rPr>
              <a:t>點網頁主視覺，進入測驗頁面</a:t>
            </a:r>
            <a:endParaRPr kumimoji="1" lang="ja-JP" altLang="en-US" sz="1800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-2203450" y="360831"/>
            <a:ext cx="5724525" cy="2048004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Senobi Gothic" charset="-128"/>
                <a:ea typeface="Senobi Gothic" charset="-128"/>
                <a:cs typeface="Senobi Gothic" charset="-128"/>
              </a:rPr>
              <a:t>使用流程</a:t>
            </a:r>
            <a:endParaRPr kumimoji="1" lang="ja-JP" altLang="en-US" sz="6000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5487085" y="2858384"/>
            <a:ext cx="4989546" cy="569418"/>
          </a:xfrm>
        </p:spPr>
        <p:txBody>
          <a:bodyPr>
            <a:noAutofit/>
          </a:bodyPr>
          <a:lstStyle/>
          <a:p>
            <a:r>
              <a:rPr kumimoji="1" lang="zh-TW" altLang="en-US" sz="1800" dirty="0" smtClean="0">
                <a:latin typeface="Senobi Gothic" charset="-128"/>
                <a:ea typeface="Senobi Gothic" charset="-128"/>
                <a:cs typeface="Senobi Gothic" charset="-128"/>
              </a:rPr>
              <a:t>進行測驗</a:t>
            </a:r>
            <a:endParaRPr kumimoji="1" lang="en-US" altLang="zh-TW" sz="1800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r>
              <a:rPr lang="zh-TW" altLang="en-US" sz="1800" dirty="0" smtClean="0">
                <a:latin typeface="Senobi Gothic" charset="-128"/>
                <a:ea typeface="Senobi Gothic" charset="-128"/>
                <a:cs typeface="Senobi Gothic" charset="-128"/>
              </a:rPr>
              <a:t>（</a:t>
            </a:r>
            <a:r>
              <a:rPr kumimoji="1" lang="zh-TW" altLang="en-US" sz="1800" dirty="0" smtClean="0">
                <a:latin typeface="Senobi Gothic" charset="-128"/>
                <a:ea typeface="Senobi Gothic" charset="-128"/>
                <a:cs typeface="Senobi Gothic" charset="-128"/>
              </a:rPr>
              <a:t>透過選單運算受測者的</a:t>
            </a:r>
            <a:r>
              <a:rPr lang="zh-TW" altLang="en-US" sz="1800" dirty="0" smtClean="0">
                <a:latin typeface="LingWai TC Medium" charset="-120"/>
                <a:ea typeface="LingWai TC Medium" charset="-120"/>
                <a:cs typeface="LingWai TC Medium" charset="-120"/>
              </a:rPr>
              <a:t>絕望</a:t>
            </a:r>
            <a:r>
              <a:rPr lang="zh-TW" altLang="en-US" sz="1800" dirty="0" smtClean="0">
                <a:latin typeface="Senobi Gothic" charset="-128"/>
                <a:ea typeface="Senobi Gothic" charset="-128"/>
                <a:cs typeface="Senobi Gothic" charset="-128"/>
              </a:rPr>
              <a:t>指數</a:t>
            </a:r>
            <a:r>
              <a:rPr kumimoji="1" lang="zh-TW" altLang="en-US" sz="1800" dirty="0" smtClean="0">
                <a:latin typeface="Senobi Gothic" charset="-128"/>
                <a:ea typeface="Senobi Gothic" charset="-128"/>
                <a:cs typeface="Senobi Gothic" charset="-128"/>
              </a:rPr>
              <a:t>以及</a:t>
            </a:r>
            <a:r>
              <a:rPr lang="zh-TW" altLang="en-US" sz="1800" dirty="0">
                <a:latin typeface="LingWai TC Medium" charset="-120"/>
                <a:ea typeface="LingWai TC Medium" charset="-120"/>
                <a:cs typeface="LingWai TC Medium" charset="-120"/>
              </a:rPr>
              <a:t>絕望</a:t>
            </a:r>
            <a:r>
              <a:rPr kumimoji="1" lang="zh-TW" altLang="en-US" sz="1800" dirty="0" smtClean="0">
                <a:latin typeface="Senobi Gothic" charset="-128"/>
                <a:ea typeface="Senobi Gothic" charset="-128"/>
                <a:cs typeface="Senobi Gothic" charset="-128"/>
              </a:rPr>
              <a:t>類型）</a:t>
            </a:r>
            <a:endParaRPr kumimoji="1" lang="ja-JP" altLang="en-US" sz="1800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9238381" y="4982836"/>
            <a:ext cx="3459592" cy="569418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latin typeface="Senobi Gothic" charset="-128"/>
                <a:ea typeface="Senobi Gothic" charset="-128"/>
                <a:cs typeface="Senobi Gothic" charset="-128"/>
              </a:rPr>
              <a:t>送出選單，進入等待結果動畫</a:t>
            </a:r>
            <a:endParaRPr kumimoji="1" lang="ja-JP" altLang="en-US" sz="1800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1505736" y="2528290"/>
            <a:ext cx="4766296" cy="1229606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latin typeface="Senobi Gothic" charset="-128"/>
                <a:ea typeface="Senobi Gothic" charset="-128"/>
                <a:cs typeface="Senobi Gothic" charset="-128"/>
              </a:rPr>
              <a:t>顯示魔杖畫面，點選魔杖得到測驗結果</a:t>
            </a:r>
            <a:endParaRPr lang="en-US" altLang="zh-TW" sz="1800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r>
              <a:rPr kumimoji="1" lang="zh-TW" altLang="en-US" sz="1800" dirty="0" smtClean="0">
                <a:latin typeface="Senobi Gothic" charset="-128"/>
                <a:ea typeface="Senobi Gothic" charset="-128"/>
                <a:cs typeface="Senobi Gothic" charset="-128"/>
              </a:rPr>
              <a:t>（得知自己為何種魔法少女）</a:t>
            </a:r>
            <a:endParaRPr kumimoji="1" lang="ja-JP" altLang="en-US" sz="1800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5360749" y="4411200"/>
            <a:ext cx="3459592" cy="569418"/>
          </a:xfrm>
        </p:spPr>
        <p:txBody>
          <a:bodyPr>
            <a:normAutofit/>
          </a:bodyPr>
          <a:lstStyle/>
          <a:p>
            <a:r>
              <a:rPr kumimoji="1" lang="zh-TW" altLang="en-US" sz="1800" dirty="0" smtClean="0">
                <a:latin typeface="Senobi Gothic" charset="-128"/>
                <a:ea typeface="Senobi Gothic" charset="-128"/>
                <a:cs typeface="Senobi Gothic" charset="-128"/>
              </a:rPr>
              <a:t>一鍵分享 </a:t>
            </a:r>
            <a:r>
              <a:rPr kumimoji="1" lang="en-US" altLang="zh-TW" sz="1800" dirty="0" smtClean="0">
                <a:latin typeface="Senobi Gothic" charset="-128"/>
                <a:ea typeface="Senobi Gothic" charset="-128"/>
                <a:cs typeface="Senobi Gothic" charset="-128"/>
              </a:rPr>
              <a:t>FB</a:t>
            </a:r>
            <a:endParaRPr kumimoji="1" lang="ja-JP" altLang="en-US" sz="1800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5360749" y="4967839"/>
            <a:ext cx="3459592" cy="569418"/>
          </a:xfrm>
        </p:spPr>
        <p:txBody>
          <a:bodyPr>
            <a:normAutofit/>
          </a:bodyPr>
          <a:lstStyle/>
          <a:p>
            <a:r>
              <a:rPr kumimoji="1" lang="zh-TW" altLang="en-US" sz="1800" dirty="0" smtClean="0">
                <a:latin typeface="Senobi Gothic" charset="-128"/>
                <a:ea typeface="Senobi Gothic" charset="-128"/>
                <a:cs typeface="Senobi Gothic" charset="-128"/>
              </a:rPr>
              <a:t>可以直接在底下進行留言</a:t>
            </a:r>
            <a:endParaRPr kumimoji="1" lang="ja-JP" altLang="en-US" sz="1800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245201" y="3427802"/>
            <a:ext cx="3592007" cy="569418"/>
          </a:xfrm>
        </p:spPr>
        <p:txBody>
          <a:bodyPr>
            <a:normAutofit/>
          </a:bodyPr>
          <a:lstStyle/>
          <a:p>
            <a:r>
              <a:rPr kumimoji="1" lang="zh-TW" altLang="en-US" sz="1800" dirty="0" smtClean="0">
                <a:latin typeface="Senobi Gothic" charset="-128"/>
                <a:ea typeface="Senobi Gothic" charset="-128"/>
                <a:cs typeface="Senobi Gothic" charset="-128"/>
              </a:rPr>
              <a:t>一鍵登入</a:t>
            </a:r>
            <a:r>
              <a:rPr kumimoji="1" lang="en-US" altLang="zh-TW" sz="1800" dirty="0" smtClean="0">
                <a:latin typeface="Senobi Gothic" charset="-128"/>
                <a:ea typeface="Senobi Gothic" charset="-128"/>
                <a:cs typeface="Senobi Gothic" charset="-128"/>
              </a:rPr>
              <a:t>fb</a:t>
            </a:r>
            <a:endParaRPr kumimoji="1" lang="ja-JP" altLang="en-US" sz="1800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2945330" y="4982836"/>
            <a:ext cx="3592007" cy="569418"/>
          </a:xfrm>
        </p:spPr>
        <p:txBody>
          <a:bodyPr>
            <a:normAutofit/>
          </a:bodyPr>
          <a:lstStyle/>
          <a:p>
            <a:r>
              <a:rPr kumimoji="1" lang="zh-TW" altLang="en-US" sz="1800" dirty="0" smtClean="0">
                <a:latin typeface="Senobi Gothic" charset="-128"/>
                <a:ea typeface="Senobi Gothic" charset="-128"/>
                <a:cs typeface="Senobi Gothic" charset="-128"/>
              </a:rPr>
              <a:t>  透過選單選擇要進行的心理測驗</a:t>
            </a:r>
            <a:endParaRPr kumimoji="1" lang="ja-JP" altLang="en-US" sz="1800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0"/>
          <a:stretch/>
        </p:blipFill>
        <p:spPr>
          <a:xfrm>
            <a:off x="777029" y="6334177"/>
            <a:ext cx="3964305" cy="30734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381" y="6318302"/>
            <a:ext cx="4032250" cy="310515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55" y="6334177"/>
            <a:ext cx="4032250" cy="309245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022" y="6315127"/>
            <a:ext cx="4032250" cy="30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071"/>
    </mc:Choice>
    <mc:Fallback xmlns="">
      <p:transition advTm="1407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经典美黑繁" panose="02010609000101010101" pitchFamily="49" charset="-122"/>
              </a:rPr>
              <a:t>起始頁面</a:t>
            </a:r>
            <a:endParaRPr kumimoji="1" lang="ja-JP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经典美黑繁" panose="02010609000101010101" pitchFamily="49" charset="-122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主視覺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特效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介紹文字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按一鍵登入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66914" y="1474788"/>
            <a:ext cx="9756775" cy="7478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340671" y="6568637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endParaRPr lang="zh-TW" altLang="en-US" b="1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856677" y="5365708"/>
            <a:ext cx="6355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000" spc="300" dirty="0" smtClean="0">
                <a:solidFill>
                  <a:schemeClr val="bg1"/>
                </a:solidFill>
              </a:rPr>
              <a:t>後子，發有個新心最現失大際庭站力。濟意城現理整毒文是天為國作告產會最年代面臺線時一人亞。步</a:t>
            </a:r>
            <a:r>
              <a:rPr lang="zh-TW" altLang="en-US" sz="1000" spc="300" dirty="0">
                <a:solidFill>
                  <a:schemeClr val="bg1"/>
                </a:solidFill>
              </a:rPr>
              <a:t>康得影問統的應電眾們容目</a:t>
            </a:r>
            <a:r>
              <a:rPr lang="zh-TW" altLang="en-US" sz="1000" spc="300" dirty="0" smtClean="0">
                <a:solidFill>
                  <a:schemeClr val="bg1"/>
                </a:solidFill>
              </a:rPr>
              <a:t>。</a:t>
            </a:r>
            <a:endParaRPr lang="zh-TW" altLang="en-US" sz="1000" spc="3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07471" y="6507874"/>
            <a:ext cx="1432560" cy="50272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9553405" y="4383180"/>
            <a:ext cx="5007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魔法少女</a:t>
            </a: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SITE</a:t>
            </a:r>
            <a:endParaRPr lang="zh-TW" altLang="en-US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8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29"/>
    </mc:Choice>
    <mc:Fallback xmlns="">
      <p:transition advTm="412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经典美黑繁" panose="02010609000101010101" pitchFamily="49" charset="-122"/>
              </a:rPr>
              <a:t>登入</a:t>
            </a:r>
            <a:endParaRPr kumimoji="1" lang="ja-JP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经典美黑繁" panose="02010609000101010101" pitchFamily="49" charset="-122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一鍵登入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66914" y="1474788"/>
            <a:ext cx="9756775" cy="7478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336695" y="6268280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登入</a:t>
            </a:r>
            <a:r>
              <a:rPr lang="en-US" altLang="zh-TW" dirty="0" smtClean="0">
                <a:solidFill>
                  <a:schemeClr val="bg1"/>
                </a:solidFill>
              </a:rPr>
              <a:t>FB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297" y="406359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6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29"/>
    </mc:Choice>
    <mc:Fallback xmlns="">
      <p:transition advTm="412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经典美黑繁" panose="02010609000101010101" pitchFamily="49" charset="-122"/>
              </a:rPr>
              <a:t>測驗選單</a:t>
            </a:r>
            <a:endParaRPr kumimoji="1" lang="ja-JP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经典美黑繁" panose="02010609000101010101" pitchFamily="49" charset="-122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測驗數目會慢慢增加</a:t>
            </a:r>
            <a:endParaRPr lang="ja-JP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66914" y="1474788"/>
            <a:ext cx="9756775" cy="7478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10009348" y="3352073"/>
            <a:ext cx="2148840" cy="20421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138888" y="4172802"/>
            <a:ext cx="205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spc="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測驗一</a:t>
            </a:r>
            <a:endParaRPr lang="zh-TW" altLang="en-US" sz="2400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2752548" y="4233762"/>
            <a:ext cx="2148840" cy="204216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2882088" y="5054491"/>
            <a:ext cx="205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spc="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測驗二</a:t>
            </a:r>
            <a:endParaRPr lang="en-US" altLang="zh-TW" sz="2400" spc="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23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29"/>
    </mc:Choice>
    <mc:Fallback xmlns="">
      <p:transition advTm="412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经典美黑繁" panose="02010609000101010101" pitchFamily="49" charset="-122"/>
              </a:rPr>
              <a:t>測驗進行</a:t>
            </a:r>
            <a:endParaRPr kumimoji="1" lang="ja-JP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经典美黑繁" panose="02010609000101010101" pitchFamily="49" charset="-122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測驗表單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66914" y="1474788"/>
            <a:ext cx="9756775" cy="7478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522404" y="3260221"/>
            <a:ext cx="5411470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濟</a:t>
            </a:r>
            <a:r>
              <a:rPr lang="zh-TW" altLang="en-US" sz="16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意城現理整毒文是天為國作告產會最年此代面臺線時一人亞。步康得影問統的應電眾們容</a:t>
            </a:r>
            <a:r>
              <a:rPr lang="zh-TW" altLang="en-US" sz="1600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r>
              <a:rPr lang="en-US" altLang="zh-TW" sz="1600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16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823960" y="3275461"/>
            <a:ext cx="149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Q2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615170" y="4169991"/>
            <a:ext cx="4258470" cy="2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選項一</a:t>
            </a:r>
            <a:endParaRPr lang="zh-TW" altLang="en-US" sz="10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396026" y="4169991"/>
            <a:ext cx="885190" cy="294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選項二</a:t>
            </a:r>
            <a:endParaRPr lang="zh-TW" altLang="en-US" sz="10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166090" y="4169991"/>
            <a:ext cx="4258470" cy="2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選項三</a:t>
            </a:r>
            <a:endParaRPr lang="zh-TW" altLang="en-US" sz="10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522404" y="5113958"/>
            <a:ext cx="5411470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濟</a:t>
            </a:r>
            <a:r>
              <a:rPr lang="zh-TW" altLang="en-US" sz="16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意城現理整毒文是天為國作告產會最年此代面臺線時一人亞。步康得影問統的應電眾們容</a:t>
            </a:r>
            <a:r>
              <a:rPr lang="zh-TW" altLang="en-US" sz="1600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r>
              <a:rPr lang="en-US" altLang="zh-TW" sz="1600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16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823960" y="5113958"/>
            <a:ext cx="149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615170" y="6099928"/>
            <a:ext cx="4258470" cy="2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選項一</a:t>
            </a:r>
            <a:endParaRPr lang="zh-TW" altLang="en-US" sz="10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1396026" y="6099928"/>
            <a:ext cx="885190" cy="294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選項二</a:t>
            </a:r>
            <a:endParaRPr lang="zh-TW" altLang="en-US" sz="10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166090" y="6099928"/>
            <a:ext cx="42584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選項三</a:t>
            </a:r>
            <a:endParaRPr lang="zh-TW" altLang="en-US" sz="10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55957" y="7057675"/>
            <a:ext cx="2080592" cy="53400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134862" y="7093478"/>
            <a:ext cx="172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83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29"/>
    </mc:Choice>
    <mc:Fallback xmlns="">
      <p:transition advTm="412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66914" y="1474788"/>
            <a:ext cx="9756775" cy="7478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经典美黑繁" panose="02010609000101010101" pitchFamily="49" charset="-122"/>
              </a:rPr>
              <a:t>Loading</a:t>
            </a:r>
            <a:endParaRPr kumimoji="1" lang="ja-JP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经典美黑繁" panose="02010609000101010101" pitchFamily="49" charset="-122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等待結果動畫</a:t>
            </a:r>
            <a:endParaRPr lang="ja-JP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48843" y="903288"/>
            <a:ext cx="9756775" cy="74787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962585" y="5135153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Loading……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四角星形 14"/>
          <p:cNvSpPr/>
          <p:nvPr/>
        </p:nvSpPr>
        <p:spPr>
          <a:xfrm>
            <a:off x="8586401" y="3093410"/>
            <a:ext cx="332014" cy="331464"/>
          </a:xfrm>
          <a:prstGeom prst="star4">
            <a:avLst/>
          </a:prstGeom>
          <a:solidFill>
            <a:srgbClr val="FFE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6" name="四角星形 25"/>
          <p:cNvSpPr/>
          <p:nvPr/>
        </p:nvSpPr>
        <p:spPr>
          <a:xfrm>
            <a:off x="8126700" y="2027152"/>
            <a:ext cx="179614" cy="179316"/>
          </a:xfrm>
          <a:prstGeom prst="star4">
            <a:avLst/>
          </a:prstGeom>
          <a:solidFill>
            <a:srgbClr val="FFE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8" name="四角星形 27"/>
          <p:cNvSpPr/>
          <p:nvPr/>
        </p:nvSpPr>
        <p:spPr>
          <a:xfrm>
            <a:off x="11850562" y="4868438"/>
            <a:ext cx="132742" cy="132522"/>
          </a:xfrm>
          <a:prstGeom prst="star4">
            <a:avLst/>
          </a:prstGeom>
          <a:solidFill>
            <a:srgbClr val="FFE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81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29"/>
    </mc:Choice>
    <mc:Fallback xmlns="">
      <p:transition advTm="412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7066914" y="1474788"/>
            <a:ext cx="9756775" cy="74787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经典美黑繁" panose="02010609000101010101" pitchFamily="49" charset="-122"/>
              </a:rPr>
              <a:t>獲得魔杖</a:t>
            </a:r>
            <a:endParaRPr kumimoji="1" lang="ja-JP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经典美黑繁" panose="02010609000101010101" pitchFamily="49" charset="-122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魔杖的圖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點按圖示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進入詳細說明</a:t>
            </a:r>
            <a:endParaRPr lang="ja-JP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2" name="矩形 1"/>
          <p:cNvSpPr/>
          <p:nvPr/>
        </p:nvSpPr>
        <p:spPr>
          <a:xfrm rot="2280000">
            <a:off x="12253090" y="4530062"/>
            <a:ext cx="90352" cy="19250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四角星形 9"/>
          <p:cNvSpPr/>
          <p:nvPr/>
        </p:nvSpPr>
        <p:spPr>
          <a:xfrm>
            <a:off x="11876085" y="3939127"/>
            <a:ext cx="758726" cy="757470"/>
          </a:xfrm>
          <a:prstGeom prst="star4">
            <a:avLst/>
          </a:prstGeom>
          <a:solidFill>
            <a:srgbClr val="FFE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9" name="四角星形 18"/>
          <p:cNvSpPr/>
          <p:nvPr/>
        </p:nvSpPr>
        <p:spPr>
          <a:xfrm>
            <a:off x="12249055" y="5173533"/>
            <a:ext cx="461106" cy="460342"/>
          </a:xfrm>
          <a:prstGeom prst="star4">
            <a:avLst/>
          </a:prstGeom>
          <a:solidFill>
            <a:srgbClr val="FFE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0" name="四角星形 19"/>
          <p:cNvSpPr/>
          <p:nvPr/>
        </p:nvSpPr>
        <p:spPr>
          <a:xfrm>
            <a:off x="13381441" y="4717889"/>
            <a:ext cx="656516" cy="655429"/>
          </a:xfrm>
          <a:prstGeom prst="star4">
            <a:avLst/>
          </a:prstGeom>
          <a:solidFill>
            <a:srgbClr val="FFE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1" name="四角星形 20"/>
          <p:cNvSpPr/>
          <p:nvPr/>
        </p:nvSpPr>
        <p:spPr>
          <a:xfrm>
            <a:off x="10763880" y="4815432"/>
            <a:ext cx="332014" cy="331464"/>
          </a:xfrm>
          <a:prstGeom prst="star4">
            <a:avLst/>
          </a:prstGeom>
          <a:solidFill>
            <a:srgbClr val="FFE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2710161" y="3444240"/>
            <a:ext cx="167639" cy="167639"/>
          </a:xfrm>
          <a:prstGeom prst="ellipse">
            <a:avLst/>
          </a:prstGeom>
          <a:solidFill>
            <a:srgbClr val="FFE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3989307" y="4173938"/>
            <a:ext cx="97299" cy="97299"/>
          </a:xfrm>
          <a:prstGeom prst="ellipse">
            <a:avLst/>
          </a:prstGeom>
          <a:solidFill>
            <a:srgbClr val="FFE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11318991" y="4657642"/>
            <a:ext cx="97299" cy="97299"/>
          </a:xfrm>
          <a:prstGeom prst="ellipse">
            <a:avLst/>
          </a:prstGeom>
          <a:solidFill>
            <a:srgbClr val="FFE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13154109" y="5716990"/>
            <a:ext cx="167639" cy="167639"/>
          </a:xfrm>
          <a:prstGeom prst="ellipse">
            <a:avLst/>
          </a:prstGeom>
          <a:solidFill>
            <a:srgbClr val="FFE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2566648" y="4336964"/>
            <a:ext cx="671280" cy="719266"/>
          </a:xfrm>
          <a:prstGeom prst="ellipse">
            <a:avLst/>
          </a:prstGeom>
          <a:solidFill>
            <a:srgbClr val="FFF7B9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2196720" y="3755373"/>
            <a:ext cx="1459452" cy="1563780"/>
          </a:xfrm>
          <a:prstGeom prst="ellipse">
            <a:avLst/>
          </a:prstGeom>
          <a:noFill/>
          <a:ln w="76200">
            <a:solidFill>
              <a:srgbClr val="FFF7B9">
                <a:alpha val="1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6" name="矩形 25"/>
          <p:cNvSpPr/>
          <p:nvPr/>
        </p:nvSpPr>
        <p:spPr>
          <a:xfrm rot="2280000">
            <a:off x="11392131" y="6264794"/>
            <a:ext cx="176815" cy="5211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7" name="四角星形 26"/>
          <p:cNvSpPr/>
          <p:nvPr/>
        </p:nvSpPr>
        <p:spPr>
          <a:xfrm>
            <a:off x="13235414" y="3695622"/>
            <a:ext cx="332014" cy="331464"/>
          </a:xfrm>
          <a:prstGeom prst="star4">
            <a:avLst/>
          </a:prstGeom>
          <a:solidFill>
            <a:srgbClr val="FFE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8" name="四角星形 27"/>
          <p:cNvSpPr/>
          <p:nvPr/>
        </p:nvSpPr>
        <p:spPr>
          <a:xfrm>
            <a:off x="10233795" y="4179327"/>
            <a:ext cx="179614" cy="179316"/>
          </a:xfrm>
          <a:prstGeom prst="star4">
            <a:avLst/>
          </a:prstGeom>
          <a:solidFill>
            <a:srgbClr val="FFE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9" name="四角星形 28"/>
          <p:cNvSpPr/>
          <p:nvPr/>
        </p:nvSpPr>
        <p:spPr>
          <a:xfrm>
            <a:off x="9100734" y="3563100"/>
            <a:ext cx="132742" cy="132522"/>
          </a:xfrm>
          <a:prstGeom prst="star4">
            <a:avLst/>
          </a:prstGeom>
          <a:solidFill>
            <a:srgbClr val="FFE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30" name="四角星形 29"/>
          <p:cNvSpPr/>
          <p:nvPr/>
        </p:nvSpPr>
        <p:spPr>
          <a:xfrm>
            <a:off x="11850562" y="4868438"/>
            <a:ext cx="132742" cy="132522"/>
          </a:xfrm>
          <a:prstGeom prst="star4">
            <a:avLst/>
          </a:prstGeom>
          <a:solidFill>
            <a:srgbClr val="FFE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95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29"/>
    </mc:Choice>
    <mc:Fallback xmlns="">
      <p:transition advTm="412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经典美黑繁" panose="02010609000101010101" pitchFamily="49" charset="-122"/>
              </a:rPr>
              <a:t>測驗結果</a:t>
            </a:r>
            <a:endParaRPr kumimoji="1" lang="ja-JP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经典美黑繁" panose="02010609000101010101" pitchFamily="49" charset="-122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>
            <a:noAutofit/>
          </a:bodyPr>
          <a:lstStyle/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你成為的是哪種魔法少女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分享至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</a:p>
          <a:p>
            <a:r>
              <a:rPr kumimoji="1"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留言板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1800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Donate</a:t>
            </a:r>
            <a:endParaRPr kumimoji="1" lang="ja-JP" altLang="en-US" sz="1800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66914" y="1474788"/>
            <a:ext cx="9756775" cy="7478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637520" y="3363005"/>
            <a:ext cx="3696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法少女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37520" y="3820094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spc="300" dirty="0"/>
              <a:t>也如意突檢不了文引：能爸不安全招取受趣隨英應任會否層也多對，後子二，發有個新心最現失大際庭站力。濟意城現理整毒文是天為國作告產會最年此代面臺線時一人亞。步康得影問統的應電眾們容目</a:t>
            </a:r>
            <a:r>
              <a:rPr lang="zh-TW" altLang="en-US" sz="1000" spc="300" dirty="0" smtClean="0"/>
              <a:t>。</a:t>
            </a:r>
            <a:endParaRPr lang="zh-TW" altLang="en-US" sz="1000" spc="3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1"/>
          <a:stretch/>
        </p:blipFill>
        <p:spPr>
          <a:xfrm>
            <a:off x="8785065" y="5724986"/>
            <a:ext cx="5252737" cy="142284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8785065" y="3492748"/>
            <a:ext cx="1508760" cy="14542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846026" y="6237136"/>
            <a:ext cx="404654" cy="4117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>
              <a:solidFill>
                <a:sysClr val="windowText" lastClr="000000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8785065" y="5445821"/>
            <a:ext cx="6363495" cy="6398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2" t="20457" r="52472" b="70079"/>
          <a:stretch/>
        </p:blipFill>
        <p:spPr>
          <a:xfrm>
            <a:off x="14425930" y="5724987"/>
            <a:ext cx="722630" cy="25292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690" y="6064326"/>
            <a:ext cx="773913" cy="4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29"/>
    </mc:Choice>
    <mc:Fallback xmlns="">
      <p:transition advTm="41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smtClean="0">
                <a:latin typeface="Senobi Gothic" charset="-128"/>
                <a:ea typeface="Senobi Gothic" charset="-128"/>
                <a:cs typeface="Senobi Gothic" charset="-128"/>
              </a:rPr>
              <a:t>組員介紹</a:t>
            </a:r>
            <a:endParaRPr kumimoji="1" lang="ja-JP" altLang="en-US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SEARCH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6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95"/>
    </mc:Choice>
    <mc:Fallback xmlns="">
      <p:transition advTm="549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稀有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度分析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>
          <a:xfrm>
            <a:off x="1464309" y="5365094"/>
            <a:ext cx="4518480" cy="35122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點選魔法少女，查看擁有人數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66914" y="1474788"/>
            <a:ext cx="9756775" cy="7478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610600" y="2697480"/>
            <a:ext cx="1600200" cy="1600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562690" y="4453748"/>
            <a:ext cx="3696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法少女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1035190" y="2697480"/>
            <a:ext cx="1600200" cy="1600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9987280" y="4453748"/>
            <a:ext cx="3696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法少女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3390744" y="2697480"/>
            <a:ext cx="1600200" cy="1600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2342834" y="4453748"/>
            <a:ext cx="3696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法少女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8610600" y="5365094"/>
            <a:ext cx="1600200" cy="1600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562690" y="7121362"/>
            <a:ext cx="3696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法少女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1035190" y="5365094"/>
            <a:ext cx="1600200" cy="1600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9987280" y="7121362"/>
            <a:ext cx="3696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法少女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13390744" y="5365094"/>
            <a:ext cx="1600200" cy="1600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2342834" y="7121362"/>
            <a:ext cx="3696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法少女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6883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watching!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1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544"/>
    </mc:Choice>
    <mc:Fallback xmlns="">
      <p:transition advTm="135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03351" y="1398589"/>
            <a:ext cx="6741582" cy="3648420"/>
          </a:xfrm>
        </p:spPr>
        <p:txBody>
          <a:bodyPr/>
          <a:lstStyle/>
          <a:p>
            <a:r>
              <a:rPr lang="zh-TW" altLang="en-US" sz="6600" dirty="0">
                <a:latin typeface="Senobi Gothic" charset="-128"/>
                <a:ea typeface="Senobi Gothic" charset="-128"/>
                <a:cs typeface="Senobi Gothic" charset="-128"/>
              </a:rPr>
              <a:t>呂承諺</a:t>
            </a:r>
            <a:r>
              <a:rPr lang="en-US" altLang="zh-TW" dirty="0">
                <a:latin typeface="Senobi Gothic" charset="-128"/>
                <a:ea typeface="Senobi Gothic" charset="-128"/>
                <a:cs typeface="Senobi Gothic" charset="-128"/>
              </a:rPr>
              <a:t>	</a:t>
            </a:r>
            <a:r>
              <a:rPr kumimoji="1" lang="zh-TW" altLang="en-US" sz="2400" dirty="0">
                <a:latin typeface="Senobi Gothic" charset="-128"/>
                <a:ea typeface="Senobi Gothic" charset="-128"/>
                <a:cs typeface="Senobi Gothic" charset="-128"/>
              </a:rPr>
              <a:t>四資管二 </a:t>
            </a:r>
            <a:r>
              <a:rPr kumimoji="1" lang="en-US" altLang="zh-TW" sz="2400" dirty="0">
                <a:latin typeface="Senobi Gothic" charset="-128"/>
                <a:ea typeface="Senobi Gothic" charset="-128"/>
                <a:cs typeface="Senobi Gothic" charset="-128"/>
              </a:rPr>
              <a:t>B10509002</a:t>
            </a:r>
            <a:endParaRPr kumimoji="1" lang="ja-JP" altLang="en-US" sz="2400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err="1">
                <a:latin typeface="Senobi Gothic" charset="-128"/>
                <a:ea typeface="Senobi Gothic" charset="-128"/>
                <a:cs typeface="Senobi Gothic" charset="-128"/>
              </a:rPr>
              <a:t>Github</a:t>
            </a:r>
            <a:r>
              <a:rPr lang="en-US" altLang="ja-JP" dirty="0">
                <a:latin typeface="Senobi Gothic" charset="-128"/>
                <a:ea typeface="Senobi Gothic" charset="-128"/>
                <a:cs typeface="Senobi Gothic" charset="-128"/>
              </a:rPr>
              <a:t>: killua4564</a:t>
            </a:r>
            <a:endParaRPr lang="en-US" altLang="zh-TW" dirty="0">
              <a:latin typeface="Senobi Gothic" charset="-128"/>
              <a:ea typeface="Senobi Gothic" charset="-128"/>
              <a:cs typeface="Senobi Gothic" charset="-128"/>
            </a:endParaRPr>
          </a:p>
          <a:p>
            <a:r>
              <a:rPr lang="en-US" altLang="ja-JP" dirty="0">
                <a:latin typeface="Senobi Gothic" charset="-128"/>
                <a:ea typeface="Senobi Gothic" charset="-128"/>
                <a:cs typeface="Senobi Gothic" charset="-128"/>
              </a:rPr>
              <a:t>FB: Cheng Yan</a:t>
            </a:r>
            <a:endParaRPr kumimoji="1" lang="en-US" altLang="ja-JP" dirty="0">
              <a:latin typeface="Senobi Gothic" charset="-128"/>
              <a:ea typeface="Senobi Gothic" charset="-128"/>
              <a:cs typeface="Senobi Gothic" charset="-128"/>
            </a:endParaRPr>
          </a:p>
          <a:p>
            <a:r>
              <a:rPr lang="en-US" altLang="zh-TW" dirty="0" err="1">
                <a:latin typeface="Senobi Gothic" charset="-128"/>
                <a:ea typeface="Senobi Gothic" charset="-128"/>
                <a:cs typeface="Senobi Gothic" charset="-128"/>
              </a:rPr>
              <a:t>plurk</a:t>
            </a:r>
            <a:r>
              <a:rPr lang="en-US" altLang="zh-TW" dirty="0">
                <a:latin typeface="Senobi Gothic" charset="-128"/>
                <a:ea typeface="Senobi Gothic" charset="-128"/>
                <a:cs typeface="Senobi Gothic" charset="-128"/>
              </a:rPr>
              <a:t>: Killua4564</a:t>
            </a:r>
          </a:p>
          <a:p>
            <a:r>
              <a:rPr lang="en-US" altLang="zh-TW" dirty="0">
                <a:latin typeface="Senobi Gothic" charset="-128"/>
                <a:ea typeface="Senobi Gothic" charset="-128"/>
                <a:cs typeface="Senobi Gothic" charset="-128"/>
              </a:rPr>
              <a:t>telegram: Killua4564</a:t>
            </a:r>
          </a:p>
          <a:p>
            <a:r>
              <a:rPr lang="en-US" altLang="zh-TW" dirty="0">
                <a:latin typeface="Senobi Gothic" charset="-128"/>
                <a:ea typeface="Senobi Gothic" charset="-128"/>
                <a:cs typeface="Senobi Gothic" charset="-128"/>
              </a:rPr>
              <a:t>Email: turtle20953809@gmail.com</a:t>
            </a:r>
          </a:p>
          <a:p>
            <a:endParaRPr kumimoji="1" lang="ja-JP" altLang="en-US" dirty="0"/>
          </a:p>
        </p:txBody>
      </p:sp>
      <p:pic>
        <p:nvPicPr>
          <p:cNvPr id="10" name="圖片預留位置 9">
            <a:extLst>
              <a:ext uri="{FF2B5EF4-FFF2-40B4-BE49-F238E27FC236}">
                <a16:creationId xmlns:a16="http://schemas.microsoft.com/office/drawing/2014/main" xmlns="" id="{F55AF15F-66F5-FB4D-A6F4-521A5080E4C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1" b="6991"/>
          <a:stretch>
            <a:fillRect/>
          </a:stretch>
        </p:blipFill>
        <p:spPr>
          <a:xfrm>
            <a:off x="10674626" y="1398589"/>
            <a:ext cx="6208920" cy="5340770"/>
          </a:xfrm>
        </p:spPr>
      </p:pic>
    </p:spTree>
    <p:extLst>
      <p:ext uri="{BB962C8B-B14F-4D97-AF65-F5344CB8AC3E}">
        <p14:creationId xmlns:p14="http://schemas.microsoft.com/office/powerpoint/2010/main" val="122078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69"/>
    </mc:Choice>
    <mc:Fallback xmlns="">
      <p:transition advTm="38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03351" y="1398589"/>
            <a:ext cx="6741582" cy="3648420"/>
          </a:xfrm>
        </p:spPr>
        <p:txBody>
          <a:bodyPr/>
          <a:lstStyle/>
          <a:p>
            <a:r>
              <a:rPr lang="zh-TW" altLang="en-US" sz="6600" dirty="0" smtClean="0">
                <a:latin typeface="Senobi Gothic" charset="-128"/>
                <a:ea typeface="Senobi Gothic" charset="-128"/>
                <a:cs typeface="Senobi Gothic" charset="-128"/>
              </a:rPr>
              <a:t>劉力</a:t>
            </a:r>
            <a:r>
              <a:rPr lang="zh-TW" altLang="en-US" sz="6600" dirty="0" smtClean="0">
                <a:latin typeface="Senobi Gothic" charset="-128"/>
                <a:ea typeface="Senobi Gothic" charset="-128"/>
                <a:cs typeface="Senobi Gothic" charset="-128"/>
              </a:rPr>
              <a:t>瑄 </a:t>
            </a:r>
            <a:r>
              <a:rPr kumimoji="1" lang="zh-TW" altLang="en-US" sz="2400" dirty="0" smtClean="0">
                <a:latin typeface="Senobi Gothic" charset="-128"/>
                <a:ea typeface="Senobi Gothic" charset="-128"/>
                <a:cs typeface="Senobi Gothic" charset="-128"/>
              </a:rPr>
              <a:t>四</a:t>
            </a:r>
            <a:r>
              <a:rPr kumimoji="1" lang="zh-TW" altLang="en-US" sz="2400" dirty="0" smtClean="0">
                <a:latin typeface="Senobi Gothic" charset="-128"/>
                <a:ea typeface="Senobi Gothic" charset="-128"/>
                <a:cs typeface="Senobi Gothic" charset="-128"/>
              </a:rPr>
              <a:t>資管二 </a:t>
            </a:r>
            <a:r>
              <a:rPr kumimoji="1" lang="en-US" altLang="zh-TW" sz="2400" dirty="0" smtClean="0">
                <a:latin typeface="Senobi Gothic" charset="-128"/>
                <a:ea typeface="Senobi Gothic" charset="-128"/>
                <a:cs typeface="Senobi Gothic" charset="-128"/>
              </a:rPr>
              <a:t>B10533018</a:t>
            </a:r>
            <a:endParaRPr kumimoji="1" lang="ja-JP" altLang="en-US" sz="2400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smtClean="0">
                <a:latin typeface="Senobi Gothic" charset="-128"/>
                <a:ea typeface="Senobi Gothic" charset="-128"/>
                <a:cs typeface="Senobi Gothic" charset="-128"/>
              </a:rPr>
              <a:t>Github:a9630121a9630121</a:t>
            </a:r>
            <a:endParaRPr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r>
              <a:rPr kumimoji="1"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興趣是在地上打滾，擅長發抖。</a:t>
            </a:r>
            <a:endParaRPr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endParaRPr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endParaRPr kumimoji="1" lang="ja-JP" altLang="en-US" dirty="0"/>
          </a:p>
        </p:txBody>
      </p:sp>
      <p:pic>
        <p:nvPicPr>
          <p:cNvPr id="5" name="圖片版面配置區 4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9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36" b="7036"/>
          <a:stretch>
            <a:fillRect/>
          </a:stretch>
        </p:blipFill>
        <p:spPr>
          <a:xfrm>
            <a:off x="9318625" y="-137160"/>
            <a:ext cx="8969376" cy="7715250"/>
          </a:xfrm>
        </p:spPr>
      </p:pic>
    </p:spTree>
    <p:extLst>
      <p:ext uri="{BB962C8B-B14F-4D97-AF65-F5344CB8AC3E}">
        <p14:creationId xmlns:p14="http://schemas.microsoft.com/office/powerpoint/2010/main" val="7124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69"/>
    </mc:Choice>
    <mc:Fallback xmlns="">
      <p:transition advTm="386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03351" y="1398589"/>
            <a:ext cx="6741582" cy="3648420"/>
          </a:xfrm>
        </p:spPr>
        <p:txBody>
          <a:bodyPr/>
          <a:lstStyle/>
          <a:p>
            <a:r>
              <a:rPr lang="zh-TW" altLang="en-US" sz="6600" dirty="0" smtClean="0">
                <a:latin typeface="Senobi Gothic" charset="-128"/>
                <a:ea typeface="Senobi Gothic" charset="-128"/>
                <a:cs typeface="Senobi Gothic" charset="-128"/>
              </a:rPr>
              <a:t>熊佳</a:t>
            </a:r>
            <a:r>
              <a:rPr lang="zh-TW" altLang="en-US" sz="6600" dirty="0">
                <a:latin typeface="Senobi Gothic" charset="-128"/>
                <a:ea typeface="Senobi Gothic" charset="-128"/>
                <a:cs typeface="Senobi Gothic" charset="-128"/>
              </a:rPr>
              <a:t>盈</a:t>
            </a:r>
            <a:r>
              <a:rPr lang="en-US" altLang="zh-TW" dirty="0">
                <a:latin typeface="Senobi Gothic" charset="-128"/>
                <a:ea typeface="Senobi Gothic" charset="-128"/>
                <a:cs typeface="Senobi Gothic" charset="-128"/>
              </a:rPr>
              <a:t>	</a:t>
            </a:r>
            <a:r>
              <a:rPr kumimoji="1" lang="zh-TW" altLang="en-US" sz="2400" dirty="0" smtClean="0">
                <a:latin typeface="Senobi Gothic" charset="-128"/>
                <a:ea typeface="Senobi Gothic" charset="-128"/>
                <a:cs typeface="Senobi Gothic" charset="-128"/>
              </a:rPr>
              <a:t>四資管二 </a:t>
            </a:r>
            <a:r>
              <a:rPr kumimoji="1" lang="en-US" altLang="zh-TW" sz="2400" dirty="0" smtClean="0">
                <a:latin typeface="Senobi Gothic" charset="-128"/>
                <a:ea typeface="Senobi Gothic" charset="-128"/>
                <a:cs typeface="Senobi Gothic" charset="-128"/>
              </a:rPr>
              <a:t>B10509010</a:t>
            </a:r>
            <a:endParaRPr kumimoji="1" lang="ja-JP" altLang="en-US" sz="2400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>
                <a:latin typeface="Senobi Gothic" charset="-128"/>
                <a:ea typeface="Senobi Gothic" charset="-128"/>
                <a:cs typeface="Senobi Gothic" charset="-128"/>
              </a:rPr>
              <a:t>Github:kuma0923</a:t>
            </a:r>
            <a:endParaRPr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r>
              <a:rPr kumimoji="1"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有用的東西懂得不多，沒用的東西倒是知道不少</a:t>
            </a:r>
            <a:endParaRPr kumimoji="1" lang="en-US" altLang="ja-JP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endParaRPr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endParaRPr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endParaRPr kumimoji="1" lang="ja-JP" altLang="en-US" dirty="0"/>
          </a:p>
        </p:txBody>
      </p:sp>
      <p:pic>
        <p:nvPicPr>
          <p:cNvPr id="4" name="圖片版面配置區 3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1" b="6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589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69"/>
    </mc:Choice>
    <mc:Fallback xmlns="">
      <p:transition advTm="386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03351" y="1398589"/>
            <a:ext cx="6741582" cy="3648420"/>
          </a:xfrm>
        </p:spPr>
        <p:txBody>
          <a:bodyPr/>
          <a:lstStyle/>
          <a:p>
            <a:r>
              <a:rPr kumimoji="1" lang="zh-TW" altLang="en-US" sz="6600" dirty="0" smtClean="0">
                <a:latin typeface="Senobi Gothic" charset="-128"/>
                <a:ea typeface="Senobi Gothic" charset="-128"/>
                <a:cs typeface="Senobi Gothic" charset="-128"/>
              </a:rPr>
              <a:t>謝明希</a:t>
            </a:r>
            <a:r>
              <a:rPr lang="en-US" altLang="zh-TW" dirty="0">
                <a:latin typeface="Senobi Gothic" charset="-128"/>
                <a:ea typeface="Senobi Gothic" charset="-128"/>
                <a:cs typeface="Senobi Gothic" charset="-128"/>
              </a:rPr>
              <a:t>	</a:t>
            </a:r>
            <a:r>
              <a:rPr kumimoji="1" lang="zh-TW" altLang="en-US" sz="2400" dirty="0" smtClean="0">
                <a:latin typeface="Senobi Gothic" charset="-128"/>
                <a:ea typeface="Senobi Gothic" charset="-128"/>
                <a:cs typeface="Senobi Gothic" charset="-128"/>
              </a:rPr>
              <a:t>四資管二 </a:t>
            </a:r>
            <a:r>
              <a:rPr kumimoji="1" lang="en-US" altLang="zh-TW" sz="2400" dirty="0" smtClean="0">
                <a:latin typeface="Senobi Gothic" charset="-128"/>
                <a:ea typeface="Senobi Gothic" charset="-128"/>
                <a:cs typeface="Senobi Gothic" charset="-128"/>
              </a:rPr>
              <a:t>B10533012</a:t>
            </a:r>
            <a:endParaRPr kumimoji="1" lang="ja-JP" altLang="en-US" sz="2400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err="1" smtClean="0">
                <a:latin typeface="Senobi Gothic" charset="-128"/>
                <a:ea typeface="Senobi Gothic" charset="-128"/>
                <a:cs typeface="Senobi Gothic" charset="-128"/>
              </a:rPr>
              <a:t>Github</a:t>
            </a:r>
            <a:r>
              <a:rPr lang="en-US" altLang="ja-JP" dirty="0" err="1">
                <a:latin typeface="Senobi Gothic" charset="-128"/>
                <a:ea typeface="Senobi Gothic" charset="-128"/>
                <a:cs typeface="Senobi Gothic" charset="-128"/>
              </a:rPr>
              <a:t>:</a:t>
            </a:r>
            <a:r>
              <a:rPr lang="en-US" altLang="zh-TW" dirty="0" err="1" smtClean="0">
                <a:latin typeface="Senobi Gothic" charset="-128"/>
                <a:ea typeface="Senobi Gothic" charset="-128"/>
                <a:cs typeface="Senobi Gothic" charset="-128"/>
              </a:rPr>
              <a:t>FormyHarmony</a:t>
            </a:r>
            <a:endParaRPr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r>
              <a:rPr lang="en-US" altLang="ja-JP" dirty="0">
                <a:latin typeface="Senobi Gothic" charset="-128"/>
                <a:ea typeface="Senobi Gothic" charset="-128"/>
                <a:cs typeface="Senobi Gothic" charset="-128"/>
              </a:rPr>
              <a:t>FB: https://</a:t>
            </a:r>
            <a:r>
              <a:rPr lang="en-US" altLang="ja-JP" dirty="0" err="1">
                <a:latin typeface="Senobi Gothic" charset="-128"/>
                <a:ea typeface="Senobi Gothic" charset="-128"/>
                <a:cs typeface="Senobi Gothic" charset="-128"/>
              </a:rPr>
              <a:t>www.facebook.com</a:t>
            </a:r>
            <a:r>
              <a:rPr lang="en-US" altLang="ja-JP" dirty="0">
                <a:latin typeface="Senobi Gothic" charset="-128"/>
                <a:ea typeface="Senobi Gothic" charset="-128"/>
                <a:cs typeface="Senobi Gothic" charset="-128"/>
              </a:rPr>
              <a:t>/</a:t>
            </a:r>
            <a:r>
              <a:rPr lang="en-US" altLang="ja-JP" dirty="0" err="1">
                <a:latin typeface="Senobi Gothic" charset="-128"/>
                <a:ea typeface="Senobi Gothic" charset="-128"/>
                <a:cs typeface="Senobi Gothic" charset="-128"/>
              </a:rPr>
              <a:t>fortheharmony</a:t>
            </a:r>
            <a:endParaRPr kumimoji="1" lang="en-US" altLang="ja-JP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r>
              <a:rPr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夢想</a:t>
            </a:r>
            <a:r>
              <a:rPr lang="en-US" altLang="zh-TW" dirty="0" smtClean="0">
                <a:latin typeface="Senobi Gothic" charset="-128"/>
                <a:ea typeface="Senobi Gothic" charset="-128"/>
                <a:cs typeface="Senobi Gothic" charset="-128"/>
              </a:rPr>
              <a:t>:</a:t>
            </a:r>
            <a:r>
              <a:rPr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可以在世界各地做作品、策展，然後能理解所有的錯誤訊息，人類也好程式也好</a:t>
            </a:r>
            <a:endParaRPr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endParaRPr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endParaRPr lang="en-US" altLang="zh-TW" dirty="0" smtClean="0">
              <a:latin typeface="Senobi Gothic" charset="-128"/>
              <a:ea typeface="Senobi Gothic" charset="-128"/>
              <a:cs typeface="Senobi Gothic" charset="-128"/>
            </a:endParaRPr>
          </a:p>
          <a:p>
            <a:endParaRPr kumimoji="1" lang="ja-JP" altLang="en-US" dirty="0"/>
          </a:p>
        </p:txBody>
      </p:sp>
      <p:pic>
        <p:nvPicPr>
          <p:cNvPr id="5" name="圖片版面配置區 4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1" b="6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78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69"/>
    </mc:Choice>
    <mc:Fallback xmlns="">
      <p:transition advTm="38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開發目的</a:t>
            </a:r>
            <a:endParaRPr kumimoji="1" lang="ja-JP" altLang="en-US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SEARCH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71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95"/>
    </mc:Choice>
    <mc:Fallback xmlns="">
      <p:transition advTm="549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080942" y="421293"/>
            <a:ext cx="8119241" cy="6110513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Senobi Gothic" charset="-128"/>
                <a:ea typeface="Senobi Gothic" charset="-128"/>
                <a:cs typeface="Senobi Gothic" charset="-128"/>
              </a:rPr>
              <a:t>一個以</a:t>
            </a:r>
            <a:r>
              <a:rPr kumimoji="1" lang="zh-TW" altLang="en-US" sz="4400" dirty="0" smtClean="0">
                <a:solidFill>
                  <a:schemeClr val="tx1"/>
                </a:solidFill>
                <a:latin typeface="Senobi Gothic" charset="-128"/>
                <a:ea typeface="Senobi Gothic" charset="-128"/>
                <a:cs typeface="Senobi Gothic" charset="-128"/>
              </a:rPr>
              <a:t>心理測驗為主的網頁</a:t>
            </a:r>
            <a:endParaRPr kumimoji="1" lang="ja-JP" altLang="en-US" sz="4400" dirty="0">
              <a:solidFill>
                <a:schemeClr val="tx1"/>
              </a:solidFill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727324" y="4034971"/>
            <a:ext cx="8224125" cy="3051630"/>
          </a:xfrm>
        </p:spPr>
        <p:txBody>
          <a:bodyPr>
            <a:noAutofit/>
          </a:bodyPr>
          <a:lstStyle/>
          <a:p>
            <a:r>
              <a:rPr kumimoji="1" lang="zh-TW" altLang="en-US" sz="2800" dirty="0" smtClean="0">
                <a:latin typeface="Senobi Gothic" charset="-128"/>
                <a:ea typeface="Senobi Gothic" charset="-128"/>
                <a:cs typeface="Senobi Gothic" charset="-128"/>
              </a:rPr>
              <a:t>透過簡單的心理測驗互動，劃分受測者的</a:t>
            </a:r>
            <a:r>
              <a:rPr lang="zh-TW" altLang="en-US" sz="3200" dirty="0" smtClean="0">
                <a:latin typeface="LingWai TC Medium" charset="-120"/>
                <a:ea typeface="LingWai TC Medium" charset="-120"/>
                <a:cs typeface="LingWai TC Medium" charset="-120"/>
              </a:rPr>
              <a:t>絕望</a:t>
            </a:r>
            <a:r>
              <a:rPr lang="zh-TW" altLang="en-US" sz="2800" dirty="0" smtClean="0">
                <a:latin typeface="Senobi Gothic" charset="-128"/>
                <a:ea typeface="Senobi Gothic" charset="-128"/>
                <a:cs typeface="Senobi Gothic" charset="-128"/>
              </a:rPr>
              <a:t>類型，並以此為憑依，賦予他們不同的</a:t>
            </a:r>
            <a:r>
              <a:rPr kumimoji="1" lang="zh-TW" altLang="en-US" sz="2800" dirty="0" smtClean="0">
                <a:latin typeface="Senobi Gothic" charset="-128"/>
                <a:ea typeface="Senobi Gothic" charset="-128"/>
                <a:cs typeface="Senobi Gothic" charset="-128"/>
              </a:rPr>
              <a:t>魔法少女類別，體驗變成魔法少女的感覺（？ 並可分享至</a:t>
            </a:r>
            <a:r>
              <a:rPr kumimoji="1" lang="en-US" altLang="zh-TW" sz="2800" dirty="0" smtClean="0">
                <a:latin typeface="Senobi Gothic" charset="-128"/>
                <a:ea typeface="Senobi Gothic" charset="-128"/>
                <a:cs typeface="Senobi Gothic" charset="-128"/>
              </a:rPr>
              <a:t> fb </a:t>
            </a:r>
            <a:r>
              <a:rPr lang="zh-TW" altLang="en-US" sz="2800" dirty="0" smtClean="0">
                <a:latin typeface="Senobi Gothic" charset="-128"/>
                <a:ea typeface="Senobi Gothic" charset="-128"/>
                <a:cs typeface="Senobi Gothic" charset="-128"/>
              </a:rPr>
              <a:t>與朋友，讓我們能透過社群網站快速的搜集資料。</a:t>
            </a:r>
            <a:endParaRPr kumimoji="1" lang="ja-JP" altLang="en-US" sz="2800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275838" y="4414105"/>
            <a:ext cx="6617576" cy="1146681"/>
          </a:xfrm>
        </p:spPr>
        <p:txBody>
          <a:bodyPr/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Senobi Gothic" charset="-128"/>
                <a:ea typeface="Senobi Gothic" charset="-128"/>
                <a:cs typeface="Senobi Gothic" charset="-128"/>
              </a:rPr>
              <a:t>從</a:t>
            </a:r>
            <a:r>
              <a:rPr lang="zh-TW" altLang="en-US" sz="4000" dirty="0" smtClean="0">
                <a:solidFill>
                  <a:schemeClr val="bg1"/>
                </a:solidFill>
                <a:latin typeface="LingWai TC Medium" charset="-120"/>
                <a:ea typeface="LingWai TC Medium" charset="-120"/>
                <a:cs typeface="LingWai TC Medium" charset="-120"/>
              </a:rPr>
              <a:t>絕望</a:t>
            </a:r>
            <a:r>
              <a:rPr lang="zh-TW" altLang="en-US" sz="4000" dirty="0" smtClean="0">
                <a:solidFill>
                  <a:schemeClr val="bg1"/>
                </a:solidFill>
                <a:latin typeface="Senobi Gothic" charset="-128"/>
                <a:ea typeface="Senobi Gothic" charset="-128"/>
                <a:cs typeface="Senobi Gothic" charset="-128"/>
              </a:rPr>
              <a:t>中誕生魔法少女</a:t>
            </a:r>
            <a:r>
              <a:rPr kumimoji="1" lang="zh-TW" altLang="en-US" sz="4000" dirty="0" smtClean="0">
                <a:solidFill>
                  <a:schemeClr val="bg1"/>
                </a:solidFill>
                <a:latin typeface="Senobi Gothic" charset="-128"/>
                <a:ea typeface="Senobi Gothic" charset="-128"/>
                <a:cs typeface="Senobi Gothic" charset="-128"/>
              </a:rPr>
              <a:t>？</a:t>
            </a:r>
            <a:endParaRPr kumimoji="1" lang="ja-JP" altLang="en-US" sz="4000" dirty="0">
              <a:solidFill>
                <a:schemeClr val="bg1"/>
              </a:solidFill>
              <a:latin typeface="Senobi Gothic" charset="-128"/>
              <a:ea typeface="Senobi Gothic" charset="-128"/>
              <a:cs typeface="Senobi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178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19"/>
    </mc:Choice>
    <mc:Fallback xmlns="">
      <p:transition advTm="39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 smtClean="0">
                <a:latin typeface="Senobi Gothic" charset="-128"/>
                <a:ea typeface="Senobi Gothic" charset="-128"/>
                <a:cs typeface="Senobi Gothic" charset="-128"/>
              </a:rPr>
              <a:t>開發進度規劃</a:t>
            </a:r>
            <a:endParaRPr kumimoji="1" lang="ja-JP" altLang="en-US" dirty="0">
              <a:latin typeface="Senobi Gothic" charset="-128"/>
              <a:ea typeface="Senobi Gothic" charset="-128"/>
              <a:cs typeface="Senobi Gothic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SEARCH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550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95"/>
    </mc:Choice>
    <mc:Fallback xmlns="">
      <p:transition advTm="5495"/>
    </mc:Fallback>
  </mc:AlternateContent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6933</TotalTime>
  <Words>601</Words>
  <Application>Microsoft Macintosh PowerPoint</Application>
  <PresentationFormat>自訂</PresentationFormat>
  <Paragraphs>132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4" baseType="lpstr">
      <vt:lpstr>Coo Hew</vt:lpstr>
      <vt:lpstr>Gidole</vt:lpstr>
      <vt:lpstr>LingWai TC Medium</vt:lpstr>
      <vt:lpstr>Senobi Gothic</vt:lpstr>
      <vt:lpstr>Spica Neue</vt:lpstr>
      <vt:lpstr>Spica Neue Bold</vt:lpstr>
      <vt:lpstr>Wingdings</vt:lpstr>
      <vt:lpstr>经典美黑繁</vt:lpstr>
      <vt:lpstr>游ゴシック</vt:lpstr>
      <vt:lpstr>微軟正黑體</vt:lpstr>
      <vt:lpstr>Arial</vt:lpstr>
      <vt:lpstr>Contents</vt:lpstr>
      <vt:lpstr>No Footer</vt:lpstr>
      <vt:lpstr>網頁製作期中簡報</vt:lpstr>
      <vt:lpstr>PowerPoint 簡報</vt:lpstr>
      <vt:lpstr>呂承諺 四資管二 B10509002</vt:lpstr>
      <vt:lpstr>劉力瑄 四資管二 B10533018</vt:lpstr>
      <vt:lpstr>熊佳盈 四資管二 B10509010</vt:lpstr>
      <vt:lpstr>謝明希 四資管二 B10533012</vt:lpstr>
      <vt:lpstr>PowerPoint 簡報</vt:lpstr>
      <vt:lpstr>一個以心理測驗為主的網頁</vt:lpstr>
      <vt:lpstr>PowerPoint 簡報</vt:lpstr>
      <vt:lpstr>進度規劃表</vt:lpstr>
      <vt:lpstr>PowerPoint 簡報</vt:lpstr>
      <vt:lpstr>使用流程</vt:lpstr>
      <vt:lpstr>起始頁面</vt:lpstr>
      <vt:lpstr>登入</vt:lpstr>
      <vt:lpstr>測驗選單</vt:lpstr>
      <vt:lpstr>測驗進行</vt:lpstr>
      <vt:lpstr>Loading</vt:lpstr>
      <vt:lpstr>獲得魔杖</vt:lpstr>
      <vt:lpstr>測驗結果</vt:lpstr>
      <vt:lpstr>魔法少女 稀有度分析</vt:lpstr>
      <vt:lpstr>Thank you for watching!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Microsoft Office 使用者</cp:lastModifiedBy>
  <cp:revision>267</cp:revision>
  <dcterms:created xsi:type="dcterms:W3CDTF">2016-10-08T14:15:50Z</dcterms:created>
  <dcterms:modified xsi:type="dcterms:W3CDTF">2018-04-27T06:11:35Z</dcterms:modified>
</cp:coreProperties>
</file>