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華康竹風體W4" panose="03000409000000000000" pitchFamily="65" charset="-120"/>
                <a:ea typeface="華康竹風體W4" panose="030004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 b="1">
                <a:latin typeface="華康鋼筆體W2" panose="03000209000000000000" pitchFamily="65" charset="-120"/>
                <a:ea typeface="華康鋼筆體W2" panose="030002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華康徽宗宮體W5" panose="03000509000000000000" pitchFamily="65" charset="-120"/>
                <a:ea typeface="華康徽宗宮體W5" panose="03000509000000000000" pitchFamily="65" charset="-120"/>
              </a:defRPr>
            </a:lvl1pPr>
            <a:lvl2pPr>
              <a:defRPr>
                <a:latin typeface="華康徽宗宮體W5" panose="03000509000000000000" pitchFamily="65" charset="-120"/>
                <a:ea typeface="華康徽宗宮體W5" panose="03000509000000000000" pitchFamily="65" charset="-120"/>
              </a:defRPr>
            </a:lvl2pPr>
            <a:lvl3pPr>
              <a:defRPr>
                <a:latin typeface="華康徽宗宮體W5" panose="03000509000000000000" pitchFamily="65" charset="-120"/>
                <a:ea typeface="華康徽宗宮體W5" panose="03000509000000000000" pitchFamily="65" charset="-12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晚餐吃什麼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zh-TW" altLang="en-US" sz="6600" dirty="0" smtClean="0"/>
              <a:t>公館</a:t>
            </a:r>
            <a:r>
              <a:rPr lang="zh-TW" altLang="en-US" sz="6600" dirty="0"/>
              <a:t>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0868" y="5080958"/>
            <a:ext cx="9230264" cy="1640517"/>
          </a:xfrm>
        </p:spPr>
        <p:txBody>
          <a:bodyPr>
            <a:normAutofit/>
          </a:bodyPr>
          <a:lstStyle/>
          <a:p>
            <a:r>
              <a:rPr lang="zh-TW" altLang="en-US" sz="2500" dirty="0" smtClean="0"/>
              <a:t>楊舒媛、沈士豪、彭傑、廖巧穎</a:t>
            </a:r>
            <a:endParaRPr lang="zh-TW" altLang="en-US" sz="2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95" y="4086326"/>
            <a:ext cx="2843046" cy="18928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22" y="4073493"/>
            <a:ext cx="2558046" cy="19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/>
              <a:t>小組成員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02988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楊舒媛：開發規劃、網站後台架設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沈士豪：開發動機、會員功能建置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彭傑：統整餐廳攤販資訊、網站優化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廖巧穎：網頁架構、網站前台美術指導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4785" y="1874517"/>
            <a:ext cx="10946921" cy="4854088"/>
          </a:xfrm>
        </p:spPr>
        <p:txBody>
          <a:bodyPr>
            <a:normAutofit/>
          </a:bodyPr>
          <a:lstStyle/>
          <a:p>
            <a:r>
              <a:rPr lang="zh-TW" altLang="zh-TW" dirty="0"/>
              <a:t>夕陽西下，拖著疲憊的身軀走到了繁華的街道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r>
              <a:rPr lang="zh-TW" altLang="zh-TW" dirty="0" smtClean="0"/>
              <a:t>各式各樣</a:t>
            </a:r>
            <a:r>
              <a:rPr lang="zh-TW" altLang="zh-TW" dirty="0"/>
              <a:t>的餐廳燈火閃爍，卻在我心中掀起了波瀾</a:t>
            </a:r>
            <a:r>
              <a:rPr lang="zh-TW" altLang="zh-TW" dirty="0" smtClean="0"/>
              <a:t>。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              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endParaRPr lang="zh-TW" altLang="zh-TW" b="1" dirty="0" smtClean="0">
              <a:solidFill>
                <a:srgbClr val="FF0000"/>
              </a:solidFill>
            </a:endParaRPr>
          </a:p>
          <a:p>
            <a:r>
              <a:rPr lang="zh-TW" altLang="zh-TW" dirty="0" smtClean="0"/>
              <a:t>沒錯</a:t>
            </a:r>
            <a:r>
              <a:rPr lang="zh-TW" altLang="zh-TW" dirty="0"/>
              <a:t>，這次我們日復一日，反覆思考，甚至</a:t>
            </a:r>
            <a:r>
              <a:rPr lang="zh-TW" altLang="zh-TW" dirty="0" smtClean="0"/>
              <a:t>成為</a:t>
            </a:r>
            <a:r>
              <a:rPr lang="zh-TW" altLang="en-US" dirty="0" smtClean="0"/>
              <a:t>                                       </a:t>
            </a:r>
            <a:r>
              <a:rPr lang="zh-TW" altLang="zh-TW" dirty="0" smtClean="0"/>
              <a:t>但</a:t>
            </a:r>
            <a:r>
              <a:rPr lang="zh-TW" altLang="zh-TW" dirty="0"/>
              <a:t>不用擔心，今天，在</a:t>
            </a:r>
            <a:r>
              <a:rPr lang="zh-TW" altLang="zh-TW" dirty="0" smtClean="0"/>
              <a:t>公館，</a:t>
            </a:r>
            <a:r>
              <a:rPr lang="zh-TW" altLang="en-US" dirty="0" smtClean="0"/>
              <a:t>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  </a:t>
            </a:r>
            <a:r>
              <a:rPr lang="zh-TW" altLang="zh-TW" dirty="0" smtClean="0"/>
              <a:t>，</a:t>
            </a:r>
            <a:r>
              <a:rPr lang="zh-TW" altLang="zh-TW" dirty="0"/>
              <a:t>你就知道要吃甚麼了！ </a:t>
            </a:r>
          </a:p>
          <a:p>
            <a:r>
              <a:rPr lang="zh-TW" altLang="zh-TW" dirty="0"/>
              <a:t>不論是日式台式泰式自由式，還是綠茶紅茶青</a:t>
            </a:r>
            <a:r>
              <a:rPr lang="zh-TW" altLang="zh-TW" dirty="0" smtClean="0"/>
              <a:t>茶</a:t>
            </a:r>
            <a:r>
              <a:rPr lang="zh-TW" altLang="en-US" dirty="0" smtClean="0"/>
              <a:t>  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   </a:t>
            </a:r>
            <a:r>
              <a:rPr lang="zh-TW" altLang="zh-TW" dirty="0" smtClean="0"/>
              <a:t>，</a:t>
            </a:r>
            <a:r>
              <a:rPr lang="zh-TW" altLang="zh-TW" dirty="0"/>
              <a:t>不，沒有摸摸茶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只要你</a:t>
            </a:r>
            <a:r>
              <a:rPr lang="zh-TW" altLang="en-US" sz="3200" dirty="0" smtClean="0"/>
              <a:t>            </a:t>
            </a:r>
            <a:r>
              <a:rPr lang="zh-TW" altLang="zh-TW" dirty="0" smtClean="0"/>
              <a:t>，</a:t>
            </a:r>
            <a:r>
              <a:rPr lang="zh-TW" altLang="zh-TW" dirty="0"/>
              <a:t>我們甚至還能幫</a:t>
            </a:r>
            <a:r>
              <a:rPr lang="zh-TW" altLang="zh-TW" dirty="0" smtClean="0"/>
              <a:t>你</a:t>
            </a:r>
            <a:r>
              <a:rPr lang="zh-TW" altLang="en-US" sz="4800" dirty="0" smtClean="0"/>
              <a:t>    </a:t>
            </a:r>
            <a:r>
              <a:rPr lang="zh-TW" altLang="zh-TW" dirty="0" smtClean="0"/>
              <a:t>決定</a:t>
            </a:r>
            <a:r>
              <a:rPr lang="zh-TW" altLang="zh-TW" dirty="0"/>
              <a:t>呢</a:t>
            </a:r>
            <a:r>
              <a:rPr lang="zh-TW" altLang="zh-TW" dirty="0" smtClean="0"/>
              <a:t>！</a:t>
            </a:r>
            <a:endParaRPr lang="en-US" altLang="zh-TW" dirty="0" smtClean="0"/>
          </a:p>
          <a:p>
            <a:r>
              <a:rPr lang="zh-TW" altLang="zh-TW" dirty="0" smtClean="0"/>
              <a:t>是不是</a:t>
            </a:r>
            <a:r>
              <a:rPr lang="zh-TW" altLang="zh-TW" dirty="0"/>
              <a:t>心動了呢？讓我們繼續看下去。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48245" y="2456071"/>
            <a:ext cx="3820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8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晚餐</a:t>
            </a:r>
            <a:r>
              <a:rPr lang="zh-TW" altLang="zh-TW" sz="2800" b="1" dirty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該吃甚麼？</a:t>
            </a:r>
            <a:endParaRPr lang="en-US" altLang="zh-TW" sz="2800" b="1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/>
            <a:endParaRPr lang="zh-TW" altLang="en-US" sz="3600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48245" y="3357996"/>
            <a:ext cx="527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情侶吵架，夫妻離婚的主因之一</a:t>
            </a:r>
            <a:endParaRPr lang="zh-TW" altLang="en-US" sz="2800" b="1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74525" y="3887137"/>
            <a:ext cx="321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我們幫你決定</a:t>
            </a:r>
            <a:endParaRPr lang="zh-TW" altLang="en-US" sz="2800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43171" y="4507734"/>
            <a:ext cx="219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摸摸茶</a:t>
            </a:r>
            <a:endParaRPr lang="zh-TW" altLang="en-US" sz="3200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69038" y="5373348"/>
            <a:ext cx="322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告訴我你的喜好</a:t>
            </a:r>
            <a:endParaRPr lang="zh-TW" altLang="en-US" sz="2800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43180" y="5189886"/>
            <a:ext cx="383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抽籤</a:t>
            </a:r>
            <a:endParaRPr lang="zh-TW" altLang="en-US" sz="4800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7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F995B53-7000-E040-9FBF-01814D851C3B}"/>
              </a:ext>
            </a:extLst>
          </p:cNvPr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rgbClr val="FFF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5">
            <a:extLst>
              <a:ext uri="{FF2B5EF4-FFF2-40B4-BE49-F238E27FC236}">
                <a16:creationId xmlns:a16="http://schemas.microsoft.com/office/drawing/2014/main" xmlns="" id="{6D727F57-932F-6644-8E83-7041CEB88068}"/>
              </a:ext>
            </a:extLst>
          </p:cNvPr>
          <p:cNvSpPr/>
          <p:nvPr/>
        </p:nvSpPr>
        <p:spPr>
          <a:xfrm rot="10800000">
            <a:off x="15512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xmlns="" id="{079D3770-4BB2-2741-BD28-B444B2995C2A}"/>
              </a:ext>
            </a:extLst>
          </p:cNvPr>
          <p:cNvSpPr txBox="1"/>
          <p:nvPr/>
        </p:nvSpPr>
        <p:spPr>
          <a:xfrm>
            <a:off x="253093" y="2258201"/>
            <a:ext cx="171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搜尋資料</a:t>
            </a:r>
            <a:endParaRPr lang="en-US" altLang="zh-TW" sz="2800" b="1" dirty="0">
              <a:solidFill>
                <a:schemeClr val="bg1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統合資料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C32F99B-9053-5843-B909-06804C7E7EAC}"/>
              </a:ext>
            </a:extLst>
          </p:cNvPr>
          <p:cNvSpPr/>
          <p:nvPr/>
        </p:nvSpPr>
        <p:spPr>
          <a:xfrm>
            <a:off x="253093" y="1672419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4/30-5/5</a:t>
            </a:r>
          </a:p>
        </p:txBody>
      </p:sp>
      <p:sp>
        <p:nvSpPr>
          <p:cNvPr id="7" name="任意形状 11">
            <a:extLst>
              <a:ext uri="{FF2B5EF4-FFF2-40B4-BE49-F238E27FC236}">
                <a16:creationId xmlns:a16="http://schemas.microsoft.com/office/drawing/2014/main" xmlns="" id="{97C5ABCB-6307-9647-93BD-58FF8DA91D65}"/>
              </a:ext>
            </a:extLst>
          </p:cNvPr>
          <p:cNvSpPr/>
          <p:nvPr/>
        </p:nvSpPr>
        <p:spPr>
          <a:xfrm>
            <a:off x="21553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26CA40F-3D8F-904F-8C0B-8F668D0021E7}"/>
              </a:ext>
            </a:extLst>
          </p:cNvPr>
          <p:cNvSpPr/>
          <p:nvPr/>
        </p:nvSpPr>
        <p:spPr>
          <a:xfrm>
            <a:off x="2242456" y="4203212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5/6-5/12</a:t>
            </a:r>
          </a:p>
        </p:txBody>
      </p:sp>
      <p:sp>
        <p:nvSpPr>
          <p:cNvPr id="10" name="任意形状 17">
            <a:extLst>
              <a:ext uri="{FF2B5EF4-FFF2-40B4-BE49-F238E27FC236}">
                <a16:creationId xmlns:a16="http://schemas.microsoft.com/office/drawing/2014/main" xmlns="" id="{B02B483D-28A2-E44C-9D75-386E0BA14332}"/>
              </a:ext>
            </a:extLst>
          </p:cNvPr>
          <p:cNvSpPr/>
          <p:nvPr/>
        </p:nvSpPr>
        <p:spPr>
          <a:xfrm rot="10800000">
            <a:off x="415562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AF1F5EA-3CF5-AD40-9708-19111EDE6259}"/>
              </a:ext>
            </a:extLst>
          </p:cNvPr>
          <p:cNvSpPr/>
          <p:nvPr/>
        </p:nvSpPr>
        <p:spPr>
          <a:xfrm>
            <a:off x="4253593" y="1672419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5/12-5/19</a:t>
            </a:r>
          </a:p>
        </p:txBody>
      </p:sp>
      <p:sp>
        <p:nvSpPr>
          <p:cNvPr id="13" name="任意形状 21">
            <a:extLst>
              <a:ext uri="{FF2B5EF4-FFF2-40B4-BE49-F238E27FC236}">
                <a16:creationId xmlns:a16="http://schemas.microsoft.com/office/drawing/2014/main" xmlns="" id="{4E3B78BA-7CE2-7047-AACA-3F289C8FEC9E}"/>
              </a:ext>
            </a:extLst>
          </p:cNvPr>
          <p:cNvSpPr/>
          <p:nvPr/>
        </p:nvSpPr>
        <p:spPr>
          <a:xfrm>
            <a:off x="61558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2F36F68-EEE0-5B42-98CD-C43EDCB6C083}"/>
              </a:ext>
            </a:extLst>
          </p:cNvPr>
          <p:cNvSpPr/>
          <p:nvPr/>
        </p:nvSpPr>
        <p:spPr>
          <a:xfrm>
            <a:off x="6242956" y="4203212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5/20-5/26</a:t>
            </a:r>
          </a:p>
        </p:txBody>
      </p:sp>
      <p:sp>
        <p:nvSpPr>
          <p:cNvPr id="16" name="任意形状 25">
            <a:extLst>
              <a:ext uri="{FF2B5EF4-FFF2-40B4-BE49-F238E27FC236}">
                <a16:creationId xmlns:a16="http://schemas.microsoft.com/office/drawing/2014/main" xmlns="" id="{01476435-8275-D04F-BFAB-92BE4EEE1F97}"/>
              </a:ext>
            </a:extLst>
          </p:cNvPr>
          <p:cNvSpPr/>
          <p:nvPr/>
        </p:nvSpPr>
        <p:spPr>
          <a:xfrm rot="10800000">
            <a:off x="815612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CBB93F0-4868-E048-87F4-9005EC3E41E3}"/>
              </a:ext>
            </a:extLst>
          </p:cNvPr>
          <p:cNvSpPr/>
          <p:nvPr/>
        </p:nvSpPr>
        <p:spPr>
          <a:xfrm>
            <a:off x="8254092" y="1672419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5/27-6/2</a:t>
            </a:r>
          </a:p>
        </p:txBody>
      </p:sp>
      <p:sp>
        <p:nvSpPr>
          <p:cNvPr id="20" name="任意形状 21">
            <a:extLst>
              <a:ext uri="{FF2B5EF4-FFF2-40B4-BE49-F238E27FC236}">
                <a16:creationId xmlns:a16="http://schemas.microsoft.com/office/drawing/2014/main" xmlns="" id="{5429BE85-BA9C-5844-82DD-DF4B96FDDE24}"/>
              </a:ext>
            </a:extLst>
          </p:cNvPr>
          <p:cNvSpPr/>
          <p:nvPr/>
        </p:nvSpPr>
        <p:spPr>
          <a:xfrm>
            <a:off x="10156369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rgbClr val="03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48C5143-CB2A-A649-8DF0-B560F7DC9D59}"/>
              </a:ext>
            </a:extLst>
          </p:cNvPr>
          <p:cNvSpPr/>
          <p:nvPr/>
        </p:nvSpPr>
        <p:spPr>
          <a:xfrm>
            <a:off x="10243454" y="4203212"/>
            <a:ext cx="1719944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</a:rPr>
              <a:t>6/3-6/9</a:t>
            </a:r>
          </a:p>
        </p:txBody>
      </p:sp>
      <p:sp>
        <p:nvSpPr>
          <p:cNvPr id="23" name="文本框 8">
            <a:extLst>
              <a:ext uri="{FF2B5EF4-FFF2-40B4-BE49-F238E27FC236}">
                <a16:creationId xmlns:a16="http://schemas.microsoft.com/office/drawing/2014/main" xmlns="" id="{2025EC05-5D86-784D-977E-4D9489A1C563}"/>
              </a:ext>
            </a:extLst>
          </p:cNvPr>
          <p:cNvSpPr txBox="1"/>
          <p:nvPr/>
        </p:nvSpPr>
        <p:spPr>
          <a:xfrm>
            <a:off x="1973036" y="4808386"/>
            <a:ext cx="2352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5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後台架設</a:t>
            </a:r>
            <a:endParaRPr lang="en-US" altLang="zh-TW" sz="2500" dirty="0">
              <a:solidFill>
                <a:schemeClr val="bg1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網頁版面設計</a:t>
            </a: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xmlns="" id="{181F3835-E31E-1147-8405-326B8E481694}"/>
              </a:ext>
            </a:extLst>
          </p:cNvPr>
          <p:cNvSpPr txBox="1"/>
          <p:nvPr/>
        </p:nvSpPr>
        <p:spPr>
          <a:xfrm>
            <a:off x="4152900" y="2449958"/>
            <a:ext cx="1907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前端架設</a:t>
            </a: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xmlns="" id="{BF3D022F-97C8-A24F-9083-F484F85B4195}"/>
              </a:ext>
            </a:extLst>
          </p:cNvPr>
          <p:cNvSpPr txBox="1"/>
          <p:nvPr/>
        </p:nvSpPr>
        <p:spPr>
          <a:xfrm>
            <a:off x="6155869" y="4812879"/>
            <a:ext cx="1905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會員功能</a:t>
            </a:r>
            <a:endParaRPr lang="en-US" altLang="zh-TW" sz="3200" dirty="0">
              <a:solidFill>
                <a:schemeClr val="bg1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/>
            <a:r>
              <a:rPr lang="zh-TW" altLang="en-US" sz="32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建置</a:t>
            </a: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xmlns="" id="{74D1D2A6-910F-A249-B522-F0EFAFDA9FB8}"/>
              </a:ext>
            </a:extLst>
          </p:cNvPr>
          <p:cNvSpPr txBox="1"/>
          <p:nvPr/>
        </p:nvSpPr>
        <p:spPr>
          <a:xfrm>
            <a:off x="8107135" y="2265291"/>
            <a:ext cx="2002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你可能喜歡</a:t>
            </a:r>
            <a:endParaRPr lang="en-US" altLang="zh-TW" sz="2800" dirty="0">
              <a:solidFill>
                <a:schemeClr val="bg1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抽籤程式</a:t>
            </a: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xmlns="" id="{8C27A938-D281-354A-AD4C-02EE563CF48C}"/>
              </a:ext>
            </a:extLst>
          </p:cNvPr>
          <p:cNvSpPr txBox="1"/>
          <p:nvPr/>
        </p:nvSpPr>
        <p:spPr>
          <a:xfrm>
            <a:off x="10156369" y="4808386"/>
            <a:ext cx="190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>
                <a:solidFill>
                  <a:schemeClr val="bg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網站優化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3" y="-149439"/>
            <a:ext cx="1063844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1662" y="129917"/>
            <a:ext cx="10178322" cy="1492132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pic>
        <p:nvPicPr>
          <p:cNvPr id="5" name="圖片 4" descr="一張含有 建築物, 牆 的圖片&#10;&#10;描述是以高可信度產生">
            <a:extLst>
              <a:ext uri="{FF2B5EF4-FFF2-40B4-BE49-F238E27FC236}">
                <a16:creationId xmlns="" xmlns:a16="http://schemas.microsoft.com/office/drawing/2014/main" id="{63C10DDC-C427-4F86-8FAA-AB6653CFC6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478" y="2734148"/>
            <a:ext cx="2508693" cy="1986207"/>
          </a:xfrm>
          <a:prstGeom prst="rect">
            <a:avLst/>
          </a:prstGeom>
        </p:spPr>
      </p:pic>
      <p:pic>
        <p:nvPicPr>
          <p:cNvPr id="6" name="圖片 6" descr="一張含有 文字, 地圖 的圖片&#10;&#10;描述是以非常高的可信度產生">
            <a:extLst>
              <a:ext uri="{FF2B5EF4-FFF2-40B4-BE49-F238E27FC236}">
                <a16:creationId xmlns="" xmlns:a16="http://schemas.microsoft.com/office/drawing/2014/main" id="{C9E0B3D9-1435-4BD6-AF56-6425884A90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0378" y="2734148"/>
            <a:ext cx="2536337" cy="1974825"/>
          </a:xfrm>
          <a:prstGeom prst="rect">
            <a:avLst/>
          </a:prstGeom>
        </p:spPr>
      </p:pic>
      <p:pic>
        <p:nvPicPr>
          <p:cNvPr id="7" name="圖片 8">
            <a:extLst>
              <a:ext uri="{FF2B5EF4-FFF2-40B4-BE49-F238E27FC236}">
                <a16:creationId xmlns="" xmlns:a16="http://schemas.microsoft.com/office/drawing/2014/main" id="{BFA2C4A8-C09F-4B7E-A6B8-A01D23EA7FF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0378" y="4807490"/>
            <a:ext cx="2537617" cy="1985052"/>
          </a:xfrm>
          <a:prstGeom prst="rect">
            <a:avLst/>
          </a:prstGeom>
        </p:spPr>
      </p:pic>
      <p:pic>
        <p:nvPicPr>
          <p:cNvPr id="8" name="圖片 10" descr="一張含有 文字 的圖片&#10;&#10;描述是以非常高的可信度產生">
            <a:extLst>
              <a:ext uri="{FF2B5EF4-FFF2-40B4-BE49-F238E27FC236}">
                <a16:creationId xmlns="" xmlns:a16="http://schemas.microsoft.com/office/drawing/2014/main" id="{E1345B87-90FB-4F3A-8A98-3628ECEAA6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7376" y="2760653"/>
            <a:ext cx="2482235" cy="1973892"/>
          </a:xfrm>
          <a:prstGeom prst="rect">
            <a:avLst/>
          </a:prstGeom>
        </p:spPr>
      </p:pic>
      <p:pic>
        <p:nvPicPr>
          <p:cNvPr id="9" name="圖片 12" descr="一張含有 文字 的圖片&#10;&#10;描述是以高可信度產生">
            <a:extLst>
              <a:ext uri="{FF2B5EF4-FFF2-40B4-BE49-F238E27FC236}">
                <a16:creationId xmlns="" xmlns:a16="http://schemas.microsoft.com/office/drawing/2014/main" id="{EFD02223-E794-437D-8D30-7952876F422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2622" y="2789552"/>
            <a:ext cx="2460570" cy="194478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57FB2CE9-F88F-4A9D-9012-FDB16C1C2F43}"/>
              </a:ext>
            </a:extLst>
          </p:cNvPr>
          <p:cNvSpPr txBox="1"/>
          <p:nvPr/>
        </p:nvSpPr>
        <p:spPr>
          <a:xfrm>
            <a:off x="892029" y="1369908"/>
            <a:ext cx="311300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ED7D3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首頁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34886637-209C-4B54-BAD1-ACDE16B98458}"/>
              </a:ext>
            </a:extLst>
          </p:cNvPr>
          <p:cNvSpPr txBox="1"/>
          <p:nvPr/>
        </p:nvSpPr>
        <p:spPr>
          <a:xfrm>
            <a:off x="3755574" y="1369910"/>
            <a:ext cx="311300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ED7D3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抽籤系統→店家分類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08BD731F-D13E-4610-A4AC-C4B8737A4270}"/>
              </a:ext>
            </a:extLst>
          </p:cNvPr>
          <p:cNvSpPr txBox="1"/>
          <p:nvPr/>
        </p:nvSpPr>
        <p:spPr>
          <a:xfrm>
            <a:off x="3766157" y="1708575"/>
            <a:ext cx="3113009" cy="10525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會先將基本的分類列在左側</a:t>
            </a:r>
            <a:endParaRPr lang="zh-TW" sz="1600" b="1" dirty="0">
              <a:solidFill>
                <a:srgbClr val="000000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再加入#HASHTAG去規劃出</a:t>
            </a:r>
            <a:endParaRPr lang="zh-TW" sz="1600" b="1" dirty="0">
              <a:solidFill>
                <a:srgbClr val="000000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更細部的分類</a:t>
            </a:r>
            <a:endParaRPr lang="zh-TW" sz="1600" b="1" dirty="0"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4996AA7A-CBEA-4E30-B1FE-7F4FD7E67EBF}"/>
              </a:ext>
            </a:extLst>
          </p:cNvPr>
          <p:cNvSpPr txBox="1"/>
          <p:nvPr/>
        </p:nvSpPr>
        <p:spPr>
          <a:xfrm>
            <a:off x="6390826" y="1369908"/>
            <a:ext cx="311300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ED7D3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店家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613C554A-249A-427B-AE5E-297BE1038F1C}"/>
              </a:ext>
            </a:extLst>
          </p:cNvPr>
          <p:cNvSpPr txBox="1"/>
          <p:nvPr/>
        </p:nvSpPr>
        <p:spPr>
          <a:xfrm>
            <a:off x="9004908" y="1338158"/>
            <a:ext cx="311300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ED7D31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會員登入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E9193B70-3C25-45B9-9112-4932D2333B87}"/>
              </a:ext>
            </a:extLst>
          </p:cNvPr>
          <p:cNvSpPr txBox="1"/>
          <p:nvPr/>
        </p:nvSpPr>
        <p:spPr>
          <a:xfrm>
            <a:off x="6390823" y="1708574"/>
            <a:ext cx="3113009" cy="10525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涵蓋店家許多基本資訊</a:t>
            </a:r>
          </a:p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加入會員評分功能</a:t>
            </a:r>
          </a:p>
          <a:p>
            <a:pPr algn="ctr">
              <a:lnSpc>
                <a:spcPct val="129999"/>
              </a:lnSpc>
            </a:pPr>
            <a:r>
              <a:rPr lang="zh-TW" altLang="en-US" sz="1600" b="1" dirty="0" smtClean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以及「你</a:t>
            </a: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可能會</a:t>
            </a:r>
            <a:r>
              <a:rPr lang="zh-TW" altLang="en-US" sz="1600" b="1" dirty="0" smtClean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喜歡</a:t>
            </a: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」</a:t>
            </a:r>
            <a:r>
              <a:rPr lang="zh-TW" altLang="en-US" sz="1600" b="1" dirty="0" smtClean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功能</a:t>
            </a:r>
            <a:endParaRPr lang="zh-TW" altLang="en-US" sz="1600" b="1" dirty="0">
              <a:solidFill>
                <a:srgbClr val="7F7F7F"/>
              </a:solidFill>
              <a:latin typeface="華康徽宗宮體W5" panose="03000509000000000000" pitchFamily="65" charset="-120"/>
              <a:ea typeface="華康徽宗宮體W5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456433DC-668A-43EC-B808-F1A79A5F3787}"/>
              </a:ext>
            </a:extLst>
          </p:cNvPr>
          <p:cNvSpPr txBox="1"/>
          <p:nvPr/>
        </p:nvSpPr>
        <p:spPr>
          <a:xfrm>
            <a:off x="9078990" y="1708575"/>
            <a:ext cx="3113009" cy="10525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使用會員制可讓人收藏喜歡的店家，且可以為店家評分，讓網站的使用者獲得更精確的評價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26134D7F-1A1B-4A92-9B83-BCC11D9A6212}"/>
              </a:ext>
            </a:extLst>
          </p:cNvPr>
          <p:cNvSpPr txBox="1"/>
          <p:nvPr/>
        </p:nvSpPr>
        <p:spPr>
          <a:xfrm>
            <a:off x="830112" y="1770018"/>
            <a:ext cx="3247424" cy="7015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9999"/>
              </a:lnSpc>
            </a:pPr>
            <a:r>
              <a:rPr lang="zh-TW" altLang="en-US" sz="1600" b="1" dirty="0">
                <a:solidFill>
                  <a:srgbClr val="7F7F7F"/>
                </a:solidFill>
                <a:latin typeface="華康徽宗宮體W5" panose="03000509000000000000" pitchFamily="65" charset="-120"/>
                <a:ea typeface="華康徽宗宮體W5" panose="03000509000000000000" pitchFamily="65" charset="-120"/>
              </a:rPr>
              <a:t>公館商圈分塊，利用地圖的方式讓使用者更好去找到店家</a:t>
            </a:r>
          </a:p>
        </p:txBody>
      </p:sp>
    </p:spTree>
    <p:extLst>
      <p:ext uri="{BB962C8B-B14F-4D97-AF65-F5344CB8AC3E}">
        <p14:creationId xmlns:p14="http://schemas.microsoft.com/office/powerpoint/2010/main" val="37314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抽獎系統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797" y="1613140"/>
            <a:ext cx="10386204" cy="5141343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事先將公館的美食區劃分成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大塊，</a:t>
            </a:r>
            <a:endParaRPr lang="en-US" altLang="zh-TW" sz="2800" dirty="0" smtClean="0"/>
          </a:p>
          <a:p>
            <a:r>
              <a:rPr lang="zh-TW" altLang="en-US" sz="2800" dirty="0" smtClean="0"/>
              <a:t>根據使用者的喜好傾向進行選擇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使用者可勾選該區塊喜好的菜色，</a:t>
            </a:r>
            <a:endParaRPr lang="en-US" altLang="zh-TW" sz="2800" dirty="0" smtClean="0"/>
          </a:p>
          <a:p>
            <a:r>
              <a:rPr lang="zh-TW" altLang="en-US" sz="2800" dirty="0" smtClean="0"/>
              <a:t>例如：中式、西式、日式、越式</a:t>
            </a:r>
            <a:r>
              <a:rPr lang="en-US" altLang="zh-TW" sz="2800" dirty="0" smtClean="0"/>
              <a:t>….</a:t>
            </a:r>
            <a:r>
              <a:rPr lang="zh-TW" altLang="en-US" sz="2800" dirty="0" smtClean="0"/>
              <a:t>等，亦可全選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使用者在抽獎動畫結束後可得知網頁選中的餐廳，</a:t>
            </a:r>
            <a:endParaRPr lang="en-US" altLang="zh-TW" sz="2800" dirty="0" smtClean="0"/>
          </a:p>
          <a:p>
            <a:r>
              <a:rPr lang="zh-TW" altLang="en-US" sz="2800" dirty="0" smtClean="0"/>
              <a:t>並提供本網頁的連結供使用者參考</a:t>
            </a:r>
            <a:endParaRPr lang="en-US" altLang="zh-TW" sz="28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7408781" y="180974"/>
            <a:ext cx="4229100" cy="4084947"/>
            <a:chOff x="6941837" y="103336"/>
            <a:chExt cx="4229100" cy="4084947"/>
          </a:xfrm>
        </p:grpSpPr>
        <p:grpSp>
          <p:nvGrpSpPr>
            <p:cNvPr id="10" name="群組 9"/>
            <p:cNvGrpSpPr/>
            <p:nvPr/>
          </p:nvGrpSpPr>
          <p:grpSpPr>
            <a:xfrm>
              <a:off x="6941837" y="103336"/>
              <a:ext cx="4229100" cy="3752850"/>
              <a:chOff x="6974816" y="111963"/>
              <a:chExt cx="4229100" cy="375285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816" y="111963"/>
                <a:ext cx="4229100" cy="3752850"/>
              </a:xfrm>
              <a:prstGeom prst="rect">
                <a:avLst/>
              </a:prstGeom>
            </p:spPr>
          </p:pic>
          <p:grpSp>
            <p:nvGrpSpPr>
              <p:cNvPr id="9" name="群組 8"/>
              <p:cNvGrpSpPr/>
              <p:nvPr/>
            </p:nvGrpSpPr>
            <p:grpSpPr>
              <a:xfrm>
                <a:off x="8783147" y="1340622"/>
                <a:ext cx="1049762" cy="2516189"/>
                <a:chOff x="8783147" y="1340622"/>
                <a:chExt cx="1049762" cy="2516189"/>
              </a:xfrm>
            </p:grpSpPr>
            <p:sp>
              <p:nvSpPr>
                <p:cNvPr id="5" name="矩形 4"/>
                <p:cNvSpPr/>
                <p:nvPr/>
              </p:nvSpPr>
              <p:spPr>
                <a:xfrm rot="2642153">
                  <a:off x="8783147" y="1340622"/>
                  <a:ext cx="378134" cy="187500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 rot="2642153">
                  <a:off x="9027435" y="1684370"/>
                  <a:ext cx="507696" cy="1860539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 rot="2642153">
                  <a:off x="9405924" y="2007871"/>
                  <a:ext cx="426985" cy="1848940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8" name="矩形 7"/>
            <p:cNvSpPr/>
            <p:nvPr/>
          </p:nvSpPr>
          <p:spPr>
            <a:xfrm rot="2642153">
              <a:off x="9702710" y="2343376"/>
              <a:ext cx="577364" cy="18449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226" y="2522507"/>
            <a:ext cx="10178322" cy="38073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打造手機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平板的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環境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用相同的結構套用在台灣大學系統的師大，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最後形成三角形的台灣大學系統美食地圖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 smtClean="0"/>
              <a:t>開發小編私房菜單、增加更多分類方法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09798"/>
            <a:ext cx="5058763" cy="3748202"/>
          </a:xfrm>
          <a:prstGeom prst="rect">
            <a:avLst/>
          </a:prstGeom>
        </p:spPr>
      </p:pic>
      <p:cxnSp>
        <p:nvCxnSpPr>
          <p:cNvPr id="6" name="直線接點 5"/>
          <p:cNvCxnSpPr>
            <a:stCxn id="10" idx="5"/>
            <a:endCxn id="11" idx="1"/>
          </p:cNvCxnSpPr>
          <p:nvPr/>
        </p:nvCxnSpPr>
        <p:spPr>
          <a:xfrm>
            <a:off x="8068927" y="3870390"/>
            <a:ext cx="1994870" cy="13339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1" idx="4"/>
            <a:endCxn id="12" idx="0"/>
          </p:cNvCxnSpPr>
          <p:nvPr/>
        </p:nvCxnSpPr>
        <p:spPr>
          <a:xfrm>
            <a:off x="10170543" y="5447340"/>
            <a:ext cx="161430" cy="545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甜甜圈 9"/>
          <p:cNvSpPr/>
          <p:nvPr/>
        </p:nvSpPr>
        <p:spPr>
          <a:xfrm>
            <a:off x="7811219" y="3627407"/>
            <a:ext cx="301924" cy="28467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甜甜圈 10"/>
          <p:cNvSpPr/>
          <p:nvPr/>
        </p:nvSpPr>
        <p:spPr>
          <a:xfrm>
            <a:off x="10019581" y="5162668"/>
            <a:ext cx="301924" cy="28467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甜甜圈 11"/>
          <p:cNvSpPr/>
          <p:nvPr/>
        </p:nvSpPr>
        <p:spPr>
          <a:xfrm>
            <a:off x="10181011" y="5993081"/>
            <a:ext cx="301924" cy="28467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7932420" y="1607820"/>
            <a:ext cx="3342304" cy="4722050"/>
          </a:xfrm>
          <a:prstGeom prst="arc">
            <a:avLst>
              <a:gd name="adj1" fmla="val 4449304"/>
              <a:gd name="adj2" fmla="val 109154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2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148</TotalTime>
  <Words>426</Words>
  <Application>Microsoft Office PowerPoint</Application>
  <PresentationFormat>寬螢幕</PresentationFormat>
  <Paragraphs>69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微软雅黑</vt:lpstr>
      <vt:lpstr>华文中宋</vt:lpstr>
      <vt:lpstr>華康竹風體W4</vt:lpstr>
      <vt:lpstr>華康鋼筆體W2</vt:lpstr>
      <vt:lpstr>華康徽宗宮體W5</vt:lpstr>
      <vt:lpstr>微軟正黑體</vt:lpstr>
      <vt:lpstr>新細明體</vt:lpstr>
      <vt:lpstr>Arial</vt:lpstr>
      <vt:lpstr>Gill Sans MT</vt:lpstr>
      <vt:lpstr>Impact</vt:lpstr>
      <vt:lpstr>Badge</vt:lpstr>
      <vt:lpstr>晚餐吃什麼? 公館篇</vt:lpstr>
      <vt:lpstr>小組成員</vt:lpstr>
      <vt:lpstr>開發動機</vt:lpstr>
      <vt:lpstr>PowerPoint 簡報</vt:lpstr>
      <vt:lpstr>網站架構</vt:lpstr>
      <vt:lpstr>抽獎系統</vt:lpstr>
      <vt:lpstr>未來展望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晚餐吃什麼? 公館篇</dc:title>
  <dc:creator>彭彭傑</dc:creator>
  <cp:lastModifiedBy>彭彭傑</cp:lastModifiedBy>
  <cp:revision>30</cp:revision>
  <dcterms:created xsi:type="dcterms:W3CDTF">2018-04-25T03:28:21Z</dcterms:created>
  <dcterms:modified xsi:type="dcterms:W3CDTF">2018-04-27T09:54:07Z</dcterms:modified>
</cp:coreProperties>
</file>