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8" r:id="rId4"/>
    <p:sldId id="258" r:id="rId5"/>
    <p:sldId id="269" r:id="rId6"/>
    <p:sldId id="260" r:id="rId7"/>
    <p:sldId id="270" r:id="rId8"/>
    <p:sldId id="266" r:id="rId9"/>
    <p:sldId id="261" r:id="rId10"/>
    <p:sldId id="272" r:id="rId11"/>
    <p:sldId id="271" r:id="rId12"/>
    <p:sldId id="262" r:id="rId13"/>
    <p:sldId id="259" r:id="rId14"/>
    <p:sldId id="267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7D55C"/>
    <a:srgbClr val="FF0066"/>
    <a:srgbClr val="5B9BD5"/>
    <a:srgbClr val="FF9933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10545-B259-4DFD-B9CD-5CA11C64B256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46BD5-05F1-4A66-837B-06230D723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63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6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6685"/>
            <a:ext cx="12192000" cy="6858000"/>
          </a:xfrm>
          <a:prstGeom prst="rect">
            <a:avLst/>
          </a:prstGeom>
          <a:solidFill>
            <a:srgbClr val="67D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 userDrawn="1"/>
        </p:nvSpPr>
        <p:spPr>
          <a:xfrm>
            <a:off x="1701032" y="2994660"/>
            <a:ext cx="7626096" cy="5212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9464040" y="2967228"/>
            <a:ext cx="722376" cy="548640"/>
            <a:chOff x="9464040" y="2967228"/>
            <a:chExt cx="722376" cy="548640"/>
          </a:xfrm>
        </p:grpSpPr>
        <p:sp>
          <p:nvSpPr>
            <p:cNvPr id="11" name="圓角矩形 10"/>
            <p:cNvSpPr/>
            <p:nvPr/>
          </p:nvSpPr>
          <p:spPr>
            <a:xfrm>
              <a:off x="9464040" y="2967228"/>
              <a:ext cx="722376" cy="54864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9559020" y="3060781"/>
              <a:ext cx="532416" cy="361534"/>
              <a:chOff x="1730665" y="654142"/>
              <a:chExt cx="1230940" cy="914400"/>
            </a:xfrm>
          </p:grpSpPr>
          <p:sp>
            <p:nvSpPr>
              <p:cNvPr id="13" name="矩形 12"/>
              <p:cNvSpPr/>
              <p:nvPr/>
            </p:nvSpPr>
            <p:spPr>
              <a:xfrm rot="1436515">
                <a:off x="2612236" y="1313379"/>
                <a:ext cx="349369" cy="1855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730665" y="65414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" name="文字方塊 14"/>
          <p:cNvSpPr txBox="1"/>
          <p:nvPr userDrawn="1"/>
        </p:nvSpPr>
        <p:spPr>
          <a:xfrm>
            <a:off x="1691640" y="3030890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Masterpiece</a:t>
            </a:r>
            <a:endParaRPr lang="zh-TW" altLang="en-US" sz="2400" dirty="0"/>
          </a:p>
        </p:txBody>
      </p:sp>
      <p:sp>
        <p:nvSpPr>
          <p:cNvPr id="16" name="向右箭號 15"/>
          <p:cNvSpPr/>
          <p:nvPr userDrawn="1"/>
        </p:nvSpPr>
        <p:spPr>
          <a:xfrm rot="13800161">
            <a:off x="8608532" y="4318599"/>
            <a:ext cx="392849" cy="269067"/>
          </a:xfrm>
          <a:prstGeom prst="rightArrow">
            <a:avLst>
              <a:gd name="adj1" fmla="val 30952"/>
              <a:gd name="adj2" fmla="val 714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2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40000" decel="4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10625 -0.12292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16" grpId="2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 userDrawn="1"/>
        </p:nvSpPr>
        <p:spPr>
          <a:xfrm>
            <a:off x="1039906" y="1093694"/>
            <a:ext cx="11152094" cy="5764306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483910"/>
            <a:ext cx="2743200" cy="365125"/>
          </a:xfrm>
        </p:spPr>
        <p:txBody>
          <a:bodyPr/>
          <a:lstStyle/>
          <a:p>
            <a:fld id="{D8D1C9FF-6B86-4A97-8B8F-65F4A0D85D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手繪多邊形 10"/>
          <p:cNvSpPr/>
          <p:nvPr userDrawn="1"/>
        </p:nvSpPr>
        <p:spPr>
          <a:xfrm>
            <a:off x="-17929" y="-17930"/>
            <a:ext cx="12209929" cy="1111624"/>
          </a:xfrm>
          <a:custGeom>
            <a:avLst/>
            <a:gdLst>
              <a:gd name="connsiteX0" fmla="*/ 0 w 12209929"/>
              <a:gd name="connsiteY0" fmla="*/ 0 h 1111624"/>
              <a:gd name="connsiteX1" fmla="*/ 12209929 w 12209929"/>
              <a:gd name="connsiteY1" fmla="*/ 17930 h 1111624"/>
              <a:gd name="connsiteX2" fmla="*/ 12209929 w 12209929"/>
              <a:gd name="connsiteY2" fmla="*/ 564777 h 1111624"/>
              <a:gd name="connsiteX3" fmla="*/ 3989294 w 12209929"/>
              <a:gd name="connsiteY3" fmla="*/ 564777 h 1111624"/>
              <a:gd name="connsiteX4" fmla="*/ 3612776 w 12209929"/>
              <a:gd name="connsiteY4" fmla="*/ 1111624 h 1111624"/>
              <a:gd name="connsiteX5" fmla="*/ 8964 w 12209929"/>
              <a:gd name="connsiteY5" fmla="*/ 1111624 h 1111624"/>
              <a:gd name="connsiteX6" fmla="*/ 0 w 12209929"/>
              <a:gd name="connsiteY6" fmla="*/ 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929" h="1111624">
                <a:moveTo>
                  <a:pt x="0" y="0"/>
                </a:moveTo>
                <a:lnTo>
                  <a:pt x="12209929" y="17930"/>
                </a:lnTo>
                <a:lnTo>
                  <a:pt x="12209929" y="564777"/>
                </a:lnTo>
                <a:lnTo>
                  <a:pt x="3989294" y="564777"/>
                </a:lnTo>
                <a:lnTo>
                  <a:pt x="3612776" y="1111624"/>
                </a:lnTo>
                <a:lnTo>
                  <a:pt x="8964" y="111162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093693"/>
            <a:ext cx="1039906" cy="6001200"/>
          </a:xfrm>
          <a:prstGeom prst="rect">
            <a:avLst/>
          </a:prstGeom>
          <a:gradFill>
            <a:gsLst>
              <a:gs pos="74000">
                <a:srgbClr val="7030A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245870" y="165576"/>
            <a:ext cx="3039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開發規劃</a:t>
            </a:r>
            <a:endParaRPr lang="zh-TW" altLang="en-US" dirty="0"/>
          </a:p>
        </p:txBody>
      </p:sp>
      <p:grpSp>
        <p:nvGrpSpPr>
          <p:cNvPr id="25" name="群組 24"/>
          <p:cNvGrpSpPr>
            <a:grpSpLocks noChangeAspect="1"/>
          </p:cNvGrpSpPr>
          <p:nvPr userDrawn="1"/>
        </p:nvGrpSpPr>
        <p:grpSpPr>
          <a:xfrm>
            <a:off x="86400" y="1576800"/>
            <a:ext cx="842400" cy="842400"/>
            <a:chOff x="6595556" y="2112230"/>
            <a:chExt cx="2612451" cy="2612451"/>
          </a:xfrm>
        </p:grpSpPr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6595556" y="2112230"/>
              <a:ext cx="2612451" cy="2612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599" y="2447957"/>
              <a:ext cx="1940995" cy="1940995"/>
            </a:xfrm>
            <a:prstGeom prst="rect">
              <a:avLst/>
            </a:prstGeom>
          </p:spPr>
        </p:pic>
      </p:grpSp>
      <p:grpSp>
        <p:nvGrpSpPr>
          <p:cNvPr id="31" name="群組 30"/>
          <p:cNvGrpSpPr>
            <a:grpSpLocks noChangeAspect="1"/>
          </p:cNvGrpSpPr>
          <p:nvPr userDrawn="1"/>
        </p:nvGrpSpPr>
        <p:grpSpPr>
          <a:xfrm>
            <a:off x="86118" y="4375199"/>
            <a:ext cx="842682" cy="842682"/>
            <a:chOff x="6590699" y="2031871"/>
            <a:chExt cx="1211257" cy="1211257"/>
          </a:xfrm>
        </p:grpSpPr>
        <p:sp>
          <p:nvSpPr>
            <p:cNvPr id="32" name="橢圓 31"/>
            <p:cNvSpPr>
              <a:spLocks noChangeAspect="1"/>
            </p:cNvSpPr>
            <p:nvPr/>
          </p:nvSpPr>
          <p:spPr>
            <a:xfrm>
              <a:off x="6590699" y="2031871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716" y="2239888"/>
              <a:ext cx="795224" cy="795224"/>
            </a:xfrm>
            <a:prstGeom prst="rect">
              <a:avLst/>
            </a:prstGeom>
          </p:spPr>
        </p:pic>
      </p:grpSp>
      <p:grpSp>
        <p:nvGrpSpPr>
          <p:cNvPr id="34" name="群組 33"/>
          <p:cNvGrpSpPr>
            <a:grpSpLocks noChangeAspect="1"/>
          </p:cNvGrpSpPr>
          <p:nvPr userDrawn="1"/>
        </p:nvGrpSpPr>
        <p:grpSpPr>
          <a:xfrm>
            <a:off x="86400" y="3001366"/>
            <a:ext cx="842400" cy="842400"/>
            <a:chOff x="5804060" y="2433765"/>
            <a:chExt cx="1211257" cy="1211257"/>
          </a:xfrm>
        </p:grpSpPr>
        <p:sp>
          <p:nvSpPr>
            <p:cNvPr id="35" name="橢圓 34"/>
            <p:cNvSpPr>
              <a:spLocks noChangeAspect="1"/>
            </p:cNvSpPr>
            <p:nvPr/>
          </p:nvSpPr>
          <p:spPr>
            <a:xfrm>
              <a:off x="5804060" y="2433765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84" y="2578789"/>
              <a:ext cx="921205" cy="921205"/>
            </a:xfrm>
            <a:prstGeom prst="rect">
              <a:avLst/>
            </a:prstGeom>
          </p:spPr>
        </p:pic>
      </p:grpSp>
      <p:grpSp>
        <p:nvGrpSpPr>
          <p:cNvPr id="37" name="群組 36"/>
          <p:cNvGrpSpPr>
            <a:grpSpLocks noChangeAspect="1"/>
          </p:cNvGrpSpPr>
          <p:nvPr userDrawn="1"/>
        </p:nvGrpSpPr>
        <p:grpSpPr>
          <a:xfrm>
            <a:off x="86400" y="59721"/>
            <a:ext cx="1054800" cy="1054800"/>
            <a:chOff x="5347420" y="2956768"/>
            <a:chExt cx="1211257" cy="1211257"/>
          </a:xfrm>
        </p:grpSpPr>
        <p:sp>
          <p:nvSpPr>
            <p:cNvPr id="38" name="橢圓 37"/>
            <p:cNvSpPr>
              <a:spLocks noChangeAspect="1"/>
            </p:cNvSpPr>
            <p:nvPr/>
          </p:nvSpPr>
          <p:spPr>
            <a:xfrm>
              <a:off x="5347420" y="2956768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502" y="3264310"/>
              <a:ext cx="651094" cy="651094"/>
            </a:xfrm>
            <a:prstGeom prst="rect">
              <a:avLst/>
            </a:prstGeom>
          </p:spPr>
        </p:pic>
      </p:grpSp>
      <p:sp>
        <p:nvSpPr>
          <p:cNvPr id="19" name="文字方塊 18"/>
          <p:cNvSpPr txBox="1"/>
          <p:nvPr userDrawn="1"/>
        </p:nvSpPr>
        <p:spPr>
          <a:xfrm>
            <a:off x="9371125" y="595191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pc="600" dirty="0" smtClean="0">
                <a:gradFill flip="none" rotWithShape="1">
                  <a:gsLst>
                    <a:gs pos="47000">
                      <a:srgbClr val="7030A0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latin typeface="Ink Free" panose="03080402000500000000" pitchFamily="66" charset="0"/>
              </a:rPr>
              <a:t>Masterpiece</a:t>
            </a:r>
            <a:endParaRPr lang="zh-TW" altLang="en-US" sz="2800" b="1" i="1" spc="600" dirty="0">
              <a:gradFill flip="none" rotWithShape="1">
                <a:gsLst>
                  <a:gs pos="47000">
                    <a:srgbClr val="7030A0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0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 userDrawn="1"/>
        </p:nvSpPr>
        <p:spPr>
          <a:xfrm>
            <a:off x="1039906" y="1093694"/>
            <a:ext cx="11152094" cy="5764306"/>
          </a:xfrm>
          <a:prstGeom prst="rect">
            <a:avLst/>
          </a:prstGeom>
          <a:solidFill>
            <a:srgbClr val="FF9933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483910"/>
            <a:ext cx="2743200" cy="365125"/>
          </a:xfrm>
        </p:spPr>
        <p:txBody>
          <a:bodyPr/>
          <a:lstStyle/>
          <a:p>
            <a:fld id="{D8D1C9FF-6B86-4A97-8B8F-65F4A0D85D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手繪多邊形 10"/>
          <p:cNvSpPr/>
          <p:nvPr userDrawn="1"/>
        </p:nvSpPr>
        <p:spPr>
          <a:xfrm>
            <a:off x="-17929" y="-17930"/>
            <a:ext cx="12209929" cy="1111624"/>
          </a:xfrm>
          <a:custGeom>
            <a:avLst/>
            <a:gdLst>
              <a:gd name="connsiteX0" fmla="*/ 0 w 12209929"/>
              <a:gd name="connsiteY0" fmla="*/ 0 h 1111624"/>
              <a:gd name="connsiteX1" fmla="*/ 12209929 w 12209929"/>
              <a:gd name="connsiteY1" fmla="*/ 17930 h 1111624"/>
              <a:gd name="connsiteX2" fmla="*/ 12209929 w 12209929"/>
              <a:gd name="connsiteY2" fmla="*/ 564777 h 1111624"/>
              <a:gd name="connsiteX3" fmla="*/ 3989294 w 12209929"/>
              <a:gd name="connsiteY3" fmla="*/ 564777 h 1111624"/>
              <a:gd name="connsiteX4" fmla="*/ 3612776 w 12209929"/>
              <a:gd name="connsiteY4" fmla="*/ 1111624 h 1111624"/>
              <a:gd name="connsiteX5" fmla="*/ 8964 w 12209929"/>
              <a:gd name="connsiteY5" fmla="*/ 1111624 h 1111624"/>
              <a:gd name="connsiteX6" fmla="*/ 0 w 12209929"/>
              <a:gd name="connsiteY6" fmla="*/ 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929" h="1111624">
                <a:moveTo>
                  <a:pt x="0" y="0"/>
                </a:moveTo>
                <a:lnTo>
                  <a:pt x="12209929" y="17930"/>
                </a:lnTo>
                <a:lnTo>
                  <a:pt x="12209929" y="564777"/>
                </a:lnTo>
                <a:lnTo>
                  <a:pt x="3989294" y="564777"/>
                </a:lnTo>
                <a:lnTo>
                  <a:pt x="3612776" y="1111624"/>
                </a:lnTo>
                <a:lnTo>
                  <a:pt x="8964" y="1111624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093693"/>
            <a:ext cx="1039906" cy="6001200"/>
          </a:xfrm>
          <a:prstGeom prst="rect">
            <a:avLst/>
          </a:prstGeom>
          <a:gradFill>
            <a:gsLst>
              <a:gs pos="74000">
                <a:srgbClr val="FF993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245870" y="165576"/>
            <a:ext cx="3039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網站架構</a:t>
            </a:r>
            <a:endParaRPr lang="zh-TW" altLang="en-US" dirty="0"/>
          </a:p>
        </p:txBody>
      </p:sp>
      <p:grpSp>
        <p:nvGrpSpPr>
          <p:cNvPr id="25" name="群組 24"/>
          <p:cNvGrpSpPr>
            <a:grpSpLocks noChangeAspect="1"/>
          </p:cNvGrpSpPr>
          <p:nvPr userDrawn="1"/>
        </p:nvGrpSpPr>
        <p:grpSpPr>
          <a:xfrm>
            <a:off x="86400" y="1576800"/>
            <a:ext cx="842400" cy="842400"/>
            <a:chOff x="6595556" y="2112230"/>
            <a:chExt cx="2612451" cy="2612451"/>
          </a:xfrm>
        </p:grpSpPr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6595556" y="2112230"/>
              <a:ext cx="2612451" cy="2612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599" y="2447957"/>
              <a:ext cx="1940995" cy="1940995"/>
            </a:xfrm>
            <a:prstGeom prst="rect">
              <a:avLst/>
            </a:prstGeom>
          </p:spPr>
        </p:pic>
      </p:grpSp>
      <p:grpSp>
        <p:nvGrpSpPr>
          <p:cNvPr id="31" name="群組 30"/>
          <p:cNvGrpSpPr>
            <a:grpSpLocks noChangeAspect="1"/>
          </p:cNvGrpSpPr>
          <p:nvPr userDrawn="1"/>
        </p:nvGrpSpPr>
        <p:grpSpPr>
          <a:xfrm>
            <a:off x="96212" y="38894"/>
            <a:ext cx="1054800" cy="1054800"/>
            <a:chOff x="6590699" y="2031871"/>
            <a:chExt cx="1211257" cy="1211257"/>
          </a:xfrm>
        </p:grpSpPr>
        <p:sp>
          <p:nvSpPr>
            <p:cNvPr id="32" name="橢圓 31"/>
            <p:cNvSpPr>
              <a:spLocks noChangeAspect="1"/>
            </p:cNvSpPr>
            <p:nvPr/>
          </p:nvSpPr>
          <p:spPr>
            <a:xfrm>
              <a:off x="6590699" y="2031871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F9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715" y="2239887"/>
              <a:ext cx="795223" cy="795223"/>
            </a:xfrm>
            <a:prstGeom prst="rect">
              <a:avLst/>
            </a:prstGeom>
          </p:spPr>
        </p:pic>
      </p:grpSp>
      <p:grpSp>
        <p:nvGrpSpPr>
          <p:cNvPr id="34" name="群組 33"/>
          <p:cNvGrpSpPr>
            <a:grpSpLocks noChangeAspect="1"/>
          </p:cNvGrpSpPr>
          <p:nvPr userDrawn="1"/>
        </p:nvGrpSpPr>
        <p:grpSpPr>
          <a:xfrm>
            <a:off x="86400" y="3001366"/>
            <a:ext cx="842400" cy="842400"/>
            <a:chOff x="5804060" y="2433765"/>
            <a:chExt cx="1211257" cy="1211257"/>
          </a:xfrm>
        </p:grpSpPr>
        <p:sp>
          <p:nvSpPr>
            <p:cNvPr id="35" name="橢圓 34"/>
            <p:cNvSpPr>
              <a:spLocks noChangeAspect="1"/>
            </p:cNvSpPr>
            <p:nvPr/>
          </p:nvSpPr>
          <p:spPr>
            <a:xfrm>
              <a:off x="5804060" y="2433765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84" y="2578789"/>
              <a:ext cx="921205" cy="921205"/>
            </a:xfrm>
            <a:prstGeom prst="rect">
              <a:avLst/>
            </a:prstGeom>
          </p:spPr>
        </p:pic>
      </p:grpSp>
      <p:grpSp>
        <p:nvGrpSpPr>
          <p:cNvPr id="37" name="群組 36"/>
          <p:cNvGrpSpPr>
            <a:grpSpLocks noChangeAspect="1"/>
          </p:cNvGrpSpPr>
          <p:nvPr userDrawn="1"/>
        </p:nvGrpSpPr>
        <p:grpSpPr>
          <a:xfrm>
            <a:off x="86399" y="4376503"/>
            <a:ext cx="842400" cy="842400"/>
            <a:chOff x="5347420" y="2956768"/>
            <a:chExt cx="1211257" cy="1211257"/>
          </a:xfrm>
        </p:grpSpPr>
        <p:sp>
          <p:nvSpPr>
            <p:cNvPr id="38" name="橢圓 37"/>
            <p:cNvSpPr>
              <a:spLocks noChangeAspect="1"/>
            </p:cNvSpPr>
            <p:nvPr/>
          </p:nvSpPr>
          <p:spPr>
            <a:xfrm>
              <a:off x="5347420" y="2956768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502" y="3264310"/>
              <a:ext cx="651094" cy="651094"/>
            </a:xfrm>
            <a:prstGeom prst="rect">
              <a:avLst/>
            </a:prstGeom>
          </p:spPr>
        </p:pic>
      </p:grpSp>
      <p:sp>
        <p:nvSpPr>
          <p:cNvPr id="19" name="文字方塊 18"/>
          <p:cNvSpPr txBox="1"/>
          <p:nvPr userDrawn="1"/>
        </p:nvSpPr>
        <p:spPr>
          <a:xfrm>
            <a:off x="9371125" y="595191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pc="600" dirty="0" smtClean="0">
                <a:gradFill flip="none" rotWithShape="1">
                  <a:gsLst>
                    <a:gs pos="47000">
                      <a:srgbClr val="FF9900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latin typeface="Ink Free" panose="03080402000500000000" pitchFamily="66" charset="0"/>
              </a:rPr>
              <a:t>Masterpiece</a:t>
            </a:r>
            <a:endParaRPr lang="zh-TW" altLang="en-US" sz="2400" b="1" i="1" spc="600" dirty="0">
              <a:gradFill flip="none" rotWithShape="1">
                <a:gsLst>
                  <a:gs pos="47000">
                    <a:srgbClr val="FF9900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75233">
            <a:off x="438409" y="-178494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143138" y="-393646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705">
            <a:off x="4498838" y="800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75233">
            <a:off x="762396" y="3839837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20">
            <a:off x="2778979" y="3092929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3255">
            <a:off x="5125422" y="2540959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:\002-KIMS BUSINESS\007-02-Googleslidesppt\02-GSppt-Contents-Kim\20170429\02-\item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1581">
            <a:off x="8407536" y="3055385"/>
            <a:ext cx="3753667" cy="39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波浪 13"/>
          <p:cNvSpPr/>
          <p:nvPr userDrawn="1"/>
        </p:nvSpPr>
        <p:spPr>
          <a:xfrm>
            <a:off x="0" y="665925"/>
            <a:ext cx="12192000" cy="5930152"/>
          </a:xfrm>
          <a:prstGeom prst="wave">
            <a:avLst>
              <a:gd name="adj1" fmla="val 8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08432" y="959002"/>
            <a:ext cx="3498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cap="none" spc="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7A7B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Content</a:t>
            </a:r>
            <a:endParaRPr lang="zh-TW" altLang="en-US" sz="6000" b="1" cap="none" spc="600" dirty="0">
              <a:ln w="9525">
                <a:solidFill>
                  <a:schemeClr val="bg1"/>
                </a:solidFill>
                <a:prstDash val="solid"/>
              </a:ln>
              <a:solidFill>
                <a:srgbClr val="57A7BD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k Free" panose="03080402000500000000" pitchFamily="66" charset="0"/>
            </a:endParaRPr>
          </a:p>
        </p:txBody>
      </p:sp>
      <p:grpSp>
        <p:nvGrpSpPr>
          <p:cNvPr id="32" name="群組 31"/>
          <p:cNvGrpSpPr/>
          <p:nvPr userDrawn="1"/>
        </p:nvGrpSpPr>
        <p:grpSpPr>
          <a:xfrm>
            <a:off x="2593840" y="2795191"/>
            <a:ext cx="2155607" cy="2277647"/>
            <a:chOff x="2593840" y="2795191"/>
            <a:chExt cx="2155607" cy="2277647"/>
          </a:xfrm>
        </p:grpSpPr>
        <p:grpSp>
          <p:nvGrpSpPr>
            <p:cNvPr id="16" name="群組 15"/>
            <p:cNvGrpSpPr>
              <a:grpSpLocks noChangeAspect="1"/>
            </p:cNvGrpSpPr>
            <p:nvPr userDrawn="1"/>
          </p:nvGrpSpPr>
          <p:grpSpPr>
            <a:xfrm>
              <a:off x="2695558" y="2795191"/>
              <a:ext cx="1602426" cy="1602426"/>
              <a:chOff x="6595556" y="2112230"/>
              <a:chExt cx="2612451" cy="2612451"/>
            </a:xfrm>
          </p:grpSpPr>
          <p:sp>
            <p:nvSpPr>
              <p:cNvPr id="17" name="橢圓 16"/>
              <p:cNvSpPr>
                <a:spLocks noChangeAspect="1"/>
              </p:cNvSpPr>
              <p:nvPr/>
            </p:nvSpPr>
            <p:spPr>
              <a:xfrm>
                <a:off x="6595556" y="2112230"/>
                <a:ext cx="2612451" cy="2612451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600" y="2447957"/>
                <a:ext cx="1940995" cy="1940995"/>
              </a:xfrm>
              <a:prstGeom prst="rect">
                <a:avLst/>
              </a:prstGeom>
            </p:spPr>
          </p:pic>
        </p:grpSp>
        <p:sp>
          <p:nvSpPr>
            <p:cNvPr id="28" name="文字方塊 27"/>
            <p:cNvSpPr txBox="1"/>
            <p:nvPr userDrawn="1"/>
          </p:nvSpPr>
          <p:spPr>
            <a:xfrm>
              <a:off x="2593840" y="4488063"/>
              <a:ext cx="2155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FF0066"/>
                  </a:solidFill>
                </a:rPr>
                <a:t>組員介紹</a:t>
              </a:r>
              <a:endParaRPr lang="zh-TW" altLang="en-US" sz="3200" b="1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33" name="群組 32"/>
          <p:cNvGrpSpPr/>
          <p:nvPr userDrawn="1"/>
        </p:nvGrpSpPr>
        <p:grpSpPr>
          <a:xfrm>
            <a:off x="4946325" y="1942900"/>
            <a:ext cx="2155607" cy="2248787"/>
            <a:chOff x="4946325" y="1942900"/>
            <a:chExt cx="2155607" cy="2248787"/>
          </a:xfrm>
        </p:grpSpPr>
        <p:grpSp>
          <p:nvGrpSpPr>
            <p:cNvPr id="22" name="群組 21"/>
            <p:cNvGrpSpPr>
              <a:grpSpLocks noChangeAspect="1"/>
            </p:cNvGrpSpPr>
            <p:nvPr userDrawn="1"/>
          </p:nvGrpSpPr>
          <p:grpSpPr>
            <a:xfrm>
              <a:off x="5067440" y="1942900"/>
              <a:ext cx="1602426" cy="1602426"/>
              <a:chOff x="5804060" y="2433765"/>
              <a:chExt cx="1211257" cy="1211257"/>
            </a:xfrm>
          </p:grpSpPr>
          <p:sp>
            <p:nvSpPr>
              <p:cNvPr id="23" name="橢圓 22"/>
              <p:cNvSpPr>
                <a:spLocks noChangeAspect="1"/>
              </p:cNvSpPr>
              <p:nvPr/>
            </p:nvSpPr>
            <p:spPr>
              <a:xfrm>
                <a:off x="5804060" y="2433765"/>
                <a:ext cx="1211257" cy="1211257"/>
              </a:xfrm>
              <a:prstGeom prst="ellipse">
                <a:avLst/>
              </a:prstGeom>
              <a:solidFill>
                <a:srgbClr val="67D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85" y="2578790"/>
                <a:ext cx="921205" cy="921205"/>
              </a:xfrm>
              <a:prstGeom prst="rect">
                <a:avLst/>
              </a:prstGeom>
            </p:spPr>
          </p:pic>
        </p:grpSp>
        <p:sp>
          <p:nvSpPr>
            <p:cNvPr id="29" name="文字方塊 28"/>
            <p:cNvSpPr txBox="1"/>
            <p:nvPr userDrawn="1"/>
          </p:nvSpPr>
          <p:spPr>
            <a:xfrm>
              <a:off x="4946325" y="3606912"/>
              <a:ext cx="2155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67D55C"/>
                  </a:solidFill>
                </a:rPr>
                <a:t>開發動機</a:t>
              </a:r>
              <a:endParaRPr lang="zh-TW" altLang="en-US" sz="3200" b="1" dirty="0">
                <a:solidFill>
                  <a:srgbClr val="67D55C"/>
                </a:solidFill>
              </a:endParaRPr>
            </a:p>
          </p:txBody>
        </p:sp>
      </p:grpSp>
      <p:grpSp>
        <p:nvGrpSpPr>
          <p:cNvPr id="34" name="群組 33"/>
          <p:cNvGrpSpPr/>
          <p:nvPr userDrawn="1"/>
        </p:nvGrpSpPr>
        <p:grpSpPr>
          <a:xfrm>
            <a:off x="7344654" y="3705373"/>
            <a:ext cx="2155607" cy="2187201"/>
            <a:chOff x="7344654" y="3705373"/>
            <a:chExt cx="2155607" cy="2187201"/>
          </a:xfrm>
        </p:grpSpPr>
        <p:grpSp>
          <p:nvGrpSpPr>
            <p:cNvPr id="25" name="群組 24"/>
            <p:cNvGrpSpPr/>
            <p:nvPr userDrawn="1"/>
          </p:nvGrpSpPr>
          <p:grpSpPr>
            <a:xfrm>
              <a:off x="7439322" y="3705373"/>
              <a:ext cx="1563537" cy="1602426"/>
              <a:chOff x="5347420" y="2956768"/>
              <a:chExt cx="1211257" cy="1211257"/>
            </a:xfrm>
          </p:grpSpPr>
          <p:sp>
            <p:nvSpPr>
              <p:cNvPr id="26" name="橢圓 25"/>
              <p:cNvSpPr>
                <a:spLocks noChangeAspect="1"/>
              </p:cNvSpPr>
              <p:nvPr/>
            </p:nvSpPr>
            <p:spPr>
              <a:xfrm>
                <a:off x="5347420" y="2956768"/>
                <a:ext cx="1211257" cy="121125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7502" y="3264310"/>
                <a:ext cx="651094" cy="651094"/>
              </a:xfrm>
              <a:prstGeom prst="rect">
                <a:avLst/>
              </a:prstGeom>
            </p:spPr>
          </p:pic>
        </p:grpSp>
        <p:sp>
          <p:nvSpPr>
            <p:cNvPr id="30" name="文字方塊 29"/>
            <p:cNvSpPr txBox="1"/>
            <p:nvPr userDrawn="1"/>
          </p:nvSpPr>
          <p:spPr>
            <a:xfrm>
              <a:off x="7344654" y="5307799"/>
              <a:ext cx="2155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7030A0"/>
                  </a:solidFill>
                </a:rPr>
                <a:t>開發規劃</a:t>
              </a:r>
              <a:endParaRPr lang="zh-TW" altLang="en-US" sz="3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5" name="群組 34"/>
          <p:cNvGrpSpPr/>
          <p:nvPr userDrawn="1"/>
        </p:nvGrpSpPr>
        <p:grpSpPr>
          <a:xfrm>
            <a:off x="9728770" y="2484920"/>
            <a:ext cx="2155607" cy="2212089"/>
            <a:chOff x="9728770" y="2484920"/>
            <a:chExt cx="2155607" cy="2212089"/>
          </a:xfrm>
        </p:grpSpPr>
        <p:grpSp>
          <p:nvGrpSpPr>
            <p:cNvPr id="19" name="群組 18"/>
            <p:cNvGrpSpPr>
              <a:grpSpLocks noChangeAspect="1"/>
            </p:cNvGrpSpPr>
            <p:nvPr userDrawn="1"/>
          </p:nvGrpSpPr>
          <p:grpSpPr>
            <a:xfrm>
              <a:off x="9772315" y="2484920"/>
              <a:ext cx="1602426" cy="1602426"/>
              <a:chOff x="6590699" y="2031871"/>
              <a:chExt cx="1211257" cy="1211257"/>
            </a:xfrm>
          </p:grpSpPr>
          <p:sp>
            <p:nvSpPr>
              <p:cNvPr id="20" name="橢圓 19"/>
              <p:cNvSpPr>
                <a:spLocks noChangeAspect="1"/>
              </p:cNvSpPr>
              <p:nvPr/>
            </p:nvSpPr>
            <p:spPr>
              <a:xfrm>
                <a:off x="6590699" y="2031871"/>
                <a:ext cx="1211257" cy="1211257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8715" y="2239887"/>
                <a:ext cx="795223" cy="795223"/>
              </a:xfrm>
              <a:prstGeom prst="rect">
                <a:avLst/>
              </a:prstGeom>
            </p:spPr>
          </p:pic>
        </p:grpSp>
        <p:sp>
          <p:nvSpPr>
            <p:cNvPr id="31" name="文字方塊 30"/>
            <p:cNvSpPr txBox="1"/>
            <p:nvPr userDrawn="1"/>
          </p:nvSpPr>
          <p:spPr>
            <a:xfrm>
              <a:off x="9728770" y="4112234"/>
              <a:ext cx="2155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rgbClr val="FF9933"/>
                  </a:solidFill>
                </a:rPr>
                <a:t>網站架構</a:t>
              </a:r>
              <a:endParaRPr lang="zh-TW" altLang="en-US" sz="3200" b="1" dirty="0">
                <a:solidFill>
                  <a:srgbClr val="FF99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6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"/>
          <p:cNvSpPr/>
          <p:nvPr userDrawn="1"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/>
          <p:cNvSpPr/>
          <p:nvPr userDrawn="1"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群組 43"/>
          <p:cNvGrpSpPr/>
          <p:nvPr userDrawn="1"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34" name="Rounded Rectangle 7"/>
            <p:cNvSpPr/>
            <p:nvPr userDrawn="1"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"/>
            <p:cNvSpPr/>
            <p:nvPr userDrawn="1"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6"/>
          <p:cNvGrpSpPr/>
          <p:nvPr userDrawn="1"/>
        </p:nvGrpSpPr>
        <p:grpSpPr>
          <a:xfrm>
            <a:off x="3450550" y="771765"/>
            <a:ext cx="5573655" cy="5584585"/>
            <a:chOff x="894913" y="1065128"/>
            <a:chExt cx="2420639" cy="2425386"/>
          </a:xfrm>
        </p:grpSpPr>
        <p:pic>
          <p:nvPicPr>
            <p:cNvPr id="38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18"/>
          <p:cNvSpPr/>
          <p:nvPr userDrawn="1"/>
        </p:nvSpPr>
        <p:spPr>
          <a:xfrm>
            <a:off x="4186988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/>
          <p:cNvSpPr txBox="1"/>
          <p:nvPr userDrawn="1"/>
        </p:nvSpPr>
        <p:spPr>
          <a:xfrm>
            <a:off x="54410" y="5657671"/>
            <a:ext cx="257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B10609002</a:t>
            </a:r>
            <a:r>
              <a:rPr lang="zh-TW" altLang="en-US" dirty="0" smtClean="0"/>
              <a:t> 李丞彥</a:t>
            </a:r>
            <a:endParaRPr lang="en-US" altLang="zh-TW" dirty="0" smtClean="0"/>
          </a:p>
          <a:p>
            <a:r>
              <a:rPr lang="en-US" altLang="zh-TW" dirty="0" smtClean="0"/>
              <a:t>B10630306 </a:t>
            </a:r>
            <a:r>
              <a:rPr lang="zh-TW" altLang="en-US" dirty="0" smtClean="0"/>
              <a:t>莊淯淳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B10609033 </a:t>
            </a:r>
            <a:r>
              <a:rPr lang="zh-TW" altLang="en-US" dirty="0" smtClean="0"/>
              <a:t>林佑錡</a:t>
            </a:r>
          </a:p>
          <a:p>
            <a:r>
              <a:rPr lang="en-US" altLang="zh-TW" dirty="0" smtClean="0"/>
              <a:t>B10630349 </a:t>
            </a:r>
            <a:r>
              <a:rPr lang="zh-TW" altLang="en-US" dirty="0" smtClean="0"/>
              <a:t>朱梓蕓</a:t>
            </a:r>
            <a:endParaRPr lang="zh-TW" altLang="en-US" dirty="0"/>
          </a:p>
        </p:txBody>
      </p:sp>
      <p:sp>
        <p:nvSpPr>
          <p:cNvPr id="46" name="文字方塊 45"/>
          <p:cNvSpPr txBox="1"/>
          <p:nvPr userDrawn="1"/>
        </p:nvSpPr>
        <p:spPr>
          <a:xfrm>
            <a:off x="4343016" y="3401839"/>
            <a:ext cx="327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Masterpiece</a:t>
            </a:r>
          </a:p>
          <a:p>
            <a:endParaRPr lang="zh-TW" altLang="en-US" sz="4000" b="1" spc="300" dirty="0"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45" grpId="0"/>
      <p:bldP spid="4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"/>
          <p:cNvSpPr/>
          <p:nvPr userDrawn="1"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/>
          <p:cNvSpPr/>
          <p:nvPr userDrawn="1"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群組 43"/>
          <p:cNvGrpSpPr/>
          <p:nvPr userDrawn="1"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34" name="Rounded Rectangle 7"/>
            <p:cNvSpPr/>
            <p:nvPr userDrawn="1"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"/>
            <p:cNvSpPr/>
            <p:nvPr userDrawn="1"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6"/>
          <p:cNvGrpSpPr/>
          <p:nvPr userDrawn="1"/>
        </p:nvGrpSpPr>
        <p:grpSpPr>
          <a:xfrm>
            <a:off x="3450550" y="771765"/>
            <a:ext cx="5573655" cy="5584585"/>
            <a:chOff x="894913" y="1065128"/>
            <a:chExt cx="2420639" cy="2425386"/>
          </a:xfrm>
        </p:grpSpPr>
        <p:pic>
          <p:nvPicPr>
            <p:cNvPr id="38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18"/>
          <p:cNvSpPr/>
          <p:nvPr userDrawn="1"/>
        </p:nvSpPr>
        <p:spPr>
          <a:xfrm>
            <a:off x="4186988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/>
          <p:cNvSpPr txBox="1"/>
          <p:nvPr userDrawn="1"/>
        </p:nvSpPr>
        <p:spPr>
          <a:xfrm>
            <a:off x="54410" y="5657671"/>
            <a:ext cx="257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B10609002</a:t>
            </a:r>
            <a:r>
              <a:rPr lang="zh-TW" altLang="en-US" dirty="0" smtClean="0"/>
              <a:t> 李丞彥</a:t>
            </a:r>
            <a:endParaRPr lang="en-US" altLang="zh-TW" dirty="0" smtClean="0"/>
          </a:p>
          <a:p>
            <a:r>
              <a:rPr lang="en-US" altLang="zh-TW" dirty="0" smtClean="0"/>
              <a:t>B10630306 </a:t>
            </a:r>
            <a:r>
              <a:rPr lang="zh-TW" altLang="en-US" dirty="0" smtClean="0"/>
              <a:t>莊淯淳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B10609033 </a:t>
            </a:r>
            <a:r>
              <a:rPr lang="zh-TW" altLang="en-US" dirty="0" smtClean="0"/>
              <a:t>林佑錡</a:t>
            </a:r>
            <a:endParaRPr lang="en-US" altLang="zh-TW" dirty="0" smtClean="0"/>
          </a:p>
          <a:p>
            <a:r>
              <a:rPr lang="en-US" altLang="zh-TW" dirty="0" smtClean="0"/>
              <a:t>B10630349 </a:t>
            </a:r>
            <a:r>
              <a:rPr lang="zh-TW" altLang="en-US" dirty="0" smtClean="0"/>
              <a:t>朱梓蕓</a:t>
            </a:r>
            <a:endParaRPr lang="zh-TW" altLang="en-US" dirty="0"/>
          </a:p>
        </p:txBody>
      </p:sp>
      <p:sp>
        <p:nvSpPr>
          <p:cNvPr id="46" name="文字方塊 45"/>
          <p:cNvSpPr txBox="1"/>
          <p:nvPr userDrawn="1"/>
        </p:nvSpPr>
        <p:spPr>
          <a:xfrm>
            <a:off x="4833324" y="3443623"/>
            <a:ext cx="2193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b="1" spc="300" dirty="0" smtClean="0">
                <a:solidFill>
                  <a:srgbClr val="5B9BD5"/>
                </a:solidFill>
                <a:latin typeface="Ink Free" panose="03080402000500000000" pitchFamily="66" charset="0"/>
              </a:rPr>
              <a:t>Thanks!</a:t>
            </a:r>
            <a:endParaRPr lang="zh-TW" altLang="en-US" sz="4000" b="1" spc="300" dirty="0">
              <a:solidFill>
                <a:srgbClr val="5B9BD5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4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"/>
          <p:cNvSpPr/>
          <p:nvPr userDrawn="1"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/>
          <p:cNvSpPr/>
          <p:nvPr userDrawn="1"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群組 43"/>
          <p:cNvGrpSpPr/>
          <p:nvPr userDrawn="1"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34" name="Rounded Rectangle 7"/>
            <p:cNvSpPr/>
            <p:nvPr userDrawn="1"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"/>
            <p:cNvSpPr/>
            <p:nvPr userDrawn="1"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6"/>
          <p:cNvGrpSpPr/>
          <p:nvPr userDrawn="1"/>
        </p:nvGrpSpPr>
        <p:grpSpPr>
          <a:xfrm>
            <a:off x="3450550" y="771765"/>
            <a:ext cx="5573655" cy="5584585"/>
            <a:chOff x="894913" y="1065128"/>
            <a:chExt cx="2420639" cy="2425386"/>
          </a:xfrm>
        </p:grpSpPr>
        <p:pic>
          <p:nvPicPr>
            <p:cNvPr id="38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18"/>
          <p:cNvSpPr/>
          <p:nvPr userDrawn="1"/>
        </p:nvSpPr>
        <p:spPr>
          <a:xfrm>
            <a:off x="4186988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/>
          <p:cNvSpPr txBox="1"/>
          <p:nvPr userDrawn="1"/>
        </p:nvSpPr>
        <p:spPr>
          <a:xfrm>
            <a:off x="4701966" y="34126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solidFill>
                  <a:srgbClr val="FF0066"/>
                </a:solidFill>
              </a:rPr>
              <a:t>組員介紹</a:t>
            </a:r>
            <a:endParaRPr lang="zh-TW" altLang="en-US" sz="4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4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solidFill>
          <a:srgbClr val="67D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"/>
          <p:cNvSpPr/>
          <p:nvPr userDrawn="1"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/>
          <p:cNvSpPr/>
          <p:nvPr userDrawn="1"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群組 43"/>
          <p:cNvGrpSpPr/>
          <p:nvPr userDrawn="1"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34" name="Rounded Rectangle 7"/>
            <p:cNvSpPr/>
            <p:nvPr userDrawn="1"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"/>
            <p:cNvSpPr/>
            <p:nvPr userDrawn="1"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6"/>
          <p:cNvGrpSpPr/>
          <p:nvPr userDrawn="1"/>
        </p:nvGrpSpPr>
        <p:grpSpPr>
          <a:xfrm>
            <a:off x="3450550" y="771765"/>
            <a:ext cx="5573655" cy="5584585"/>
            <a:chOff x="894913" y="1065128"/>
            <a:chExt cx="2420639" cy="2425386"/>
          </a:xfrm>
        </p:grpSpPr>
        <p:pic>
          <p:nvPicPr>
            <p:cNvPr id="38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18"/>
          <p:cNvSpPr/>
          <p:nvPr userDrawn="1"/>
        </p:nvSpPr>
        <p:spPr>
          <a:xfrm>
            <a:off x="4186988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/>
          <p:cNvSpPr txBox="1"/>
          <p:nvPr userDrawn="1"/>
        </p:nvSpPr>
        <p:spPr>
          <a:xfrm>
            <a:off x="4771154" y="34392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solidFill>
                  <a:srgbClr val="67D55C"/>
                </a:solidFill>
              </a:rPr>
              <a:t>開發動機</a:t>
            </a:r>
            <a:endParaRPr lang="zh-TW" altLang="en-US" sz="4000" b="1" dirty="0">
              <a:solidFill>
                <a:srgbClr val="67D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4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"/>
          <p:cNvSpPr/>
          <p:nvPr userDrawn="1"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/>
          <p:cNvSpPr/>
          <p:nvPr userDrawn="1"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群組 43"/>
          <p:cNvGrpSpPr/>
          <p:nvPr userDrawn="1"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34" name="Rounded Rectangle 7"/>
            <p:cNvSpPr/>
            <p:nvPr userDrawn="1"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"/>
            <p:cNvSpPr/>
            <p:nvPr userDrawn="1"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6"/>
          <p:cNvGrpSpPr/>
          <p:nvPr userDrawn="1"/>
        </p:nvGrpSpPr>
        <p:grpSpPr>
          <a:xfrm>
            <a:off x="3450550" y="771765"/>
            <a:ext cx="5573655" cy="5584585"/>
            <a:chOff x="894913" y="1065128"/>
            <a:chExt cx="2420639" cy="2425386"/>
          </a:xfrm>
        </p:grpSpPr>
        <p:pic>
          <p:nvPicPr>
            <p:cNvPr id="38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18"/>
          <p:cNvSpPr/>
          <p:nvPr userDrawn="1"/>
        </p:nvSpPr>
        <p:spPr>
          <a:xfrm>
            <a:off x="4186988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/>
          <p:cNvSpPr txBox="1"/>
          <p:nvPr userDrawn="1"/>
        </p:nvSpPr>
        <p:spPr>
          <a:xfrm>
            <a:off x="4771154" y="34392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solidFill>
                  <a:srgbClr val="7030A0"/>
                </a:solidFill>
              </a:rPr>
              <a:t>開發規劃</a:t>
            </a:r>
            <a:endParaRPr lang="zh-TW" alt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4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投影片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"/>
          <p:cNvSpPr/>
          <p:nvPr userDrawn="1"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7"/>
          <p:cNvSpPr/>
          <p:nvPr userDrawn="1"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群組 43"/>
          <p:cNvGrpSpPr/>
          <p:nvPr userDrawn="1"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34" name="Rounded Rectangle 7"/>
            <p:cNvSpPr/>
            <p:nvPr userDrawn="1"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"/>
            <p:cNvSpPr/>
            <p:nvPr userDrawn="1"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6"/>
          <p:cNvGrpSpPr/>
          <p:nvPr userDrawn="1"/>
        </p:nvGrpSpPr>
        <p:grpSpPr>
          <a:xfrm>
            <a:off x="3450550" y="771765"/>
            <a:ext cx="5573655" cy="5584585"/>
            <a:chOff x="894913" y="1065128"/>
            <a:chExt cx="2420639" cy="2425386"/>
          </a:xfrm>
        </p:grpSpPr>
        <p:pic>
          <p:nvPicPr>
            <p:cNvPr id="38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Oval 18"/>
          <p:cNvSpPr/>
          <p:nvPr userDrawn="1"/>
        </p:nvSpPr>
        <p:spPr>
          <a:xfrm>
            <a:off x="4186988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/>
          <p:cNvSpPr txBox="1"/>
          <p:nvPr userDrawn="1"/>
        </p:nvSpPr>
        <p:spPr>
          <a:xfrm>
            <a:off x="4771154" y="34392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solidFill>
                  <a:srgbClr val="FF9900"/>
                </a:solidFill>
              </a:rPr>
              <a:t>網站架構</a:t>
            </a:r>
            <a:endParaRPr lang="zh-TW" altLang="en-US" sz="40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4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 userDrawn="1"/>
        </p:nvSpPr>
        <p:spPr>
          <a:xfrm>
            <a:off x="1039906" y="1093694"/>
            <a:ext cx="11152094" cy="5764306"/>
          </a:xfrm>
          <a:prstGeom prst="rect">
            <a:avLst/>
          </a:prstGeom>
          <a:solidFill>
            <a:srgbClr val="FF0066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 userDrawn="1"/>
        </p:nvSpPr>
        <p:spPr>
          <a:xfrm>
            <a:off x="-17929" y="-17930"/>
            <a:ext cx="12209929" cy="1111624"/>
          </a:xfrm>
          <a:custGeom>
            <a:avLst/>
            <a:gdLst>
              <a:gd name="connsiteX0" fmla="*/ 0 w 12209929"/>
              <a:gd name="connsiteY0" fmla="*/ 0 h 1111624"/>
              <a:gd name="connsiteX1" fmla="*/ 12209929 w 12209929"/>
              <a:gd name="connsiteY1" fmla="*/ 17930 h 1111624"/>
              <a:gd name="connsiteX2" fmla="*/ 12209929 w 12209929"/>
              <a:gd name="connsiteY2" fmla="*/ 564777 h 1111624"/>
              <a:gd name="connsiteX3" fmla="*/ 3989294 w 12209929"/>
              <a:gd name="connsiteY3" fmla="*/ 564777 h 1111624"/>
              <a:gd name="connsiteX4" fmla="*/ 3612776 w 12209929"/>
              <a:gd name="connsiteY4" fmla="*/ 1111624 h 1111624"/>
              <a:gd name="connsiteX5" fmla="*/ 8964 w 12209929"/>
              <a:gd name="connsiteY5" fmla="*/ 1111624 h 1111624"/>
              <a:gd name="connsiteX6" fmla="*/ 0 w 12209929"/>
              <a:gd name="connsiteY6" fmla="*/ 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929" h="1111624">
                <a:moveTo>
                  <a:pt x="0" y="0"/>
                </a:moveTo>
                <a:lnTo>
                  <a:pt x="12209929" y="17930"/>
                </a:lnTo>
                <a:lnTo>
                  <a:pt x="12209929" y="564777"/>
                </a:lnTo>
                <a:lnTo>
                  <a:pt x="3989294" y="564777"/>
                </a:lnTo>
                <a:lnTo>
                  <a:pt x="3612776" y="1111624"/>
                </a:lnTo>
                <a:lnTo>
                  <a:pt x="8964" y="1111624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093694"/>
            <a:ext cx="1039906" cy="6000789"/>
          </a:xfrm>
          <a:prstGeom prst="rect">
            <a:avLst/>
          </a:prstGeom>
          <a:gradFill>
            <a:gsLst>
              <a:gs pos="74000">
                <a:srgbClr val="FF00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245870" y="165576"/>
            <a:ext cx="3039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組員介紹</a:t>
            </a:r>
            <a:endParaRPr lang="zh-TW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5" name="群組 24"/>
          <p:cNvGrpSpPr>
            <a:grpSpLocks noChangeAspect="1"/>
          </p:cNvGrpSpPr>
          <p:nvPr userDrawn="1"/>
        </p:nvGrpSpPr>
        <p:grpSpPr>
          <a:xfrm>
            <a:off x="86419" y="38591"/>
            <a:ext cx="1055103" cy="1055103"/>
            <a:chOff x="6595556" y="2112230"/>
            <a:chExt cx="2612451" cy="2612451"/>
          </a:xfrm>
        </p:grpSpPr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6595556" y="2112230"/>
              <a:ext cx="2612451" cy="2612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006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601" y="2447958"/>
              <a:ext cx="1940995" cy="1940995"/>
            </a:xfrm>
            <a:prstGeom prst="rect">
              <a:avLst/>
            </a:prstGeom>
          </p:spPr>
        </p:pic>
      </p:grpSp>
      <p:grpSp>
        <p:nvGrpSpPr>
          <p:cNvPr id="31" name="群組 30"/>
          <p:cNvGrpSpPr>
            <a:grpSpLocks noChangeAspect="1"/>
          </p:cNvGrpSpPr>
          <p:nvPr userDrawn="1"/>
        </p:nvGrpSpPr>
        <p:grpSpPr>
          <a:xfrm>
            <a:off x="67528" y="4401273"/>
            <a:ext cx="842682" cy="842682"/>
            <a:chOff x="6590699" y="2031871"/>
            <a:chExt cx="1211257" cy="1211257"/>
          </a:xfrm>
        </p:grpSpPr>
        <p:sp>
          <p:nvSpPr>
            <p:cNvPr id="32" name="橢圓 31"/>
            <p:cNvSpPr>
              <a:spLocks noChangeAspect="1"/>
            </p:cNvSpPr>
            <p:nvPr/>
          </p:nvSpPr>
          <p:spPr>
            <a:xfrm>
              <a:off x="6590699" y="2031871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716" y="2239888"/>
              <a:ext cx="795224" cy="795224"/>
            </a:xfrm>
            <a:prstGeom prst="rect">
              <a:avLst/>
            </a:prstGeom>
          </p:spPr>
        </p:pic>
      </p:grpSp>
      <p:grpSp>
        <p:nvGrpSpPr>
          <p:cNvPr id="34" name="群組 33"/>
          <p:cNvGrpSpPr>
            <a:grpSpLocks noChangeAspect="1"/>
          </p:cNvGrpSpPr>
          <p:nvPr userDrawn="1"/>
        </p:nvGrpSpPr>
        <p:grpSpPr>
          <a:xfrm>
            <a:off x="67528" y="1562503"/>
            <a:ext cx="842682" cy="842682"/>
            <a:chOff x="5804060" y="2433765"/>
            <a:chExt cx="1211257" cy="1211257"/>
          </a:xfrm>
        </p:grpSpPr>
        <p:sp>
          <p:nvSpPr>
            <p:cNvPr id="35" name="橢圓 34"/>
            <p:cNvSpPr>
              <a:spLocks noChangeAspect="1"/>
            </p:cNvSpPr>
            <p:nvPr/>
          </p:nvSpPr>
          <p:spPr>
            <a:xfrm>
              <a:off x="5804060" y="2433765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85" y="2578790"/>
              <a:ext cx="921205" cy="921205"/>
            </a:xfrm>
            <a:prstGeom prst="rect">
              <a:avLst/>
            </a:prstGeom>
          </p:spPr>
        </p:pic>
      </p:grpSp>
      <p:grpSp>
        <p:nvGrpSpPr>
          <p:cNvPr id="37" name="群組 36"/>
          <p:cNvGrpSpPr>
            <a:grpSpLocks noChangeAspect="1"/>
          </p:cNvGrpSpPr>
          <p:nvPr userDrawn="1"/>
        </p:nvGrpSpPr>
        <p:grpSpPr>
          <a:xfrm>
            <a:off x="67528" y="3008974"/>
            <a:ext cx="842682" cy="788510"/>
            <a:chOff x="5347420" y="2956768"/>
            <a:chExt cx="1211257" cy="1211257"/>
          </a:xfrm>
        </p:grpSpPr>
        <p:sp>
          <p:nvSpPr>
            <p:cNvPr id="38" name="橢圓 37"/>
            <p:cNvSpPr>
              <a:spLocks noChangeAspect="1"/>
            </p:cNvSpPr>
            <p:nvPr/>
          </p:nvSpPr>
          <p:spPr>
            <a:xfrm>
              <a:off x="5347420" y="2956768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430" y="3264310"/>
              <a:ext cx="609238" cy="651093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 userDrawn="1"/>
        </p:nvSpPr>
        <p:spPr>
          <a:xfrm>
            <a:off x="9311760" y="623064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pc="600" dirty="0" smtClean="0">
                <a:gradFill flip="none" rotWithShape="1">
                  <a:gsLst>
                    <a:gs pos="47000">
                      <a:srgbClr val="FF0066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latin typeface="Ink Free" panose="03080402000500000000" pitchFamily="66" charset="0"/>
              </a:rPr>
              <a:t>Masterpiece</a:t>
            </a:r>
            <a:endParaRPr lang="zh-TW" altLang="en-US" sz="2800" b="1" i="1" spc="600" dirty="0">
              <a:gradFill flip="none" rotWithShape="1">
                <a:gsLst>
                  <a:gs pos="47000">
                    <a:srgbClr val="FF0066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/>
              <a:latin typeface="Ink Free" panose="03080402000500000000" pitchFamily="66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483910"/>
            <a:ext cx="2743200" cy="365125"/>
          </a:xfrm>
        </p:spPr>
        <p:txBody>
          <a:bodyPr/>
          <a:lstStyle/>
          <a:p>
            <a:fld id="{D8D1C9FF-6B86-4A97-8B8F-65F4A0D85DB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16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 userDrawn="1"/>
        </p:nvSpPr>
        <p:spPr>
          <a:xfrm>
            <a:off x="1039906" y="1093694"/>
            <a:ext cx="11152094" cy="5764306"/>
          </a:xfrm>
          <a:prstGeom prst="rect">
            <a:avLst/>
          </a:prstGeom>
          <a:solidFill>
            <a:srgbClr val="67D55C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483910"/>
            <a:ext cx="2743200" cy="365125"/>
          </a:xfrm>
        </p:spPr>
        <p:txBody>
          <a:bodyPr/>
          <a:lstStyle/>
          <a:p>
            <a:fld id="{D8D1C9FF-6B86-4A97-8B8F-65F4A0D85D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手繪多邊形 10"/>
          <p:cNvSpPr/>
          <p:nvPr userDrawn="1"/>
        </p:nvSpPr>
        <p:spPr>
          <a:xfrm>
            <a:off x="-17929" y="-17930"/>
            <a:ext cx="12209929" cy="1111624"/>
          </a:xfrm>
          <a:custGeom>
            <a:avLst/>
            <a:gdLst>
              <a:gd name="connsiteX0" fmla="*/ 0 w 12209929"/>
              <a:gd name="connsiteY0" fmla="*/ 0 h 1111624"/>
              <a:gd name="connsiteX1" fmla="*/ 12209929 w 12209929"/>
              <a:gd name="connsiteY1" fmla="*/ 17930 h 1111624"/>
              <a:gd name="connsiteX2" fmla="*/ 12209929 w 12209929"/>
              <a:gd name="connsiteY2" fmla="*/ 564777 h 1111624"/>
              <a:gd name="connsiteX3" fmla="*/ 3989294 w 12209929"/>
              <a:gd name="connsiteY3" fmla="*/ 564777 h 1111624"/>
              <a:gd name="connsiteX4" fmla="*/ 3612776 w 12209929"/>
              <a:gd name="connsiteY4" fmla="*/ 1111624 h 1111624"/>
              <a:gd name="connsiteX5" fmla="*/ 8964 w 12209929"/>
              <a:gd name="connsiteY5" fmla="*/ 1111624 h 1111624"/>
              <a:gd name="connsiteX6" fmla="*/ 0 w 12209929"/>
              <a:gd name="connsiteY6" fmla="*/ 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929" h="1111624">
                <a:moveTo>
                  <a:pt x="0" y="0"/>
                </a:moveTo>
                <a:lnTo>
                  <a:pt x="12209929" y="17930"/>
                </a:lnTo>
                <a:lnTo>
                  <a:pt x="12209929" y="564777"/>
                </a:lnTo>
                <a:lnTo>
                  <a:pt x="3989294" y="564777"/>
                </a:lnTo>
                <a:lnTo>
                  <a:pt x="3612776" y="1111624"/>
                </a:lnTo>
                <a:lnTo>
                  <a:pt x="8964" y="1111624"/>
                </a:lnTo>
                <a:lnTo>
                  <a:pt x="0" y="0"/>
                </a:lnTo>
                <a:close/>
              </a:path>
            </a:pathLst>
          </a:custGeom>
          <a:solidFill>
            <a:srgbClr val="67D5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093693"/>
            <a:ext cx="1039906" cy="6001200"/>
          </a:xfrm>
          <a:prstGeom prst="rect">
            <a:avLst/>
          </a:prstGeom>
          <a:gradFill>
            <a:gsLst>
              <a:gs pos="74000">
                <a:srgbClr val="67D55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1245870" y="165576"/>
            <a:ext cx="3039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開發動機</a:t>
            </a:r>
            <a:endParaRPr lang="zh-TW" altLang="en-US" dirty="0"/>
          </a:p>
        </p:txBody>
      </p:sp>
      <p:grpSp>
        <p:nvGrpSpPr>
          <p:cNvPr id="25" name="群組 24"/>
          <p:cNvGrpSpPr>
            <a:grpSpLocks noChangeAspect="1"/>
          </p:cNvGrpSpPr>
          <p:nvPr userDrawn="1"/>
        </p:nvGrpSpPr>
        <p:grpSpPr>
          <a:xfrm>
            <a:off x="86400" y="1576800"/>
            <a:ext cx="842400" cy="842400"/>
            <a:chOff x="6595556" y="2112230"/>
            <a:chExt cx="2612451" cy="2612451"/>
          </a:xfrm>
        </p:grpSpPr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6595556" y="2112230"/>
              <a:ext cx="2612451" cy="2612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599" y="2447957"/>
              <a:ext cx="1940995" cy="1940995"/>
            </a:xfrm>
            <a:prstGeom prst="rect">
              <a:avLst/>
            </a:prstGeom>
          </p:spPr>
        </p:pic>
      </p:grpSp>
      <p:grpSp>
        <p:nvGrpSpPr>
          <p:cNvPr id="31" name="群組 30"/>
          <p:cNvGrpSpPr>
            <a:grpSpLocks noChangeAspect="1"/>
          </p:cNvGrpSpPr>
          <p:nvPr userDrawn="1"/>
        </p:nvGrpSpPr>
        <p:grpSpPr>
          <a:xfrm>
            <a:off x="86118" y="4413993"/>
            <a:ext cx="842682" cy="842682"/>
            <a:chOff x="6590699" y="2031871"/>
            <a:chExt cx="1211257" cy="1211257"/>
          </a:xfrm>
        </p:grpSpPr>
        <p:sp>
          <p:nvSpPr>
            <p:cNvPr id="32" name="橢圓 31"/>
            <p:cNvSpPr>
              <a:spLocks noChangeAspect="1"/>
            </p:cNvSpPr>
            <p:nvPr/>
          </p:nvSpPr>
          <p:spPr>
            <a:xfrm>
              <a:off x="6590699" y="2031871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716" y="2239888"/>
              <a:ext cx="795224" cy="795224"/>
            </a:xfrm>
            <a:prstGeom prst="rect">
              <a:avLst/>
            </a:prstGeom>
          </p:spPr>
        </p:pic>
      </p:grpSp>
      <p:grpSp>
        <p:nvGrpSpPr>
          <p:cNvPr id="34" name="群組 33"/>
          <p:cNvGrpSpPr>
            <a:grpSpLocks noChangeAspect="1"/>
          </p:cNvGrpSpPr>
          <p:nvPr userDrawn="1"/>
        </p:nvGrpSpPr>
        <p:grpSpPr>
          <a:xfrm>
            <a:off x="92428" y="61433"/>
            <a:ext cx="1054800" cy="1054800"/>
            <a:chOff x="5804060" y="2433765"/>
            <a:chExt cx="1211257" cy="1211257"/>
          </a:xfrm>
        </p:grpSpPr>
        <p:sp>
          <p:nvSpPr>
            <p:cNvPr id="35" name="橢圓 34"/>
            <p:cNvSpPr>
              <a:spLocks noChangeAspect="1"/>
            </p:cNvSpPr>
            <p:nvPr/>
          </p:nvSpPr>
          <p:spPr>
            <a:xfrm>
              <a:off x="5804060" y="2433765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67D55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85" y="2578790"/>
              <a:ext cx="921205" cy="921205"/>
            </a:xfrm>
            <a:prstGeom prst="rect">
              <a:avLst/>
            </a:prstGeom>
          </p:spPr>
        </p:pic>
      </p:grpSp>
      <p:grpSp>
        <p:nvGrpSpPr>
          <p:cNvPr id="37" name="群組 36"/>
          <p:cNvGrpSpPr>
            <a:grpSpLocks noChangeAspect="1"/>
          </p:cNvGrpSpPr>
          <p:nvPr userDrawn="1"/>
        </p:nvGrpSpPr>
        <p:grpSpPr>
          <a:xfrm>
            <a:off x="86400" y="2995397"/>
            <a:ext cx="842400" cy="842400"/>
            <a:chOff x="5347420" y="2956768"/>
            <a:chExt cx="1211257" cy="1211257"/>
          </a:xfrm>
        </p:grpSpPr>
        <p:sp>
          <p:nvSpPr>
            <p:cNvPr id="38" name="橢圓 37"/>
            <p:cNvSpPr>
              <a:spLocks noChangeAspect="1"/>
            </p:cNvSpPr>
            <p:nvPr/>
          </p:nvSpPr>
          <p:spPr>
            <a:xfrm>
              <a:off x="5347420" y="2956768"/>
              <a:ext cx="1211257" cy="1211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502" y="3264310"/>
              <a:ext cx="651094" cy="651094"/>
            </a:xfrm>
            <a:prstGeom prst="rect">
              <a:avLst/>
            </a:prstGeom>
          </p:spPr>
        </p:pic>
      </p:grpSp>
      <p:sp>
        <p:nvSpPr>
          <p:cNvPr id="19" name="文字方塊 18"/>
          <p:cNvSpPr txBox="1"/>
          <p:nvPr userDrawn="1"/>
        </p:nvSpPr>
        <p:spPr>
          <a:xfrm>
            <a:off x="9342771" y="611852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pc="600" dirty="0" smtClean="0">
                <a:gradFill flip="none" rotWithShape="1">
                  <a:gsLst>
                    <a:gs pos="47000">
                      <a:srgbClr val="67D55C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latin typeface="Ink Free" panose="03080402000500000000" pitchFamily="66" charset="0"/>
              </a:rPr>
              <a:t>Masterpiece</a:t>
            </a:r>
            <a:endParaRPr lang="zh-TW" altLang="en-US" sz="2800" b="1" i="1" spc="600" dirty="0">
              <a:gradFill flip="none" rotWithShape="1">
                <a:gsLst>
                  <a:gs pos="47000">
                    <a:srgbClr val="67D55C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6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73738" y="19829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C9FF-6B86-4A97-8B8F-65F4A0D85D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2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55" r:id="rId8"/>
    <p:sldLayoutId id="2147483657" r:id="rId9"/>
    <p:sldLayoutId id="2147483660" r:id="rId10"/>
    <p:sldLayoutId id="2147483661" r:id="rId11"/>
    <p:sldLayoutId id="21474836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/>
          <p:cNvSpPr/>
          <p:nvPr/>
        </p:nvSpPr>
        <p:spPr>
          <a:xfrm rot="2539017">
            <a:off x="-134818" y="297533"/>
            <a:ext cx="1311499" cy="372966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2539017">
            <a:off x="11039906" y="6176216"/>
            <a:ext cx="1313980" cy="401968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 rot="21089899">
            <a:off x="3835668" y="412891"/>
            <a:ext cx="4926356" cy="4971913"/>
            <a:chOff x="3703722" y="700366"/>
            <a:chExt cx="4926356" cy="4971913"/>
          </a:xfrm>
        </p:grpSpPr>
        <p:sp>
          <p:nvSpPr>
            <p:cNvPr id="10" name="Rounded Rectangle 7"/>
            <p:cNvSpPr/>
            <p:nvPr/>
          </p:nvSpPr>
          <p:spPr>
            <a:xfrm rot="2743412">
              <a:off x="2814216" y="1589872"/>
              <a:ext cx="2253865" cy="474854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3"/>
            <p:cNvSpPr/>
            <p:nvPr/>
          </p:nvSpPr>
          <p:spPr>
            <a:xfrm rot="2588287">
              <a:off x="6380468" y="5197426"/>
              <a:ext cx="2249610" cy="474853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6"/>
          <p:cNvGrpSpPr/>
          <p:nvPr/>
        </p:nvGrpSpPr>
        <p:grpSpPr>
          <a:xfrm>
            <a:off x="3500564" y="753671"/>
            <a:ext cx="5573655" cy="5584585"/>
            <a:chOff x="894913" y="1065128"/>
            <a:chExt cx="2420639" cy="2425386"/>
          </a:xfrm>
        </p:grpSpPr>
        <p:pic>
          <p:nvPicPr>
            <p:cNvPr id="13" name="Picture 7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1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Oval 18"/>
          <p:cNvSpPr/>
          <p:nvPr/>
        </p:nvSpPr>
        <p:spPr>
          <a:xfrm>
            <a:off x="4250786" y="2038726"/>
            <a:ext cx="3333834" cy="3333834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4410" y="5657671"/>
            <a:ext cx="257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B10609002</a:t>
            </a:r>
            <a:r>
              <a:rPr lang="zh-TW" altLang="en-US" dirty="0" smtClean="0"/>
              <a:t> 李丞彥</a:t>
            </a:r>
            <a:endParaRPr lang="en-US" altLang="zh-TW" dirty="0" smtClean="0"/>
          </a:p>
          <a:p>
            <a:r>
              <a:rPr lang="en-US" altLang="zh-TW" dirty="0"/>
              <a:t>B10630306 </a:t>
            </a:r>
            <a:r>
              <a:rPr lang="zh-TW" altLang="en-US" dirty="0"/>
              <a:t>莊淯</a:t>
            </a:r>
            <a:r>
              <a:rPr lang="zh-TW" altLang="en-US" dirty="0" smtClean="0"/>
              <a:t>淳</a:t>
            </a:r>
            <a:endParaRPr lang="en-US" altLang="zh-TW" dirty="0" smtClean="0"/>
          </a:p>
          <a:p>
            <a:r>
              <a:rPr lang="en-US" altLang="zh-TW" dirty="0" smtClean="0"/>
              <a:t>B10609033 </a:t>
            </a:r>
            <a:r>
              <a:rPr lang="zh-TW" altLang="en-US" dirty="0" smtClean="0"/>
              <a:t>林佑錡</a:t>
            </a:r>
            <a:endParaRPr lang="en-US" altLang="zh-TW" dirty="0" smtClean="0"/>
          </a:p>
          <a:p>
            <a:r>
              <a:rPr lang="en-US" altLang="zh-TW" dirty="0" smtClean="0"/>
              <a:t>B10630349 </a:t>
            </a:r>
            <a:r>
              <a:rPr lang="zh-TW" altLang="en-US" dirty="0" smtClean="0"/>
              <a:t>朱梓蕓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73203" y="3401839"/>
            <a:ext cx="327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pc="300" dirty="0" smtClean="0">
                <a:solidFill>
                  <a:srgbClr val="5B9BD5"/>
                </a:solidFill>
                <a:latin typeface="Ink Free" panose="03080402000500000000" pitchFamily="66" charset="0"/>
              </a:rPr>
              <a:t>Masterpiece</a:t>
            </a:r>
          </a:p>
          <a:p>
            <a:endParaRPr lang="zh-TW" altLang="en-US" sz="4000" b="1" spc="3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002971" y="2252185"/>
            <a:ext cx="2021240" cy="990696"/>
          </a:xfrm>
          <a:custGeom>
            <a:avLst/>
            <a:gdLst>
              <a:gd name="connsiteX0" fmla="*/ 0 w 1641660"/>
              <a:gd name="connsiteY0" fmla="*/ 121973 h 731823"/>
              <a:gd name="connsiteX1" fmla="*/ 121973 w 1641660"/>
              <a:gd name="connsiteY1" fmla="*/ 0 h 731823"/>
              <a:gd name="connsiteX2" fmla="*/ 1519687 w 1641660"/>
              <a:gd name="connsiteY2" fmla="*/ 0 h 731823"/>
              <a:gd name="connsiteX3" fmla="*/ 1641660 w 1641660"/>
              <a:gd name="connsiteY3" fmla="*/ 121973 h 731823"/>
              <a:gd name="connsiteX4" fmla="*/ 1641660 w 1641660"/>
              <a:gd name="connsiteY4" fmla="*/ 609850 h 731823"/>
              <a:gd name="connsiteX5" fmla="*/ 1519687 w 1641660"/>
              <a:gd name="connsiteY5" fmla="*/ 731823 h 731823"/>
              <a:gd name="connsiteX6" fmla="*/ 121973 w 1641660"/>
              <a:gd name="connsiteY6" fmla="*/ 731823 h 731823"/>
              <a:gd name="connsiteX7" fmla="*/ 0 w 1641660"/>
              <a:gd name="connsiteY7" fmla="*/ 609850 h 731823"/>
              <a:gd name="connsiteX8" fmla="*/ 0 w 1641660"/>
              <a:gd name="connsiteY8" fmla="*/ 121973 h 7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660" h="731823">
                <a:moveTo>
                  <a:pt x="0" y="121973"/>
                </a:moveTo>
                <a:cubicBezTo>
                  <a:pt x="0" y="54609"/>
                  <a:pt x="54609" y="0"/>
                  <a:pt x="121973" y="0"/>
                </a:cubicBezTo>
                <a:lnTo>
                  <a:pt x="1519687" y="0"/>
                </a:lnTo>
                <a:cubicBezTo>
                  <a:pt x="1587051" y="0"/>
                  <a:pt x="1641660" y="54609"/>
                  <a:pt x="1641660" y="121973"/>
                </a:cubicBezTo>
                <a:lnTo>
                  <a:pt x="1641660" y="609850"/>
                </a:lnTo>
                <a:cubicBezTo>
                  <a:pt x="1641660" y="677214"/>
                  <a:pt x="1587051" y="731823"/>
                  <a:pt x="1519687" y="731823"/>
                </a:cubicBezTo>
                <a:lnTo>
                  <a:pt x="121973" y="731823"/>
                </a:lnTo>
                <a:cubicBezTo>
                  <a:pt x="54609" y="731823"/>
                  <a:pt x="0" y="677214"/>
                  <a:pt x="0" y="609850"/>
                </a:cubicBezTo>
                <a:lnTo>
                  <a:pt x="0" y="121973"/>
                </a:lnTo>
                <a:close/>
              </a:path>
            </a:pathLst>
          </a:custGeom>
          <a:solidFill>
            <a:srgbClr val="FF0066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65265" tIns="100495" rIns="165265" bIns="100495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人數限制</a:t>
            </a:r>
            <a:endParaRPr lang="en-US" altLang="zh-TW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2002971" y="3331286"/>
            <a:ext cx="2021240" cy="990696"/>
          </a:xfrm>
          <a:custGeom>
            <a:avLst/>
            <a:gdLst>
              <a:gd name="connsiteX0" fmla="*/ 0 w 1641660"/>
              <a:gd name="connsiteY0" fmla="*/ 121973 h 731823"/>
              <a:gd name="connsiteX1" fmla="*/ 121973 w 1641660"/>
              <a:gd name="connsiteY1" fmla="*/ 0 h 731823"/>
              <a:gd name="connsiteX2" fmla="*/ 1519687 w 1641660"/>
              <a:gd name="connsiteY2" fmla="*/ 0 h 731823"/>
              <a:gd name="connsiteX3" fmla="*/ 1641660 w 1641660"/>
              <a:gd name="connsiteY3" fmla="*/ 121973 h 731823"/>
              <a:gd name="connsiteX4" fmla="*/ 1641660 w 1641660"/>
              <a:gd name="connsiteY4" fmla="*/ 609850 h 731823"/>
              <a:gd name="connsiteX5" fmla="*/ 1519687 w 1641660"/>
              <a:gd name="connsiteY5" fmla="*/ 731823 h 731823"/>
              <a:gd name="connsiteX6" fmla="*/ 121973 w 1641660"/>
              <a:gd name="connsiteY6" fmla="*/ 731823 h 731823"/>
              <a:gd name="connsiteX7" fmla="*/ 0 w 1641660"/>
              <a:gd name="connsiteY7" fmla="*/ 609850 h 731823"/>
              <a:gd name="connsiteX8" fmla="*/ 0 w 1641660"/>
              <a:gd name="connsiteY8" fmla="*/ 121973 h 7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660" h="731823">
                <a:moveTo>
                  <a:pt x="0" y="121973"/>
                </a:moveTo>
                <a:cubicBezTo>
                  <a:pt x="0" y="54609"/>
                  <a:pt x="54609" y="0"/>
                  <a:pt x="121973" y="0"/>
                </a:cubicBezTo>
                <a:lnTo>
                  <a:pt x="1519687" y="0"/>
                </a:lnTo>
                <a:cubicBezTo>
                  <a:pt x="1587051" y="0"/>
                  <a:pt x="1641660" y="54609"/>
                  <a:pt x="1641660" y="121973"/>
                </a:cubicBezTo>
                <a:lnTo>
                  <a:pt x="1641660" y="609850"/>
                </a:lnTo>
                <a:cubicBezTo>
                  <a:pt x="1641660" y="677214"/>
                  <a:pt x="1587051" y="731823"/>
                  <a:pt x="1519687" y="731823"/>
                </a:cubicBezTo>
                <a:lnTo>
                  <a:pt x="121973" y="731823"/>
                </a:lnTo>
                <a:cubicBezTo>
                  <a:pt x="54609" y="731823"/>
                  <a:pt x="0" y="677214"/>
                  <a:pt x="0" y="609850"/>
                </a:cubicBezTo>
                <a:lnTo>
                  <a:pt x="0" y="121973"/>
                </a:lnTo>
                <a:close/>
              </a:path>
            </a:pathLst>
          </a:custGeom>
          <a:solidFill>
            <a:srgbClr val="67D55C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65265" tIns="100495" rIns="165265" bIns="100495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答題方式</a:t>
            </a:r>
            <a:endParaRPr lang="zh-TW" alt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2002971" y="4410387"/>
            <a:ext cx="2021240" cy="990696"/>
          </a:xfrm>
          <a:custGeom>
            <a:avLst/>
            <a:gdLst>
              <a:gd name="connsiteX0" fmla="*/ 0 w 1641660"/>
              <a:gd name="connsiteY0" fmla="*/ 121973 h 731823"/>
              <a:gd name="connsiteX1" fmla="*/ 121973 w 1641660"/>
              <a:gd name="connsiteY1" fmla="*/ 0 h 731823"/>
              <a:gd name="connsiteX2" fmla="*/ 1519687 w 1641660"/>
              <a:gd name="connsiteY2" fmla="*/ 0 h 731823"/>
              <a:gd name="connsiteX3" fmla="*/ 1641660 w 1641660"/>
              <a:gd name="connsiteY3" fmla="*/ 121973 h 731823"/>
              <a:gd name="connsiteX4" fmla="*/ 1641660 w 1641660"/>
              <a:gd name="connsiteY4" fmla="*/ 609850 h 731823"/>
              <a:gd name="connsiteX5" fmla="*/ 1519687 w 1641660"/>
              <a:gd name="connsiteY5" fmla="*/ 731823 h 731823"/>
              <a:gd name="connsiteX6" fmla="*/ 121973 w 1641660"/>
              <a:gd name="connsiteY6" fmla="*/ 731823 h 731823"/>
              <a:gd name="connsiteX7" fmla="*/ 0 w 1641660"/>
              <a:gd name="connsiteY7" fmla="*/ 609850 h 731823"/>
              <a:gd name="connsiteX8" fmla="*/ 0 w 1641660"/>
              <a:gd name="connsiteY8" fmla="*/ 121973 h 7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660" h="731823">
                <a:moveTo>
                  <a:pt x="0" y="121973"/>
                </a:moveTo>
                <a:cubicBezTo>
                  <a:pt x="0" y="54609"/>
                  <a:pt x="54609" y="0"/>
                  <a:pt x="121973" y="0"/>
                </a:cubicBezTo>
                <a:lnTo>
                  <a:pt x="1519687" y="0"/>
                </a:lnTo>
                <a:cubicBezTo>
                  <a:pt x="1587051" y="0"/>
                  <a:pt x="1641660" y="54609"/>
                  <a:pt x="1641660" y="121973"/>
                </a:cubicBezTo>
                <a:lnTo>
                  <a:pt x="1641660" y="609850"/>
                </a:lnTo>
                <a:cubicBezTo>
                  <a:pt x="1641660" y="677214"/>
                  <a:pt x="1587051" y="731823"/>
                  <a:pt x="1519687" y="731823"/>
                </a:cubicBezTo>
                <a:lnTo>
                  <a:pt x="121973" y="731823"/>
                </a:lnTo>
                <a:cubicBezTo>
                  <a:pt x="54609" y="731823"/>
                  <a:pt x="0" y="677214"/>
                  <a:pt x="0" y="609850"/>
                </a:cubicBezTo>
                <a:lnTo>
                  <a:pt x="0" y="121973"/>
                </a:lnTo>
                <a:close/>
              </a:path>
            </a:pathLst>
          </a:custGeom>
          <a:solidFill>
            <a:srgbClr val="FF9900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65265" tIns="100495" rIns="165265" bIns="100495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得分方式</a:t>
            </a:r>
            <a:endParaRPr lang="zh-TW" altLang="en-US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2002971" y="5489489"/>
            <a:ext cx="2021240" cy="990696"/>
          </a:xfrm>
          <a:custGeom>
            <a:avLst/>
            <a:gdLst>
              <a:gd name="connsiteX0" fmla="*/ 0 w 1641660"/>
              <a:gd name="connsiteY0" fmla="*/ 121973 h 731823"/>
              <a:gd name="connsiteX1" fmla="*/ 121973 w 1641660"/>
              <a:gd name="connsiteY1" fmla="*/ 0 h 731823"/>
              <a:gd name="connsiteX2" fmla="*/ 1519687 w 1641660"/>
              <a:gd name="connsiteY2" fmla="*/ 0 h 731823"/>
              <a:gd name="connsiteX3" fmla="*/ 1641660 w 1641660"/>
              <a:gd name="connsiteY3" fmla="*/ 121973 h 731823"/>
              <a:gd name="connsiteX4" fmla="*/ 1641660 w 1641660"/>
              <a:gd name="connsiteY4" fmla="*/ 609850 h 731823"/>
              <a:gd name="connsiteX5" fmla="*/ 1519687 w 1641660"/>
              <a:gd name="connsiteY5" fmla="*/ 731823 h 731823"/>
              <a:gd name="connsiteX6" fmla="*/ 121973 w 1641660"/>
              <a:gd name="connsiteY6" fmla="*/ 731823 h 731823"/>
              <a:gd name="connsiteX7" fmla="*/ 0 w 1641660"/>
              <a:gd name="connsiteY7" fmla="*/ 609850 h 731823"/>
              <a:gd name="connsiteX8" fmla="*/ 0 w 1641660"/>
              <a:gd name="connsiteY8" fmla="*/ 121973 h 7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660" h="731823">
                <a:moveTo>
                  <a:pt x="0" y="121973"/>
                </a:moveTo>
                <a:cubicBezTo>
                  <a:pt x="0" y="54609"/>
                  <a:pt x="54609" y="0"/>
                  <a:pt x="121973" y="0"/>
                </a:cubicBezTo>
                <a:lnTo>
                  <a:pt x="1519687" y="0"/>
                </a:lnTo>
                <a:cubicBezTo>
                  <a:pt x="1587051" y="0"/>
                  <a:pt x="1641660" y="54609"/>
                  <a:pt x="1641660" y="121973"/>
                </a:cubicBezTo>
                <a:lnTo>
                  <a:pt x="1641660" y="609850"/>
                </a:lnTo>
                <a:cubicBezTo>
                  <a:pt x="1641660" y="677214"/>
                  <a:pt x="1587051" y="731823"/>
                  <a:pt x="1519687" y="731823"/>
                </a:cubicBezTo>
                <a:lnTo>
                  <a:pt x="121973" y="731823"/>
                </a:lnTo>
                <a:cubicBezTo>
                  <a:pt x="54609" y="731823"/>
                  <a:pt x="0" y="677214"/>
                  <a:pt x="0" y="609850"/>
                </a:cubicBezTo>
                <a:lnTo>
                  <a:pt x="0" y="121973"/>
                </a:lnTo>
                <a:close/>
              </a:path>
            </a:pathLst>
          </a:custGeom>
          <a:solidFill>
            <a:srgbClr val="7030A0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176695" tIns="106210" rIns="176695" bIns="106210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結束方式</a:t>
            </a:r>
            <a:endParaRPr lang="zh-TW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62" y="1720393"/>
            <a:ext cx="4844278" cy="442741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917360" y="2329544"/>
            <a:ext cx="3680361" cy="806182"/>
            <a:chOff x="2555776" y="1638342"/>
            <a:chExt cx="3680361" cy="585459"/>
          </a:xfrm>
        </p:grpSpPr>
        <p:sp>
          <p:nvSpPr>
            <p:cNvPr id="9" name="手繪多邊形 8"/>
            <p:cNvSpPr/>
            <p:nvPr/>
          </p:nvSpPr>
          <p:spPr>
            <a:xfrm>
              <a:off x="2685268" y="1638342"/>
              <a:ext cx="3550869" cy="585459"/>
            </a:xfrm>
            <a:custGeom>
              <a:avLst/>
              <a:gdLst>
                <a:gd name="connsiteX0" fmla="*/ 97578 w 585459"/>
                <a:gd name="connsiteY0" fmla="*/ 0 h 2918507"/>
                <a:gd name="connsiteX1" fmla="*/ 487881 w 585459"/>
                <a:gd name="connsiteY1" fmla="*/ 0 h 2918507"/>
                <a:gd name="connsiteX2" fmla="*/ 585459 w 585459"/>
                <a:gd name="connsiteY2" fmla="*/ 97578 h 2918507"/>
                <a:gd name="connsiteX3" fmla="*/ 585459 w 585459"/>
                <a:gd name="connsiteY3" fmla="*/ 2918507 h 2918507"/>
                <a:gd name="connsiteX4" fmla="*/ 585459 w 585459"/>
                <a:gd name="connsiteY4" fmla="*/ 2918507 h 2918507"/>
                <a:gd name="connsiteX5" fmla="*/ 0 w 585459"/>
                <a:gd name="connsiteY5" fmla="*/ 2918507 h 2918507"/>
                <a:gd name="connsiteX6" fmla="*/ 0 w 585459"/>
                <a:gd name="connsiteY6" fmla="*/ 2918507 h 2918507"/>
                <a:gd name="connsiteX7" fmla="*/ 0 w 585459"/>
                <a:gd name="connsiteY7" fmla="*/ 97578 h 2918507"/>
                <a:gd name="connsiteX8" fmla="*/ 97578 w 585459"/>
                <a:gd name="connsiteY8" fmla="*/ 0 h 291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459" h="2918507">
                  <a:moveTo>
                    <a:pt x="585459" y="486427"/>
                  </a:moveTo>
                  <a:lnTo>
                    <a:pt x="585459" y="2432080"/>
                  </a:lnTo>
                  <a:cubicBezTo>
                    <a:pt x="585459" y="2700726"/>
                    <a:pt x="576695" y="2918505"/>
                    <a:pt x="565885" y="2918505"/>
                  </a:cubicBezTo>
                  <a:lnTo>
                    <a:pt x="0" y="2918505"/>
                  </a:lnTo>
                  <a:lnTo>
                    <a:pt x="0" y="2918505"/>
                  </a:lnTo>
                  <a:lnTo>
                    <a:pt x="0" y="2"/>
                  </a:lnTo>
                  <a:lnTo>
                    <a:pt x="0" y="2"/>
                  </a:lnTo>
                  <a:lnTo>
                    <a:pt x="565885" y="2"/>
                  </a:lnTo>
                  <a:cubicBezTo>
                    <a:pt x="576695" y="2"/>
                    <a:pt x="585459" y="217781"/>
                    <a:pt x="585459" y="486427"/>
                  </a:cubicBezTo>
                  <a:close/>
                </a:path>
              </a:pathLst>
            </a:custGeom>
            <a:solidFill>
              <a:srgbClr val="FF0066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5250" rIns="81920" bIns="5525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6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600" kern="12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555776" y="1746404"/>
              <a:ext cx="3334845" cy="245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en-US" altLang="zh-TW" sz="1600" b="1" dirty="0">
                  <a:latin typeface="微軟正黑體" pitchFamily="34" charset="-120"/>
                </a:rPr>
                <a:t>2 – 4 (</a:t>
              </a:r>
              <a:r>
                <a:rPr lang="zh-TW" altLang="en-US" sz="1600" b="1" dirty="0">
                  <a:latin typeface="微軟正黑體" pitchFamily="34" charset="-120"/>
                </a:rPr>
                <a:t>人</a:t>
              </a:r>
              <a:r>
                <a:rPr lang="en-US" altLang="zh-TW" sz="1600" b="1" dirty="0">
                  <a:latin typeface="微軟正黑體" pitchFamily="34" charset="-120"/>
                </a:rPr>
                <a:t>)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910789" y="3411042"/>
            <a:ext cx="3686932" cy="806182"/>
            <a:chOff x="2555776" y="2406757"/>
            <a:chExt cx="3686932" cy="585459"/>
          </a:xfrm>
        </p:grpSpPr>
        <p:sp>
          <p:nvSpPr>
            <p:cNvPr id="12" name="手繪多邊形 11"/>
            <p:cNvSpPr/>
            <p:nvPr/>
          </p:nvSpPr>
          <p:spPr>
            <a:xfrm>
              <a:off x="2685268" y="2406757"/>
              <a:ext cx="3550869" cy="585459"/>
            </a:xfrm>
            <a:custGeom>
              <a:avLst/>
              <a:gdLst>
                <a:gd name="connsiteX0" fmla="*/ 97578 w 585459"/>
                <a:gd name="connsiteY0" fmla="*/ 0 h 2918507"/>
                <a:gd name="connsiteX1" fmla="*/ 487881 w 585459"/>
                <a:gd name="connsiteY1" fmla="*/ 0 h 2918507"/>
                <a:gd name="connsiteX2" fmla="*/ 585459 w 585459"/>
                <a:gd name="connsiteY2" fmla="*/ 97578 h 2918507"/>
                <a:gd name="connsiteX3" fmla="*/ 585459 w 585459"/>
                <a:gd name="connsiteY3" fmla="*/ 2918507 h 2918507"/>
                <a:gd name="connsiteX4" fmla="*/ 585459 w 585459"/>
                <a:gd name="connsiteY4" fmla="*/ 2918507 h 2918507"/>
                <a:gd name="connsiteX5" fmla="*/ 0 w 585459"/>
                <a:gd name="connsiteY5" fmla="*/ 2918507 h 2918507"/>
                <a:gd name="connsiteX6" fmla="*/ 0 w 585459"/>
                <a:gd name="connsiteY6" fmla="*/ 2918507 h 2918507"/>
                <a:gd name="connsiteX7" fmla="*/ 0 w 585459"/>
                <a:gd name="connsiteY7" fmla="*/ 97578 h 2918507"/>
                <a:gd name="connsiteX8" fmla="*/ 97578 w 585459"/>
                <a:gd name="connsiteY8" fmla="*/ 0 h 291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459" h="2918507">
                  <a:moveTo>
                    <a:pt x="585459" y="486427"/>
                  </a:moveTo>
                  <a:lnTo>
                    <a:pt x="585459" y="2432080"/>
                  </a:lnTo>
                  <a:cubicBezTo>
                    <a:pt x="585459" y="2700726"/>
                    <a:pt x="576695" y="2918505"/>
                    <a:pt x="565885" y="2918505"/>
                  </a:cubicBezTo>
                  <a:lnTo>
                    <a:pt x="0" y="2918505"/>
                  </a:lnTo>
                  <a:lnTo>
                    <a:pt x="0" y="2918505"/>
                  </a:lnTo>
                  <a:lnTo>
                    <a:pt x="0" y="2"/>
                  </a:lnTo>
                  <a:lnTo>
                    <a:pt x="0" y="2"/>
                  </a:lnTo>
                  <a:lnTo>
                    <a:pt x="565885" y="2"/>
                  </a:lnTo>
                  <a:cubicBezTo>
                    <a:pt x="576695" y="2"/>
                    <a:pt x="585459" y="217781"/>
                    <a:pt x="585459" y="486427"/>
                  </a:cubicBezTo>
                  <a:close/>
                </a:path>
              </a:pathLst>
            </a:custGeom>
            <a:solidFill>
              <a:srgbClr val="67D55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5250" rIns="81920" bIns="5525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6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600" kern="12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55776" y="2514820"/>
              <a:ext cx="3686932" cy="42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sz="1600" b="1" dirty="0">
                  <a:latin typeface="微軟正黑體" pitchFamily="34" charset="-120"/>
                </a:rPr>
                <a:t>搶答</a:t>
              </a:r>
              <a:r>
                <a:rPr lang="zh-TW" altLang="en-US" sz="1600" b="1" dirty="0" smtClean="0">
                  <a:latin typeface="微軟正黑體" pitchFamily="34" charset="-120"/>
                </a:rPr>
                <a:t>制</a:t>
              </a:r>
              <a:endParaRPr lang="en-US" altLang="zh-TW" sz="1600" b="1" dirty="0" smtClean="0">
                <a:latin typeface="微軟正黑體" pitchFamily="34" charset="-120"/>
              </a:endParaRPr>
            </a:p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sz="1600" b="1" dirty="0" smtClean="0">
                  <a:latin typeface="微軟正黑體" pitchFamily="34" charset="-120"/>
                </a:rPr>
                <a:t> </a:t>
              </a:r>
              <a:r>
                <a:rPr lang="en-US" altLang="zh-TW" sz="1600" b="1" dirty="0">
                  <a:latin typeface="微軟正黑體" pitchFamily="34" charset="-120"/>
                </a:rPr>
                <a:t>(</a:t>
              </a:r>
              <a:r>
                <a:rPr lang="zh-TW" altLang="en-US" sz="1600" b="1" dirty="0">
                  <a:latin typeface="微軟正黑體" pitchFamily="34" charset="-120"/>
                </a:rPr>
                <a:t>有人答對後馬上進行下一題</a:t>
              </a:r>
              <a:r>
                <a:rPr lang="en-US" altLang="zh-TW" sz="1600" b="1" dirty="0">
                  <a:latin typeface="微軟正黑體" pitchFamily="34" charset="-120"/>
                </a:rPr>
                <a:t>)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17360" y="4525656"/>
            <a:ext cx="3686932" cy="806182"/>
            <a:chOff x="2555776" y="3175171"/>
            <a:chExt cx="3686932" cy="585459"/>
          </a:xfrm>
        </p:grpSpPr>
        <p:sp>
          <p:nvSpPr>
            <p:cNvPr id="15" name="手繪多邊形 14"/>
            <p:cNvSpPr/>
            <p:nvPr/>
          </p:nvSpPr>
          <p:spPr>
            <a:xfrm>
              <a:off x="2685268" y="3175171"/>
              <a:ext cx="3539334" cy="585459"/>
            </a:xfrm>
            <a:custGeom>
              <a:avLst/>
              <a:gdLst>
                <a:gd name="connsiteX0" fmla="*/ 97578 w 585459"/>
                <a:gd name="connsiteY0" fmla="*/ 0 h 2918507"/>
                <a:gd name="connsiteX1" fmla="*/ 487881 w 585459"/>
                <a:gd name="connsiteY1" fmla="*/ 0 h 2918507"/>
                <a:gd name="connsiteX2" fmla="*/ 585459 w 585459"/>
                <a:gd name="connsiteY2" fmla="*/ 97578 h 2918507"/>
                <a:gd name="connsiteX3" fmla="*/ 585459 w 585459"/>
                <a:gd name="connsiteY3" fmla="*/ 2918507 h 2918507"/>
                <a:gd name="connsiteX4" fmla="*/ 585459 w 585459"/>
                <a:gd name="connsiteY4" fmla="*/ 2918507 h 2918507"/>
                <a:gd name="connsiteX5" fmla="*/ 0 w 585459"/>
                <a:gd name="connsiteY5" fmla="*/ 2918507 h 2918507"/>
                <a:gd name="connsiteX6" fmla="*/ 0 w 585459"/>
                <a:gd name="connsiteY6" fmla="*/ 2918507 h 2918507"/>
                <a:gd name="connsiteX7" fmla="*/ 0 w 585459"/>
                <a:gd name="connsiteY7" fmla="*/ 97578 h 2918507"/>
                <a:gd name="connsiteX8" fmla="*/ 97578 w 585459"/>
                <a:gd name="connsiteY8" fmla="*/ 0 h 291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459" h="2918507">
                  <a:moveTo>
                    <a:pt x="585459" y="486427"/>
                  </a:moveTo>
                  <a:lnTo>
                    <a:pt x="585459" y="2432080"/>
                  </a:lnTo>
                  <a:cubicBezTo>
                    <a:pt x="585459" y="2700726"/>
                    <a:pt x="576695" y="2918505"/>
                    <a:pt x="565885" y="2918505"/>
                  </a:cubicBezTo>
                  <a:lnTo>
                    <a:pt x="0" y="2918505"/>
                  </a:lnTo>
                  <a:lnTo>
                    <a:pt x="0" y="2918505"/>
                  </a:lnTo>
                  <a:lnTo>
                    <a:pt x="0" y="2"/>
                  </a:lnTo>
                  <a:lnTo>
                    <a:pt x="0" y="2"/>
                  </a:lnTo>
                  <a:lnTo>
                    <a:pt x="565885" y="2"/>
                  </a:lnTo>
                  <a:cubicBezTo>
                    <a:pt x="576695" y="2"/>
                    <a:pt x="585459" y="217781"/>
                    <a:pt x="585459" y="486427"/>
                  </a:cubicBezTo>
                  <a:close/>
                </a:path>
              </a:pathLst>
            </a:custGeom>
            <a:solidFill>
              <a:srgbClr val="FF99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5250" rIns="81920" bIns="5525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6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600" kern="12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555776" y="3283234"/>
              <a:ext cx="3686932" cy="42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sz="1600" b="1" dirty="0">
                  <a:latin typeface="微軟正黑體" pitchFamily="34" charset="-120"/>
                </a:rPr>
                <a:t>猜對方 </a:t>
              </a:r>
              <a:r>
                <a:rPr lang="en-US" altLang="zh-TW" sz="1600" b="1" dirty="0">
                  <a:latin typeface="微軟正黑體" pitchFamily="34" charset="-120"/>
                </a:rPr>
                <a:t>(2</a:t>
              </a:r>
              <a:r>
                <a:rPr lang="zh-TW" altLang="en-US" sz="1600" b="1" dirty="0">
                  <a:latin typeface="微軟正黑體" pitchFamily="34" charset="-120"/>
                </a:rPr>
                <a:t>分</a:t>
              </a:r>
              <a:r>
                <a:rPr lang="en-US" altLang="zh-TW" sz="1600" b="1" dirty="0">
                  <a:latin typeface="微軟正黑體" pitchFamily="34" charset="-120"/>
                </a:rPr>
                <a:t>) </a:t>
              </a:r>
            </a:p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sz="1600" b="1" dirty="0" smtClean="0">
                  <a:latin typeface="微軟正黑體" pitchFamily="34" charset="-120"/>
                </a:rPr>
                <a:t>出題</a:t>
              </a:r>
              <a:r>
                <a:rPr lang="zh-TW" altLang="en-US" sz="1600" b="1" dirty="0">
                  <a:latin typeface="微軟正黑體" pitchFamily="34" charset="-120"/>
                </a:rPr>
                <a:t>方 </a:t>
              </a:r>
              <a:r>
                <a:rPr lang="en-US" altLang="zh-TW" sz="1600" b="1" dirty="0">
                  <a:latin typeface="微軟正黑體" pitchFamily="34" charset="-120"/>
                </a:rPr>
                <a:t>(1</a:t>
              </a:r>
              <a:r>
                <a:rPr lang="zh-TW" altLang="en-US" sz="1600" b="1" dirty="0">
                  <a:latin typeface="微軟正黑體" pitchFamily="34" charset="-120"/>
                </a:rPr>
                <a:t>分</a:t>
              </a:r>
              <a:r>
                <a:rPr lang="en-US" altLang="zh-TW" sz="1600" b="1" dirty="0">
                  <a:latin typeface="微軟正黑體" pitchFamily="34" charset="-120"/>
                </a:rPr>
                <a:t>)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917360" y="5581741"/>
            <a:ext cx="3680361" cy="856698"/>
            <a:chOff x="2555776" y="3943586"/>
            <a:chExt cx="3680361" cy="622145"/>
          </a:xfrm>
        </p:grpSpPr>
        <p:sp>
          <p:nvSpPr>
            <p:cNvPr id="18" name="手繪多邊形 17"/>
            <p:cNvSpPr/>
            <p:nvPr/>
          </p:nvSpPr>
          <p:spPr>
            <a:xfrm>
              <a:off x="2685268" y="3943586"/>
              <a:ext cx="3550869" cy="585460"/>
            </a:xfrm>
            <a:custGeom>
              <a:avLst/>
              <a:gdLst>
                <a:gd name="connsiteX0" fmla="*/ 97578 w 585459"/>
                <a:gd name="connsiteY0" fmla="*/ 0 h 2918507"/>
                <a:gd name="connsiteX1" fmla="*/ 487881 w 585459"/>
                <a:gd name="connsiteY1" fmla="*/ 0 h 2918507"/>
                <a:gd name="connsiteX2" fmla="*/ 585459 w 585459"/>
                <a:gd name="connsiteY2" fmla="*/ 97578 h 2918507"/>
                <a:gd name="connsiteX3" fmla="*/ 585459 w 585459"/>
                <a:gd name="connsiteY3" fmla="*/ 2918507 h 2918507"/>
                <a:gd name="connsiteX4" fmla="*/ 585459 w 585459"/>
                <a:gd name="connsiteY4" fmla="*/ 2918507 h 2918507"/>
                <a:gd name="connsiteX5" fmla="*/ 0 w 585459"/>
                <a:gd name="connsiteY5" fmla="*/ 2918507 h 2918507"/>
                <a:gd name="connsiteX6" fmla="*/ 0 w 585459"/>
                <a:gd name="connsiteY6" fmla="*/ 2918507 h 2918507"/>
                <a:gd name="connsiteX7" fmla="*/ 0 w 585459"/>
                <a:gd name="connsiteY7" fmla="*/ 97578 h 2918507"/>
                <a:gd name="connsiteX8" fmla="*/ 97578 w 585459"/>
                <a:gd name="connsiteY8" fmla="*/ 0 h 291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459" h="2918507">
                  <a:moveTo>
                    <a:pt x="585459" y="486427"/>
                  </a:moveTo>
                  <a:lnTo>
                    <a:pt x="585459" y="2432080"/>
                  </a:lnTo>
                  <a:cubicBezTo>
                    <a:pt x="585459" y="2700726"/>
                    <a:pt x="576695" y="2918505"/>
                    <a:pt x="565885" y="2918505"/>
                  </a:cubicBezTo>
                  <a:lnTo>
                    <a:pt x="0" y="2918505"/>
                  </a:lnTo>
                  <a:lnTo>
                    <a:pt x="0" y="2918505"/>
                  </a:lnTo>
                  <a:lnTo>
                    <a:pt x="0" y="2"/>
                  </a:lnTo>
                  <a:lnTo>
                    <a:pt x="0" y="2"/>
                  </a:lnTo>
                  <a:lnTo>
                    <a:pt x="565885" y="2"/>
                  </a:lnTo>
                  <a:cubicBezTo>
                    <a:pt x="576695" y="2"/>
                    <a:pt x="585459" y="217781"/>
                    <a:pt x="585459" y="486427"/>
                  </a:cubicBezTo>
                  <a:close/>
                </a:path>
              </a:pathLst>
            </a:cu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5250" rIns="81920" bIns="55251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1400" kern="1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555776" y="3962251"/>
              <a:ext cx="3334845" cy="60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sz="1600" b="1" dirty="0">
                  <a:latin typeface="微軟正黑體" pitchFamily="34" charset="-120"/>
                </a:rPr>
                <a:t>每人五題，出完</a:t>
              </a:r>
              <a:r>
                <a:rPr lang="zh-TW" altLang="en-US" sz="1600" b="1" dirty="0" smtClean="0">
                  <a:latin typeface="微軟正黑體" pitchFamily="34" charset="-120"/>
                </a:rPr>
                <a:t>為止</a:t>
              </a:r>
              <a:endParaRPr lang="en-US" altLang="zh-TW" sz="1600" b="1" dirty="0" smtClean="0">
                <a:latin typeface="微軟正黑體" pitchFamily="34" charset="-120"/>
              </a:endParaRPr>
            </a:p>
            <a:p>
              <a:pPr marL="285750" indent="-180000">
                <a:buFont typeface="Arial" pitchFamily="34" charset="0"/>
                <a:buChar char="•"/>
              </a:pPr>
              <a:r>
                <a:rPr lang="en-US" altLang="zh-TW" sz="1600" b="1" dirty="0" smtClean="0">
                  <a:latin typeface="微軟正黑體" pitchFamily="34" charset="-120"/>
                </a:rPr>
                <a:t>&lt;</a:t>
              </a:r>
              <a:r>
                <a:rPr lang="zh-TW" altLang="en-US" sz="1600" b="1" dirty="0">
                  <a:latin typeface="微軟正黑體" pitchFamily="34" charset="-120"/>
                </a:rPr>
                <a:t>有</a:t>
              </a:r>
              <a:r>
                <a:rPr lang="en-US" altLang="zh-TW" sz="1600" b="1" dirty="0">
                  <a:latin typeface="微軟正黑體" pitchFamily="34" charset="-120"/>
                </a:rPr>
                <a:t>n</a:t>
              </a:r>
              <a:r>
                <a:rPr lang="zh-TW" altLang="en-US" sz="1600" b="1" dirty="0">
                  <a:latin typeface="微軟正黑體" pitchFamily="34" charset="-120"/>
                </a:rPr>
                <a:t>人，就有</a:t>
              </a:r>
              <a:r>
                <a:rPr lang="en-US" altLang="zh-TW" sz="1600" b="1" dirty="0">
                  <a:latin typeface="微軟正黑體" pitchFamily="34" charset="-120"/>
                </a:rPr>
                <a:t>5n</a:t>
              </a:r>
              <a:r>
                <a:rPr lang="zh-TW" altLang="en-US" sz="1600" b="1" dirty="0">
                  <a:latin typeface="微軟正黑體" pitchFamily="34" charset="-120"/>
                </a:rPr>
                <a:t>題，每人輪流出一題，至</a:t>
              </a:r>
              <a:r>
                <a:rPr lang="en-US" altLang="zh-TW" sz="1600" b="1" dirty="0">
                  <a:latin typeface="微軟正黑體" pitchFamily="34" charset="-120"/>
                </a:rPr>
                <a:t>5n</a:t>
              </a:r>
              <a:r>
                <a:rPr lang="zh-TW" altLang="en-US" sz="1600" b="1" dirty="0">
                  <a:latin typeface="微軟正黑體" pitchFamily="34" charset="-120"/>
                </a:rPr>
                <a:t>即結束</a:t>
              </a:r>
              <a:r>
                <a:rPr lang="en-US" altLang="zh-TW" sz="1600" b="1" dirty="0">
                  <a:latin typeface="微軟正黑體" pitchFamily="34" charset="-120"/>
                </a:rPr>
                <a:t>&gt;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927178" y="1401735"/>
            <a:ext cx="3312368" cy="461665"/>
            <a:chOff x="3131840" y="915566"/>
            <a:chExt cx="3312368" cy="461665"/>
          </a:xfrm>
        </p:grpSpPr>
        <p:sp>
          <p:nvSpPr>
            <p:cNvPr id="24" name="六邊形 23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遊戲內</a:t>
              </a:r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容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2983547" y="2452037"/>
            <a:ext cx="103569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人數限制：</a:t>
            </a:r>
            <a:r>
              <a:rPr lang="en-US" sz="2800" dirty="0" smtClean="0"/>
              <a:t>2</a:t>
            </a:r>
            <a:r>
              <a:rPr lang="zh-TW" altLang="en-US" sz="2800" dirty="0" smtClean="0"/>
              <a:t> </a:t>
            </a:r>
            <a:r>
              <a:rPr lang="en-US" sz="2800" dirty="0" smtClean="0"/>
              <a:t>–</a:t>
            </a:r>
            <a:r>
              <a:rPr lang="zh-TW" altLang="en-US" sz="2800" dirty="0" smtClean="0"/>
              <a:t> </a:t>
            </a:r>
            <a:r>
              <a:rPr lang="en-US" sz="2800" dirty="0" smtClean="0"/>
              <a:t>4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</a:t>
            </a:r>
            <a:r>
              <a:rPr lang="en-US" altLang="zh-TW" sz="2800" dirty="0" smtClean="0"/>
              <a:t>)</a:t>
            </a:r>
          </a:p>
          <a:p>
            <a:endParaRPr lang="zh-TW" altLang="en-US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答題方式：搶答制 </a:t>
            </a:r>
            <a:r>
              <a:rPr lang="en-US" sz="1600" dirty="0" smtClean="0"/>
              <a:t>(</a:t>
            </a:r>
            <a:r>
              <a:rPr lang="zh-TW" altLang="en-US" sz="1600" dirty="0" smtClean="0"/>
              <a:t>有人答對後馬上進行下一題</a:t>
            </a:r>
            <a:r>
              <a:rPr lang="en-US" sz="1600" dirty="0" smtClean="0"/>
              <a:t>)</a:t>
            </a:r>
          </a:p>
          <a:p>
            <a:endParaRPr lang="zh-TW" altLang="en-US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得分方式：猜對方 </a:t>
            </a:r>
            <a:r>
              <a:rPr lang="en-US" sz="2800" dirty="0" smtClean="0"/>
              <a:t>(2</a:t>
            </a:r>
            <a:r>
              <a:rPr lang="zh-TW" altLang="en-US" sz="2800" dirty="0" smtClean="0"/>
              <a:t>分</a:t>
            </a:r>
            <a:r>
              <a:rPr lang="en-US" sz="2800" dirty="0" smtClean="0"/>
              <a:t>) &amp; </a:t>
            </a:r>
            <a:r>
              <a:rPr lang="zh-TW" altLang="en-US" sz="2800" dirty="0" smtClean="0"/>
              <a:t>出題方 </a:t>
            </a:r>
            <a:r>
              <a:rPr lang="en-US" sz="2800" dirty="0" smtClean="0"/>
              <a:t>(1</a:t>
            </a:r>
            <a:r>
              <a:rPr lang="zh-TW" altLang="en-US" sz="2800" dirty="0" smtClean="0"/>
              <a:t>分</a:t>
            </a:r>
            <a:r>
              <a:rPr lang="en-US" sz="2800" dirty="0" smtClean="0"/>
              <a:t>)</a:t>
            </a:r>
          </a:p>
          <a:p>
            <a:endParaRPr lang="zh-TW" altLang="en-US" sz="2800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sz="2800" dirty="0" smtClean="0"/>
              <a:t> 結束方式：每人五題，出完為止</a:t>
            </a:r>
            <a:r>
              <a:rPr lang="en-US" sz="1600" dirty="0" smtClean="0"/>
              <a:t>&lt;</a:t>
            </a:r>
            <a:r>
              <a:rPr lang="zh-TW" altLang="en-US" sz="1600" dirty="0" smtClean="0"/>
              <a:t>有</a:t>
            </a:r>
            <a:r>
              <a:rPr lang="en-US" sz="1600" dirty="0" smtClean="0"/>
              <a:t>n</a:t>
            </a:r>
            <a:r>
              <a:rPr lang="zh-TW" altLang="en-US" sz="1600" dirty="0" smtClean="0"/>
              <a:t>人，就有</a:t>
            </a:r>
            <a:r>
              <a:rPr lang="en-US" sz="1600" dirty="0" smtClean="0"/>
              <a:t>5n</a:t>
            </a:r>
            <a:r>
              <a:rPr lang="zh-TW" altLang="en-US" sz="1600" dirty="0" smtClean="0"/>
              <a:t>題，每人輪流出一題，至</a:t>
            </a:r>
            <a:r>
              <a:rPr lang="en-US" sz="1600" dirty="0" smtClean="0"/>
              <a:t>5n</a:t>
            </a:r>
            <a:r>
              <a:rPr lang="zh-TW" altLang="en-US" sz="1600" dirty="0" smtClean="0"/>
              <a:t>即結束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altLang="zh-TW" sz="1600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sz="2800" dirty="0" smtClean="0"/>
              <a:t>同分解決辦法</a:t>
            </a:r>
            <a:r>
              <a:rPr lang="en-US" sz="2800" dirty="0" smtClean="0"/>
              <a:t>: </a:t>
            </a:r>
            <a:r>
              <a:rPr lang="zh-TW" altLang="en-US" sz="2800" dirty="0" smtClean="0"/>
              <a:t>得分相同者先達到該得分者勝</a:t>
            </a:r>
            <a:r>
              <a:rPr lang="en-US" sz="2800" dirty="0" smtClean="0"/>
              <a:t>(</a:t>
            </a:r>
            <a:r>
              <a:rPr lang="zh-TW" altLang="en-US" sz="2800" dirty="0" smtClean="0"/>
              <a:t>猜得先</a:t>
            </a:r>
            <a:r>
              <a:rPr lang="en-US" sz="2800" dirty="0" smtClean="0"/>
              <a:t>)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02996" y="666723"/>
            <a:ext cx="34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後端</a:t>
            </a:r>
            <a:r>
              <a:rPr lang="zh-TW" altLang="en-US" dirty="0" smtClean="0"/>
              <a:t>｜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規劃時程</a:t>
            </a:r>
            <a:r>
              <a:rPr lang="zh-TW" altLang="en-US" dirty="0" smtClean="0"/>
              <a:t>｜</a:t>
            </a:r>
            <a:r>
              <a:rPr lang="zh-TW" altLang="en-US" dirty="0"/>
              <a:t>遊戲內容</a:t>
            </a:r>
          </a:p>
        </p:txBody>
      </p:sp>
    </p:spTree>
    <p:extLst>
      <p:ext uri="{BB962C8B-B14F-4D97-AF65-F5344CB8AC3E}">
        <p14:creationId xmlns:p14="http://schemas.microsoft.com/office/powerpoint/2010/main" val="24906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1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304661" y="3127416"/>
            <a:ext cx="48200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畫面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1: 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初始登入 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&amp; 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榮譽榜 </a:t>
            </a:r>
            <a:endParaRPr kumimoji="1" lang="zh-TW" altLang="en-US" sz="28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彈出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: Create / search room)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6734" y="3127416"/>
            <a:ext cx="43605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畫面</a:t>
            </a:r>
            <a:r>
              <a:rPr kumimoji="1" lang="en-US" altLang="zh-TW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2: </a:t>
            </a:r>
            <a:endParaRPr kumimoji="1" lang="en-US" altLang="zh-TW" sz="2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Room &amp; draw </a:t>
            </a:r>
            <a:endParaRPr kumimoji="1" lang="en-US" altLang="zh-TW" sz="2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</a:t>
            </a:r>
            <a:r>
              <a:rPr kumimoji="1" lang="zh-TW" alt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彈出</a:t>
            </a:r>
            <a:r>
              <a:rPr kumimoji="1" lang="en-US" altLang="zh-TW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: </a:t>
            </a:r>
            <a:r>
              <a:rPr kumimoji="1" lang="zh-TW" alt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結算</a:t>
            </a:r>
            <a:r>
              <a:rPr kumimoji="1" lang="en-US" altLang="zh-TW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)</a:t>
            </a:r>
            <a:endParaRPr kumimoji="1" lang="en-US" altLang="zh-TW" sz="2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Additional: ads</a:t>
            </a:r>
            <a:endParaRPr kumimoji="1" lang="zh-TW" altLang="en-US" sz="2800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927178" y="1401735"/>
            <a:ext cx="3312368" cy="461665"/>
            <a:chOff x="3131840" y="915566"/>
            <a:chExt cx="3312368" cy="461665"/>
          </a:xfrm>
        </p:grpSpPr>
        <p:sp>
          <p:nvSpPr>
            <p:cNvPr id="6" name="六邊形 5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初始架構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102996" y="666723"/>
            <a:ext cx="34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初始架構｜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923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6997" y="131261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自古以來人類歷史中記載著許多文字內容，但是</a:t>
            </a:r>
            <a:r>
              <a:rPr lang="zh-TW" altLang="en-US" sz="2000" dirty="0" smtClean="0">
                <a:solidFill>
                  <a:srgbClr val="FF0000"/>
                </a:solidFill>
              </a:rPr>
              <a:t>圖畫可以傳遞無法利用文字記載的歷史</a:t>
            </a:r>
            <a:r>
              <a:rPr lang="zh-TW" altLang="en-US" sz="2000" dirty="0" smtClean="0"/>
              <a:t>，想要傳遞故事與習俗給下一代就需要有良好的表達與理解能力，否則一個民族的傳統很容易就因此而消失了。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89379" y="294226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在現今的公司也是如此，</a:t>
            </a:r>
            <a:r>
              <a:rPr lang="zh-TW" altLang="en-US" sz="2000" dirty="0" smtClean="0">
                <a:solidFill>
                  <a:srgbClr val="FF0000"/>
                </a:solidFill>
              </a:rPr>
              <a:t>當你有一個好的主意但是往往無法第一手交給一級主管</a:t>
            </a:r>
            <a:r>
              <a:rPr lang="zh-TW" altLang="en-US" sz="2000" dirty="0" smtClean="0"/>
              <a:t>，只能透過一層一層往上報告。如果無法清楚理解前一個人的意圖或是想法，再經過自己的思想統整後傳遞給下一位主管，</a:t>
            </a:r>
            <a:r>
              <a:rPr lang="zh-TW" altLang="en-US" sz="2000" dirty="0" smtClean="0">
                <a:solidFill>
                  <a:srgbClr val="FF0000"/>
                </a:solidFill>
              </a:rPr>
              <a:t>到最後的結果可能與設計者最初想法有天壤之別。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479576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表達方式有很多種</a:t>
            </a:r>
            <a:r>
              <a:rPr lang="zh-TW" altLang="en-US" sz="2000" dirty="0" smtClean="0">
                <a:solidFill>
                  <a:srgbClr val="FF0000"/>
                </a:solidFill>
              </a:rPr>
              <a:t>其中文字的表達效果比不上一幅好的圖畫</a:t>
            </a:r>
            <a:r>
              <a:rPr lang="zh-TW" altLang="en-US" sz="2000" dirty="0" smtClean="0"/>
              <a:t>。如果想傳遞一個詞或是一個思想可能需要透過一段的文字來表示，但是</a:t>
            </a:r>
            <a:r>
              <a:rPr lang="zh-TW" altLang="en-US" sz="2000" dirty="0" smtClean="0">
                <a:solidFill>
                  <a:srgbClr val="FF0000"/>
                </a:solidFill>
              </a:rPr>
              <a:t>一張好的圖畫可以讓人短時間內就接收到你想表達的內容</a:t>
            </a:r>
            <a:r>
              <a:rPr lang="zh-TW" altLang="en-US" sz="2000" dirty="0" smtClean="0"/>
              <a:t>。所以我們設計了這款能跟朋友與家人間一起遊玩的休閒益智遊戲來</a:t>
            </a:r>
            <a:r>
              <a:rPr lang="zh-TW" altLang="en-US" sz="2000" dirty="0" smtClean="0">
                <a:solidFill>
                  <a:srgbClr val="FF0000"/>
                </a:solidFill>
              </a:rPr>
              <a:t>訓練聯想、創意、表達與推理能力的極限。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75657" y="1695979"/>
            <a:ext cx="217399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積分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初始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: 100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分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第一名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(+10)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第二名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(+5)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第三名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(+0)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第四名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(-10)</a:t>
            </a: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7159" y="5409889"/>
          <a:ext cx="2836253" cy="1280160"/>
        </p:xfrm>
        <a:graphic>
          <a:graphicData uri="http://schemas.openxmlformats.org/drawingml/2006/table">
            <a:tbl>
              <a:tblPr/>
              <a:tblGrid>
                <a:gridCol w="2836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j-ea"/>
                          <a:ea typeface="+mj-ea"/>
                          <a:cs typeface="Times New Roman"/>
                        </a:rPr>
                        <a:t>4 </a:t>
                      </a:r>
                      <a:r>
                        <a:rPr lang="zh-TW" sz="2800" kern="100" dirty="0">
                          <a:latin typeface="+mj-ea"/>
                          <a:ea typeface="+mj-ea"/>
                          <a:cs typeface="Times New Roman"/>
                        </a:rPr>
                        <a:t>煞氣</a:t>
                      </a:r>
                      <a:r>
                        <a:rPr lang="en-US" sz="2800" kern="100" dirty="0" smtClean="0">
                          <a:latin typeface="+mj-ea"/>
                          <a:ea typeface="+mj-ea"/>
                          <a:cs typeface="Times New Roman"/>
                        </a:rPr>
                        <a:t>a</a:t>
                      </a:r>
                      <a:r>
                        <a:rPr lang="zh-TW" altLang="en-US" sz="2800" kern="100" dirty="0" smtClean="0">
                          <a:latin typeface="+mj-ea"/>
                          <a:ea typeface="+mj-ea"/>
                          <a:cs typeface="Times New Roman"/>
                        </a:rPr>
                        <a:t>肯尼</a:t>
                      </a:r>
                      <a:endParaRPr lang="zh-TW" sz="2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+mj-ea"/>
                          <a:ea typeface="+mj-ea"/>
                          <a:cs typeface="Times New Roman"/>
                        </a:rPr>
                        <a:t>5 </a:t>
                      </a:r>
                      <a:r>
                        <a:rPr lang="zh-TW" sz="2800" kern="100" dirty="0">
                          <a:latin typeface="+mj-ea"/>
                          <a:ea typeface="+mj-ea"/>
                          <a:cs typeface="Times New Roman"/>
                        </a:rPr>
                        <a:t>乂</a:t>
                      </a:r>
                      <a:r>
                        <a:rPr lang="en-US" sz="2800" kern="100" dirty="0" smtClean="0">
                          <a:latin typeface="+mj-ea"/>
                          <a:ea typeface="+mj-ea"/>
                          <a:cs typeface="Times New Roman"/>
                        </a:rPr>
                        <a:t>o</a:t>
                      </a:r>
                      <a:r>
                        <a:rPr lang="zh-TW" altLang="en-US" sz="2800" kern="100" smtClean="0">
                          <a:latin typeface="+mj-ea"/>
                          <a:ea typeface="+mj-ea"/>
                          <a:cs typeface="Times New Roman"/>
                        </a:rPr>
                        <a:t>肯尼</a:t>
                      </a:r>
                      <a:r>
                        <a:rPr lang="en-US" sz="2800" kern="100" smtClean="0">
                          <a:latin typeface="+mj-ea"/>
                          <a:ea typeface="+mj-ea"/>
                          <a:cs typeface="Times New Roman"/>
                        </a:rPr>
                        <a:t>o</a:t>
                      </a:r>
                      <a:r>
                        <a:rPr lang="zh-TW" sz="2800" kern="100" dirty="0">
                          <a:latin typeface="+mj-ea"/>
                          <a:ea typeface="+mj-ea"/>
                          <a:cs typeface="Times New Roman"/>
                        </a:rPr>
                        <a:t>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955904" y="1306783"/>
            <a:ext cx="393751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 榮譽榜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(</a:t>
            </a: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格式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階級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: </a:t>
            </a: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種子→發芽→開花</a:t>
            </a:r>
            <a:endParaRPr kumimoji="1" lang="en-US" altLang="zh-TW" sz="2800" dirty="0" smtClean="0">
              <a:latin typeface="+mj-ea"/>
              <a:ea typeface="+mj-ea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300 - ???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200 - ???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100 -</a:t>
            </a: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見習生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種子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)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1175" y="4196542"/>
            <a:ext cx="2953788" cy="162700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477208" y="4236298"/>
            <a:ext cx="23450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第一名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(+5)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第二名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(+0)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第三名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(-5)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1241" y="4598734"/>
            <a:ext cx="2027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第一名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(+5)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800" dirty="0" smtClean="0">
                <a:latin typeface="+mj-ea"/>
                <a:ea typeface="+mj-ea"/>
                <a:cs typeface="Times New Roman" pitchFamily="18" charset="0"/>
              </a:rPr>
              <a:t>第二名</a:t>
            </a:r>
            <a:r>
              <a:rPr kumimoji="1" lang="en-US" altLang="zh-TW" sz="2800" dirty="0" smtClean="0">
                <a:latin typeface="+mj-ea"/>
                <a:ea typeface="+mj-ea"/>
                <a:cs typeface="Times New Roman" pitchFamily="18" charset="0"/>
              </a:rPr>
              <a:t>(-5)</a:t>
            </a:r>
            <a:endParaRPr kumimoji="1" lang="en-US" altLang="zh-TW" sz="2800" dirty="0" smtClean="0">
              <a:latin typeface="+mj-ea"/>
              <a:ea typeface="+mj-ea"/>
              <a:cs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02996" y="666723"/>
            <a:ext cx="34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後端</a:t>
            </a:r>
            <a:r>
              <a:rPr lang="zh-TW" altLang="en-US" dirty="0" smtClean="0"/>
              <a:t>｜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規劃時程</a:t>
            </a:r>
            <a:r>
              <a:rPr lang="zh-TW" altLang="en-US" dirty="0" smtClean="0"/>
              <a:t>｜</a:t>
            </a:r>
            <a:r>
              <a:rPr lang="zh-TW" altLang="en-US" dirty="0"/>
              <a:t>遊戲內容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4927178" y="1401735"/>
            <a:ext cx="3312368" cy="461665"/>
            <a:chOff x="3131840" y="915566"/>
            <a:chExt cx="3312368" cy="461665"/>
          </a:xfrm>
        </p:grpSpPr>
        <p:sp>
          <p:nvSpPr>
            <p:cNvPr id="11" name="六邊形 10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遊戲內容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983547" y="2452037"/>
            <a:ext cx="103569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人數限制：</a:t>
            </a:r>
            <a:r>
              <a:rPr lang="en-US" sz="2800" dirty="0" smtClean="0"/>
              <a:t>2</a:t>
            </a:r>
            <a:r>
              <a:rPr lang="zh-TW" altLang="en-US" sz="2800" dirty="0" smtClean="0"/>
              <a:t> </a:t>
            </a:r>
            <a:r>
              <a:rPr lang="en-US" sz="2800" dirty="0" smtClean="0"/>
              <a:t>–</a:t>
            </a:r>
            <a:r>
              <a:rPr lang="zh-TW" altLang="en-US" sz="2800" dirty="0" smtClean="0"/>
              <a:t> </a:t>
            </a:r>
            <a:r>
              <a:rPr lang="en-US" sz="2800" dirty="0" smtClean="0"/>
              <a:t>4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</a:t>
            </a:r>
            <a:r>
              <a:rPr lang="en-US" altLang="zh-TW" sz="2800" dirty="0" smtClean="0"/>
              <a:t>)</a:t>
            </a:r>
          </a:p>
          <a:p>
            <a:endParaRPr lang="zh-TW" altLang="en-US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答題方式：搶答制 </a:t>
            </a:r>
            <a:r>
              <a:rPr lang="en-US" sz="1600" dirty="0" smtClean="0"/>
              <a:t>(</a:t>
            </a:r>
            <a:r>
              <a:rPr lang="zh-TW" altLang="en-US" sz="1600" dirty="0" smtClean="0"/>
              <a:t>有人答對後馬上進行下一題</a:t>
            </a:r>
            <a:r>
              <a:rPr lang="en-US" sz="1600" dirty="0" smtClean="0"/>
              <a:t>)</a:t>
            </a:r>
          </a:p>
          <a:p>
            <a:endParaRPr lang="zh-TW" altLang="en-US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得分方式：猜對方 </a:t>
            </a:r>
            <a:r>
              <a:rPr lang="en-US" sz="2800" dirty="0" smtClean="0"/>
              <a:t>(2</a:t>
            </a:r>
            <a:r>
              <a:rPr lang="zh-TW" altLang="en-US" sz="2800" dirty="0" smtClean="0"/>
              <a:t>分</a:t>
            </a:r>
            <a:r>
              <a:rPr lang="en-US" sz="2800" dirty="0" smtClean="0"/>
              <a:t>) &amp; </a:t>
            </a:r>
            <a:r>
              <a:rPr lang="zh-TW" altLang="en-US" sz="2800" dirty="0" smtClean="0"/>
              <a:t>出題方 </a:t>
            </a:r>
            <a:r>
              <a:rPr lang="en-US" sz="2800" dirty="0" smtClean="0"/>
              <a:t>(1</a:t>
            </a:r>
            <a:r>
              <a:rPr lang="zh-TW" altLang="en-US" sz="2800" dirty="0" smtClean="0"/>
              <a:t>分</a:t>
            </a:r>
            <a:r>
              <a:rPr lang="en-US" sz="2800" dirty="0" smtClean="0"/>
              <a:t>)</a:t>
            </a:r>
          </a:p>
          <a:p>
            <a:endParaRPr lang="zh-TW" altLang="en-US" sz="2800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sz="2800" dirty="0" smtClean="0"/>
              <a:t> 結束方式：每人五題，出完為止</a:t>
            </a:r>
            <a:r>
              <a:rPr lang="en-US" sz="1600" dirty="0" smtClean="0"/>
              <a:t>&lt;</a:t>
            </a:r>
            <a:r>
              <a:rPr lang="zh-TW" altLang="en-US" sz="1600" dirty="0" smtClean="0"/>
              <a:t>有</a:t>
            </a:r>
            <a:r>
              <a:rPr lang="en-US" sz="1600" dirty="0" smtClean="0"/>
              <a:t>n</a:t>
            </a:r>
            <a:r>
              <a:rPr lang="zh-TW" altLang="en-US" sz="1600" dirty="0" smtClean="0"/>
              <a:t>人，就有</a:t>
            </a:r>
            <a:r>
              <a:rPr lang="en-US" sz="1600" dirty="0" smtClean="0"/>
              <a:t>5n</a:t>
            </a:r>
            <a:r>
              <a:rPr lang="zh-TW" altLang="en-US" sz="1600" dirty="0" smtClean="0"/>
              <a:t>題，每人輪流出一題，至</a:t>
            </a:r>
            <a:r>
              <a:rPr lang="en-US" sz="1600" dirty="0" smtClean="0"/>
              <a:t>5n</a:t>
            </a:r>
            <a:r>
              <a:rPr lang="zh-TW" altLang="en-US" sz="1600" dirty="0" smtClean="0"/>
              <a:t>即結束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altLang="zh-TW" sz="1600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sz="2800" dirty="0" smtClean="0"/>
              <a:t>同分解決辦法</a:t>
            </a:r>
            <a:r>
              <a:rPr lang="en-US" sz="2800" dirty="0" smtClean="0"/>
              <a:t>: </a:t>
            </a:r>
            <a:r>
              <a:rPr lang="zh-TW" altLang="en-US" sz="2800" dirty="0" smtClean="0"/>
              <a:t>得分相同者先達到該得分者勝</a:t>
            </a:r>
            <a:r>
              <a:rPr lang="en-US" sz="2800" dirty="0" smtClean="0"/>
              <a:t>(</a:t>
            </a:r>
            <a:r>
              <a:rPr lang="zh-TW" altLang="en-US" sz="2800" dirty="0" smtClean="0"/>
              <a:t>猜得先</a:t>
            </a:r>
            <a:r>
              <a:rPr lang="en-US" sz="2800" dirty="0" smtClean="0"/>
              <a:t>)</a:t>
            </a:r>
            <a:endParaRPr lang="zh-TW" altLang="en-US"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74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nic\Desktop\Yang.jpg"/>
          <p:cNvPicPr>
            <a:picLocks noChangeAspect="1" noChangeArrowheads="1"/>
          </p:cNvPicPr>
          <p:nvPr/>
        </p:nvPicPr>
        <p:blipFill rotWithShape="1">
          <a:blip r:embed="rId2" cstate="print"/>
          <a:srcRect l="33315"/>
          <a:stretch/>
        </p:blipFill>
        <p:spPr bwMode="auto">
          <a:xfrm>
            <a:off x="4403127" y="2493461"/>
            <a:ext cx="2164037" cy="2160000"/>
          </a:xfrm>
          <a:prstGeom prst="roundRect">
            <a:avLst>
              <a:gd name="adj" fmla="val 4167"/>
            </a:avLst>
          </a:prstGeom>
          <a:solidFill>
            <a:srgbClr val="67D55C"/>
          </a:solidFill>
          <a:ln w="76200" cap="sq">
            <a:solidFill>
              <a:srgbClr val="67D55C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r="15278"/>
          <a:stretch/>
        </p:blipFill>
        <p:spPr>
          <a:xfrm>
            <a:off x="9610094" y="2493461"/>
            <a:ext cx="2155373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7030A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5" y="2493461"/>
            <a:ext cx="216000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FF99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145" name="Picture 1" descr="C:\Users\sonic\Desktop\chu.jpg"/>
          <p:cNvPicPr>
            <a:picLocks noChangeAspect="1" noChangeArrowheads="1"/>
          </p:cNvPicPr>
          <p:nvPr/>
        </p:nvPicPr>
        <p:blipFill rotWithShape="1">
          <a:blip r:embed="rId5" cstate="print"/>
          <a:srcRect l="25181" r="-2"/>
          <a:stretch/>
        </p:blipFill>
        <p:spPr bwMode="auto">
          <a:xfrm>
            <a:off x="1735047" y="2527864"/>
            <a:ext cx="2155732" cy="2160000"/>
          </a:xfrm>
          <a:prstGeom prst="roundRect">
            <a:avLst>
              <a:gd name="adj" fmla="val 4167"/>
            </a:avLst>
          </a:prstGeom>
          <a:solidFill>
            <a:srgbClr val="FFFFFF">
              <a:alpha val="45000"/>
            </a:srgbClr>
          </a:solidFill>
          <a:ln w="76200" cap="sq">
            <a:solidFill>
              <a:srgbClr val="FF0066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21" name="群組 20"/>
          <p:cNvGrpSpPr/>
          <p:nvPr/>
        </p:nvGrpSpPr>
        <p:grpSpPr>
          <a:xfrm>
            <a:off x="7134298" y="4797149"/>
            <a:ext cx="2257340" cy="523220"/>
            <a:chOff x="7134298" y="4797149"/>
            <a:chExt cx="2257340" cy="523220"/>
          </a:xfrm>
        </p:grpSpPr>
        <p:sp>
          <p:nvSpPr>
            <p:cNvPr id="23" name="圓角矩形 22"/>
            <p:cNvSpPr/>
            <p:nvPr/>
          </p:nvSpPr>
          <p:spPr>
            <a:xfrm>
              <a:off x="7134298" y="4870619"/>
              <a:ext cx="2169224" cy="3762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5000">
                  <a:srgbClr val="FF9900"/>
                </a:gs>
                <a:gs pos="25000">
                  <a:srgbClr val="FF9900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574088" y="4797149"/>
              <a:ext cx="18175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林佑錡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9723889" y="4797149"/>
            <a:ext cx="2225206" cy="523220"/>
            <a:chOff x="9723889" y="4797149"/>
            <a:chExt cx="2225206" cy="523220"/>
          </a:xfrm>
        </p:grpSpPr>
        <p:sp>
          <p:nvSpPr>
            <p:cNvPr id="24" name="圓角矩形 23"/>
            <p:cNvSpPr/>
            <p:nvPr/>
          </p:nvSpPr>
          <p:spPr>
            <a:xfrm>
              <a:off x="9723889" y="4853636"/>
              <a:ext cx="2169224" cy="3762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5000">
                  <a:srgbClr val="7030A0"/>
                </a:gs>
                <a:gs pos="25000">
                  <a:srgbClr val="7030A0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131545" y="4797149"/>
              <a:ext cx="18175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莊淯淳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765790" y="4853636"/>
            <a:ext cx="2253203" cy="523220"/>
            <a:chOff x="1756459" y="4853636"/>
            <a:chExt cx="2253203" cy="523220"/>
          </a:xfrm>
        </p:grpSpPr>
        <p:sp>
          <p:nvSpPr>
            <p:cNvPr id="9" name="圓角矩形 8"/>
            <p:cNvSpPr/>
            <p:nvPr/>
          </p:nvSpPr>
          <p:spPr>
            <a:xfrm>
              <a:off x="1756459" y="4944089"/>
              <a:ext cx="2169224" cy="3762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5000">
                  <a:srgbClr val="FF0066"/>
                </a:gs>
                <a:gs pos="25000">
                  <a:srgbClr val="FF0066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192112" y="4853636"/>
              <a:ext cx="18175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朱梓蕓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69902" y="1590481"/>
            <a:ext cx="3312368" cy="461665"/>
            <a:chOff x="3131840" y="915566"/>
            <a:chExt cx="3312368" cy="461665"/>
          </a:xfrm>
        </p:grpSpPr>
        <p:sp>
          <p:nvSpPr>
            <p:cNvPr id="12" name="六邊形 11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FF006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組員</a:t>
              </a:r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介紹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463299" y="4825643"/>
            <a:ext cx="2169224" cy="523220"/>
            <a:chOff x="4463299" y="4825643"/>
            <a:chExt cx="2169224" cy="523220"/>
          </a:xfrm>
        </p:grpSpPr>
        <p:sp>
          <p:nvSpPr>
            <p:cNvPr id="22" name="圓角矩形 21"/>
            <p:cNvSpPr/>
            <p:nvPr/>
          </p:nvSpPr>
          <p:spPr>
            <a:xfrm>
              <a:off x="4463299" y="4906636"/>
              <a:ext cx="2169224" cy="3762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5000">
                  <a:srgbClr val="67D55C"/>
                </a:gs>
                <a:gs pos="25000">
                  <a:srgbClr val="67D55C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934038" y="4825643"/>
              <a:ext cx="13627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zh-TW" altLang="en-US" dirty="0"/>
                <a:t>李丞彥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2895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拱形 22"/>
          <p:cNvSpPr/>
          <p:nvPr/>
        </p:nvSpPr>
        <p:spPr>
          <a:xfrm>
            <a:off x="2392054" y="2179886"/>
            <a:ext cx="4096710" cy="4096710"/>
          </a:xfrm>
          <a:prstGeom prst="blockArc">
            <a:avLst>
              <a:gd name="adj1" fmla="val 18900000"/>
              <a:gd name="adj2" fmla="val 2700000"/>
              <a:gd name="adj3" fmla="val 527"/>
            </a:avLst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sp>
      <p:sp>
        <p:nvSpPr>
          <p:cNvPr id="2" name="矩形 1"/>
          <p:cNvSpPr/>
          <p:nvPr/>
        </p:nvSpPr>
        <p:spPr>
          <a:xfrm>
            <a:off x="12192000" y="1790799"/>
            <a:ext cx="78501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600" dirty="0" smtClean="0"/>
              <a:t> 歷史傳遞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3600" dirty="0" smtClean="0"/>
              <a:t> 資料處理</a:t>
            </a:r>
            <a:endParaRPr lang="en-US" altLang="zh-TW" sz="3600" dirty="0" smtClean="0"/>
          </a:p>
          <a:p>
            <a:endParaRPr lang="zh-TW" altLang="en-US" sz="36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3600" dirty="0" smtClean="0"/>
              <a:t> 圖形表達</a:t>
            </a: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endParaRPr lang="zh-TW" altLang="en-US" sz="36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3600" dirty="0" smtClean="0"/>
              <a:t> 聯想、創意、表達與推理能力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6301707" y="3000431"/>
            <a:ext cx="4174681" cy="467690"/>
          </a:xfrm>
          <a:custGeom>
            <a:avLst/>
            <a:gdLst>
              <a:gd name="connsiteX0" fmla="*/ 0 w 4174681"/>
              <a:gd name="connsiteY0" fmla="*/ 0 h 467690"/>
              <a:gd name="connsiteX1" fmla="*/ 4174681 w 4174681"/>
              <a:gd name="connsiteY1" fmla="*/ 0 h 467690"/>
              <a:gd name="connsiteX2" fmla="*/ 4174681 w 4174681"/>
              <a:gd name="connsiteY2" fmla="*/ 467690 h 467690"/>
              <a:gd name="connsiteX3" fmla="*/ 0 w 4174681"/>
              <a:gd name="connsiteY3" fmla="*/ 467690 h 467690"/>
              <a:gd name="connsiteX4" fmla="*/ 0 w 4174681"/>
              <a:gd name="connsiteY4" fmla="*/ 0 h 4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681" h="467690">
                <a:moveTo>
                  <a:pt x="0" y="0"/>
                </a:moveTo>
                <a:lnTo>
                  <a:pt x="4174681" y="0"/>
                </a:lnTo>
                <a:lnTo>
                  <a:pt x="4174681" y="467690"/>
                </a:lnTo>
                <a:lnTo>
                  <a:pt x="0" y="4676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0000">
                <a:srgbClr val="FF287E">
                  <a:lumMod val="94000"/>
                  <a:lumOff val="6000"/>
                </a:srgbClr>
              </a:gs>
              <a:gs pos="0">
                <a:srgbClr val="FF0066"/>
              </a:gs>
              <a:gs pos="100000">
                <a:srgbClr val="FF0066">
                  <a:lumMod val="100000"/>
                </a:srgbClr>
              </a:gs>
            </a:gsLst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371230" tIns="55880" rIns="55880" bIns="55880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歷史傳遞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6569845" y="3702089"/>
            <a:ext cx="3906543" cy="467690"/>
          </a:xfrm>
          <a:custGeom>
            <a:avLst/>
            <a:gdLst>
              <a:gd name="connsiteX0" fmla="*/ 0 w 3906543"/>
              <a:gd name="connsiteY0" fmla="*/ 0 h 467690"/>
              <a:gd name="connsiteX1" fmla="*/ 3906543 w 3906543"/>
              <a:gd name="connsiteY1" fmla="*/ 0 h 467690"/>
              <a:gd name="connsiteX2" fmla="*/ 3906543 w 3906543"/>
              <a:gd name="connsiteY2" fmla="*/ 467690 h 467690"/>
              <a:gd name="connsiteX3" fmla="*/ 0 w 3906543"/>
              <a:gd name="connsiteY3" fmla="*/ 467690 h 467690"/>
              <a:gd name="connsiteX4" fmla="*/ 0 w 3906543"/>
              <a:gd name="connsiteY4" fmla="*/ 0 h 4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543" h="467690">
                <a:moveTo>
                  <a:pt x="0" y="0"/>
                </a:moveTo>
                <a:lnTo>
                  <a:pt x="3906543" y="0"/>
                </a:lnTo>
                <a:lnTo>
                  <a:pt x="3906543" y="467690"/>
                </a:lnTo>
                <a:lnTo>
                  <a:pt x="0" y="4676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0000">
                <a:srgbClr val="7ADA71">
                  <a:lumMod val="94000"/>
                  <a:lumOff val="6000"/>
                </a:srgbClr>
              </a:gs>
              <a:gs pos="0">
                <a:srgbClr val="67D55C"/>
              </a:gs>
              <a:gs pos="100000">
                <a:srgbClr val="67D55C">
                  <a:lumMod val="100000"/>
                </a:srgbClr>
              </a:gs>
            </a:gsLst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371230" tIns="55880" rIns="55880" bIns="55880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資料處理</a:t>
            </a:r>
          </a:p>
        </p:txBody>
      </p:sp>
      <p:sp>
        <p:nvSpPr>
          <p:cNvPr id="6" name="手繪多邊形 5"/>
          <p:cNvSpPr/>
          <p:nvPr/>
        </p:nvSpPr>
        <p:spPr>
          <a:xfrm>
            <a:off x="6569845" y="4403747"/>
            <a:ext cx="3906543" cy="467690"/>
          </a:xfrm>
          <a:custGeom>
            <a:avLst/>
            <a:gdLst>
              <a:gd name="connsiteX0" fmla="*/ 0 w 3906543"/>
              <a:gd name="connsiteY0" fmla="*/ 0 h 467690"/>
              <a:gd name="connsiteX1" fmla="*/ 3906543 w 3906543"/>
              <a:gd name="connsiteY1" fmla="*/ 0 h 467690"/>
              <a:gd name="connsiteX2" fmla="*/ 3906543 w 3906543"/>
              <a:gd name="connsiteY2" fmla="*/ 467690 h 467690"/>
              <a:gd name="connsiteX3" fmla="*/ 0 w 3906543"/>
              <a:gd name="connsiteY3" fmla="*/ 467690 h 467690"/>
              <a:gd name="connsiteX4" fmla="*/ 0 w 3906543"/>
              <a:gd name="connsiteY4" fmla="*/ 0 h 4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543" h="467690">
                <a:moveTo>
                  <a:pt x="0" y="0"/>
                </a:moveTo>
                <a:lnTo>
                  <a:pt x="3906543" y="0"/>
                </a:lnTo>
                <a:lnTo>
                  <a:pt x="3906543" y="467690"/>
                </a:lnTo>
                <a:lnTo>
                  <a:pt x="0" y="4676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B9BD5"/>
              </a:gs>
              <a:gs pos="50000">
                <a:srgbClr val="5B9BD5">
                  <a:lumMod val="94000"/>
                  <a:lumOff val="6000"/>
                </a:srgbClr>
              </a:gs>
              <a:gs pos="100000">
                <a:srgbClr val="5B9BD5"/>
              </a:gs>
            </a:gsLst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371230" tIns="55880" rIns="55880" bIns="55880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圖形表達</a:t>
            </a:r>
          </a:p>
        </p:txBody>
      </p:sp>
      <p:sp>
        <p:nvSpPr>
          <p:cNvPr id="7" name="手繪多邊形 6"/>
          <p:cNvSpPr/>
          <p:nvPr/>
        </p:nvSpPr>
        <p:spPr>
          <a:xfrm>
            <a:off x="6301707" y="5105405"/>
            <a:ext cx="4174681" cy="467690"/>
          </a:xfrm>
          <a:custGeom>
            <a:avLst/>
            <a:gdLst>
              <a:gd name="connsiteX0" fmla="*/ 0 w 4174681"/>
              <a:gd name="connsiteY0" fmla="*/ 0 h 467690"/>
              <a:gd name="connsiteX1" fmla="*/ 4174681 w 4174681"/>
              <a:gd name="connsiteY1" fmla="*/ 0 h 467690"/>
              <a:gd name="connsiteX2" fmla="*/ 4174681 w 4174681"/>
              <a:gd name="connsiteY2" fmla="*/ 467690 h 467690"/>
              <a:gd name="connsiteX3" fmla="*/ 0 w 4174681"/>
              <a:gd name="connsiteY3" fmla="*/ 467690 h 467690"/>
              <a:gd name="connsiteX4" fmla="*/ 0 w 4174681"/>
              <a:gd name="connsiteY4" fmla="*/ 0 h 4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681" h="467690">
                <a:moveTo>
                  <a:pt x="0" y="0"/>
                </a:moveTo>
                <a:lnTo>
                  <a:pt x="4174681" y="0"/>
                </a:lnTo>
                <a:lnTo>
                  <a:pt x="4174681" y="467690"/>
                </a:lnTo>
                <a:lnTo>
                  <a:pt x="0" y="4676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50000">
                <a:srgbClr val="7030A0">
                  <a:lumMod val="94000"/>
                  <a:lumOff val="6000"/>
                </a:srgbClr>
              </a:gs>
              <a:gs pos="100000">
                <a:srgbClr val="7030A0"/>
              </a:gs>
            </a:gsLst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371230" tIns="60960" rIns="60960" bIns="60960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 聯想、創意、表達與推理能力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938">
            <a:off x="2125345" y="1624118"/>
            <a:ext cx="4775125" cy="436420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009401" y="2941970"/>
            <a:ext cx="584613" cy="584613"/>
            <a:chOff x="3618052" y="1810908"/>
            <a:chExt cx="584613" cy="584613"/>
          </a:xfrm>
        </p:grpSpPr>
        <p:sp>
          <p:nvSpPr>
            <p:cNvPr id="10" name="橢圓 9"/>
            <p:cNvSpPr/>
            <p:nvPr/>
          </p:nvSpPr>
          <p:spPr>
            <a:xfrm>
              <a:off x="3618052" y="1810908"/>
              <a:ext cx="584613" cy="584613"/>
            </a:xfrm>
            <a:prstGeom prst="ellipse">
              <a:avLst/>
            </a:prstGeom>
            <a:ln w="76200">
              <a:solidFill>
                <a:srgbClr val="FF006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文字方塊 10"/>
            <p:cNvSpPr txBox="1"/>
            <p:nvPr/>
          </p:nvSpPr>
          <p:spPr>
            <a:xfrm>
              <a:off x="3707904" y="1851670"/>
              <a:ext cx="470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TW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77538" y="3643628"/>
            <a:ext cx="584613" cy="584613"/>
            <a:chOff x="3886189" y="2512566"/>
            <a:chExt cx="584613" cy="584613"/>
          </a:xfrm>
        </p:grpSpPr>
        <p:sp>
          <p:nvSpPr>
            <p:cNvPr id="13" name="橢圓 12"/>
            <p:cNvSpPr/>
            <p:nvPr/>
          </p:nvSpPr>
          <p:spPr>
            <a:xfrm>
              <a:off x="3886189" y="2512566"/>
              <a:ext cx="584613" cy="584613"/>
            </a:xfrm>
            <a:prstGeom prst="ellipse">
              <a:avLst/>
            </a:prstGeom>
            <a:ln w="76200">
              <a:solidFill>
                <a:srgbClr val="67D55C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字方塊 13"/>
            <p:cNvSpPr txBox="1"/>
            <p:nvPr/>
          </p:nvSpPr>
          <p:spPr>
            <a:xfrm>
              <a:off x="3989375" y="2543262"/>
              <a:ext cx="470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67D55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TW" altLang="en-US" sz="2800" b="1" dirty="0">
                <a:solidFill>
                  <a:srgbClr val="67D5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277538" y="4345286"/>
            <a:ext cx="584613" cy="584613"/>
            <a:chOff x="3886189" y="3214224"/>
            <a:chExt cx="584613" cy="584613"/>
          </a:xfrm>
        </p:grpSpPr>
        <p:sp>
          <p:nvSpPr>
            <p:cNvPr id="16" name="橢圓 15"/>
            <p:cNvSpPr/>
            <p:nvPr/>
          </p:nvSpPr>
          <p:spPr>
            <a:xfrm>
              <a:off x="3886189" y="3214224"/>
              <a:ext cx="584613" cy="584613"/>
            </a:xfrm>
            <a:prstGeom prst="ellipse">
              <a:avLst/>
            </a:prstGeom>
            <a:ln w="76200">
              <a:solidFill>
                <a:srgbClr val="5B9BD5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文字方塊 16"/>
            <p:cNvSpPr txBox="1"/>
            <p:nvPr/>
          </p:nvSpPr>
          <p:spPr>
            <a:xfrm>
              <a:off x="3975892" y="3244920"/>
              <a:ext cx="470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TW" altLang="en-US" sz="2800" b="1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009401" y="5046944"/>
            <a:ext cx="584613" cy="584613"/>
            <a:chOff x="3618052" y="3915882"/>
            <a:chExt cx="584613" cy="584613"/>
          </a:xfrm>
        </p:grpSpPr>
        <p:sp>
          <p:nvSpPr>
            <p:cNvPr id="19" name="橢圓 18"/>
            <p:cNvSpPr/>
            <p:nvPr/>
          </p:nvSpPr>
          <p:spPr>
            <a:xfrm>
              <a:off x="3618052" y="3915882"/>
              <a:ext cx="584613" cy="584613"/>
            </a:xfrm>
            <a:prstGeom prst="ellipse">
              <a:avLst/>
            </a:prstGeom>
            <a:ln w="76200">
              <a:solidFill>
                <a:srgbClr val="7030A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文字方塊 19"/>
            <p:cNvSpPr txBox="1"/>
            <p:nvPr/>
          </p:nvSpPr>
          <p:spPr>
            <a:xfrm>
              <a:off x="3704021" y="3939902"/>
              <a:ext cx="470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TW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959835" y="1568012"/>
            <a:ext cx="3312368" cy="461665"/>
            <a:chOff x="3131840" y="915566"/>
            <a:chExt cx="3312368" cy="461665"/>
          </a:xfrm>
        </p:grpSpPr>
        <p:sp>
          <p:nvSpPr>
            <p:cNvPr id="25" name="六邊形 24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67D55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開發動機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2634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6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 rot="16200000">
            <a:off x="3393403" y="4120018"/>
            <a:ext cx="3044497" cy="841088"/>
          </a:xfrm>
          <a:custGeom>
            <a:avLst/>
            <a:gdLst>
              <a:gd name="connsiteX0" fmla="*/ 0 w 720080"/>
              <a:gd name="connsiteY0" fmla="*/ 468052 h 936104"/>
              <a:gd name="connsiteX1" fmla="*/ 360040 w 720080"/>
              <a:gd name="connsiteY1" fmla="*/ 0 h 936104"/>
              <a:gd name="connsiteX2" fmla="*/ 720080 w 720080"/>
              <a:gd name="connsiteY2" fmla="*/ 468052 h 936104"/>
              <a:gd name="connsiteX3" fmla="*/ 360040 w 720080"/>
              <a:gd name="connsiteY3" fmla="*/ 936104 h 936104"/>
              <a:gd name="connsiteX4" fmla="*/ 0 w 720080"/>
              <a:gd name="connsiteY4" fmla="*/ 468052 h 936104"/>
              <a:gd name="connsiteX0" fmla="*/ 822 w 2374138"/>
              <a:gd name="connsiteY0" fmla="*/ 468146 h 936279"/>
              <a:gd name="connsiteX1" fmla="*/ 360862 w 2374138"/>
              <a:gd name="connsiteY1" fmla="*/ 94 h 936279"/>
              <a:gd name="connsiteX2" fmla="*/ 2374138 w 2374138"/>
              <a:gd name="connsiteY2" fmla="*/ 438885 h 936279"/>
              <a:gd name="connsiteX3" fmla="*/ 360862 w 2374138"/>
              <a:gd name="connsiteY3" fmla="*/ 936198 h 936279"/>
              <a:gd name="connsiteX4" fmla="*/ 822 w 2374138"/>
              <a:gd name="connsiteY4" fmla="*/ 468146 h 93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138" h="936279">
                <a:moveTo>
                  <a:pt x="822" y="468146"/>
                </a:moveTo>
                <a:cubicBezTo>
                  <a:pt x="822" y="209648"/>
                  <a:pt x="-34691" y="4971"/>
                  <a:pt x="360862" y="94"/>
                </a:cubicBezTo>
                <a:cubicBezTo>
                  <a:pt x="756415" y="-4783"/>
                  <a:pt x="2374138" y="180387"/>
                  <a:pt x="2374138" y="438885"/>
                </a:cubicBezTo>
                <a:cubicBezTo>
                  <a:pt x="2374138" y="697383"/>
                  <a:pt x="756415" y="931321"/>
                  <a:pt x="360862" y="936198"/>
                </a:cubicBezTo>
                <a:cubicBezTo>
                  <a:pt x="-34691" y="941075"/>
                  <a:pt x="822" y="726644"/>
                  <a:pt x="822" y="46814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11"/>
          <p:cNvSpPr/>
          <p:nvPr/>
        </p:nvSpPr>
        <p:spPr>
          <a:xfrm>
            <a:off x="4871588" y="2789804"/>
            <a:ext cx="3304493" cy="841088"/>
          </a:xfrm>
          <a:custGeom>
            <a:avLst/>
            <a:gdLst>
              <a:gd name="connsiteX0" fmla="*/ 0 w 720080"/>
              <a:gd name="connsiteY0" fmla="*/ 468052 h 936104"/>
              <a:gd name="connsiteX1" fmla="*/ 360040 w 720080"/>
              <a:gd name="connsiteY1" fmla="*/ 0 h 936104"/>
              <a:gd name="connsiteX2" fmla="*/ 720080 w 720080"/>
              <a:gd name="connsiteY2" fmla="*/ 468052 h 936104"/>
              <a:gd name="connsiteX3" fmla="*/ 360040 w 720080"/>
              <a:gd name="connsiteY3" fmla="*/ 936104 h 936104"/>
              <a:gd name="connsiteX4" fmla="*/ 0 w 720080"/>
              <a:gd name="connsiteY4" fmla="*/ 468052 h 936104"/>
              <a:gd name="connsiteX0" fmla="*/ 822 w 2374138"/>
              <a:gd name="connsiteY0" fmla="*/ 468146 h 936279"/>
              <a:gd name="connsiteX1" fmla="*/ 360862 w 2374138"/>
              <a:gd name="connsiteY1" fmla="*/ 94 h 936279"/>
              <a:gd name="connsiteX2" fmla="*/ 2374138 w 2374138"/>
              <a:gd name="connsiteY2" fmla="*/ 438885 h 936279"/>
              <a:gd name="connsiteX3" fmla="*/ 360862 w 2374138"/>
              <a:gd name="connsiteY3" fmla="*/ 936198 h 936279"/>
              <a:gd name="connsiteX4" fmla="*/ 822 w 2374138"/>
              <a:gd name="connsiteY4" fmla="*/ 468146 h 93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138" h="936279">
                <a:moveTo>
                  <a:pt x="822" y="468146"/>
                </a:moveTo>
                <a:cubicBezTo>
                  <a:pt x="822" y="209648"/>
                  <a:pt x="-34691" y="4971"/>
                  <a:pt x="360862" y="94"/>
                </a:cubicBezTo>
                <a:cubicBezTo>
                  <a:pt x="756415" y="-4783"/>
                  <a:pt x="2374138" y="180387"/>
                  <a:pt x="2374138" y="438885"/>
                </a:cubicBezTo>
                <a:cubicBezTo>
                  <a:pt x="2374138" y="697383"/>
                  <a:pt x="756415" y="931321"/>
                  <a:pt x="360862" y="936198"/>
                </a:cubicBezTo>
                <a:cubicBezTo>
                  <a:pt x="-34691" y="941075"/>
                  <a:pt x="822" y="726644"/>
                  <a:pt x="822" y="468146"/>
                </a:cubicBezTo>
                <a:close/>
              </a:path>
            </a:pathLst>
          </a:custGeom>
          <a:solidFill>
            <a:srgbClr val="FF006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11"/>
          <p:cNvSpPr/>
          <p:nvPr/>
        </p:nvSpPr>
        <p:spPr>
          <a:xfrm rot="5400000">
            <a:off x="6746294" y="3883067"/>
            <a:ext cx="2909839" cy="841088"/>
          </a:xfrm>
          <a:custGeom>
            <a:avLst/>
            <a:gdLst>
              <a:gd name="connsiteX0" fmla="*/ 0 w 720080"/>
              <a:gd name="connsiteY0" fmla="*/ 468052 h 936104"/>
              <a:gd name="connsiteX1" fmla="*/ 360040 w 720080"/>
              <a:gd name="connsiteY1" fmla="*/ 0 h 936104"/>
              <a:gd name="connsiteX2" fmla="*/ 720080 w 720080"/>
              <a:gd name="connsiteY2" fmla="*/ 468052 h 936104"/>
              <a:gd name="connsiteX3" fmla="*/ 360040 w 720080"/>
              <a:gd name="connsiteY3" fmla="*/ 936104 h 936104"/>
              <a:gd name="connsiteX4" fmla="*/ 0 w 720080"/>
              <a:gd name="connsiteY4" fmla="*/ 468052 h 936104"/>
              <a:gd name="connsiteX0" fmla="*/ 822 w 2374138"/>
              <a:gd name="connsiteY0" fmla="*/ 468146 h 936279"/>
              <a:gd name="connsiteX1" fmla="*/ 360862 w 2374138"/>
              <a:gd name="connsiteY1" fmla="*/ 94 h 936279"/>
              <a:gd name="connsiteX2" fmla="*/ 2374138 w 2374138"/>
              <a:gd name="connsiteY2" fmla="*/ 438885 h 936279"/>
              <a:gd name="connsiteX3" fmla="*/ 360862 w 2374138"/>
              <a:gd name="connsiteY3" fmla="*/ 936198 h 936279"/>
              <a:gd name="connsiteX4" fmla="*/ 822 w 2374138"/>
              <a:gd name="connsiteY4" fmla="*/ 468146 h 93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138" h="936279">
                <a:moveTo>
                  <a:pt x="822" y="468146"/>
                </a:moveTo>
                <a:cubicBezTo>
                  <a:pt x="822" y="209648"/>
                  <a:pt x="-34691" y="4971"/>
                  <a:pt x="360862" y="94"/>
                </a:cubicBezTo>
                <a:cubicBezTo>
                  <a:pt x="756415" y="-4783"/>
                  <a:pt x="2374138" y="180387"/>
                  <a:pt x="2374138" y="438885"/>
                </a:cubicBezTo>
                <a:cubicBezTo>
                  <a:pt x="2374138" y="697383"/>
                  <a:pt x="756415" y="931321"/>
                  <a:pt x="360862" y="936198"/>
                </a:cubicBezTo>
                <a:cubicBezTo>
                  <a:pt x="-34691" y="941075"/>
                  <a:pt x="822" y="726644"/>
                  <a:pt x="822" y="468146"/>
                </a:cubicBezTo>
                <a:close/>
              </a:path>
            </a:pathLst>
          </a:custGeom>
          <a:solidFill>
            <a:srgbClr val="67D55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1"/>
          <p:cNvSpPr/>
          <p:nvPr/>
        </p:nvSpPr>
        <p:spPr>
          <a:xfrm rot="10800000">
            <a:off x="4871587" y="5290055"/>
            <a:ext cx="3391897" cy="841088"/>
          </a:xfrm>
          <a:custGeom>
            <a:avLst/>
            <a:gdLst>
              <a:gd name="connsiteX0" fmla="*/ 0 w 720080"/>
              <a:gd name="connsiteY0" fmla="*/ 468052 h 936104"/>
              <a:gd name="connsiteX1" fmla="*/ 360040 w 720080"/>
              <a:gd name="connsiteY1" fmla="*/ 0 h 936104"/>
              <a:gd name="connsiteX2" fmla="*/ 720080 w 720080"/>
              <a:gd name="connsiteY2" fmla="*/ 468052 h 936104"/>
              <a:gd name="connsiteX3" fmla="*/ 360040 w 720080"/>
              <a:gd name="connsiteY3" fmla="*/ 936104 h 936104"/>
              <a:gd name="connsiteX4" fmla="*/ 0 w 720080"/>
              <a:gd name="connsiteY4" fmla="*/ 468052 h 936104"/>
              <a:gd name="connsiteX0" fmla="*/ 822 w 2374138"/>
              <a:gd name="connsiteY0" fmla="*/ 468146 h 936279"/>
              <a:gd name="connsiteX1" fmla="*/ 360862 w 2374138"/>
              <a:gd name="connsiteY1" fmla="*/ 94 h 936279"/>
              <a:gd name="connsiteX2" fmla="*/ 2374138 w 2374138"/>
              <a:gd name="connsiteY2" fmla="*/ 438885 h 936279"/>
              <a:gd name="connsiteX3" fmla="*/ 360862 w 2374138"/>
              <a:gd name="connsiteY3" fmla="*/ 936198 h 936279"/>
              <a:gd name="connsiteX4" fmla="*/ 822 w 2374138"/>
              <a:gd name="connsiteY4" fmla="*/ 468146 h 93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138" h="936279">
                <a:moveTo>
                  <a:pt x="822" y="468146"/>
                </a:moveTo>
                <a:cubicBezTo>
                  <a:pt x="822" y="209648"/>
                  <a:pt x="-34691" y="4971"/>
                  <a:pt x="360862" y="94"/>
                </a:cubicBezTo>
                <a:cubicBezTo>
                  <a:pt x="756415" y="-4783"/>
                  <a:pt x="2374138" y="180387"/>
                  <a:pt x="2374138" y="438885"/>
                </a:cubicBezTo>
                <a:cubicBezTo>
                  <a:pt x="2374138" y="697383"/>
                  <a:pt x="756415" y="931321"/>
                  <a:pt x="360862" y="936198"/>
                </a:cubicBezTo>
                <a:cubicBezTo>
                  <a:pt x="-34691" y="941075"/>
                  <a:pt x="822" y="726644"/>
                  <a:pt x="822" y="468146"/>
                </a:cubicBezTo>
                <a:close/>
              </a:path>
            </a:pathLst>
          </a:cu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927178" y="1401735"/>
            <a:ext cx="3312368" cy="461665"/>
            <a:chOff x="3131840" y="915566"/>
            <a:chExt cx="3312368" cy="461665"/>
          </a:xfrm>
        </p:grpSpPr>
        <p:sp>
          <p:nvSpPr>
            <p:cNvPr id="6" name="六邊形 5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前</a:t>
              </a:r>
              <a:r>
                <a:rPr lang="en-US" altLang="zh-TW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&amp;</a:t>
              </a:r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後端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4102996" y="666723"/>
            <a:ext cx="34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後端｜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規劃時程</a:t>
            </a:r>
            <a:r>
              <a:rPr lang="zh-TW" altLang="en-US" dirty="0" smtClean="0"/>
              <a:t>｜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遊戲內容</a:t>
            </a: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3901266" y="2195868"/>
            <a:ext cx="1962127" cy="1973372"/>
            <a:chOff x="2910336" y="1700597"/>
            <a:chExt cx="1231325" cy="12383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橢圓 15"/>
            <p:cNvSpPr/>
            <p:nvPr/>
          </p:nvSpPr>
          <p:spPr>
            <a:xfrm>
              <a:off x="2910336" y="1707654"/>
              <a:ext cx="1231325" cy="1231325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996519" y="1700597"/>
              <a:ext cx="1062441" cy="123132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5000">
                  <a:srgbClr val="FF0066">
                    <a:alpha val="0"/>
                  </a:srgb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55978" y="2216720"/>
              <a:ext cx="976120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版面配置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3" name="＞形箭號 32"/>
          <p:cNvSpPr/>
          <p:nvPr/>
        </p:nvSpPr>
        <p:spPr>
          <a:xfrm rot="1181160">
            <a:off x="3259838" y="2157269"/>
            <a:ext cx="1026933" cy="343951"/>
          </a:xfrm>
          <a:prstGeom prst="chevron">
            <a:avLst/>
          </a:prstGeom>
          <a:solidFill>
            <a:srgbClr val="FF006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群組 27"/>
          <p:cNvGrpSpPr>
            <a:grpSpLocks noChangeAspect="1"/>
          </p:cNvGrpSpPr>
          <p:nvPr/>
        </p:nvGrpSpPr>
        <p:grpSpPr>
          <a:xfrm>
            <a:off x="7320792" y="2194627"/>
            <a:ext cx="1962127" cy="1962127"/>
            <a:chOff x="5148063" y="1625856"/>
            <a:chExt cx="1231325" cy="1231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橢圓 30"/>
            <p:cNvSpPr/>
            <p:nvPr/>
          </p:nvSpPr>
          <p:spPr>
            <a:xfrm>
              <a:off x="5148063" y="1625856"/>
              <a:ext cx="1231325" cy="1231325"/>
            </a:xfrm>
            <a:prstGeom prst="ellipse">
              <a:avLst/>
            </a:prstGeom>
            <a:solidFill>
              <a:srgbClr val="67D55C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5249053" y="1625856"/>
              <a:ext cx="1043157" cy="123132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5000">
                  <a:srgbClr val="67D55C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401935" y="2086132"/>
              <a:ext cx="841089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Python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" name="群組 17"/>
          <p:cNvGrpSpPr>
            <a:grpSpLocks noChangeAspect="1"/>
          </p:cNvGrpSpPr>
          <p:nvPr/>
        </p:nvGrpSpPr>
        <p:grpSpPr>
          <a:xfrm>
            <a:off x="3898435" y="4646397"/>
            <a:ext cx="1962127" cy="1968786"/>
            <a:chOff x="2936721" y="3431667"/>
            <a:chExt cx="1231325" cy="1235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橢圓 20"/>
            <p:cNvSpPr/>
            <p:nvPr/>
          </p:nvSpPr>
          <p:spPr>
            <a:xfrm>
              <a:off x="2936721" y="3435846"/>
              <a:ext cx="1231325" cy="123132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024680" y="3431667"/>
              <a:ext cx="1059037" cy="123132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5000">
                  <a:schemeClr val="accent2">
                    <a:lumMod val="99000"/>
                    <a:satMod val="120000"/>
                    <a:shade val="78000"/>
                    <a:alpha val="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967894" y="3799043"/>
              <a:ext cx="1169195" cy="521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資料庫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My SQL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" name="群組 22"/>
          <p:cNvGrpSpPr>
            <a:grpSpLocks noChangeAspect="1"/>
          </p:cNvGrpSpPr>
          <p:nvPr/>
        </p:nvGrpSpPr>
        <p:grpSpPr>
          <a:xfrm>
            <a:off x="7320793" y="4708635"/>
            <a:ext cx="2320456" cy="1983027"/>
            <a:chOff x="5148064" y="3335742"/>
            <a:chExt cx="1456193" cy="12444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橢圓 25"/>
            <p:cNvSpPr/>
            <p:nvPr/>
          </p:nvSpPr>
          <p:spPr>
            <a:xfrm>
              <a:off x="5148064" y="3335742"/>
              <a:ext cx="1231325" cy="12313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5240117" y="3348858"/>
              <a:ext cx="1061028" cy="123132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5000">
                  <a:srgbClr val="7030A0">
                    <a:alpha val="0"/>
                  </a:srgbClr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488108" y="3845407"/>
              <a:ext cx="1116149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Sever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4" name="＞形箭號 33"/>
          <p:cNvSpPr/>
          <p:nvPr/>
        </p:nvSpPr>
        <p:spPr>
          <a:xfrm rot="20418840" flipH="1">
            <a:off x="8908723" y="2281491"/>
            <a:ext cx="1026000" cy="345600"/>
          </a:xfrm>
          <a:prstGeom prst="chevron">
            <a:avLst/>
          </a:prstGeom>
          <a:solidFill>
            <a:srgbClr val="67D5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後端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＞形箭號 34"/>
          <p:cNvSpPr/>
          <p:nvPr/>
        </p:nvSpPr>
        <p:spPr>
          <a:xfrm rot="20951935" flipH="1">
            <a:off x="8950284" y="4845351"/>
            <a:ext cx="1026000" cy="345600"/>
          </a:xfrm>
          <a:prstGeom prst="chevron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後端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＞形箭號 35"/>
          <p:cNvSpPr/>
          <p:nvPr/>
        </p:nvSpPr>
        <p:spPr>
          <a:xfrm rot="648065">
            <a:off x="3232898" y="4739473"/>
            <a:ext cx="1026000" cy="345600"/>
          </a:xfrm>
          <a:prstGeom prst="chevron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後端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7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75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7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C9FF-6B86-4A97-8B8F-65F4A0D85DBA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02996" y="666723"/>
            <a:ext cx="34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後端</a:t>
            </a:r>
            <a:r>
              <a:rPr lang="zh-TW" altLang="en-US" dirty="0" smtClean="0"/>
              <a:t>｜</a:t>
            </a:r>
            <a:r>
              <a:rPr lang="zh-TW" altLang="en-US" dirty="0"/>
              <a:t>規劃時程</a:t>
            </a:r>
            <a:r>
              <a:rPr lang="zh-TW" altLang="en-US" dirty="0" smtClean="0"/>
              <a:t>｜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遊戲內容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4927178" y="1401735"/>
            <a:ext cx="3312368" cy="461665"/>
            <a:chOff x="3131840" y="915566"/>
            <a:chExt cx="3312368" cy="461665"/>
          </a:xfrm>
        </p:grpSpPr>
        <p:sp>
          <p:nvSpPr>
            <p:cNvPr id="6" name="六邊形 5"/>
            <p:cNvSpPr/>
            <p:nvPr/>
          </p:nvSpPr>
          <p:spPr>
            <a:xfrm>
              <a:off x="3131840" y="951570"/>
              <a:ext cx="3312368" cy="360040"/>
            </a:xfrm>
            <a:prstGeom prst="hexagon">
              <a:avLst>
                <a:gd name="adj" fmla="val 17812"/>
                <a:gd name="vf" fmla="val 115470"/>
              </a:avLst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95936" y="915566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</a:rPr>
                <a:t>規劃時程</a:t>
              </a:r>
              <a:endPara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270248" y="3103181"/>
            <a:ext cx="2703172" cy="2194097"/>
            <a:chOff x="539552" y="2211709"/>
            <a:chExt cx="1944216" cy="1575599"/>
          </a:xfrm>
        </p:grpSpPr>
        <p:sp>
          <p:nvSpPr>
            <p:cNvPr id="9" name="圓角矩形 8"/>
            <p:cNvSpPr/>
            <p:nvPr/>
          </p:nvSpPr>
          <p:spPr>
            <a:xfrm>
              <a:off x="611560" y="2211709"/>
              <a:ext cx="1826901" cy="1575599"/>
            </a:xfrm>
            <a:prstGeom prst="roundRect">
              <a:avLst/>
            </a:prstGeom>
            <a:solidFill>
              <a:srgbClr val="FF006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39552" y="2593416"/>
              <a:ext cx="1944216" cy="26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kumimoji="1" lang="zh-TW" altLang="en-US" dirty="0">
                  <a:latin typeface="+mn-ea"/>
                  <a:cs typeface="Times New Roman" pitchFamily="18" charset="0"/>
                </a:rPr>
                <a:t>簡報繳交</a:t>
              </a:r>
              <a:r>
                <a:rPr kumimoji="1" lang="en-US" altLang="zh-TW" dirty="0" err="1">
                  <a:latin typeface="+mn-ea"/>
                  <a:cs typeface="Times New Roman" pitchFamily="18" charset="0"/>
                </a:rPr>
                <a:t>github</a:t>
              </a:r>
              <a:endParaRPr lang="en-US" altLang="zh-TW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970700" y="3111903"/>
            <a:ext cx="2703172" cy="2208795"/>
            <a:chOff x="2699792" y="2231398"/>
            <a:chExt cx="1944216" cy="1586154"/>
          </a:xfrm>
        </p:grpSpPr>
        <p:sp>
          <p:nvSpPr>
            <p:cNvPr id="12" name="圓角矩形 11"/>
            <p:cNvSpPr/>
            <p:nvPr/>
          </p:nvSpPr>
          <p:spPr>
            <a:xfrm>
              <a:off x="2745099" y="2231398"/>
              <a:ext cx="1826901" cy="1586154"/>
            </a:xfrm>
            <a:prstGeom prst="roundRect">
              <a:avLst/>
            </a:prstGeom>
            <a:solidFill>
              <a:srgbClr val="67D55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699792" y="2593416"/>
              <a:ext cx="1944216" cy="26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b="1" dirty="0">
                  <a:latin typeface="微軟正黑體" pitchFamily="34" charset="-120"/>
                </a:rPr>
                <a:t>前端介面開發</a:t>
              </a:r>
              <a:endParaRPr lang="en-US" altLang="zh-TW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671152" y="3136619"/>
            <a:ext cx="2703172" cy="2199293"/>
            <a:chOff x="4860032" y="2231398"/>
            <a:chExt cx="1944216" cy="1579330"/>
          </a:xfrm>
        </p:grpSpPr>
        <p:sp>
          <p:nvSpPr>
            <p:cNvPr id="15" name="圓角矩形 14"/>
            <p:cNvSpPr/>
            <p:nvPr/>
          </p:nvSpPr>
          <p:spPr>
            <a:xfrm>
              <a:off x="4943029" y="2231398"/>
              <a:ext cx="1826901" cy="1579330"/>
            </a:xfrm>
            <a:prstGeom prst="roundRect">
              <a:avLst/>
            </a:prstGeom>
            <a:solidFill>
              <a:srgbClr val="FF99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860032" y="2595157"/>
              <a:ext cx="1944216" cy="46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b="1" dirty="0">
                  <a:latin typeface="微軟正黑體" pitchFamily="34" charset="-120"/>
                </a:rPr>
                <a:t>後端伺服器</a:t>
              </a:r>
              <a:r>
                <a:rPr lang="zh-TW" altLang="en-US" b="1" dirty="0" smtClean="0">
                  <a:latin typeface="微軟正黑體" pitchFamily="34" charset="-120"/>
                </a:rPr>
                <a:t>架設</a:t>
              </a:r>
              <a:endParaRPr lang="en-US" altLang="zh-TW" b="1" dirty="0" smtClean="0">
                <a:latin typeface="微軟正黑體" pitchFamily="34" charset="-120"/>
              </a:endParaRPr>
            </a:p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b="1" dirty="0" smtClean="0">
                  <a:latin typeface="微軟正黑體" pitchFamily="34" charset="-120"/>
                </a:rPr>
                <a:t>資料庫</a:t>
              </a:r>
              <a:r>
                <a:rPr lang="zh-TW" altLang="en-US" b="1" dirty="0">
                  <a:latin typeface="微軟正黑體" pitchFamily="34" charset="-120"/>
                </a:rPr>
                <a:t>串連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371603" y="3096357"/>
            <a:ext cx="2703172" cy="2240040"/>
            <a:chOff x="6948264" y="2208960"/>
            <a:chExt cx="1944216" cy="1608591"/>
          </a:xfrm>
        </p:grpSpPr>
        <p:sp>
          <p:nvSpPr>
            <p:cNvPr id="18" name="圓角矩形 17"/>
            <p:cNvSpPr/>
            <p:nvPr/>
          </p:nvSpPr>
          <p:spPr>
            <a:xfrm>
              <a:off x="7020272" y="2208960"/>
              <a:ext cx="1791499" cy="1608591"/>
            </a:xfrm>
            <a:prstGeom prst="roundRect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948264" y="2595157"/>
              <a:ext cx="1944216" cy="26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80000">
                <a:buFont typeface="Arial" pitchFamily="34" charset="0"/>
                <a:buChar char="•"/>
              </a:pPr>
              <a:r>
                <a:rPr lang="zh-TW" altLang="en-US" b="1" dirty="0">
                  <a:latin typeface="微軟正黑體" pitchFamily="34" charset="-120"/>
                </a:rPr>
                <a:t>前後端整合</a:t>
              </a: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364028" y="4935074"/>
            <a:ext cx="2540061" cy="601648"/>
          </a:xfrm>
          <a:prstGeom prst="roundRect">
            <a:avLst/>
          </a:prstGeom>
          <a:gradFill>
            <a:gsLst>
              <a:gs pos="0">
                <a:srgbClr val="FF0066"/>
              </a:gs>
              <a:gs pos="50000">
                <a:srgbClr val="FF0066">
                  <a:lumMod val="81000"/>
                  <a:lumOff val="19000"/>
                </a:srgbClr>
              </a:gs>
              <a:gs pos="100000">
                <a:srgbClr val="FF0066"/>
              </a:gs>
            </a:gsLst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4/20</a:t>
            </a:r>
            <a:endParaRPr lang="zh-TW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045685" y="4935074"/>
            <a:ext cx="2502937" cy="601648"/>
          </a:xfrm>
          <a:prstGeom prst="roundRect">
            <a:avLst/>
          </a:prstGeom>
          <a:gradFill>
            <a:gsLst>
              <a:gs pos="0">
                <a:srgbClr val="67D55C"/>
              </a:gs>
              <a:gs pos="50000">
                <a:srgbClr val="67D55C">
                  <a:lumMod val="81000"/>
                  <a:lumOff val="19000"/>
                </a:srgbClr>
              </a:gs>
              <a:gs pos="100000">
                <a:srgbClr val="67D55C"/>
              </a:gs>
            </a:gsLst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4/21 – 5/05 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788192" y="4926869"/>
            <a:ext cx="2502937" cy="601648"/>
          </a:xfrm>
          <a:prstGeom prst="roundRect">
            <a:avLst/>
          </a:prstGeom>
          <a:gradFill>
            <a:gsLst>
              <a:gs pos="0">
                <a:srgbClr val="FF9900"/>
              </a:gs>
              <a:gs pos="50000">
                <a:srgbClr val="FF9900">
                  <a:lumMod val="81000"/>
                  <a:lumOff val="19000"/>
                </a:srgbClr>
              </a:gs>
              <a:gs pos="100000">
                <a:srgbClr val="FF9900"/>
              </a:gs>
            </a:gsLst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</a:rPr>
              <a:t>5/06 – 5/26 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9443610" y="4912232"/>
            <a:ext cx="2502937" cy="601648"/>
          </a:xfrm>
          <a:prstGeom prst="roundRect">
            <a:avLst/>
          </a:prstGeom>
          <a:gradFill>
            <a:gsLst>
              <a:gs pos="0">
                <a:srgbClr val="7030A0"/>
              </a:gs>
              <a:gs pos="50000">
                <a:srgbClr val="7030A0">
                  <a:lumMod val="64000"/>
                  <a:lumOff val="36000"/>
                </a:srgbClr>
              </a:gs>
              <a:gs pos="100000">
                <a:srgbClr val="7030A0"/>
              </a:gs>
            </a:gsLst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5/27 – 6/02 </a:t>
            </a:r>
          </a:p>
        </p:txBody>
      </p:sp>
    </p:spTree>
    <p:extLst>
      <p:ext uri="{BB962C8B-B14F-4D97-AF65-F5344CB8AC3E}">
        <p14:creationId xmlns:p14="http://schemas.microsoft.com/office/powerpoint/2010/main" val="3104478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762</Words>
  <Application>Microsoft Office PowerPoint</Application>
  <PresentationFormat>寬螢幕</PresentationFormat>
  <Paragraphs>124</Paragraphs>
  <Slides>15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굴림</vt:lpstr>
      <vt:lpstr>微軟正黑體</vt:lpstr>
      <vt:lpstr>新細明體</vt:lpstr>
      <vt:lpstr>Arial</vt:lpstr>
      <vt:lpstr>Calibri</vt:lpstr>
      <vt:lpstr>Ink Free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tel10623978@gmail.com</dc:creator>
  <cp:lastModifiedBy>tel10623978@gmail.com</cp:lastModifiedBy>
  <cp:revision>56</cp:revision>
  <dcterms:created xsi:type="dcterms:W3CDTF">2019-04-09T15:14:56Z</dcterms:created>
  <dcterms:modified xsi:type="dcterms:W3CDTF">2019-04-16T02:45:50Z</dcterms:modified>
</cp:coreProperties>
</file>