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85" r:id="rId3"/>
    <p:sldId id="260" r:id="rId4"/>
    <p:sldId id="288" r:id="rId5"/>
    <p:sldId id="286" r:id="rId6"/>
    <p:sldId id="263" r:id="rId7"/>
    <p:sldId id="283" r:id="rId8"/>
    <p:sldId id="279" r:id="rId9"/>
    <p:sldId id="274" r:id="rId10"/>
    <p:sldId id="282" r:id="rId11"/>
    <p:sldId id="277" r:id="rId12"/>
    <p:sldId id="271" r:id="rId13"/>
    <p:sldId id="281" r:id="rId14"/>
    <p:sldId id="287" r:id="rId15"/>
    <p:sldId id="264" r:id="rId16"/>
    <p:sldId id="28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8D58-9FDD-4C58-9FC4-4667448151F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A948-9DDE-4D71-BE98-DB3674A98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7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37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60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17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3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05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3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8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9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6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6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9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5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9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8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5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4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6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7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1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39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4020134" y="4705333"/>
            <a:ext cx="5431809" cy="1323439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20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B106090</a:t>
            </a:r>
            <a:r>
              <a:rPr lang="en-US" altLang="zh-TW" sz="20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11</a:t>
            </a:r>
            <a:r>
              <a:rPr lang="en-US" altLang="zh-CN" sz="20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</a:t>
            </a:r>
            <a:r>
              <a:rPr lang="zh-TW" altLang="en-US" sz="20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徐儀翔</a:t>
            </a:r>
            <a:endParaRPr lang="en-US" altLang="zh-TW" sz="200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TW" sz="20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B10609037</a:t>
            </a:r>
            <a:r>
              <a:rPr lang="zh-TW" altLang="en-US" sz="20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李政翰</a:t>
            </a:r>
            <a:endParaRPr lang="en-US" altLang="zh-TW" sz="200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TW" sz="20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B10609020</a:t>
            </a:r>
            <a:r>
              <a:rPr lang="zh-TW" altLang="en-US" sz="20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陳昱棋</a:t>
            </a:r>
            <a:endParaRPr lang="en-US" altLang="zh-TW" sz="200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 algn="ctr">
              <a:defRPr/>
            </a:pPr>
            <a:r>
              <a:rPr lang="en-US" altLang="zh-TW" sz="20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B10609017</a:t>
            </a:r>
            <a:r>
              <a:rPr lang="zh-TW" altLang="en-US" sz="20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葉承鑫</a:t>
            </a:r>
            <a:endParaRPr lang="zh-CN" altLang="en-U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49914" y="2978854"/>
            <a:ext cx="5052060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TW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019-</a:t>
            </a:r>
            <a:r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網頁設計 期中報告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0732" y="2518625"/>
            <a:ext cx="3167652" cy="172780"/>
            <a:chOff x="2726971" y="3520948"/>
            <a:chExt cx="3167652" cy="172780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-910631" y="1307846"/>
            <a:ext cx="737315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spc="10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  <a:t>H</a:t>
            </a:r>
            <a:r>
              <a:rPr lang="en-US" altLang="zh-TW" sz="5400" spc="100" smtClean="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  <a:t>unting</a:t>
            </a:r>
            <a:endParaRPr kumimoji="0" lang="zh-CN" altLang="en-US" sz="54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50800" dir="2700000" algn="tl" rotWithShape="0">
                  <a:prstClr val="black">
                    <a:alpha val="65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0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3600" smtClean="0">
                <a:solidFill>
                  <a:prstClr val="white"/>
                </a:solidFill>
                <a:cs typeface="+mn-ea"/>
                <a:sym typeface="+mn-lt"/>
              </a:rPr>
              <a:t>市場與優勢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49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56142" y="2497939"/>
            <a:ext cx="7767638" cy="3936504"/>
            <a:chOff x="1435098" y="1393824"/>
            <a:chExt cx="9478957" cy="4803773"/>
          </a:xfrm>
        </p:grpSpPr>
        <p:sp>
          <p:nvSpPr>
            <p:cNvPr id="21506" name="Freeform 265"/>
            <p:cNvSpPr>
              <a:spLocks noChangeArrowheads="1"/>
            </p:cNvSpPr>
            <p:nvPr/>
          </p:nvSpPr>
          <p:spPr bwMode="auto">
            <a:xfrm>
              <a:off x="4635496" y="2465387"/>
              <a:ext cx="1304924" cy="1604961"/>
            </a:xfrm>
            <a:custGeom>
              <a:avLst/>
              <a:gdLst>
                <a:gd name="T0" fmla="*/ 706834 w 312"/>
                <a:gd name="T1" fmla="*/ 804565 h 385"/>
                <a:gd name="T2" fmla="*/ 1304925 w 312"/>
                <a:gd name="T3" fmla="*/ 1604962 h 385"/>
                <a:gd name="T4" fmla="*/ 242582 w 312"/>
                <a:gd name="T5" fmla="*/ 1183920 h 385"/>
                <a:gd name="T6" fmla="*/ 12547 w 312"/>
                <a:gd name="T7" fmla="*/ 904615 h 385"/>
                <a:gd name="T8" fmla="*/ 4182 w 312"/>
                <a:gd name="T9" fmla="*/ 804565 h 385"/>
                <a:gd name="T10" fmla="*/ 12547 w 312"/>
                <a:gd name="T11" fmla="*/ 700347 h 385"/>
                <a:gd name="T12" fmla="*/ 242582 w 312"/>
                <a:gd name="T13" fmla="*/ 425211 h 385"/>
                <a:gd name="T14" fmla="*/ 1304925 w 312"/>
                <a:gd name="T15" fmla="*/ 0 h 385"/>
                <a:gd name="T16" fmla="*/ 706834 w 312"/>
                <a:gd name="T17" fmla="*/ 804565 h 3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2"/>
                <a:gd name="T28" fmla="*/ 0 h 385"/>
                <a:gd name="T29" fmla="*/ 312 w 312"/>
                <a:gd name="T30" fmla="*/ 385 h 3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2" h="385">
                  <a:moveTo>
                    <a:pt x="169" y="193"/>
                  </a:moveTo>
                  <a:cubicBezTo>
                    <a:pt x="170" y="265"/>
                    <a:pt x="254" y="358"/>
                    <a:pt x="312" y="385"/>
                  </a:cubicBezTo>
                  <a:cubicBezTo>
                    <a:pt x="304" y="385"/>
                    <a:pt x="104" y="302"/>
                    <a:pt x="58" y="284"/>
                  </a:cubicBezTo>
                  <a:cubicBezTo>
                    <a:pt x="28" y="272"/>
                    <a:pt x="9" y="246"/>
                    <a:pt x="3" y="217"/>
                  </a:cubicBezTo>
                  <a:cubicBezTo>
                    <a:pt x="0" y="209"/>
                    <a:pt x="1" y="202"/>
                    <a:pt x="1" y="193"/>
                  </a:cubicBezTo>
                  <a:cubicBezTo>
                    <a:pt x="1" y="184"/>
                    <a:pt x="0" y="176"/>
                    <a:pt x="3" y="168"/>
                  </a:cubicBezTo>
                  <a:cubicBezTo>
                    <a:pt x="9" y="139"/>
                    <a:pt x="28" y="113"/>
                    <a:pt x="58" y="102"/>
                  </a:cubicBezTo>
                  <a:cubicBezTo>
                    <a:pt x="104" y="83"/>
                    <a:pt x="304" y="0"/>
                    <a:pt x="312" y="0"/>
                  </a:cubicBezTo>
                  <a:cubicBezTo>
                    <a:pt x="254" y="27"/>
                    <a:pt x="170" y="116"/>
                    <a:pt x="169" y="193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07" name="Freeform 263"/>
            <p:cNvSpPr>
              <a:spLocks noChangeArrowheads="1"/>
            </p:cNvSpPr>
            <p:nvPr/>
          </p:nvSpPr>
          <p:spPr bwMode="auto">
            <a:xfrm>
              <a:off x="6307133" y="3521073"/>
              <a:ext cx="1300162" cy="1606549"/>
            </a:xfrm>
            <a:custGeom>
              <a:avLst/>
              <a:gdLst>
                <a:gd name="T0" fmla="*/ 597824 w 311"/>
                <a:gd name="T1" fmla="*/ 801189 h 385"/>
                <a:gd name="T2" fmla="*/ 0 w 311"/>
                <a:gd name="T3" fmla="*/ 0 h 385"/>
                <a:gd name="T4" fmla="*/ 1061869 w 311"/>
                <a:gd name="T5" fmla="*/ 421459 h 385"/>
                <a:gd name="T6" fmla="*/ 1291801 w 311"/>
                <a:gd name="T7" fmla="*/ 701040 h 385"/>
                <a:gd name="T8" fmla="*/ 1300162 w 311"/>
                <a:gd name="T9" fmla="*/ 801189 h 385"/>
                <a:gd name="T10" fmla="*/ 1291801 w 311"/>
                <a:gd name="T11" fmla="*/ 905510 h 385"/>
                <a:gd name="T12" fmla="*/ 1061869 w 311"/>
                <a:gd name="T13" fmla="*/ 1180919 h 385"/>
                <a:gd name="T14" fmla="*/ 0 w 311"/>
                <a:gd name="T15" fmla="*/ 1606550 h 385"/>
                <a:gd name="T16" fmla="*/ 597824 w 311"/>
                <a:gd name="T17" fmla="*/ 801189 h 3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1"/>
                <a:gd name="T28" fmla="*/ 0 h 385"/>
                <a:gd name="T29" fmla="*/ 311 w 311"/>
                <a:gd name="T30" fmla="*/ 385 h 3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1" h="385">
                  <a:moveTo>
                    <a:pt x="143" y="192"/>
                  </a:moveTo>
                  <a:cubicBezTo>
                    <a:pt x="142" y="120"/>
                    <a:pt x="58" y="27"/>
                    <a:pt x="0" y="0"/>
                  </a:cubicBezTo>
                  <a:cubicBezTo>
                    <a:pt x="7" y="0"/>
                    <a:pt x="208" y="83"/>
                    <a:pt x="254" y="101"/>
                  </a:cubicBezTo>
                  <a:cubicBezTo>
                    <a:pt x="283" y="113"/>
                    <a:pt x="303" y="139"/>
                    <a:pt x="309" y="168"/>
                  </a:cubicBezTo>
                  <a:cubicBezTo>
                    <a:pt x="311" y="175"/>
                    <a:pt x="311" y="183"/>
                    <a:pt x="311" y="192"/>
                  </a:cubicBezTo>
                  <a:cubicBezTo>
                    <a:pt x="311" y="201"/>
                    <a:pt x="311" y="209"/>
                    <a:pt x="309" y="217"/>
                  </a:cubicBezTo>
                  <a:cubicBezTo>
                    <a:pt x="303" y="246"/>
                    <a:pt x="283" y="271"/>
                    <a:pt x="254" y="283"/>
                  </a:cubicBezTo>
                  <a:cubicBezTo>
                    <a:pt x="208" y="302"/>
                    <a:pt x="7" y="385"/>
                    <a:pt x="0" y="385"/>
                  </a:cubicBezTo>
                  <a:cubicBezTo>
                    <a:pt x="58" y="358"/>
                    <a:pt x="142" y="269"/>
                    <a:pt x="143" y="192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08" name="Freeform 266"/>
            <p:cNvSpPr>
              <a:spLocks noChangeArrowheads="1"/>
            </p:cNvSpPr>
            <p:nvPr/>
          </p:nvSpPr>
          <p:spPr bwMode="auto">
            <a:xfrm>
              <a:off x="4635496" y="4571998"/>
              <a:ext cx="1304924" cy="1609724"/>
            </a:xfrm>
            <a:custGeom>
              <a:avLst/>
              <a:gdLst>
                <a:gd name="T0" fmla="*/ 706834 w 312"/>
                <a:gd name="T1" fmla="*/ 804863 h 386"/>
                <a:gd name="T2" fmla="*/ 1304925 w 312"/>
                <a:gd name="T3" fmla="*/ 1609725 h 386"/>
                <a:gd name="T4" fmla="*/ 242582 w 312"/>
                <a:gd name="T5" fmla="*/ 1184357 h 386"/>
                <a:gd name="T6" fmla="*/ 12547 w 312"/>
                <a:gd name="T7" fmla="*/ 904949 h 386"/>
                <a:gd name="T8" fmla="*/ 4182 w 312"/>
                <a:gd name="T9" fmla="*/ 804863 h 386"/>
                <a:gd name="T10" fmla="*/ 12547 w 312"/>
                <a:gd name="T11" fmla="*/ 704776 h 386"/>
                <a:gd name="T12" fmla="*/ 242582 w 312"/>
                <a:gd name="T13" fmla="*/ 425368 h 386"/>
                <a:gd name="T14" fmla="*/ 1304925 w 312"/>
                <a:gd name="T15" fmla="*/ 4170 h 386"/>
                <a:gd name="T16" fmla="*/ 706834 w 312"/>
                <a:gd name="T17" fmla="*/ 804863 h 3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2"/>
                <a:gd name="T28" fmla="*/ 0 h 386"/>
                <a:gd name="T29" fmla="*/ 312 w 312"/>
                <a:gd name="T30" fmla="*/ 386 h 3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2" h="386">
                  <a:moveTo>
                    <a:pt x="169" y="193"/>
                  </a:moveTo>
                  <a:cubicBezTo>
                    <a:pt x="170" y="266"/>
                    <a:pt x="254" y="358"/>
                    <a:pt x="312" y="386"/>
                  </a:cubicBezTo>
                  <a:cubicBezTo>
                    <a:pt x="304" y="386"/>
                    <a:pt x="104" y="303"/>
                    <a:pt x="58" y="284"/>
                  </a:cubicBezTo>
                  <a:cubicBezTo>
                    <a:pt x="28" y="272"/>
                    <a:pt x="9" y="246"/>
                    <a:pt x="3" y="217"/>
                  </a:cubicBezTo>
                  <a:cubicBezTo>
                    <a:pt x="0" y="210"/>
                    <a:pt x="1" y="203"/>
                    <a:pt x="1" y="193"/>
                  </a:cubicBezTo>
                  <a:cubicBezTo>
                    <a:pt x="1" y="185"/>
                    <a:pt x="0" y="176"/>
                    <a:pt x="3" y="169"/>
                  </a:cubicBezTo>
                  <a:cubicBezTo>
                    <a:pt x="9" y="140"/>
                    <a:pt x="28" y="114"/>
                    <a:pt x="58" y="102"/>
                  </a:cubicBezTo>
                  <a:cubicBezTo>
                    <a:pt x="104" y="83"/>
                    <a:pt x="304" y="0"/>
                    <a:pt x="312" y="1"/>
                  </a:cubicBezTo>
                  <a:cubicBezTo>
                    <a:pt x="254" y="28"/>
                    <a:pt x="170" y="117"/>
                    <a:pt x="169" y="193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09" name="Freeform 267"/>
            <p:cNvSpPr>
              <a:spLocks noChangeArrowheads="1"/>
            </p:cNvSpPr>
            <p:nvPr/>
          </p:nvSpPr>
          <p:spPr bwMode="auto">
            <a:xfrm>
              <a:off x="6307133" y="1409699"/>
              <a:ext cx="1300162" cy="1611312"/>
            </a:xfrm>
            <a:custGeom>
              <a:avLst/>
              <a:gdLst>
                <a:gd name="T0" fmla="*/ 597824 w 311"/>
                <a:gd name="T1" fmla="*/ 805657 h 386"/>
                <a:gd name="T2" fmla="*/ 0 w 311"/>
                <a:gd name="T3" fmla="*/ 0 h 386"/>
                <a:gd name="T4" fmla="*/ 1061869 w 311"/>
                <a:gd name="T5" fmla="*/ 425787 h 386"/>
                <a:gd name="T6" fmla="*/ 1291801 w 311"/>
                <a:gd name="T7" fmla="*/ 705471 h 386"/>
                <a:gd name="T8" fmla="*/ 1300162 w 311"/>
                <a:gd name="T9" fmla="*/ 805657 h 386"/>
                <a:gd name="T10" fmla="*/ 1291801 w 311"/>
                <a:gd name="T11" fmla="*/ 905842 h 386"/>
                <a:gd name="T12" fmla="*/ 1061869 w 311"/>
                <a:gd name="T13" fmla="*/ 1185526 h 386"/>
                <a:gd name="T14" fmla="*/ 0 w 311"/>
                <a:gd name="T15" fmla="*/ 1607139 h 386"/>
                <a:gd name="T16" fmla="*/ 597824 w 311"/>
                <a:gd name="T17" fmla="*/ 805657 h 3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1"/>
                <a:gd name="T28" fmla="*/ 0 h 386"/>
                <a:gd name="T29" fmla="*/ 311 w 311"/>
                <a:gd name="T30" fmla="*/ 386 h 3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1" h="386">
                  <a:moveTo>
                    <a:pt x="143" y="193"/>
                  </a:moveTo>
                  <a:cubicBezTo>
                    <a:pt x="142" y="120"/>
                    <a:pt x="58" y="28"/>
                    <a:pt x="0" y="0"/>
                  </a:cubicBezTo>
                  <a:cubicBezTo>
                    <a:pt x="7" y="0"/>
                    <a:pt x="208" y="83"/>
                    <a:pt x="254" y="102"/>
                  </a:cubicBezTo>
                  <a:cubicBezTo>
                    <a:pt x="283" y="114"/>
                    <a:pt x="303" y="140"/>
                    <a:pt x="309" y="169"/>
                  </a:cubicBezTo>
                  <a:cubicBezTo>
                    <a:pt x="311" y="176"/>
                    <a:pt x="311" y="183"/>
                    <a:pt x="311" y="193"/>
                  </a:cubicBezTo>
                  <a:cubicBezTo>
                    <a:pt x="311" y="201"/>
                    <a:pt x="311" y="210"/>
                    <a:pt x="309" y="217"/>
                  </a:cubicBezTo>
                  <a:cubicBezTo>
                    <a:pt x="303" y="246"/>
                    <a:pt x="283" y="272"/>
                    <a:pt x="254" y="284"/>
                  </a:cubicBezTo>
                  <a:cubicBezTo>
                    <a:pt x="208" y="303"/>
                    <a:pt x="7" y="386"/>
                    <a:pt x="0" y="385"/>
                  </a:cubicBezTo>
                  <a:cubicBezTo>
                    <a:pt x="58" y="358"/>
                    <a:pt x="142" y="269"/>
                    <a:pt x="143" y="193"/>
                  </a:cubicBezTo>
                  <a:close/>
                </a:path>
              </a:pathLst>
            </a:cu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3" name="任意多边形 8"/>
            <p:cNvSpPr>
              <a:spLocks noChangeArrowheads="1"/>
            </p:cNvSpPr>
            <p:nvPr/>
          </p:nvSpPr>
          <p:spPr bwMode="auto">
            <a:xfrm>
              <a:off x="1601786" y="2946398"/>
              <a:ext cx="3152773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4" name="椭圆 9"/>
            <p:cNvSpPr>
              <a:spLocks noChangeAspect="1" noChangeArrowheads="1"/>
            </p:cNvSpPr>
            <p:nvPr/>
          </p:nvSpPr>
          <p:spPr bwMode="auto">
            <a:xfrm>
              <a:off x="1435098" y="2838448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15" name="任意多边形 10"/>
            <p:cNvSpPr>
              <a:spLocks noChangeArrowheads="1"/>
            </p:cNvSpPr>
            <p:nvPr/>
          </p:nvSpPr>
          <p:spPr bwMode="auto">
            <a:xfrm>
              <a:off x="1585910" y="5297486"/>
              <a:ext cx="3152773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6" name="椭圆 11"/>
            <p:cNvSpPr>
              <a:spLocks noChangeAspect="1" noChangeArrowheads="1"/>
            </p:cNvSpPr>
            <p:nvPr/>
          </p:nvSpPr>
          <p:spPr bwMode="auto">
            <a:xfrm>
              <a:off x="1435098" y="5187948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17" name="椭圆 12"/>
            <p:cNvSpPr>
              <a:spLocks noChangeAspect="1" noChangeArrowheads="1"/>
            </p:cNvSpPr>
            <p:nvPr/>
          </p:nvSpPr>
          <p:spPr bwMode="auto">
            <a:xfrm>
              <a:off x="10698155" y="1938337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18" name="任意多边形 13"/>
            <p:cNvSpPr>
              <a:spLocks noChangeArrowheads="1"/>
            </p:cNvSpPr>
            <p:nvPr/>
          </p:nvSpPr>
          <p:spPr bwMode="auto">
            <a:xfrm>
              <a:off x="7558082" y="4116386"/>
              <a:ext cx="3152772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19" name="椭圆 14"/>
            <p:cNvSpPr>
              <a:spLocks noChangeAspect="1" noChangeArrowheads="1"/>
            </p:cNvSpPr>
            <p:nvPr/>
          </p:nvSpPr>
          <p:spPr bwMode="auto">
            <a:xfrm>
              <a:off x="10664816" y="4019548"/>
              <a:ext cx="215900" cy="215900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20" name="任意多边形 47"/>
            <p:cNvSpPr>
              <a:spLocks noChangeArrowheads="1"/>
            </p:cNvSpPr>
            <p:nvPr/>
          </p:nvSpPr>
          <p:spPr bwMode="auto">
            <a:xfrm>
              <a:off x="5810246" y="1393824"/>
              <a:ext cx="955674" cy="587375"/>
            </a:xfrm>
            <a:custGeom>
              <a:avLst/>
              <a:gdLst>
                <a:gd name="T0" fmla="*/ 367229 w 956472"/>
                <a:gd name="T1" fmla="*/ 413 h 588502"/>
                <a:gd name="T2" fmla="*/ 497908 w 956472"/>
                <a:gd name="T3" fmla="*/ 15897 h 588502"/>
                <a:gd name="T4" fmla="*/ 507694 w 956472"/>
                <a:gd name="T5" fmla="*/ 19740 h 588502"/>
                <a:gd name="T6" fmla="*/ 497218 w 956472"/>
                <a:gd name="T7" fmla="*/ 16947 h 588502"/>
                <a:gd name="T8" fmla="*/ 885296 w 956472"/>
                <a:gd name="T9" fmla="*/ 348452 h 588502"/>
                <a:gd name="T10" fmla="*/ 955675 w 956472"/>
                <a:gd name="T11" fmla="*/ 446575 h 588502"/>
                <a:gd name="T12" fmla="*/ 946671 w 956472"/>
                <a:gd name="T13" fmla="*/ 449128 h 588502"/>
                <a:gd name="T14" fmla="*/ 184904 w 956472"/>
                <a:gd name="T15" fmla="*/ 578032 h 588502"/>
                <a:gd name="T16" fmla="*/ 22141 w 956472"/>
                <a:gd name="T17" fmla="*/ 186620 h 588502"/>
                <a:gd name="T18" fmla="*/ 367229 w 956472"/>
                <a:gd name="T19" fmla="*/ 413 h 5885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56472"/>
                <a:gd name="T31" fmla="*/ 0 h 588502"/>
                <a:gd name="T32" fmla="*/ 956472 w 956472"/>
                <a:gd name="T33" fmla="*/ 588502 h 5885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56472" h="588502">
                  <a:moveTo>
                    <a:pt x="367535" y="414"/>
                  </a:moveTo>
                  <a:cubicBezTo>
                    <a:pt x="414525" y="-1542"/>
                    <a:pt x="459687" y="3413"/>
                    <a:pt x="498323" y="15928"/>
                  </a:cubicBezTo>
                  <a:lnTo>
                    <a:pt x="508117" y="19778"/>
                  </a:lnTo>
                  <a:lnTo>
                    <a:pt x="497633" y="16980"/>
                  </a:lnTo>
                  <a:cubicBezTo>
                    <a:pt x="618911" y="75378"/>
                    <a:pt x="767371" y="200518"/>
                    <a:pt x="886034" y="349121"/>
                  </a:cubicBezTo>
                  <a:lnTo>
                    <a:pt x="956472" y="447432"/>
                  </a:lnTo>
                  <a:lnTo>
                    <a:pt x="947460" y="449990"/>
                  </a:lnTo>
                  <a:cubicBezTo>
                    <a:pt x="670620" y="526992"/>
                    <a:pt x="284258" y="618253"/>
                    <a:pt x="185058" y="579141"/>
                  </a:cubicBezTo>
                  <a:cubicBezTo>
                    <a:pt x="34690" y="516562"/>
                    <a:pt x="-40494" y="341340"/>
                    <a:pt x="22159" y="186978"/>
                  </a:cubicBezTo>
                  <a:cubicBezTo>
                    <a:pt x="69149" y="74336"/>
                    <a:pt x="226565" y="6281"/>
                    <a:pt x="367535" y="414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1" name="任意多边形 43"/>
            <p:cNvSpPr>
              <a:spLocks noChangeArrowheads="1"/>
            </p:cNvSpPr>
            <p:nvPr/>
          </p:nvSpPr>
          <p:spPr bwMode="auto">
            <a:xfrm>
              <a:off x="5480046" y="5608635"/>
              <a:ext cx="958849" cy="588962"/>
            </a:xfrm>
            <a:custGeom>
              <a:avLst/>
              <a:gdLst>
                <a:gd name="T0" fmla="*/ 682816 w 958283"/>
                <a:gd name="T1" fmla="*/ 383 h 588461"/>
                <a:gd name="T2" fmla="*/ 773685 w 958283"/>
                <a:gd name="T3" fmla="*/ 9370 h 588461"/>
                <a:gd name="T4" fmla="*/ 936679 w 958283"/>
                <a:gd name="T5" fmla="*/ 397691 h 588461"/>
                <a:gd name="T6" fmla="*/ 460233 w 958283"/>
                <a:gd name="T7" fmla="*/ 573062 h 588461"/>
                <a:gd name="T8" fmla="*/ 456085 w 958283"/>
                <a:gd name="T9" fmla="*/ 571431 h 588461"/>
                <a:gd name="T10" fmla="*/ 364380 w 958283"/>
                <a:gd name="T11" fmla="*/ 517748 h 588461"/>
                <a:gd name="T12" fmla="*/ 71272 w 958283"/>
                <a:gd name="T13" fmla="*/ 241009 h 588461"/>
                <a:gd name="T14" fmla="*/ 0 w 958283"/>
                <a:gd name="T15" fmla="*/ 141405 h 588461"/>
                <a:gd name="T16" fmla="*/ 9811 w 958283"/>
                <a:gd name="T17" fmla="*/ 138631 h 588461"/>
                <a:gd name="T18" fmla="*/ 682816 w 958283"/>
                <a:gd name="T19" fmla="*/ 383 h 5884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58283"/>
                <a:gd name="T31" fmla="*/ 0 h 588461"/>
                <a:gd name="T32" fmla="*/ 958283 w 958283"/>
                <a:gd name="T33" fmla="*/ 588461 h 5884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58283" h="588461">
                  <a:moveTo>
                    <a:pt x="682412" y="383"/>
                  </a:moveTo>
                  <a:cubicBezTo>
                    <a:pt x="722060" y="-1068"/>
                    <a:pt x="753387" y="1540"/>
                    <a:pt x="773227" y="9362"/>
                  </a:cubicBezTo>
                  <a:cubicBezTo>
                    <a:pt x="923594" y="71942"/>
                    <a:pt x="998778" y="247163"/>
                    <a:pt x="936125" y="397353"/>
                  </a:cubicBezTo>
                  <a:cubicBezTo>
                    <a:pt x="873472" y="551715"/>
                    <a:pt x="614506" y="622638"/>
                    <a:pt x="459961" y="572575"/>
                  </a:cubicBezTo>
                  <a:lnTo>
                    <a:pt x="455815" y="570945"/>
                  </a:lnTo>
                  <a:lnTo>
                    <a:pt x="364165" y="517308"/>
                  </a:lnTo>
                  <a:cubicBezTo>
                    <a:pt x="265785" y="450510"/>
                    <a:pt x="160136" y="352256"/>
                    <a:pt x="71230" y="240804"/>
                  </a:cubicBezTo>
                  <a:lnTo>
                    <a:pt x="0" y="141285"/>
                  </a:lnTo>
                  <a:lnTo>
                    <a:pt x="9805" y="138513"/>
                  </a:lnTo>
                  <a:cubicBezTo>
                    <a:pt x="232093" y="76912"/>
                    <a:pt x="523822" y="6185"/>
                    <a:pt x="682412" y="383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2" name="任意多边形 41"/>
            <p:cNvSpPr>
              <a:spLocks noChangeArrowheads="1"/>
            </p:cNvSpPr>
            <p:nvPr/>
          </p:nvSpPr>
          <p:spPr bwMode="auto">
            <a:xfrm>
              <a:off x="5476871" y="4554536"/>
              <a:ext cx="1295399" cy="588962"/>
            </a:xfrm>
            <a:custGeom>
              <a:avLst/>
              <a:gdLst>
                <a:gd name="T0" fmla="*/ 571549 w 1294816"/>
                <a:gd name="T1" fmla="*/ 494 h 589332"/>
                <a:gd name="T2" fmla="*/ 1162365 w 1294816"/>
                <a:gd name="T3" fmla="*/ 105788 h 589332"/>
                <a:gd name="T4" fmla="*/ 1295400 w 1294816"/>
                <a:gd name="T5" fmla="*/ 141991 h 589332"/>
                <a:gd name="T6" fmla="*/ 1218592 w 1294816"/>
                <a:gd name="T7" fmla="*/ 248503 h 589332"/>
                <a:gd name="T8" fmla="*/ 925224 w 1294816"/>
                <a:gd name="T9" fmla="*/ 518883 h 589332"/>
                <a:gd name="T10" fmla="*/ 833187 w 1294816"/>
                <a:gd name="T11" fmla="*/ 570811 h 589332"/>
                <a:gd name="T12" fmla="*/ 830650 w 1294816"/>
                <a:gd name="T13" fmla="*/ 571790 h 589332"/>
                <a:gd name="T14" fmla="*/ 721995 w 1294816"/>
                <a:gd name="T15" fmla="*/ 588469 h 589332"/>
                <a:gd name="T16" fmla="*/ 130657 w 1294816"/>
                <a:gd name="T17" fmla="*/ 483176 h 589332"/>
                <a:gd name="T18" fmla="*/ 0 w 1294816"/>
                <a:gd name="T19" fmla="*/ 447733 h 589332"/>
                <a:gd name="T20" fmla="*/ 73929 w 1294816"/>
                <a:gd name="T21" fmla="*/ 345546 h 589332"/>
                <a:gd name="T22" fmla="*/ 462105 w 1294816"/>
                <a:gd name="T23" fmla="*/ 21952 h 589332"/>
                <a:gd name="T24" fmla="*/ 460185 w 1294816"/>
                <a:gd name="T25" fmla="*/ 22349 h 589332"/>
                <a:gd name="T26" fmla="*/ 462893 w 1294816"/>
                <a:gd name="T27" fmla="*/ 21345 h 589332"/>
                <a:gd name="T28" fmla="*/ 571549 w 1294816"/>
                <a:gd name="T29" fmla="*/ 494 h 5893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4816"/>
                <a:gd name="T46" fmla="*/ 0 h 589332"/>
                <a:gd name="T47" fmla="*/ 1294816 w 1294816"/>
                <a:gd name="T48" fmla="*/ 589332 h 5893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4816" h="589332">
                  <a:moveTo>
                    <a:pt x="571291" y="494"/>
                  </a:moveTo>
                  <a:cubicBezTo>
                    <a:pt x="692429" y="-5765"/>
                    <a:pt x="942016" y="48480"/>
                    <a:pt x="1161841" y="105854"/>
                  </a:cubicBezTo>
                  <a:lnTo>
                    <a:pt x="1294816" y="142080"/>
                  </a:lnTo>
                  <a:lnTo>
                    <a:pt x="1218043" y="248659"/>
                  </a:lnTo>
                  <a:cubicBezTo>
                    <a:pt x="1129046" y="358932"/>
                    <a:pt x="1023287" y="454541"/>
                    <a:pt x="924807" y="519209"/>
                  </a:cubicBezTo>
                  <a:lnTo>
                    <a:pt x="832811" y="571170"/>
                  </a:lnTo>
                  <a:lnTo>
                    <a:pt x="830276" y="572149"/>
                  </a:lnTo>
                  <a:cubicBezTo>
                    <a:pt x="796859" y="580494"/>
                    <a:pt x="759264" y="588839"/>
                    <a:pt x="721670" y="588839"/>
                  </a:cubicBezTo>
                  <a:cubicBezTo>
                    <a:pt x="600532" y="595098"/>
                    <a:pt x="350945" y="540854"/>
                    <a:pt x="130598" y="483480"/>
                  </a:cubicBezTo>
                  <a:lnTo>
                    <a:pt x="0" y="448014"/>
                  </a:lnTo>
                  <a:lnTo>
                    <a:pt x="73896" y="345763"/>
                  </a:lnTo>
                  <a:cubicBezTo>
                    <a:pt x="192437" y="199246"/>
                    <a:pt x="340745" y="78278"/>
                    <a:pt x="461897" y="21966"/>
                  </a:cubicBezTo>
                  <a:lnTo>
                    <a:pt x="459978" y="22363"/>
                  </a:lnTo>
                  <a:lnTo>
                    <a:pt x="462684" y="21358"/>
                  </a:lnTo>
                  <a:cubicBezTo>
                    <a:pt x="496101" y="8840"/>
                    <a:pt x="529519" y="494"/>
                    <a:pt x="571291" y="494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3" name="任意多边形 37"/>
            <p:cNvSpPr>
              <a:spLocks noChangeArrowheads="1"/>
            </p:cNvSpPr>
            <p:nvPr/>
          </p:nvSpPr>
          <p:spPr bwMode="auto">
            <a:xfrm>
              <a:off x="5481634" y="3503611"/>
              <a:ext cx="1284286" cy="584200"/>
            </a:xfrm>
            <a:custGeom>
              <a:avLst/>
              <a:gdLst>
                <a:gd name="T0" fmla="*/ 705317 w 1283353"/>
                <a:gd name="T1" fmla="*/ 1084 h 584886"/>
                <a:gd name="T2" fmla="*/ 826543 w 1283353"/>
                <a:gd name="T3" fmla="*/ 17742 h 584886"/>
                <a:gd name="T4" fmla="*/ 832479 w 1283353"/>
                <a:gd name="T5" fmla="*/ 19942 h 584886"/>
                <a:gd name="T6" fmla="*/ 825909 w 1283353"/>
                <a:gd name="T7" fmla="*/ 18192 h 584886"/>
                <a:gd name="T8" fmla="*/ 1214592 w 1283353"/>
                <a:gd name="T9" fmla="*/ 347842 h 584886"/>
                <a:gd name="T10" fmla="*/ 1284287 w 1283353"/>
                <a:gd name="T11" fmla="*/ 444898 h 584886"/>
                <a:gd name="T12" fmla="*/ 1170891 w 1283353"/>
                <a:gd name="T13" fmla="*/ 475860 h 584886"/>
                <a:gd name="T14" fmla="*/ 579910 w 1283353"/>
                <a:gd name="T15" fmla="*/ 584142 h 584886"/>
                <a:gd name="T16" fmla="*/ 458684 w 1283353"/>
                <a:gd name="T17" fmla="*/ 567483 h 584886"/>
                <a:gd name="T18" fmla="*/ 456777 w 1283353"/>
                <a:gd name="T19" fmla="*/ 566749 h 584886"/>
                <a:gd name="T20" fmla="*/ 457897 w 1283353"/>
                <a:gd name="T21" fmla="*/ 567034 h 584886"/>
                <a:gd name="T22" fmla="*/ 69614 w 1283353"/>
                <a:gd name="T23" fmla="*/ 237385 h 584886"/>
                <a:gd name="T24" fmla="*/ 0 w 1283353"/>
                <a:gd name="T25" fmla="*/ 140341 h 584886"/>
                <a:gd name="T26" fmla="*/ 113815 w 1283353"/>
                <a:gd name="T27" fmla="*/ 109366 h 584886"/>
                <a:gd name="T28" fmla="*/ 705317 w 1283353"/>
                <a:gd name="T29" fmla="*/ 1084 h 5848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3353"/>
                <a:gd name="T46" fmla="*/ 0 h 584886"/>
                <a:gd name="T47" fmla="*/ 1283353 w 1283353"/>
                <a:gd name="T48" fmla="*/ 584886 h 5848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3353" h="584886">
                  <a:moveTo>
                    <a:pt x="704804" y="1085"/>
                  </a:moveTo>
                  <a:cubicBezTo>
                    <a:pt x="746576" y="-3085"/>
                    <a:pt x="788348" y="5254"/>
                    <a:pt x="825942" y="17763"/>
                  </a:cubicBezTo>
                  <a:lnTo>
                    <a:pt x="831874" y="19965"/>
                  </a:lnTo>
                  <a:lnTo>
                    <a:pt x="825308" y="18213"/>
                  </a:lnTo>
                  <a:cubicBezTo>
                    <a:pt x="946586" y="74523"/>
                    <a:pt x="1095046" y="199655"/>
                    <a:pt x="1213709" y="348250"/>
                  </a:cubicBezTo>
                  <a:lnTo>
                    <a:pt x="1283353" y="445420"/>
                  </a:lnTo>
                  <a:lnTo>
                    <a:pt x="1170039" y="476419"/>
                  </a:lnTo>
                  <a:cubicBezTo>
                    <a:pt x="955436" y="532708"/>
                    <a:pt x="708981" y="586913"/>
                    <a:pt x="579488" y="584828"/>
                  </a:cubicBezTo>
                  <a:cubicBezTo>
                    <a:pt x="537717" y="584828"/>
                    <a:pt x="495945" y="580658"/>
                    <a:pt x="458350" y="568149"/>
                  </a:cubicBezTo>
                  <a:lnTo>
                    <a:pt x="456445" y="567415"/>
                  </a:lnTo>
                  <a:lnTo>
                    <a:pt x="457564" y="567700"/>
                  </a:lnTo>
                  <a:cubicBezTo>
                    <a:pt x="336412" y="511391"/>
                    <a:pt x="188104" y="386258"/>
                    <a:pt x="69563" y="237664"/>
                  </a:cubicBezTo>
                  <a:lnTo>
                    <a:pt x="0" y="140506"/>
                  </a:lnTo>
                  <a:lnTo>
                    <a:pt x="113732" y="109494"/>
                  </a:lnTo>
                  <a:cubicBezTo>
                    <a:pt x="328857" y="53205"/>
                    <a:pt x="575311" y="-1000"/>
                    <a:pt x="704804" y="1085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4" name="任意多边形 45"/>
            <p:cNvSpPr>
              <a:spLocks noChangeArrowheads="1"/>
            </p:cNvSpPr>
            <p:nvPr/>
          </p:nvSpPr>
          <p:spPr bwMode="auto">
            <a:xfrm>
              <a:off x="5476871" y="2447923"/>
              <a:ext cx="1293812" cy="588963"/>
            </a:xfrm>
            <a:custGeom>
              <a:avLst/>
              <a:gdLst>
                <a:gd name="T0" fmla="*/ 584750 w 1293475"/>
                <a:gd name="T1" fmla="*/ 59 h 589382"/>
                <a:gd name="T2" fmla="*/ 1175455 w 1293475"/>
                <a:gd name="T3" fmla="*/ 108652 h 589382"/>
                <a:gd name="T4" fmla="*/ 1293813 w 1293475"/>
                <a:gd name="T5" fmla="*/ 141076 h 589382"/>
                <a:gd name="T6" fmla="*/ 1219135 w 1293475"/>
                <a:gd name="T7" fmla="*/ 244201 h 589382"/>
                <a:gd name="T8" fmla="*/ 830633 w 1293475"/>
                <a:gd name="T9" fmla="*/ 567769 h 589382"/>
                <a:gd name="T10" fmla="*/ 834159 w 1293475"/>
                <a:gd name="T11" fmla="*/ 567006 h 589382"/>
                <a:gd name="T12" fmla="*/ 831268 w 1293475"/>
                <a:gd name="T13" fmla="*/ 568080 h 589382"/>
                <a:gd name="T14" fmla="*/ 710099 w 1293475"/>
                <a:gd name="T15" fmla="*/ 588963 h 589382"/>
                <a:gd name="T16" fmla="*/ 118872 w 1293475"/>
                <a:gd name="T17" fmla="*/ 477238 h 589382"/>
                <a:gd name="T18" fmla="*/ 0 w 1293475"/>
                <a:gd name="T19" fmla="*/ 444930 h 589382"/>
                <a:gd name="T20" fmla="*/ 74692 w 1293475"/>
                <a:gd name="T21" fmla="*/ 341235 h 589382"/>
                <a:gd name="T22" fmla="*/ 462794 w 1293475"/>
                <a:gd name="T23" fmla="*/ 17165 h 589382"/>
                <a:gd name="T24" fmla="*/ 462063 w 1293475"/>
                <a:gd name="T25" fmla="*/ 17352 h 589382"/>
                <a:gd name="T26" fmla="*/ 463580 w 1293475"/>
                <a:gd name="T27" fmla="*/ 16765 h 589382"/>
                <a:gd name="T28" fmla="*/ 584750 w 1293475"/>
                <a:gd name="T29" fmla="*/ 59 h 5893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3475"/>
                <a:gd name="T46" fmla="*/ 0 h 589382"/>
                <a:gd name="T47" fmla="*/ 1293475 w 1293475"/>
                <a:gd name="T48" fmla="*/ 589382 h 58938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3475" h="589382">
                  <a:moveTo>
                    <a:pt x="584597" y="59"/>
                  </a:moveTo>
                  <a:cubicBezTo>
                    <a:pt x="714090" y="-2031"/>
                    <a:pt x="960545" y="52304"/>
                    <a:pt x="1175148" y="108729"/>
                  </a:cubicBezTo>
                  <a:lnTo>
                    <a:pt x="1293475" y="141176"/>
                  </a:lnTo>
                  <a:lnTo>
                    <a:pt x="1218817" y="244375"/>
                  </a:lnTo>
                  <a:cubicBezTo>
                    <a:pt x="1100154" y="390892"/>
                    <a:pt x="951694" y="511860"/>
                    <a:pt x="830416" y="568173"/>
                  </a:cubicBezTo>
                  <a:lnTo>
                    <a:pt x="833941" y="567409"/>
                  </a:lnTo>
                  <a:lnTo>
                    <a:pt x="831051" y="568484"/>
                  </a:lnTo>
                  <a:cubicBezTo>
                    <a:pt x="793457" y="581023"/>
                    <a:pt x="751685" y="589382"/>
                    <a:pt x="709913" y="589382"/>
                  </a:cubicBezTo>
                  <a:cubicBezTo>
                    <a:pt x="580420" y="589382"/>
                    <a:pt x="333966" y="534002"/>
                    <a:pt x="118841" y="477578"/>
                  </a:cubicBezTo>
                  <a:lnTo>
                    <a:pt x="0" y="445247"/>
                  </a:lnTo>
                  <a:lnTo>
                    <a:pt x="74672" y="341478"/>
                  </a:lnTo>
                  <a:cubicBezTo>
                    <a:pt x="193213" y="194448"/>
                    <a:pt x="341521" y="73487"/>
                    <a:pt x="462673" y="17177"/>
                  </a:cubicBezTo>
                  <a:lnTo>
                    <a:pt x="461942" y="17364"/>
                  </a:lnTo>
                  <a:lnTo>
                    <a:pt x="463459" y="16777"/>
                  </a:lnTo>
                  <a:cubicBezTo>
                    <a:pt x="501054" y="4238"/>
                    <a:pt x="542826" y="59"/>
                    <a:pt x="584597" y="59"/>
                  </a:cubicBezTo>
                  <a:close/>
                </a:path>
              </a:pathLst>
            </a:custGeom>
            <a:solidFill>
              <a:srgbClr val="FEFEFE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25" name="任意多边形 24"/>
            <p:cNvSpPr>
              <a:spLocks noChangeArrowheads="1"/>
            </p:cNvSpPr>
            <p:nvPr/>
          </p:nvSpPr>
          <p:spPr bwMode="auto">
            <a:xfrm>
              <a:off x="7558082" y="2035173"/>
              <a:ext cx="3152772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FEFEFE"/>
              </a:solidFill>
              <a:prstDash val="sys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smtClean="0">
                <a:solidFill>
                  <a:prstClr val="white"/>
                </a:solidFill>
                <a:cs typeface="+mn-ea"/>
                <a:sym typeface="+mn-lt"/>
              </a:rPr>
              <a:t>市場與優勢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468824" y="2601924"/>
            <a:ext cx="2527637" cy="1050922"/>
            <a:chOff x="874712" y="3236288"/>
            <a:chExt cx="2527637" cy="1050922"/>
          </a:xfrm>
        </p:grpSpPr>
        <p:sp>
          <p:nvSpPr>
            <p:cNvPr id="43" name="矩形 42"/>
            <p:cNvSpPr/>
            <p:nvPr/>
          </p:nvSpPr>
          <p:spPr>
            <a:xfrm>
              <a:off x="874712" y="3677812"/>
              <a:ext cx="2527637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TW" altLang="en-US" sz="1400">
                  <a:solidFill>
                    <a:prstClr val="white"/>
                  </a:solidFill>
                  <a:cs typeface="+mn-ea"/>
                  <a:sym typeface="+mn-lt"/>
                </a:rPr>
                <a:t>優</a:t>
              </a:r>
              <a:r>
                <a:rPr lang="zh-TW" altLang="en-US" sz="1400" smtClean="0">
                  <a:solidFill>
                    <a:prstClr val="white"/>
                  </a:solidFill>
                  <a:cs typeface="+mn-ea"/>
                  <a:sym typeface="+mn-lt"/>
                </a:rPr>
                <a:t>：有</a:t>
              </a:r>
              <a:r>
                <a:rPr lang="en-US" altLang="zh-TW" sz="1400" smtClean="0">
                  <a:solidFill>
                    <a:prstClr val="white"/>
                  </a:solidFill>
                  <a:cs typeface="+mn-ea"/>
                  <a:sym typeface="+mn-lt"/>
                </a:rPr>
                <a:t>24</a:t>
              </a:r>
              <a:r>
                <a:rPr lang="zh-TW" altLang="en-US" sz="1400" smtClean="0">
                  <a:solidFill>
                    <a:prstClr val="white"/>
                  </a:solidFill>
                  <a:cs typeface="+mn-ea"/>
                  <a:sym typeface="+mn-lt"/>
                </a:rPr>
                <a:t>小時即時回復</a:t>
              </a:r>
              <a:endParaRPr lang="en-US" altLang="zh-TW" sz="140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zh-TW" altLang="en-US" sz="1400">
                  <a:solidFill>
                    <a:prstClr val="white"/>
                  </a:solidFill>
                  <a:cs typeface="+mn-ea"/>
                  <a:sym typeface="+mn-lt"/>
                </a:rPr>
                <a:t>缺：看起來工作機會較</a:t>
              </a:r>
              <a:r>
                <a:rPr lang="zh-TW" altLang="en-US" sz="1400" smtClean="0">
                  <a:solidFill>
                    <a:prstClr val="white"/>
                  </a:solidFill>
                  <a:cs typeface="+mn-ea"/>
                  <a:sym typeface="+mn-lt"/>
                </a:rPr>
                <a:t>少</a:t>
              </a:r>
              <a:endParaRPr lang="zh-CN" altLang="en-US" sz="1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713" y="32362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Yes123</a:t>
              </a: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求職網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468824" y="4311666"/>
            <a:ext cx="2527637" cy="1028608"/>
            <a:chOff x="874712" y="3236288"/>
            <a:chExt cx="2527637" cy="1028608"/>
          </a:xfrm>
        </p:grpSpPr>
        <p:sp>
          <p:nvSpPr>
            <p:cNvPr id="47" name="矩形 46"/>
            <p:cNvSpPr/>
            <p:nvPr/>
          </p:nvSpPr>
          <p:spPr>
            <a:xfrm>
              <a:off x="874712" y="3677812"/>
              <a:ext cx="2527637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TW" altLang="en-US" sz="1400">
                  <a:solidFill>
                    <a:prstClr val="white"/>
                  </a:solidFill>
                  <a:cs typeface="+mn-ea"/>
                  <a:sym typeface="+mn-lt"/>
                </a:rPr>
                <a:t>優</a:t>
              </a:r>
              <a:r>
                <a:rPr lang="zh-TW" altLang="en-US" sz="1400" smtClean="0">
                  <a:solidFill>
                    <a:prstClr val="white"/>
                  </a:solidFill>
                  <a:cs typeface="+mn-ea"/>
                  <a:sym typeface="+mn-lt"/>
                </a:rPr>
                <a:t>：工作琳琅滿目</a:t>
              </a:r>
              <a:endParaRPr lang="en-US" altLang="zh-TW" sz="1400" smtClean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zh-TW" altLang="en-US" sz="1400" smtClean="0">
                  <a:solidFill>
                    <a:prstClr val="white"/>
                  </a:solidFill>
                  <a:cs typeface="+mn-ea"/>
                  <a:sym typeface="+mn-lt"/>
                </a:rPr>
                <a:t>缺：介面看起來很</a:t>
              </a:r>
              <a:r>
                <a:rPr lang="zh-TW" altLang="en-US" sz="1400">
                  <a:solidFill>
                    <a:prstClr val="white"/>
                  </a:solidFill>
                  <a:cs typeface="+mn-ea"/>
                  <a:sym typeface="+mn-lt"/>
                </a:rPr>
                <a:t>亂</a:t>
              </a:r>
              <a:endParaRPr lang="zh-CN" altLang="en-US" sz="1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74713" y="32362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smtClean="0">
                  <a:solidFill>
                    <a:prstClr val="white"/>
                  </a:solidFill>
                  <a:cs typeface="+mn-ea"/>
                  <a:sym typeface="+mn-lt"/>
                </a:rPr>
                <a:t>518</a:t>
              </a:r>
              <a:r>
                <a:rPr lang="zh-TW" altLang="en-US" b="1" smtClean="0">
                  <a:solidFill>
                    <a:prstClr val="white"/>
                  </a:solidFill>
                  <a:cs typeface="+mn-ea"/>
                  <a:sym typeface="+mn-lt"/>
                </a:rPr>
                <a:t>求職網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296685" y="3348350"/>
            <a:ext cx="2527637" cy="1050922"/>
            <a:chOff x="874712" y="3236288"/>
            <a:chExt cx="2527637" cy="1050922"/>
          </a:xfrm>
        </p:grpSpPr>
        <p:sp>
          <p:nvSpPr>
            <p:cNvPr id="50" name="矩形 49"/>
            <p:cNvSpPr/>
            <p:nvPr/>
          </p:nvSpPr>
          <p:spPr>
            <a:xfrm>
              <a:off x="874712" y="3677812"/>
              <a:ext cx="2527637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優：畫面簡約使用起來不困難</a:t>
              </a:r>
              <a:endPara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smtClean="0">
                  <a:solidFill>
                    <a:prstClr val="white"/>
                  </a:solidFill>
                  <a:cs typeface="+mn-ea"/>
                  <a:sym typeface="+mn-lt"/>
                </a:rPr>
                <a:t>缺：看起來工作機會較少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60375" y="32362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1111</a:t>
              </a: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人力銀行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96685" y="5289625"/>
            <a:ext cx="2527637" cy="1309454"/>
            <a:chOff x="874712" y="3236288"/>
            <a:chExt cx="2527637" cy="1309454"/>
          </a:xfrm>
        </p:grpSpPr>
        <p:sp>
          <p:nvSpPr>
            <p:cNvPr id="53" name="矩形 52"/>
            <p:cNvSpPr/>
            <p:nvPr/>
          </p:nvSpPr>
          <p:spPr>
            <a:xfrm>
              <a:off x="874712" y="3677812"/>
              <a:ext cx="2527637" cy="8679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TW" altLang="en-US" sz="1400">
                  <a:solidFill>
                    <a:prstClr val="white"/>
                  </a:solidFill>
                  <a:cs typeface="+mn-ea"/>
                  <a:sym typeface="+mn-lt"/>
                </a:rPr>
                <a:t>優</a:t>
              </a:r>
              <a:r>
                <a:rPr lang="zh-TW" altLang="en-US" sz="1400" smtClean="0">
                  <a:solidFill>
                    <a:prstClr val="white"/>
                  </a:solidFill>
                  <a:cs typeface="+mn-ea"/>
                  <a:sym typeface="+mn-lt"/>
                </a:rPr>
                <a:t>：較嚴謹有體制的網站</a:t>
              </a:r>
              <a:endParaRPr lang="en-US" altLang="zh-TW" sz="1400" smtClean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zh-TW" altLang="en-US" sz="1400" smtClean="0">
                  <a:solidFill>
                    <a:prstClr val="white"/>
                  </a:solidFill>
                  <a:cs typeface="+mn-ea"/>
                  <a:sym typeface="+mn-lt"/>
                </a:rPr>
                <a:t>缺：看似很多工作機會很多卻是企業掛名</a:t>
              </a:r>
              <a:endParaRPr lang="zh-CN" altLang="en-US" sz="1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160375" y="32362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104</a:t>
              </a: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人力銀行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845227" y="1763735"/>
            <a:ext cx="3323335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smtClean="0">
                <a:solidFill>
                  <a:prstClr val="white"/>
                </a:solidFill>
                <a:cs typeface="+mn-ea"/>
                <a:sym typeface="+mn-lt"/>
              </a:rPr>
              <a:t>市面上較為知名的求職網優缺：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59" y="2982267"/>
            <a:ext cx="404102" cy="4041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45" y="3827395"/>
            <a:ext cx="397657" cy="3994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02" y="4717638"/>
            <a:ext cx="363499" cy="3634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74" y="5570650"/>
            <a:ext cx="411836" cy="4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六边形 8"/>
          <p:cNvSpPr>
            <a:spLocks noChangeArrowheads="1"/>
          </p:cNvSpPr>
          <p:nvPr/>
        </p:nvSpPr>
        <p:spPr bwMode="auto">
          <a:xfrm rot="5400000">
            <a:off x="962513" y="2936630"/>
            <a:ext cx="2965450" cy="2203450"/>
          </a:xfrm>
          <a:prstGeom prst="hexagon">
            <a:avLst>
              <a:gd name="adj" fmla="val 25018"/>
              <a:gd name="vf" fmla="val 115470"/>
            </a:avLst>
          </a:prstGeom>
          <a:solidFill>
            <a:srgbClr val="FDFDFD">
              <a:alpha val="39999"/>
            </a:srgbClr>
          </a:solidFill>
          <a:ln w="6350">
            <a:solidFill>
              <a:srgbClr val="FFFFFF">
                <a:alpha val="50195"/>
              </a:srgbClr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7" name="六边形 10"/>
          <p:cNvSpPr>
            <a:spLocks noChangeArrowheads="1"/>
          </p:cNvSpPr>
          <p:nvPr/>
        </p:nvSpPr>
        <p:spPr bwMode="auto">
          <a:xfrm rot="5400000">
            <a:off x="4552647" y="2935836"/>
            <a:ext cx="2965446" cy="220503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DFDFD">
              <a:alpha val="39999"/>
            </a:srgbClr>
          </a:solidFill>
          <a:ln w="6350">
            <a:solidFill>
              <a:srgbClr val="FFFFFF">
                <a:alpha val="50195"/>
              </a:srgbClr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9" name="六边形 12"/>
          <p:cNvSpPr>
            <a:spLocks noChangeArrowheads="1"/>
          </p:cNvSpPr>
          <p:nvPr/>
        </p:nvSpPr>
        <p:spPr bwMode="auto">
          <a:xfrm rot="5400000">
            <a:off x="8182463" y="2936630"/>
            <a:ext cx="2965450" cy="2203450"/>
          </a:xfrm>
          <a:prstGeom prst="hexagon">
            <a:avLst>
              <a:gd name="adj" fmla="val 25018"/>
              <a:gd name="vf" fmla="val 115470"/>
            </a:avLst>
          </a:prstGeom>
          <a:solidFill>
            <a:srgbClr val="FDFDFD">
              <a:alpha val="39999"/>
            </a:srgbClr>
          </a:solidFill>
          <a:ln w="6350">
            <a:solidFill>
              <a:srgbClr val="FFFFFF">
                <a:alpha val="50195"/>
              </a:srgbClr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2800" smtClean="0">
                <a:solidFill>
                  <a:prstClr val="white"/>
                </a:solidFill>
                <a:cs typeface="+mn-ea"/>
                <a:sym typeface="+mn-lt"/>
              </a:rPr>
              <a:t>市場與優勢</a:t>
            </a:r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3513" y="5724696"/>
            <a:ext cx="2171912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讓客戶廠商不再困惑能夠清楚明白地找到對的人。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92713" y="4683795"/>
            <a:ext cx="2349076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>
                <a:solidFill>
                  <a:prstClr val="white"/>
                </a:solidFill>
                <a:cs typeface="+mn-ea"/>
                <a:sym typeface="+mn-lt"/>
              </a:rPr>
              <a:t>條</a:t>
            </a:r>
            <a:r>
              <a:rPr lang="zh-TW" altLang="en-US" b="1" smtClean="0">
                <a:solidFill>
                  <a:prstClr val="white"/>
                </a:solidFill>
                <a:cs typeface="+mn-ea"/>
                <a:sym typeface="+mn-lt"/>
              </a:rPr>
              <a:t>理清新分明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77500" y="4683795"/>
            <a:ext cx="2349076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24</a:t>
            </a:r>
            <a:r>
              <a:rPr kumimoji="0" lang="zh-TW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小時專人回答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05943" y="4683795"/>
            <a:ext cx="2349076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smtClean="0">
                <a:solidFill>
                  <a:prstClr val="white"/>
                </a:solidFill>
                <a:cs typeface="+mn-ea"/>
                <a:sym typeface="+mn-lt"/>
              </a:rPr>
              <a:t>廣大的市場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19126" y="5724696"/>
            <a:ext cx="2266612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>
                <a:solidFill>
                  <a:prstClr val="white"/>
                </a:solidFill>
                <a:cs typeface="+mn-ea"/>
                <a:sym typeface="+mn-lt"/>
              </a:rPr>
              <a:t>對</a:t>
            </a:r>
            <a:r>
              <a:rPr lang="zh-TW" altLang="en-US" sz="1400" smtClean="0">
                <a:solidFill>
                  <a:prstClr val="white"/>
                </a:solidFill>
                <a:cs typeface="+mn-ea"/>
                <a:sym typeface="+mn-lt"/>
              </a:rPr>
              <a:t>有疑問</a:t>
            </a:r>
            <a:r>
              <a:rPr lang="zh-TW" altLang="en-US" sz="1400">
                <a:solidFill>
                  <a:prstClr val="white"/>
                </a:solidFill>
                <a:cs typeface="+mn-ea"/>
                <a:sym typeface="+mn-lt"/>
              </a:rPr>
              <a:t>的</a:t>
            </a: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部分能夠馬上得到回復，不會放著不理。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50650" y="5749287"/>
            <a:ext cx="2171455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與各種企業合作讓每個人機會都增加許多。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227" y="1763735"/>
            <a:ext cx="3323335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smtClean="0">
                <a:solidFill>
                  <a:prstClr val="white"/>
                </a:solidFill>
                <a:cs typeface="+mn-ea"/>
                <a:sym typeface="+mn-lt"/>
              </a:rPr>
              <a:t>整合了所有網站優缺之後：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圖片版面配置區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683026" y="2952627"/>
            <a:ext cx="1568450" cy="1568450"/>
          </a:xfrm>
        </p:spPr>
      </p:pic>
      <p:pic>
        <p:nvPicPr>
          <p:cNvPr id="15" name="圖片版面配置區 14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r="5601"/>
          <a:stretch>
            <a:fillRect/>
          </a:stretch>
        </p:blipFill>
        <p:spPr>
          <a:xfrm>
            <a:off x="5271781" y="2923211"/>
            <a:ext cx="1566864" cy="1568450"/>
          </a:xfrm>
        </p:spPr>
      </p:pic>
      <p:pic>
        <p:nvPicPr>
          <p:cNvPr id="19" name="圖片版面配置區 18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52152" y="2953236"/>
            <a:ext cx="1568450" cy="1568450"/>
          </a:xfrm>
        </p:spPr>
      </p:pic>
    </p:spTree>
    <p:extLst>
      <p:ext uri="{BB962C8B-B14F-4D97-AF65-F5344CB8AC3E}">
        <p14:creationId xmlns:p14="http://schemas.microsoft.com/office/powerpoint/2010/main" val="35146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7" grpId="0" animBg="1"/>
      <p:bldP spid="15369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3600">
                <a:solidFill>
                  <a:prstClr val="white"/>
                </a:solidFill>
                <a:cs typeface="+mn-ea"/>
                <a:sym typeface="+mn-lt"/>
              </a:rPr>
              <a:t>分工與結論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5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noProof="0" smtClean="0">
                <a:solidFill>
                  <a:prstClr val="white"/>
                </a:solidFill>
                <a:cs typeface="+mn-ea"/>
                <a:sym typeface="+mn-lt"/>
              </a:rPr>
              <a:t>分工與結論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297234" y="1989363"/>
            <a:ext cx="1800000" cy="1800000"/>
          </a:xfrm>
          <a:prstGeom prst="ellipse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896411" y="3799225"/>
            <a:ext cx="1800000" cy="1800000"/>
          </a:xfrm>
          <a:prstGeom prst="ellipse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495588" y="1989363"/>
            <a:ext cx="1800000" cy="1800000"/>
          </a:xfrm>
          <a:prstGeom prst="ellipse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094766" y="3799225"/>
            <a:ext cx="1800000" cy="1800000"/>
          </a:xfrm>
          <a:prstGeom prst="ellipse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14389" y="2581205"/>
            <a:ext cx="3311192" cy="533225"/>
            <a:chOff x="874713" y="3677812"/>
            <a:chExt cx="3311192" cy="533225"/>
          </a:xfrm>
        </p:grpSpPr>
        <p:sp>
          <p:nvSpPr>
            <p:cNvPr id="29" name="矩形 28"/>
            <p:cNvSpPr/>
            <p:nvPr/>
          </p:nvSpPr>
          <p:spPr>
            <a:xfrm>
              <a:off x="874713" y="3677812"/>
              <a:ext cx="2968755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79714" y="3786305"/>
              <a:ext cx="3106191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smtClean="0">
                  <a:solidFill>
                    <a:prstClr val="white"/>
                  </a:solidFill>
                  <a:cs typeface="+mn-ea"/>
                  <a:sym typeface="+mn-lt"/>
                </a:rPr>
                <a:t>後</a:t>
              </a:r>
              <a:r>
                <a:rPr lang="zh-TW" altLang="en-US" b="1" smtClean="0">
                  <a:solidFill>
                    <a:prstClr val="white"/>
                  </a:solidFill>
                  <a:cs typeface="+mn-ea"/>
                  <a:sym typeface="+mn-lt"/>
                </a:rPr>
                <a:t>端：</a:t>
              </a:r>
              <a:r>
                <a:rPr lang="zh-TW" altLang="en-US" b="1" smtClean="0">
                  <a:solidFill>
                    <a:prstClr val="white"/>
                  </a:solidFill>
                  <a:cs typeface="+mn-ea"/>
                  <a:sym typeface="+mn-lt"/>
                </a:rPr>
                <a:t>徐儀翔</a:t>
              </a:r>
              <a:endParaRPr lang="en-US" altLang="zh-TW" b="1" smtClea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96844" y="2592201"/>
            <a:ext cx="2968755" cy="575793"/>
            <a:chOff x="874713" y="3677812"/>
            <a:chExt cx="2968755" cy="575793"/>
          </a:xfrm>
        </p:grpSpPr>
        <p:sp>
          <p:nvSpPr>
            <p:cNvPr id="32" name="矩形 31"/>
            <p:cNvSpPr/>
            <p:nvPr/>
          </p:nvSpPr>
          <p:spPr>
            <a:xfrm>
              <a:off x="874713" y="3677812"/>
              <a:ext cx="2968755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53381" y="3828873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後</a:t>
              </a: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端：</a:t>
              </a: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葉承鑫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53545" y="4462766"/>
            <a:ext cx="2968755" cy="509564"/>
            <a:chOff x="874713" y="3677812"/>
            <a:chExt cx="2968755" cy="509564"/>
          </a:xfrm>
        </p:grpSpPr>
        <p:sp>
          <p:nvSpPr>
            <p:cNvPr id="35" name="矩形 34"/>
            <p:cNvSpPr/>
            <p:nvPr/>
          </p:nvSpPr>
          <p:spPr>
            <a:xfrm>
              <a:off x="874713" y="3677812"/>
              <a:ext cx="2968755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516756" y="3762644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前</a:t>
              </a: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端：</a:t>
              </a: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陳昱棋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5183" y="4547598"/>
            <a:ext cx="2968755" cy="424732"/>
            <a:chOff x="566613" y="3762644"/>
            <a:chExt cx="2968755" cy="424732"/>
          </a:xfrm>
        </p:grpSpPr>
        <p:sp>
          <p:nvSpPr>
            <p:cNvPr id="38" name="矩形 37"/>
            <p:cNvSpPr/>
            <p:nvPr/>
          </p:nvSpPr>
          <p:spPr>
            <a:xfrm>
              <a:off x="566613" y="3831181"/>
              <a:ext cx="2968755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47597" y="3762644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smtClean="0">
                  <a:solidFill>
                    <a:prstClr val="white"/>
                  </a:solidFill>
                  <a:cs typeface="+mn-ea"/>
                  <a:sym typeface="+mn-lt"/>
                </a:rPr>
                <a:t>後</a:t>
              </a:r>
              <a:r>
                <a:rPr lang="zh-TW" altLang="en-US" b="1" smtClean="0">
                  <a:solidFill>
                    <a:prstClr val="white"/>
                  </a:solidFill>
                  <a:cs typeface="+mn-ea"/>
                  <a:sym typeface="+mn-lt"/>
                </a:rPr>
                <a:t>端：</a:t>
              </a:r>
              <a:r>
                <a:rPr lang="zh-TW" altLang="en-US" b="1" smtClean="0">
                  <a:solidFill>
                    <a:prstClr val="white"/>
                  </a:solidFill>
                  <a:cs typeface="+mn-ea"/>
                  <a:sym typeface="+mn-lt"/>
                </a:rPr>
                <a:t>李政翰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7" name="圖片版面配置區 26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" t="1233" r="-2948" b="42425"/>
          <a:stretch/>
        </p:blipFill>
        <p:spPr/>
      </p:pic>
      <p:pic>
        <p:nvPicPr>
          <p:cNvPr id="24" name="圖片版面配置區 2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9" b="40775"/>
          <a:stretch/>
        </p:blipFill>
        <p:spPr>
          <a:xfrm>
            <a:off x="9249139" y="3953598"/>
            <a:ext cx="1491254" cy="1491254"/>
          </a:xfrm>
        </p:spPr>
      </p:pic>
      <p:pic>
        <p:nvPicPr>
          <p:cNvPr id="26" name="圖片版面配置區 25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9" t="14501" r="1769" b="29125"/>
          <a:stretch/>
        </p:blipFill>
        <p:spPr/>
      </p:pic>
      <p:pic>
        <p:nvPicPr>
          <p:cNvPr id="40" name="圖片版面配置區 3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" t="12271" r="1180" b="31499"/>
          <a:stretch/>
        </p:blipFill>
        <p:spPr/>
      </p:pic>
    </p:spTree>
    <p:extLst>
      <p:ext uri="{BB962C8B-B14F-4D97-AF65-F5344CB8AC3E}">
        <p14:creationId xmlns:p14="http://schemas.microsoft.com/office/powerpoint/2010/main" val="58639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2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195986" y="2021191"/>
            <a:ext cx="4722863" cy="392558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smtClean="0">
                <a:solidFill>
                  <a:prstClr val="white"/>
                </a:solidFill>
                <a:cs typeface="+mn-ea"/>
                <a:sym typeface="+mn-lt"/>
              </a:rPr>
              <a:t>分工與結</a:t>
            </a:r>
            <a:r>
              <a:rPr lang="zh-TW" altLang="en-US" sz="2800">
                <a:solidFill>
                  <a:prstClr val="white"/>
                </a:solidFill>
                <a:cs typeface="+mn-ea"/>
                <a:sym typeface="+mn-lt"/>
              </a:rPr>
              <a:t>論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89675" y="2079625"/>
            <a:ext cx="3460750" cy="622401"/>
            <a:chOff x="6289675" y="2079625"/>
            <a:chExt cx="3460750" cy="622401"/>
          </a:xfrm>
        </p:grpSpPr>
        <p:sp>
          <p:nvSpPr>
            <p:cNvPr id="8200" name="圆角矩形 11"/>
            <p:cNvSpPr>
              <a:spLocks noChangeArrowheads="1"/>
            </p:cNvSpPr>
            <p:nvPr/>
          </p:nvSpPr>
          <p:spPr bwMode="auto">
            <a:xfrm>
              <a:off x="6289675" y="2079625"/>
              <a:ext cx="3460750" cy="617538"/>
            </a:xfrm>
            <a:prstGeom prst="roundRect">
              <a:avLst>
                <a:gd name="adj" fmla="val 22148"/>
              </a:avLst>
            </a:prstGeom>
            <a:solidFill>
              <a:srgbClr val="FCFCFC">
                <a:alpha val="50195"/>
              </a:srgbClr>
            </a:solidFill>
            <a:ln w="635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94450" y="2092628"/>
              <a:ext cx="3343275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希望能讓台科資管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07138" y="2805113"/>
            <a:ext cx="4158025" cy="623685"/>
            <a:chOff x="6307138" y="2805113"/>
            <a:chExt cx="4465637" cy="623685"/>
          </a:xfrm>
        </p:grpSpPr>
        <p:sp>
          <p:nvSpPr>
            <p:cNvPr id="8201" name="圆角矩形 12"/>
            <p:cNvSpPr>
              <a:spLocks noChangeArrowheads="1"/>
            </p:cNvSpPr>
            <p:nvPr/>
          </p:nvSpPr>
          <p:spPr bwMode="auto">
            <a:xfrm>
              <a:off x="6307138" y="2805113"/>
              <a:ext cx="4465637" cy="617537"/>
            </a:xfrm>
            <a:prstGeom prst="roundRect">
              <a:avLst>
                <a:gd name="adj" fmla="val 22148"/>
              </a:avLst>
            </a:prstGeom>
            <a:solidFill>
              <a:srgbClr val="FCFCFC">
                <a:alpha val="39999"/>
              </a:srgbClr>
            </a:solidFill>
            <a:ln w="635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394450" y="2819400"/>
              <a:ext cx="4070713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不只是台科資管，而是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96026" y="3530600"/>
            <a:ext cx="4808660" cy="623685"/>
            <a:chOff x="6296025" y="3530600"/>
            <a:chExt cx="4994275" cy="623685"/>
          </a:xfrm>
        </p:grpSpPr>
        <p:sp>
          <p:nvSpPr>
            <p:cNvPr id="8202" name="圆角矩形 13"/>
            <p:cNvSpPr>
              <a:spLocks noChangeArrowheads="1"/>
            </p:cNvSpPr>
            <p:nvPr/>
          </p:nvSpPr>
          <p:spPr bwMode="auto">
            <a:xfrm>
              <a:off x="6296025" y="3530600"/>
              <a:ext cx="4994275" cy="615950"/>
            </a:xfrm>
            <a:prstGeom prst="roundRect">
              <a:avLst>
                <a:gd name="adj" fmla="val 22148"/>
              </a:avLst>
            </a:prstGeom>
            <a:solidFill>
              <a:srgbClr val="FCFCFC">
                <a:alpha val="29803"/>
              </a:srgbClr>
            </a:solidFill>
            <a:ln w="635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394450" y="3544887"/>
              <a:ext cx="4525024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一個大家庭，不斷的傳承，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89675" y="4256087"/>
            <a:ext cx="4175488" cy="1126462"/>
            <a:chOff x="6289675" y="4256087"/>
            <a:chExt cx="3943350" cy="1126462"/>
          </a:xfrm>
        </p:grpSpPr>
        <p:sp>
          <p:nvSpPr>
            <p:cNvPr id="8203" name="圆角矩形 14"/>
            <p:cNvSpPr>
              <a:spLocks noChangeArrowheads="1"/>
            </p:cNvSpPr>
            <p:nvPr/>
          </p:nvSpPr>
          <p:spPr bwMode="auto">
            <a:xfrm>
              <a:off x="6289675" y="4256088"/>
              <a:ext cx="3943350" cy="615950"/>
            </a:xfrm>
            <a:prstGeom prst="roundRect">
              <a:avLst>
                <a:gd name="adj" fmla="val 22148"/>
              </a:avLst>
            </a:prstGeom>
            <a:solidFill>
              <a:srgbClr val="FCFCFC">
                <a:alpha val="20000"/>
              </a:srgbClr>
            </a:solidFill>
            <a:ln w="635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394450" y="4256087"/>
              <a:ext cx="3536950" cy="11264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讓學弟妹們，畢業之後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96025" y="4981575"/>
            <a:ext cx="3441700" cy="622098"/>
            <a:chOff x="6296025" y="4981575"/>
            <a:chExt cx="3114675" cy="622098"/>
          </a:xfrm>
        </p:grpSpPr>
        <p:sp>
          <p:nvSpPr>
            <p:cNvPr id="8204" name="圆角矩形 15"/>
            <p:cNvSpPr>
              <a:spLocks noChangeArrowheads="1"/>
            </p:cNvSpPr>
            <p:nvPr/>
          </p:nvSpPr>
          <p:spPr bwMode="auto">
            <a:xfrm>
              <a:off x="6296025" y="4981575"/>
              <a:ext cx="3114675" cy="615950"/>
            </a:xfrm>
            <a:prstGeom prst="roundRect">
              <a:avLst>
                <a:gd name="adj" fmla="val 22148"/>
              </a:avLst>
            </a:prstGeom>
            <a:solidFill>
              <a:srgbClr val="FCFCFC">
                <a:alpha val="9804"/>
              </a:srgbClr>
            </a:solidFill>
            <a:ln w="6350">
              <a:solidFill>
                <a:srgbClr val="FFFFFF">
                  <a:alpha val="39999"/>
                </a:srgbClr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394451" y="4994275"/>
              <a:ext cx="2724150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不再如此困惑。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" name="圖片版面配置區 9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6" b="13466"/>
          <a:stretch>
            <a:fillRect/>
          </a:stretch>
        </p:blipFill>
        <p:spPr>
          <a:xfrm>
            <a:off x="1386180" y="2195685"/>
            <a:ext cx="4342474" cy="2453930"/>
          </a:xfrm>
        </p:spPr>
      </p:pic>
    </p:spTree>
    <p:extLst>
      <p:ext uri="{BB962C8B-B14F-4D97-AF65-F5344CB8AC3E}">
        <p14:creationId xmlns:p14="http://schemas.microsoft.com/office/powerpoint/2010/main" val="5309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4222" y="2007993"/>
            <a:ext cx="7373150" cy="1685735"/>
            <a:chOff x="624222" y="2007993"/>
            <a:chExt cx="7373150" cy="1685735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24222" y="2403143"/>
              <a:ext cx="7373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TW" altLang="en-US" sz="6000" spc="100" noProof="0" smtClean="0"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cs typeface="+mn-ea"/>
                  <a:sym typeface="+mn-lt"/>
                </a:rPr>
                <a:t>感謝您的收看</a:t>
              </a:r>
              <a:endParaRPr kumimoji="0" lang="zh-CN" altLang="en-US" sz="60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6761" y="2007993"/>
              <a:ext cx="302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9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12" name="文本框 11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大綱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椭圆 30"/>
          <p:cNvSpPr/>
          <p:nvPr>
            <p:custDataLst>
              <p:tags r:id="rId1"/>
            </p:custDataLst>
          </p:nvPr>
        </p:nvSpPr>
        <p:spPr>
          <a:xfrm rot="1069622">
            <a:off x="3217949" y="2166531"/>
            <a:ext cx="2978614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椭圆 30"/>
          <p:cNvSpPr/>
          <p:nvPr>
            <p:custDataLst>
              <p:tags r:id="rId2"/>
            </p:custDataLst>
          </p:nvPr>
        </p:nvSpPr>
        <p:spPr>
          <a:xfrm rot="20530378" flipH="1">
            <a:off x="6037829" y="2166531"/>
            <a:ext cx="2980482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54862" y="3005024"/>
            <a:ext cx="4171462" cy="644278"/>
            <a:chOff x="1154862" y="3005024"/>
            <a:chExt cx="4171462" cy="644278"/>
          </a:xfrm>
        </p:grpSpPr>
        <p:sp>
          <p:nvSpPr>
            <p:cNvPr id="14" name="圆角矩形 13"/>
            <p:cNvSpPr/>
            <p:nvPr>
              <p:custDataLst>
                <p:tags r:id="rId9"/>
              </p:custDataLst>
            </p:nvPr>
          </p:nvSpPr>
          <p:spPr>
            <a:xfrm>
              <a:off x="1184274" y="3080467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0"/>
              </p:custDataLst>
            </p:nvPr>
          </p:nvSpPr>
          <p:spPr>
            <a:xfrm>
              <a:off x="4680179" y="3005024"/>
              <a:ext cx="646145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4862" y="3108403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設計動機與理想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54862" y="4002254"/>
            <a:ext cx="4171462" cy="646145"/>
            <a:chOff x="1154862" y="4002254"/>
            <a:chExt cx="4171462" cy="646145"/>
          </a:xfrm>
        </p:grpSpPr>
        <p:sp>
          <p:nvSpPr>
            <p:cNvPr id="15" name="圆角矩形 14"/>
            <p:cNvSpPr/>
            <p:nvPr>
              <p:custDataLst>
                <p:tags r:id="rId7"/>
              </p:custDataLst>
            </p:nvPr>
          </p:nvSpPr>
          <p:spPr>
            <a:xfrm>
              <a:off x="1184274" y="4079564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4680179" y="4002254"/>
              <a:ext cx="646145" cy="64614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54862" y="4095971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功能概述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859048" y="3005024"/>
            <a:ext cx="4171462" cy="644278"/>
            <a:chOff x="6859048" y="3005024"/>
            <a:chExt cx="4171462" cy="644278"/>
          </a:xfrm>
        </p:grpSpPr>
        <p:sp>
          <p:nvSpPr>
            <p:cNvPr id="20" name="圆角矩形 19"/>
            <p:cNvSpPr/>
            <p:nvPr>
              <p:custDataLst>
                <p:tags r:id="rId5"/>
              </p:custDataLst>
            </p:nvPr>
          </p:nvSpPr>
          <p:spPr>
            <a:xfrm>
              <a:off x="6904337" y="3080467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6"/>
              </p:custDataLst>
            </p:nvPr>
          </p:nvSpPr>
          <p:spPr>
            <a:xfrm>
              <a:off x="6904336" y="3005024"/>
              <a:ext cx="644277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59048" y="3108403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noProof="0" smtClean="0">
                  <a:solidFill>
                    <a:prstClr val="white"/>
                  </a:solidFill>
                  <a:cs typeface="+mn-ea"/>
                  <a:sym typeface="+mn-lt"/>
                </a:rPr>
                <a:t>市場與優勢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59048" y="4002254"/>
            <a:ext cx="4171462" cy="646145"/>
            <a:chOff x="6859048" y="4002254"/>
            <a:chExt cx="4171462" cy="646145"/>
          </a:xfrm>
        </p:grpSpPr>
        <p:sp>
          <p:nvSpPr>
            <p:cNvPr id="22" name="圆角矩形 21"/>
            <p:cNvSpPr/>
            <p:nvPr>
              <p:custDataLst>
                <p:tags r:id="rId3"/>
              </p:custDataLst>
            </p:nvPr>
          </p:nvSpPr>
          <p:spPr>
            <a:xfrm>
              <a:off x="6904337" y="4079564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4"/>
              </p:custDataLst>
            </p:nvPr>
          </p:nvSpPr>
          <p:spPr>
            <a:xfrm>
              <a:off x="6904336" y="4002254"/>
              <a:ext cx="644277" cy="64614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859048" y="4095971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分工與結論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3600">
                <a:solidFill>
                  <a:prstClr val="white"/>
                </a:solidFill>
                <a:cs typeface="+mn-ea"/>
                <a:sym typeface="+mn-lt"/>
              </a:rPr>
              <a:t>設計動機與理想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7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noProof="0" smtClean="0">
                <a:solidFill>
                  <a:prstClr val="white"/>
                </a:solidFill>
                <a:cs typeface="+mn-ea"/>
                <a:sym typeface="+mn-lt"/>
              </a:rPr>
              <a:t>設計動機與</a:t>
            </a:r>
            <a:r>
              <a:rPr lang="zh-TW" altLang="en-US" sz="2800" noProof="0">
                <a:solidFill>
                  <a:prstClr val="white"/>
                </a:solidFill>
                <a:cs typeface="+mn-ea"/>
                <a:sym typeface="+mn-lt"/>
              </a:rPr>
              <a:t>理想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6557" y="2088129"/>
            <a:ext cx="4829419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TW" altLang="en-US" sz="2800" b="1">
                <a:solidFill>
                  <a:prstClr val="white"/>
                </a:solidFill>
                <a:cs typeface="+mn-ea"/>
                <a:sym typeface="+mn-lt"/>
              </a:rPr>
              <a:t>在畢業之後必須面臨到最現實的問題，往往就是尋求一份好的</a:t>
            </a:r>
            <a:r>
              <a:rPr lang="zh-TW" altLang="en-US" sz="2800" b="1" smtClean="0">
                <a:solidFill>
                  <a:prstClr val="white"/>
                </a:solidFill>
                <a:cs typeface="+mn-ea"/>
                <a:sym typeface="+mn-lt"/>
              </a:rPr>
              <a:t>工作，然而該如何找的一個最適合的歸屬總是困難的。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7708974" y="3903924"/>
            <a:ext cx="3015762" cy="2250691"/>
            <a:chOff x="7518400" y="1591548"/>
            <a:chExt cx="1934623" cy="1576876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" t="4058" r="2340" b="2269"/>
            <a:stretch/>
          </p:blipFill>
          <p:spPr>
            <a:xfrm>
              <a:off x="7518400" y="1591548"/>
              <a:ext cx="1934623" cy="1576876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4554" y="1732084"/>
              <a:ext cx="1600122" cy="1077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0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設計動機與理想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191659" y="2112963"/>
            <a:ext cx="3013288" cy="2734931"/>
            <a:chOff x="1191659" y="2112963"/>
            <a:chExt cx="3013288" cy="2734931"/>
          </a:xfrm>
        </p:grpSpPr>
        <p:sp>
          <p:nvSpPr>
            <p:cNvPr id="2" name="矩形 1"/>
            <p:cNvSpPr/>
            <p:nvPr/>
          </p:nvSpPr>
          <p:spPr>
            <a:xfrm>
              <a:off x="1191659" y="2112963"/>
              <a:ext cx="3013288" cy="1728088"/>
            </a:xfrm>
            <a:prstGeom prst="rect">
              <a:avLst/>
            </a:pr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1236192" y="4451760"/>
              <a:ext cx="2968755" cy="396134"/>
              <a:chOff x="1236192" y="4451760"/>
              <a:chExt cx="2968755" cy="396134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236192" y="4451760"/>
                <a:ext cx="2968755" cy="32707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836181" y="4451760"/>
                <a:ext cx="2241974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="1" smtClean="0">
                    <a:solidFill>
                      <a:prstClr val="white"/>
                    </a:solidFill>
                    <a:cs typeface="+mn-ea"/>
                    <a:sym typeface="+mn-lt"/>
                  </a:rPr>
                  <a:t>不停地翻找報</a:t>
                </a:r>
                <a:r>
                  <a:rPr lang="zh-TW" altLang="en-US" b="1">
                    <a:solidFill>
                      <a:prstClr val="white"/>
                    </a:solidFill>
                    <a:cs typeface="+mn-ea"/>
                    <a:sym typeface="+mn-lt"/>
                  </a:rPr>
                  <a:t>紙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群組 15"/>
          <p:cNvGrpSpPr/>
          <p:nvPr/>
        </p:nvGrpSpPr>
        <p:grpSpPr>
          <a:xfrm>
            <a:off x="4591668" y="2112963"/>
            <a:ext cx="3013288" cy="2775614"/>
            <a:chOff x="4591668" y="2112963"/>
            <a:chExt cx="3013288" cy="2775614"/>
          </a:xfrm>
        </p:grpSpPr>
        <p:sp>
          <p:nvSpPr>
            <p:cNvPr id="72" name="矩形 71"/>
            <p:cNvSpPr/>
            <p:nvPr/>
          </p:nvSpPr>
          <p:spPr>
            <a:xfrm>
              <a:off x="4591668" y="2112963"/>
              <a:ext cx="3013288" cy="1728088"/>
            </a:xfrm>
            <a:prstGeom prst="rect">
              <a:avLst/>
            </a:pr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15224" y="4463845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上網投履歷卻無果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7991676" y="2125624"/>
            <a:ext cx="3194187" cy="2775614"/>
            <a:chOff x="7991676" y="2112963"/>
            <a:chExt cx="3194187" cy="2775614"/>
          </a:xfrm>
        </p:grpSpPr>
        <p:sp>
          <p:nvSpPr>
            <p:cNvPr id="75" name="矩形 74"/>
            <p:cNvSpPr/>
            <p:nvPr/>
          </p:nvSpPr>
          <p:spPr>
            <a:xfrm>
              <a:off x="7991677" y="2112963"/>
              <a:ext cx="3013288" cy="1728088"/>
            </a:xfrm>
            <a:prstGeom prst="rect">
              <a:avLst/>
            </a:pr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991676" y="4463845"/>
              <a:ext cx="319418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最後只能跪著</a:t>
              </a:r>
              <a:r>
                <a:rPr lang="zh-TW" altLang="en-US" b="1">
                  <a:solidFill>
                    <a:prstClr val="white"/>
                  </a:solidFill>
                  <a:cs typeface="+mn-ea"/>
                  <a:sym typeface="+mn-lt"/>
                </a:rPr>
                <a:t>尋</a:t>
              </a: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求朋友的幫助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圖片版面配置區 5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5" b="10635"/>
          <a:stretch>
            <a:fillRect/>
          </a:stretch>
        </p:blipFill>
        <p:spPr/>
      </p:pic>
      <p:pic>
        <p:nvPicPr>
          <p:cNvPr id="11" name="圖片版面配置區 10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1" b="13591"/>
          <a:stretch>
            <a:fillRect/>
          </a:stretch>
        </p:blipFill>
        <p:spPr/>
      </p:pic>
      <p:pic>
        <p:nvPicPr>
          <p:cNvPr id="13" name="圖片版面配置區 12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4" b="11074"/>
          <a:stretch>
            <a:fillRect/>
          </a:stretch>
        </p:blipFill>
        <p:spPr/>
      </p:pic>
      <p:sp>
        <p:nvSpPr>
          <p:cNvPr id="42" name="文本框 52"/>
          <p:cNvSpPr txBox="1"/>
          <p:nvPr/>
        </p:nvSpPr>
        <p:spPr>
          <a:xfrm>
            <a:off x="6516211" y="6109666"/>
            <a:ext cx="495300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每屆的畢業生們不段的輪迴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…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566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6318" y="3822284"/>
            <a:ext cx="1833562" cy="1835150"/>
            <a:chOff x="5738813" y="3373438"/>
            <a:chExt cx="1833562" cy="1835150"/>
          </a:xfrm>
        </p:grpSpPr>
        <p:sp>
          <p:nvSpPr>
            <p:cNvPr id="7176" name="任意多边形 7"/>
            <p:cNvSpPr>
              <a:spLocks noChangeArrowheads="1"/>
            </p:cNvSpPr>
            <p:nvPr/>
          </p:nvSpPr>
          <p:spPr bwMode="auto">
            <a:xfrm>
              <a:off x="5738813" y="3373438"/>
              <a:ext cx="1833562" cy="1835150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77" name="椭圆 8"/>
            <p:cNvSpPr>
              <a:spLocks noChangeArrowheads="1"/>
            </p:cNvSpPr>
            <p:nvPr/>
          </p:nvSpPr>
          <p:spPr bwMode="auto">
            <a:xfrm>
              <a:off x="6051550" y="3690938"/>
              <a:ext cx="1208088" cy="1208087"/>
            </a:xfrm>
            <a:prstGeom prst="ellipse">
              <a:avLst/>
            </a:prstGeom>
            <a:solidFill>
              <a:srgbClr val="FCFCFC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178" name="组合 9"/>
            <p:cNvGrpSpPr>
              <a:grpSpLocks/>
            </p:cNvGrpSpPr>
            <p:nvPr/>
          </p:nvGrpSpPr>
          <p:grpSpPr bwMode="auto">
            <a:xfrm>
              <a:off x="6457950" y="4046538"/>
              <a:ext cx="444500" cy="496887"/>
              <a:chOff x="0" y="0"/>
              <a:chExt cx="402656" cy="450303"/>
            </a:xfrm>
          </p:grpSpPr>
          <p:sp>
            <p:nvSpPr>
              <p:cNvPr id="7203" name="Freeform 108"/>
              <p:cNvSpPr>
                <a:spLocks noEditPoints="1" noChangeArrowheads="1"/>
              </p:cNvSpPr>
              <p:nvPr/>
            </p:nvSpPr>
            <p:spPr bwMode="auto">
              <a:xfrm>
                <a:off x="69134" y="167228"/>
                <a:ext cx="56988" cy="57923"/>
              </a:xfrm>
              <a:custGeom>
                <a:avLst/>
                <a:gdLst>
                  <a:gd name="T0" fmla="*/ 28494 w 26"/>
                  <a:gd name="T1" fmla="*/ 0 h 26"/>
                  <a:gd name="T2" fmla="*/ 0 w 26"/>
                  <a:gd name="T3" fmla="*/ 28962 h 26"/>
                  <a:gd name="T4" fmla="*/ 28494 w 26"/>
                  <a:gd name="T5" fmla="*/ 57923 h 26"/>
                  <a:gd name="T6" fmla="*/ 56988 w 26"/>
                  <a:gd name="T7" fmla="*/ 28962 h 26"/>
                  <a:gd name="T8" fmla="*/ 28494 w 26"/>
                  <a:gd name="T9" fmla="*/ 0 h 26"/>
                  <a:gd name="T10" fmla="*/ 28494 w 26"/>
                  <a:gd name="T11" fmla="*/ 51240 h 26"/>
                  <a:gd name="T12" fmla="*/ 6576 w 26"/>
                  <a:gd name="T13" fmla="*/ 28962 h 26"/>
                  <a:gd name="T14" fmla="*/ 28494 w 26"/>
                  <a:gd name="T15" fmla="*/ 6683 h 26"/>
                  <a:gd name="T16" fmla="*/ 50412 w 26"/>
                  <a:gd name="T17" fmla="*/ 28962 h 26"/>
                  <a:gd name="T18" fmla="*/ 28494 w 26"/>
                  <a:gd name="T19" fmla="*/ 5124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6"/>
                  <a:gd name="T32" fmla="*/ 26 w 26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4" name="Freeform 109"/>
              <p:cNvSpPr>
                <a:spLocks noEditPoints="1" noChangeArrowheads="1"/>
              </p:cNvSpPr>
              <p:nvPr/>
            </p:nvSpPr>
            <p:spPr bwMode="auto">
              <a:xfrm>
                <a:off x="197125" y="129859"/>
                <a:ext cx="48580" cy="48580"/>
              </a:xfrm>
              <a:custGeom>
                <a:avLst/>
                <a:gdLst>
                  <a:gd name="T0" fmla="*/ 24290 w 22"/>
                  <a:gd name="T1" fmla="*/ 0 h 22"/>
                  <a:gd name="T2" fmla="*/ 0 w 22"/>
                  <a:gd name="T3" fmla="*/ 24290 h 22"/>
                  <a:gd name="T4" fmla="*/ 24290 w 22"/>
                  <a:gd name="T5" fmla="*/ 48580 h 22"/>
                  <a:gd name="T6" fmla="*/ 48580 w 22"/>
                  <a:gd name="T7" fmla="*/ 24290 h 22"/>
                  <a:gd name="T8" fmla="*/ 24290 w 22"/>
                  <a:gd name="T9" fmla="*/ 0 h 22"/>
                  <a:gd name="T10" fmla="*/ 24290 w 22"/>
                  <a:gd name="T11" fmla="*/ 37539 h 22"/>
                  <a:gd name="T12" fmla="*/ 11041 w 22"/>
                  <a:gd name="T13" fmla="*/ 24290 h 22"/>
                  <a:gd name="T14" fmla="*/ 24290 w 22"/>
                  <a:gd name="T15" fmla="*/ 11041 h 22"/>
                  <a:gd name="T16" fmla="*/ 37539 w 22"/>
                  <a:gd name="T17" fmla="*/ 24290 h 22"/>
                  <a:gd name="T18" fmla="*/ 24290 w 22"/>
                  <a:gd name="T19" fmla="*/ 37539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2"/>
                  <a:gd name="T32" fmla="*/ 22 w 22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5" name="Freeform 110"/>
              <p:cNvSpPr>
                <a:spLocks noEditPoints="1" noChangeArrowheads="1"/>
              </p:cNvSpPr>
              <p:nvPr/>
            </p:nvSpPr>
            <p:spPr bwMode="auto">
              <a:xfrm>
                <a:off x="82213" y="181242"/>
                <a:ext cx="30830" cy="30830"/>
              </a:xfrm>
              <a:custGeom>
                <a:avLst/>
                <a:gdLst>
                  <a:gd name="T0" fmla="*/ 15415 w 14"/>
                  <a:gd name="T1" fmla="*/ 0 h 14"/>
                  <a:gd name="T2" fmla="*/ 0 w 14"/>
                  <a:gd name="T3" fmla="*/ 15415 h 14"/>
                  <a:gd name="T4" fmla="*/ 15415 w 14"/>
                  <a:gd name="T5" fmla="*/ 30830 h 14"/>
                  <a:gd name="T6" fmla="*/ 30830 w 14"/>
                  <a:gd name="T7" fmla="*/ 15415 h 14"/>
                  <a:gd name="T8" fmla="*/ 15415 w 14"/>
                  <a:gd name="T9" fmla="*/ 0 h 14"/>
                  <a:gd name="T10" fmla="*/ 15415 w 14"/>
                  <a:gd name="T11" fmla="*/ 22021 h 14"/>
                  <a:gd name="T12" fmla="*/ 8809 w 14"/>
                  <a:gd name="T13" fmla="*/ 15415 h 14"/>
                  <a:gd name="T14" fmla="*/ 15415 w 14"/>
                  <a:gd name="T15" fmla="*/ 6606 h 14"/>
                  <a:gd name="T16" fmla="*/ 24224 w 14"/>
                  <a:gd name="T17" fmla="*/ 15415 h 14"/>
                  <a:gd name="T18" fmla="*/ 15415 w 14"/>
                  <a:gd name="T19" fmla="*/ 22021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4"/>
                  <a:gd name="T32" fmla="*/ 14 w 14"/>
                  <a:gd name="T33" fmla="*/ 14 h 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6" name="Freeform 111"/>
              <p:cNvSpPr>
                <a:spLocks noEditPoints="1" noChangeArrowheads="1"/>
              </p:cNvSpPr>
              <p:nvPr/>
            </p:nvSpPr>
            <p:spPr bwMode="auto">
              <a:xfrm>
                <a:off x="172834" y="105568"/>
                <a:ext cx="97161" cy="97161"/>
              </a:xfrm>
              <a:custGeom>
                <a:avLst/>
                <a:gdLst>
                  <a:gd name="T0" fmla="*/ 48581 w 44"/>
                  <a:gd name="T1" fmla="*/ 0 h 44"/>
                  <a:gd name="T2" fmla="*/ 0 w 44"/>
                  <a:gd name="T3" fmla="*/ 48581 h 44"/>
                  <a:gd name="T4" fmla="*/ 48581 w 44"/>
                  <a:gd name="T5" fmla="*/ 97161 h 44"/>
                  <a:gd name="T6" fmla="*/ 97161 w 44"/>
                  <a:gd name="T7" fmla="*/ 48581 h 44"/>
                  <a:gd name="T8" fmla="*/ 48581 w 44"/>
                  <a:gd name="T9" fmla="*/ 0 h 44"/>
                  <a:gd name="T10" fmla="*/ 48581 w 44"/>
                  <a:gd name="T11" fmla="*/ 86120 h 44"/>
                  <a:gd name="T12" fmla="*/ 11041 w 44"/>
                  <a:gd name="T13" fmla="*/ 48581 h 44"/>
                  <a:gd name="T14" fmla="*/ 48581 w 44"/>
                  <a:gd name="T15" fmla="*/ 13249 h 44"/>
                  <a:gd name="T16" fmla="*/ 86120 w 44"/>
                  <a:gd name="T17" fmla="*/ 48581 h 44"/>
                  <a:gd name="T18" fmla="*/ 48581 w 44"/>
                  <a:gd name="T19" fmla="*/ 86120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4"/>
                  <a:gd name="T32" fmla="*/ 44 w 44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7" name="Freeform 112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02656" cy="450303"/>
              </a:xfrm>
              <a:custGeom>
                <a:avLst/>
                <a:gdLst>
                  <a:gd name="T0" fmla="*/ 347346 w 182"/>
                  <a:gd name="T1" fmla="*/ 211907 h 204"/>
                  <a:gd name="T2" fmla="*/ 338497 w 182"/>
                  <a:gd name="T3" fmla="*/ 105954 h 204"/>
                  <a:gd name="T4" fmla="*/ 172567 w 182"/>
                  <a:gd name="T5" fmla="*/ 0 h 204"/>
                  <a:gd name="T6" fmla="*/ 2212 w 182"/>
                  <a:gd name="T7" fmla="*/ 174382 h 204"/>
                  <a:gd name="T8" fmla="*/ 0 w 182"/>
                  <a:gd name="T9" fmla="*/ 450303 h 204"/>
                  <a:gd name="T10" fmla="*/ 250001 w 182"/>
                  <a:gd name="T11" fmla="*/ 388497 h 204"/>
                  <a:gd name="T12" fmla="*/ 325222 w 182"/>
                  <a:gd name="T13" fmla="*/ 388497 h 204"/>
                  <a:gd name="T14" fmla="*/ 325222 w 182"/>
                  <a:gd name="T15" fmla="*/ 388497 h 204"/>
                  <a:gd name="T16" fmla="*/ 345134 w 182"/>
                  <a:gd name="T17" fmla="*/ 333313 h 204"/>
                  <a:gd name="T18" fmla="*/ 323010 w 182"/>
                  <a:gd name="T19" fmla="*/ 320068 h 204"/>
                  <a:gd name="T20" fmla="*/ 345134 w 182"/>
                  <a:gd name="T21" fmla="*/ 309031 h 204"/>
                  <a:gd name="T22" fmla="*/ 342921 w 182"/>
                  <a:gd name="T23" fmla="*/ 304617 h 204"/>
                  <a:gd name="T24" fmla="*/ 376107 w 182"/>
                  <a:gd name="T25" fmla="*/ 245018 h 204"/>
                  <a:gd name="T26" fmla="*/ 137169 w 182"/>
                  <a:gd name="T27" fmla="*/ 205285 h 204"/>
                  <a:gd name="T28" fmla="*/ 137169 w 182"/>
                  <a:gd name="T29" fmla="*/ 225152 h 204"/>
                  <a:gd name="T30" fmla="*/ 119469 w 182"/>
                  <a:gd name="T31" fmla="*/ 231774 h 204"/>
                  <a:gd name="T32" fmla="*/ 106195 w 182"/>
                  <a:gd name="T33" fmla="*/ 242810 h 204"/>
                  <a:gd name="T34" fmla="*/ 88496 w 182"/>
                  <a:gd name="T35" fmla="*/ 236188 h 204"/>
                  <a:gd name="T36" fmla="*/ 70797 w 182"/>
                  <a:gd name="T37" fmla="*/ 236188 h 204"/>
                  <a:gd name="T38" fmla="*/ 61947 w 182"/>
                  <a:gd name="T39" fmla="*/ 218529 h 204"/>
                  <a:gd name="T40" fmla="*/ 48673 w 182"/>
                  <a:gd name="T41" fmla="*/ 205285 h 204"/>
                  <a:gd name="T42" fmla="*/ 57522 w 182"/>
                  <a:gd name="T43" fmla="*/ 187626 h 204"/>
                  <a:gd name="T44" fmla="*/ 57522 w 182"/>
                  <a:gd name="T45" fmla="*/ 167760 h 204"/>
                  <a:gd name="T46" fmla="*/ 75221 w 182"/>
                  <a:gd name="T47" fmla="*/ 161138 h 204"/>
                  <a:gd name="T48" fmla="*/ 88496 w 182"/>
                  <a:gd name="T49" fmla="*/ 150101 h 204"/>
                  <a:gd name="T50" fmla="*/ 106195 w 182"/>
                  <a:gd name="T51" fmla="*/ 156723 h 204"/>
                  <a:gd name="T52" fmla="*/ 126107 w 182"/>
                  <a:gd name="T53" fmla="*/ 156723 h 204"/>
                  <a:gd name="T54" fmla="*/ 132744 w 182"/>
                  <a:gd name="T55" fmla="*/ 174382 h 204"/>
                  <a:gd name="T56" fmla="*/ 146018 w 182"/>
                  <a:gd name="T57" fmla="*/ 187626 h 204"/>
                  <a:gd name="T58" fmla="*/ 300886 w 182"/>
                  <a:gd name="T59" fmla="*/ 169967 h 204"/>
                  <a:gd name="T60" fmla="*/ 278762 w 182"/>
                  <a:gd name="T61" fmla="*/ 192041 h 204"/>
                  <a:gd name="T62" fmla="*/ 267700 w 182"/>
                  <a:gd name="T63" fmla="*/ 220737 h 204"/>
                  <a:gd name="T64" fmla="*/ 236726 w 182"/>
                  <a:gd name="T65" fmla="*/ 220737 h 204"/>
                  <a:gd name="T66" fmla="*/ 207965 w 182"/>
                  <a:gd name="T67" fmla="*/ 231774 h 204"/>
                  <a:gd name="T68" fmla="*/ 183629 w 182"/>
                  <a:gd name="T69" fmla="*/ 211907 h 204"/>
                  <a:gd name="T70" fmla="*/ 154868 w 182"/>
                  <a:gd name="T71" fmla="*/ 200870 h 204"/>
                  <a:gd name="T72" fmla="*/ 154868 w 182"/>
                  <a:gd name="T73" fmla="*/ 169967 h 204"/>
                  <a:gd name="T74" fmla="*/ 141593 w 182"/>
                  <a:gd name="T75" fmla="*/ 141272 h 204"/>
                  <a:gd name="T76" fmla="*/ 163717 w 182"/>
                  <a:gd name="T77" fmla="*/ 116990 h 204"/>
                  <a:gd name="T78" fmla="*/ 174779 w 182"/>
                  <a:gd name="T79" fmla="*/ 88295 h 204"/>
                  <a:gd name="T80" fmla="*/ 207965 w 182"/>
                  <a:gd name="T81" fmla="*/ 88295 h 204"/>
                  <a:gd name="T82" fmla="*/ 236726 w 182"/>
                  <a:gd name="T83" fmla="*/ 77258 h 204"/>
                  <a:gd name="T84" fmla="*/ 258850 w 182"/>
                  <a:gd name="T85" fmla="*/ 97124 h 204"/>
                  <a:gd name="T86" fmla="*/ 287611 w 182"/>
                  <a:gd name="T87" fmla="*/ 108161 h 204"/>
                  <a:gd name="T88" fmla="*/ 287611 w 182"/>
                  <a:gd name="T89" fmla="*/ 141272 h 204"/>
                  <a:gd name="T90" fmla="*/ 300886 w 182"/>
                  <a:gd name="T91" fmla="*/ 169967 h 20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2"/>
                  <a:gd name="T139" fmla="*/ 0 h 204"/>
                  <a:gd name="T140" fmla="*/ 182 w 182"/>
                  <a:gd name="T141" fmla="*/ 204 h 20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772920" y="2716766"/>
            <a:ext cx="1833562" cy="1833563"/>
            <a:chOff x="4325938" y="2273300"/>
            <a:chExt cx="1833562" cy="1833563"/>
          </a:xfrm>
        </p:grpSpPr>
        <p:sp>
          <p:nvSpPr>
            <p:cNvPr id="7172" name="任意多边形 3"/>
            <p:cNvSpPr>
              <a:spLocks noChangeArrowheads="1"/>
            </p:cNvSpPr>
            <p:nvPr/>
          </p:nvSpPr>
          <p:spPr bwMode="auto">
            <a:xfrm>
              <a:off x="4325938" y="2273300"/>
              <a:ext cx="1833562" cy="1833563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73" name="椭圆 4"/>
            <p:cNvSpPr>
              <a:spLocks noChangeArrowheads="1"/>
            </p:cNvSpPr>
            <p:nvPr/>
          </p:nvSpPr>
          <p:spPr bwMode="auto">
            <a:xfrm>
              <a:off x="4638675" y="2590800"/>
              <a:ext cx="1208088" cy="1208088"/>
            </a:xfrm>
            <a:prstGeom prst="ellipse">
              <a:avLst/>
            </a:prstGeom>
            <a:solidFill>
              <a:srgbClr val="FCFCFC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179" name="组合 15"/>
            <p:cNvGrpSpPr>
              <a:grpSpLocks/>
            </p:cNvGrpSpPr>
            <p:nvPr/>
          </p:nvGrpSpPr>
          <p:grpSpPr bwMode="auto">
            <a:xfrm>
              <a:off x="5045075" y="2954338"/>
              <a:ext cx="406400" cy="404812"/>
              <a:chOff x="0" y="0"/>
              <a:chExt cx="453105" cy="448433"/>
            </a:xfrm>
          </p:grpSpPr>
          <p:sp>
            <p:nvSpPr>
              <p:cNvPr id="7201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227658 w 205"/>
                  <a:gd name="T1" fmla="*/ 42083 h 89"/>
                  <a:gd name="T2" fmla="*/ 103883 w 205"/>
                  <a:gd name="T3" fmla="*/ 0 h 89"/>
                  <a:gd name="T4" fmla="*/ 0 w 205"/>
                  <a:gd name="T5" fmla="*/ 0 h 89"/>
                  <a:gd name="T6" fmla="*/ 0 w 205"/>
                  <a:gd name="T7" fmla="*/ 148397 h 89"/>
                  <a:gd name="T8" fmla="*/ 48626 w 205"/>
                  <a:gd name="T9" fmla="*/ 197124 h 89"/>
                  <a:gd name="T10" fmla="*/ 404479 w 205"/>
                  <a:gd name="T11" fmla="*/ 197124 h 89"/>
                  <a:gd name="T12" fmla="*/ 453105 w 205"/>
                  <a:gd name="T13" fmla="*/ 148397 h 89"/>
                  <a:gd name="T14" fmla="*/ 453105 w 205"/>
                  <a:gd name="T15" fmla="*/ 0 h 89"/>
                  <a:gd name="T16" fmla="*/ 349222 w 205"/>
                  <a:gd name="T17" fmla="*/ 0 h 89"/>
                  <a:gd name="T18" fmla="*/ 227658 w 205"/>
                  <a:gd name="T19" fmla="*/ 42083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2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404479 w 205"/>
                  <a:gd name="T1" fmla="*/ 92774 h 118"/>
                  <a:gd name="T2" fmla="*/ 397848 w 205"/>
                  <a:gd name="T3" fmla="*/ 92774 h 118"/>
                  <a:gd name="T4" fmla="*/ 340381 w 205"/>
                  <a:gd name="T5" fmla="*/ 92774 h 118"/>
                  <a:gd name="T6" fmla="*/ 340381 w 205"/>
                  <a:gd name="T7" fmla="*/ 48596 h 118"/>
                  <a:gd name="T8" fmla="*/ 291755 w 205"/>
                  <a:gd name="T9" fmla="*/ 0 h 118"/>
                  <a:gd name="T10" fmla="*/ 161350 w 205"/>
                  <a:gd name="T11" fmla="*/ 0 h 118"/>
                  <a:gd name="T12" fmla="*/ 112724 w 205"/>
                  <a:gd name="T13" fmla="*/ 48596 h 118"/>
                  <a:gd name="T14" fmla="*/ 112724 w 205"/>
                  <a:gd name="T15" fmla="*/ 92774 h 118"/>
                  <a:gd name="T16" fmla="*/ 55257 w 205"/>
                  <a:gd name="T17" fmla="*/ 92774 h 118"/>
                  <a:gd name="T18" fmla="*/ 48626 w 205"/>
                  <a:gd name="T19" fmla="*/ 92774 h 118"/>
                  <a:gd name="T20" fmla="*/ 0 w 205"/>
                  <a:gd name="T21" fmla="*/ 141371 h 118"/>
                  <a:gd name="T22" fmla="*/ 0 w 205"/>
                  <a:gd name="T23" fmla="*/ 223100 h 118"/>
                  <a:gd name="T24" fmla="*/ 119354 w 205"/>
                  <a:gd name="T25" fmla="*/ 223100 h 118"/>
                  <a:gd name="T26" fmla="*/ 227658 w 205"/>
                  <a:gd name="T27" fmla="*/ 260652 h 118"/>
                  <a:gd name="T28" fmla="*/ 333751 w 205"/>
                  <a:gd name="T29" fmla="*/ 223100 h 118"/>
                  <a:gd name="T30" fmla="*/ 453105 w 205"/>
                  <a:gd name="T31" fmla="*/ 223100 h 118"/>
                  <a:gd name="T32" fmla="*/ 453105 w 205"/>
                  <a:gd name="T33" fmla="*/ 141371 h 118"/>
                  <a:gd name="T34" fmla="*/ 404479 w 205"/>
                  <a:gd name="T35" fmla="*/ 92774 h 118"/>
                  <a:gd name="T36" fmla="*/ 148088 w 205"/>
                  <a:gd name="T37" fmla="*/ 57432 h 118"/>
                  <a:gd name="T38" fmla="*/ 148088 w 205"/>
                  <a:gd name="T39" fmla="*/ 48596 h 118"/>
                  <a:gd name="T40" fmla="*/ 161350 w 205"/>
                  <a:gd name="T41" fmla="*/ 37552 h 118"/>
                  <a:gd name="T42" fmla="*/ 291755 w 205"/>
                  <a:gd name="T43" fmla="*/ 37552 h 118"/>
                  <a:gd name="T44" fmla="*/ 305017 w 205"/>
                  <a:gd name="T45" fmla="*/ 48596 h 118"/>
                  <a:gd name="T46" fmla="*/ 305017 w 205"/>
                  <a:gd name="T47" fmla="*/ 57432 h 118"/>
                  <a:gd name="T48" fmla="*/ 305017 w 205"/>
                  <a:gd name="T49" fmla="*/ 92774 h 118"/>
                  <a:gd name="T50" fmla="*/ 148088 w 205"/>
                  <a:gd name="T51" fmla="*/ 92774 h 118"/>
                  <a:gd name="T52" fmla="*/ 148088 w 205"/>
                  <a:gd name="T53" fmla="*/ 57432 h 118"/>
                  <a:gd name="T54" fmla="*/ 223237 w 205"/>
                  <a:gd name="T55" fmla="*/ 223100 h 118"/>
                  <a:gd name="T56" fmla="*/ 187873 w 205"/>
                  <a:gd name="T57" fmla="*/ 189967 h 118"/>
                  <a:gd name="T58" fmla="*/ 223237 w 205"/>
                  <a:gd name="T59" fmla="*/ 154624 h 118"/>
                  <a:gd name="T60" fmla="*/ 258601 w 205"/>
                  <a:gd name="T61" fmla="*/ 189967 h 118"/>
                  <a:gd name="T62" fmla="*/ 223237 w 205"/>
                  <a:gd name="T63" fmla="*/ 223100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771332" y="4932347"/>
            <a:ext cx="1835150" cy="1835150"/>
            <a:chOff x="7138988" y="2286000"/>
            <a:chExt cx="1835150" cy="1835150"/>
          </a:xfrm>
        </p:grpSpPr>
        <p:sp>
          <p:nvSpPr>
            <p:cNvPr id="7174" name="任意多边形 5"/>
            <p:cNvSpPr>
              <a:spLocks noChangeArrowheads="1"/>
            </p:cNvSpPr>
            <p:nvPr/>
          </p:nvSpPr>
          <p:spPr bwMode="auto">
            <a:xfrm>
              <a:off x="7138988" y="2286000"/>
              <a:ext cx="1835150" cy="1835150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75" name="椭圆 6"/>
            <p:cNvSpPr>
              <a:spLocks noChangeArrowheads="1"/>
            </p:cNvSpPr>
            <p:nvPr/>
          </p:nvSpPr>
          <p:spPr bwMode="auto">
            <a:xfrm>
              <a:off x="7453313" y="2603500"/>
              <a:ext cx="1208087" cy="1209675"/>
            </a:xfrm>
            <a:prstGeom prst="ellipse">
              <a:avLst/>
            </a:prstGeom>
            <a:solidFill>
              <a:srgbClr val="FCFCFC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180" name="组合 18"/>
            <p:cNvGrpSpPr>
              <a:grpSpLocks/>
            </p:cNvGrpSpPr>
            <p:nvPr/>
          </p:nvGrpSpPr>
          <p:grpSpPr bwMode="auto">
            <a:xfrm>
              <a:off x="7880350" y="2974975"/>
              <a:ext cx="425450" cy="457200"/>
              <a:chOff x="0" y="0"/>
              <a:chExt cx="466184" cy="501686"/>
            </a:xfrm>
          </p:grpSpPr>
          <p:sp>
            <p:nvSpPr>
              <p:cNvPr id="7196" name="Freeform 154"/>
              <p:cNvSpPr>
                <a:spLocks noChangeArrowheads="1"/>
              </p:cNvSpPr>
              <p:nvPr/>
            </p:nvSpPr>
            <p:spPr bwMode="auto">
              <a:xfrm>
                <a:off x="141070" y="426012"/>
                <a:ext cx="50449" cy="46712"/>
              </a:xfrm>
              <a:custGeom>
                <a:avLst/>
                <a:gdLst>
                  <a:gd name="T0" fmla="*/ 35095 w 23"/>
                  <a:gd name="T1" fmla="*/ 0 h 21"/>
                  <a:gd name="T2" fmla="*/ 35095 w 23"/>
                  <a:gd name="T3" fmla="*/ 8898 h 21"/>
                  <a:gd name="T4" fmla="*/ 41675 w 23"/>
                  <a:gd name="T5" fmla="*/ 24468 h 21"/>
                  <a:gd name="T6" fmla="*/ 21934 w 23"/>
                  <a:gd name="T7" fmla="*/ 37814 h 21"/>
                  <a:gd name="T8" fmla="*/ 8774 w 23"/>
                  <a:gd name="T9" fmla="*/ 20019 h 21"/>
                  <a:gd name="T10" fmla="*/ 13161 w 23"/>
                  <a:gd name="T11" fmla="*/ 11122 h 21"/>
                  <a:gd name="T12" fmla="*/ 13161 w 23"/>
                  <a:gd name="T13" fmla="*/ 0 h 21"/>
                  <a:gd name="T14" fmla="*/ 0 w 23"/>
                  <a:gd name="T15" fmla="*/ 22244 h 21"/>
                  <a:gd name="T16" fmla="*/ 24128 w 23"/>
                  <a:gd name="T17" fmla="*/ 46712 h 21"/>
                  <a:gd name="T18" fmla="*/ 50449 w 23"/>
                  <a:gd name="T19" fmla="*/ 22244 h 21"/>
                  <a:gd name="T20" fmla="*/ 35095 w 2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21"/>
                  <a:gd name="T35" fmla="*/ 23 w 2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97" name="Rectangle 155"/>
              <p:cNvSpPr>
                <a:spLocks noChangeArrowheads="1"/>
              </p:cNvSpPr>
              <p:nvPr/>
            </p:nvSpPr>
            <p:spPr bwMode="auto">
              <a:xfrm>
                <a:off x="160689" y="419472"/>
                <a:ext cx="9342" cy="32698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98" name="Freeform 156"/>
              <p:cNvSpPr>
                <a:spLocks noEditPoints="1" noChangeArrowheads="1"/>
              </p:cNvSpPr>
              <p:nvPr/>
            </p:nvSpPr>
            <p:spPr bwMode="auto">
              <a:xfrm>
                <a:off x="39238" y="81278"/>
                <a:ext cx="260652" cy="260652"/>
              </a:xfrm>
              <a:custGeom>
                <a:avLst/>
                <a:gdLst>
                  <a:gd name="T0" fmla="*/ 53014 w 118"/>
                  <a:gd name="T1" fmla="*/ 41969 h 118"/>
                  <a:gd name="T2" fmla="*/ 41969 w 118"/>
                  <a:gd name="T3" fmla="*/ 207638 h 118"/>
                  <a:gd name="T4" fmla="*/ 207638 w 118"/>
                  <a:gd name="T5" fmla="*/ 218683 h 118"/>
                  <a:gd name="T6" fmla="*/ 218683 w 118"/>
                  <a:gd name="T7" fmla="*/ 53014 h 118"/>
                  <a:gd name="T8" fmla="*/ 53014 w 118"/>
                  <a:gd name="T9" fmla="*/ 41969 h 118"/>
                  <a:gd name="T10" fmla="*/ 141371 w 118"/>
                  <a:gd name="T11" fmla="*/ 185549 h 118"/>
                  <a:gd name="T12" fmla="*/ 141371 w 118"/>
                  <a:gd name="T13" fmla="*/ 205429 h 118"/>
                  <a:gd name="T14" fmla="*/ 123699 w 118"/>
                  <a:gd name="T15" fmla="*/ 205429 h 118"/>
                  <a:gd name="T16" fmla="*/ 123699 w 118"/>
                  <a:gd name="T17" fmla="*/ 187758 h 118"/>
                  <a:gd name="T18" fmla="*/ 90566 w 118"/>
                  <a:gd name="T19" fmla="*/ 178922 h 118"/>
                  <a:gd name="T20" fmla="*/ 94983 w 118"/>
                  <a:gd name="T21" fmla="*/ 156833 h 118"/>
                  <a:gd name="T22" fmla="*/ 128117 w 118"/>
                  <a:gd name="T23" fmla="*/ 165669 h 118"/>
                  <a:gd name="T24" fmla="*/ 145788 w 118"/>
                  <a:gd name="T25" fmla="*/ 154624 h 118"/>
                  <a:gd name="T26" fmla="*/ 125908 w 118"/>
                  <a:gd name="T27" fmla="*/ 136953 h 118"/>
                  <a:gd name="T28" fmla="*/ 90566 w 118"/>
                  <a:gd name="T29" fmla="*/ 101610 h 118"/>
                  <a:gd name="T30" fmla="*/ 123699 w 118"/>
                  <a:gd name="T31" fmla="*/ 68476 h 118"/>
                  <a:gd name="T32" fmla="*/ 123699 w 118"/>
                  <a:gd name="T33" fmla="*/ 50805 h 118"/>
                  <a:gd name="T34" fmla="*/ 141371 w 118"/>
                  <a:gd name="T35" fmla="*/ 50805 h 118"/>
                  <a:gd name="T36" fmla="*/ 141371 w 118"/>
                  <a:gd name="T37" fmla="*/ 66267 h 118"/>
                  <a:gd name="T38" fmla="*/ 170086 w 118"/>
                  <a:gd name="T39" fmla="*/ 72894 h 118"/>
                  <a:gd name="T40" fmla="*/ 163460 w 118"/>
                  <a:gd name="T41" fmla="*/ 94983 h 118"/>
                  <a:gd name="T42" fmla="*/ 136953 w 118"/>
                  <a:gd name="T43" fmla="*/ 88357 h 118"/>
                  <a:gd name="T44" fmla="*/ 121490 w 118"/>
                  <a:gd name="T45" fmla="*/ 99401 h 118"/>
                  <a:gd name="T46" fmla="*/ 143579 w 118"/>
                  <a:gd name="T47" fmla="*/ 114864 h 118"/>
                  <a:gd name="T48" fmla="*/ 174504 w 118"/>
                  <a:gd name="T49" fmla="*/ 152415 h 118"/>
                  <a:gd name="T50" fmla="*/ 141371 w 118"/>
                  <a:gd name="T51" fmla="*/ 185549 h 1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118"/>
                  <a:gd name="T80" fmla="*/ 118 w 118"/>
                  <a:gd name="T81" fmla="*/ 118 h 11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99" name="Freeform 15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38194" cy="501686"/>
              </a:xfrm>
              <a:custGeom>
                <a:avLst/>
                <a:gdLst>
                  <a:gd name="T0" fmla="*/ 305038 w 153"/>
                  <a:gd name="T1" fmla="*/ 391182 h 227"/>
                  <a:gd name="T2" fmla="*/ 35367 w 153"/>
                  <a:gd name="T3" fmla="*/ 391182 h 227"/>
                  <a:gd name="T4" fmla="*/ 35367 w 153"/>
                  <a:gd name="T5" fmla="*/ 35361 h 227"/>
                  <a:gd name="T6" fmla="*/ 305038 w 153"/>
                  <a:gd name="T7" fmla="*/ 35361 h 227"/>
                  <a:gd name="T8" fmla="*/ 305038 w 153"/>
                  <a:gd name="T9" fmla="*/ 227637 h 227"/>
                  <a:gd name="T10" fmla="*/ 307248 w 153"/>
                  <a:gd name="T11" fmla="*/ 225427 h 227"/>
                  <a:gd name="T12" fmla="*/ 338194 w 153"/>
                  <a:gd name="T13" fmla="*/ 207747 h 227"/>
                  <a:gd name="T14" fmla="*/ 338194 w 153"/>
                  <a:gd name="T15" fmla="*/ 28731 h 227"/>
                  <a:gd name="T16" fmla="*/ 311669 w 153"/>
                  <a:gd name="T17" fmla="*/ 0 h 227"/>
                  <a:gd name="T18" fmla="*/ 26525 w 153"/>
                  <a:gd name="T19" fmla="*/ 0 h 227"/>
                  <a:gd name="T20" fmla="*/ 0 w 153"/>
                  <a:gd name="T21" fmla="*/ 28731 h 227"/>
                  <a:gd name="T22" fmla="*/ 0 w 153"/>
                  <a:gd name="T23" fmla="*/ 475165 h 227"/>
                  <a:gd name="T24" fmla="*/ 26525 w 153"/>
                  <a:gd name="T25" fmla="*/ 501686 h 227"/>
                  <a:gd name="T26" fmla="*/ 311669 w 153"/>
                  <a:gd name="T27" fmla="*/ 501686 h 227"/>
                  <a:gd name="T28" fmla="*/ 338194 w 153"/>
                  <a:gd name="T29" fmla="*/ 475165 h 227"/>
                  <a:gd name="T30" fmla="*/ 338194 w 153"/>
                  <a:gd name="T31" fmla="*/ 388972 h 227"/>
                  <a:gd name="T32" fmla="*/ 305038 w 153"/>
                  <a:gd name="T33" fmla="*/ 366872 h 227"/>
                  <a:gd name="T34" fmla="*/ 305038 w 153"/>
                  <a:gd name="T35" fmla="*/ 391182 h 227"/>
                  <a:gd name="T36" fmla="*/ 165781 w 153"/>
                  <a:gd name="T37" fmla="*/ 488426 h 227"/>
                  <a:gd name="T38" fmla="*/ 123783 w 153"/>
                  <a:gd name="T39" fmla="*/ 444224 h 227"/>
                  <a:gd name="T40" fmla="*/ 165781 w 153"/>
                  <a:gd name="T41" fmla="*/ 402233 h 227"/>
                  <a:gd name="T42" fmla="*/ 209990 w 153"/>
                  <a:gd name="T43" fmla="*/ 444224 h 227"/>
                  <a:gd name="T44" fmla="*/ 165781 w 153"/>
                  <a:gd name="T45" fmla="*/ 488426 h 22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3"/>
                  <a:gd name="T70" fmla="*/ 0 h 227"/>
                  <a:gd name="T71" fmla="*/ 153 w 153"/>
                  <a:gd name="T72" fmla="*/ 227 h 22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00" name="Freeform 158"/>
              <p:cNvSpPr>
                <a:spLocks noEditPoints="1" noChangeArrowheads="1"/>
              </p:cNvSpPr>
              <p:nvPr/>
            </p:nvSpPr>
            <p:spPr bwMode="auto">
              <a:xfrm>
                <a:off x="275600" y="202729"/>
                <a:ext cx="190584" cy="190584"/>
              </a:xfrm>
              <a:custGeom>
                <a:avLst/>
                <a:gdLst>
                  <a:gd name="T0" fmla="*/ 159559 w 86"/>
                  <a:gd name="T1" fmla="*/ 37674 h 86"/>
                  <a:gd name="T2" fmla="*/ 39890 w 86"/>
                  <a:gd name="T3" fmla="*/ 31025 h 86"/>
                  <a:gd name="T4" fmla="*/ 31025 w 86"/>
                  <a:gd name="T5" fmla="*/ 150694 h 86"/>
                  <a:gd name="T6" fmla="*/ 152910 w 86"/>
                  <a:gd name="T7" fmla="*/ 159559 h 86"/>
                  <a:gd name="T8" fmla="*/ 159559 w 86"/>
                  <a:gd name="T9" fmla="*/ 37674 h 86"/>
                  <a:gd name="T10" fmla="*/ 101940 w 86"/>
                  <a:gd name="T11" fmla="*/ 139614 h 86"/>
                  <a:gd name="T12" fmla="*/ 101940 w 86"/>
                  <a:gd name="T13" fmla="*/ 155127 h 86"/>
                  <a:gd name="T14" fmla="*/ 88644 w 86"/>
                  <a:gd name="T15" fmla="*/ 155127 h 86"/>
                  <a:gd name="T16" fmla="*/ 88644 w 86"/>
                  <a:gd name="T17" fmla="*/ 141830 h 86"/>
                  <a:gd name="T18" fmla="*/ 62051 w 86"/>
                  <a:gd name="T19" fmla="*/ 135182 h 86"/>
                  <a:gd name="T20" fmla="*/ 66483 w 86"/>
                  <a:gd name="T21" fmla="*/ 117453 h 86"/>
                  <a:gd name="T22" fmla="*/ 90860 w 86"/>
                  <a:gd name="T23" fmla="*/ 124101 h 86"/>
                  <a:gd name="T24" fmla="*/ 106372 w 86"/>
                  <a:gd name="T25" fmla="*/ 115237 h 86"/>
                  <a:gd name="T26" fmla="*/ 90860 w 86"/>
                  <a:gd name="T27" fmla="*/ 101940 h 86"/>
                  <a:gd name="T28" fmla="*/ 64267 w 86"/>
                  <a:gd name="T29" fmla="*/ 75347 h 86"/>
                  <a:gd name="T30" fmla="*/ 88644 w 86"/>
                  <a:gd name="T31" fmla="*/ 48754 h 86"/>
                  <a:gd name="T32" fmla="*/ 88644 w 86"/>
                  <a:gd name="T33" fmla="*/ 33241 h 86"/>
                  <a:gd name="T34" fmla="*/ 104156 w 86"/>
                  <a:gd name="T35" fmla="*/ 33241 h 86"/>
                  <a:gd name="T36" fmla="*/ 104156 w 86"/>
                  <a:gd name="T37" fmla="*/ 46538 h 86"/>
                  <a:gd name="T38" fmla="*/ 124101 w 86"/>
                  <a:gd name="T39" fmla="*/ 50970 h 86"/>
                  <a:gd name="T40" fmla="*/ 119669 w 86"/>
                  <a:gd name="T41" fmla="*/ 68699 h 86"/>
                  <a:gd name="T42" fmla="*/ 99724 w 86"/>
                  <a:gd name="T43" fmla="*/ 64267 h 86"/>
                  <a:gd name="T44" fmla="*/ 86428 w 86"/>
                  <a:gd name="T45" fmla="*/ 70915 h 86"/>
                  <a:gd name="T46" fmla="*/ 104156 w 86"/>
                  <a:gd name="T47" fmla="*/ 84212 h 86"/>
                  <a:gd name="T48" fmla="*/ 128533 w 86"/>
                  <a:gd name="T49" fmla="*/ 113021 h 86"/>
                  <a:gd name="T50" fmla="*/ 101940 w 86"/>
                  <a:gd name="T51" fmla="*/ 139614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86"/>
                  <a:gd name="T80" fmla="*/ 86 w 86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76283" y="1583909"/>
            <a:ext cx="1833563" cy="1835150"/>
            <a:chOff x="2936875" y="3359150"/>
            <a:chExt cx="1833563" cy="1835150"/>
          </a:xfrm>
        </p:grpSpPr>
        <p:sp>
          <p:nvSpPr>
            <p:cNvPr id="7170" name="任意多边形 1"/>
            <p:cNvSpPr>
              <a:spLocks noChangeArrowheads="1"/>
            </p:cNvSpPr>
            <p:nvPr/>
          </p:nvSpPr>
          <p:spPr bwMode="auto">
            <a:xfrm>
              <a:off x="2936875" y="3359150"/>
              <a:ext cx="1833563" cy="1835150"/>
            </a:xfrm>
            <a:custGeom>
              <a:avLst/>
              <a:gdLst>
                <a:gd name="T0" fmla="*/ 311557 w 2204265"/>
                <a:gd name="T1" fmla="*/ 1111658 h 2204265"/>
                <a:gd name="T2" fmla="*/ 1892707 w 2204265"/>
                <a:gd name="T3" fmla="*/ 1111658 h 2204265"/>
                <a:gd name="T4" fmla="*/ 977042 w 2204265"/>
                <a:gd name="T5" fmla="*/ 0 h 2204265"/>
                <a:gd name="T6" fmla="*/ 1276006 w 2204265"/>
                <a:gd name="T7" fmla="*/ 227584 h 2204265"/>
                <a:gd name="T8" fmla="*/ 1387705 w 2204265"/>
                <a:gd name="T9" fmla="*/ 259057 h 2204265"/>
                <a:gd name="T10" fmla="*/ 1761531 w 2204265"/>
                <a:gd name="T11" fmla="*/ 210203 h 2204265"/>
                <a:gd name="T12" fmla="*/ 1705003 w 2204265"/>
                <a:gd name="T13" fmla="*/ 435309 h 2204265"/>
                <a:gd name="T14" fmla="*/ 1782142 w 2204265"/>
                <a:gd name="T15" fmla="*/ 511190 h 2204265"/>
                <a:gd name="T16" fmla="*/ 2119154 w 2204265"/>
                <a:gd name="T17" fmla="*/ 659399 h 2204265"/>
                <a:gd name="T18" fmla="*/ 1974042 w 2204265"/>
                <a:gd name="T19" fmla="*/ 833752 h 2204265"/>
                <a:gd name="T20" fmla="*/ 2204265 w 2204265"/>
                <a:gd name="T21" fmla="*/ 977042 h 2204265"/>
                <a:gd name="T22" fmla="*/ 2012137 w 2204265"/>
                <a:gd name="T23" fmla="*/ 1268406 h 2204265"/>
                <a:gd name="T24" fmla="*/ 1985237 w 2204265"/>
                <a:gd name="T25" fmla="*/ 1394985 h 2204265"/>
                <a:gd name="T26" fmla="*/ 2119154 w 2204265"/>
                <a:gd name="T27" fmla="*/ 1544868 h 2204265"/>
                <a:gd name="T28" fmla="*/ 1820151 w 2204265"/>
                <a:gd name="T29" fmla="*/ 1705353 h 2204265"/>
                <a:gd name="T30" fmla="*/ 1731696 w 2204265"/>
                <a:gd name="T31" fmla="*/ 1804423 h 2204265"/>
                <a:gd name="T32" fmla="*/ 1761531 w 2204265"/>
                <a:gd name="T33" fmla="*/ 1994062 h 2204265"/>
                <a:gd name="T34" fmla="*/ 1429863 w 2204265"/>
                <a:gd name="T35" fmla="*/ 1991868 h 2204265"/>
                <a:gd name="T36" fmla="*/ 1262745 w 2204265"/>
                <a:gd name="T37" fmla="*/ 2038549 h 2204265"/>
                <a:gd name="T38" fmla="*/ 977042 w 2204265"/>
                <a:gd name="T39" fmla="*/ 2204265 h 2204265"/>
                <a:gd name="T40" fmla="*/ 916475 w 2204265"/>
                <a:gd name="T41" fmla="*/ 2034392 h 2204265"/>
                <a:gd name="T42" fmla="*/ 659399 w 2204265"/>
                <a:gd name="T43" fmla="*/ 2119153 h 2204265"/>
                <a:gd name="T44" fmla="*/ 496981 w 2204265"/>
                <a:gd name="T45" fmla="*/ 1826130 h 2204265"/>
                <a:gd name="T46" fmla="*/ 382878 w 2204265"/>
                <a:gd name="T47" fmla="*/ 1705753 h 2204265"/>
                <a:gd name="T48" fmla="*/ 85113 w 2204265"/>
                <a:gd name="T49" fmla="*/ 1544868 h 2204265"/>
                <a:gd name="T50" fmla="*/ 212821 w 2204265"/>
                <a:gd name="T51" fmla="*/ 1373126 h 2204265"/>
                <a:gd name="T52" fmla="*/ 0 w 2204265"/>
                <a:gd name="T53" fmla="*/ 1227224 h 2204265"/>
                <a:gd name="T54" fmla="*/ 203220 w 2204265"/>
                <a:gd name="T55" fmla="*/ 933481 h 2204265"/>
                <a:gd name="T56" fmla="*/ 243470 w 2204265"/>
                <a:gd name="T57" fmla="*/ 802476 h 2204265"/>
                <a:gd name="T58" fmla="*/ 210204 w 2204265"/>
                <a:gd name="T59" fmla="*/ 442735 h 2204265"/>
                <a:gd name="T60" fmla="*/ 470557 w 2204265"/>
                <a:gd name="T61" fmla="*/ 461243 h 2204265"/>
                <a:gd name="T62" fmla="*/ 442735 w 2204265"/>
                <a:gd name="T63" fmla="*/ 210203 h 2204265"/>
                <a:gd name="T64" fmla="*/ 815299 w 2204265"/>
                <a:gd name="T65" fmla="*/ 257661 h 2204265"/>
                <a:gd name="T66" fmla="*/ 928259 w 2204265"/>
                <a:gd name="T67" fmla="*/ 227584 h 2204265"/>
                <a:gd name="T68" fmla="*/ 0 w 2204265"/>
                <a:gd name="T69" fmla="*/ 0 h 2204265"/>
                <a:gd name="T70" fmla="*/ 2204265 w 2204265"/>
                <a:gd name="T71" fmla="*/ 2204265 h 220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lnTo>
                    <a:pt x="977042" y="0"/>
                  </a:lnTo>
                  <a:close/>
                </a:path>
              </a:pathLst>
            </a:custGeom>
            <a:solidFill>
              <a:srgbClr val="FCFCFC">
                <a:alpha val="5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71" name="椭圆 2"/>
            <p:cNvSpPr>
              <a:spLocks noChangeArrowheads="1"/>
            </p:cNvSpPr>
            <p:nvPr/>
          </p:nvSpPr>
          <p:spPr bwMode="auto">
            <a:xfrm>
              <a:off x="3249613" y="3678238"/>
              <a:ext cx="1208087" cy="1208087"/>
            </a:xfrm>
            <a:prstGeom prst="ellipse">
              <a:avLst/>
            </a:prstGeom>
            <a:solidFill>
              <a:srgbClr val="FCFCFC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181" name="组合 24"/>
            <p:cNvGrpSpPr>
              <a:grpSpLocks/>
            </p:cNvGrpSpPr>
            <p:nvPr/>
          </p:nvGrpSpPr>
          <p:grpSpPr bwMode="auto">
            <a:xfrm>
              <a:off x="3616325" y="4022725"/>
              <a:ext cx="474663" cy="536575"/>
              <a:chOff x="0" y="0"/>
              <a:chExt cx="406393" cy="459645"/>
            </a:xfrm>
          </p:grpSpPr>
          <p:sp>
            <p:nvSpPr>
              <p:cNvPr id="7193" name="Freeform 148"/>
              <p:cNvSpPr>
                <a:spLocks noEditPoints="1" noChangeArrowheads="1"/>
              </p:cNvSpPr>
              <p:nvPr/>
            </p:nvSpPr>
            <p:spPr bwMode="auto">
              <a:xfrm>
                <a:off x="55120" y="0"/>
                <a:ext cx="351273" cy="456842"/>
              </a:xfrm>
              <a:custGeom>
                <a:avLst/>
                <a:gdLst>
                  <a:gd name="T0" fmla="*/ 346854 w 159"/>
                  <a:gd name="T1" fmla="*/ 408289 h 207"/>
                  <a:gd name="T2" fmla="*/ 196625 w 159"/>
                  <a:gd name="T3" fmla="*/ 174350 h 207"/>
                  <a:gd name="T4" fmla="*/ 203252 w 159"/>
                  <a:gd name="T5" fmla="*/ 52967 h 207"/>
                  <a:gd name="T6" fmla="*/ 92789 w 159"/>
                  <a:gd name="T7" fmla="*/ 8828 h 207"/>
                  <a:gd name="T8" fmla="*/ 154648 w 159"/>
                  <a:gd name="T9" fmla="*/ 105934 h 207"/>
                  <a:gd name="T10" fmla="*/ 81743 w 159"/>
                  <a:gd name="T11" fmla="*/ 152281 h 207"/>
                  <a:gd name="T12" fmla="*/ 22093 w 159"/>
                  <a:gd name="T13" fmla="*/ 59588 h 207"/>
                  <a:gd name="T14" fmla="*/ 22093 w 159"/>
                  <a:gd name="T15" fmla="*/ 169936 h 207"/>
                  <a:gd name="T16" fmla="*/ 136974 w 159"/>
                  <a:gd name="T17" fmla="*/ 211869 h 207"/>
                  <a:gd name="T18" fmla="*/ 287204 w 159"/>
                  <a:gd name="T19" fmla="*/ 445807 h 207"/>
                  <a:gd name="T20" fmla="*/ 315925 w 159"/>
                  <a:gd name="T21" fmla="*/ 452428 h 207"/>
                  <a:gd name="T22" fmla="*/ 340227 w 159"/>
                  <a:gd name="T23" fmla="*/ 434772 h 207"/>
                  <a:gd name="T24" fmla="*/ 346854 w 159"/>
                  <a:gd name="T25" fmla="*/ 408289 h 207"/>
                  <a:gd name="T26" fmla="*/ 318134 w 159"/>
                  <a:gd name="T27" fmla="*/ 425944 h 207"/>
                  <a:gd name="T28" fmla="*/ 296041 w 159"/>
                  <a:gd name="T29" fmla="*/ 421531 h 207"/>
                  <a:gd name="T30" fmla="*/ 302669 w 159"/>
                  <a:gd name="T31" fmla="*/ 401668 h 207"/>
                  <a:gd name="T32" fmla="*/ 322553 w 159"/>
                  <a:gd name="T33" fmla="*/ 406082 h 207"/>
                  <a:gd name="T34" fmla="*/ 318134 w 159"/>
                  <a:gd name="T35" fmla="*/ 425944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94" name="Freeform 149"/>
              <p:cNvSpPr>
                <a:spLocks noEditPoints="1" noChangeArrowheads="1"/>
              </p:cNvSpPr>
              <p:nvPr/>
            </p:nvSpPr>
            <p:spPr bwMode="auto">
              <a:xfrm>
                <a:off x="0" y="231691"/>
                <a:ext cx="231691" cy="227954"/>
              </a:xfrm>
              <a:custGeom>
                <a:avLst/>
                <a:gdLst>
                  <a:gd name="T0" fmla="*/ 200799 w 105"/>
                  <a:gd name="T1" fmla="*/ 57542 h 103"/>
                  <a:gd name="T2" fmla="*/ 214038 w 105"/>
                  <a:gd name="T3" fmla="*/ 44263 h 103"/>
                  <a:gd name="T4" fmla="*/ 185353 w 105"/>
                  <a:gd name="T5" fmla="*/ 15492 h 103"/>
                  <a:gd name="T6" fmla="*/ 172113 w 105"/>
                  <a:gd name="T7" fmla="*/ 28771 h 103"/>
                  <a:gd name="T8" fmla="*/ 136808 w 105"/>
                  <a:gd name="T9" fmla="*/ 15492 h 103"/>
                  <a:gd name="T10" fmla="*/ 136808 w 105"/>
                  <a:gd name="T11" fmla="*/ 0 h 103"/>
                  <a:gd name="T12" fmla="*/ 94883 w 105"/>
                  <a:gd name="T13" fmla="*/ 0 h 103"/>
                  <a:gd name="T14" fmla="*/ 94883 w 105"/>
                  <a:gd name="T15" fmla="*/ 15492 h 103"/>
                  <a:gd name="T16" fmla="*/ 61784 w 105"/>
                  <a:gd name="T17" fmla="*/ 28771 h 103"/>
                  <a:gd name="T18" fmla="*/ 48545 w 105"/>
                  <a:gd name="T19" fmla="*/ 15492 h 103"/>
                  <a:gd name="T20" fmla="*/ 17653 w 105"/>
                  <a:gd name="T21" fmla="*/ 44263 h 103"/>
                  <a:gd name="T22" fmla="*/ 33099 w 105"/>
                  <a:gd name="T23" fmla="*/ 59755 h 103"/>
                  <a:gd name="T24" fmla="*/ 17653 w 105"/>
                  <a:gd name="T25" fmla="*/ 92952 h 103"/>
                  <a:gd name="T26" fmla="*/ 0 w 105"/>
                  <a:gd name="T27" fmla="*/ 92952 h 103"/>
                  <a:gd name="T28" fmla="*/ 0 w 105"/>
                  <a:gd name="T29" fmla="*/ 135002 h 103"/>
                  <a:gd name="T30" fmla="*/ 19859 w 105"/>
                  <a:gd name="T31" fmla="*/ 135002 h 103"/>
                  <a:gd name="T32" fmla="*/ 33099 w 105"/>
                  <a:gd name="T33" fmla="*/ 168199 h 103"/>
                  <a:gd name="T34" fmla="*/ 19859 w 105"/>
                  <a:gd name="T35" fmla="*/ 181478 h 103"/>
                  <a:gd name="T36" fmla="*/ 48545 w 105"/>
                  <a:gd name="T37" fmla="*/ 210249 h 103"/>
                  <a:gd name="T38" fmla="*/ 61784 w 105"/>
                  <a:gd name="T39" fmla="*/ 196970 h 103"/>
                  <a:gd name="T40" fmla="*/ 94883 w 105"/>
                  <a:gd name="T41" fmla="*/ 210249 h 103"/>
                  <a:gd name="T42" fmla="*/ 94883 w 105"/>
                  <a:gd name="T43" fmla="*/ 227954 h 103"/>
                  <a:gd name="T44" fmla="*/ 136808 w 105"/>
                  <a:gd name="T45" fmla="*/ 227954 h 103"/>
                  <a:gd name="T46" fmla="*/ 136808 w 105"/>
                  <a:gd name="T47" fmla="*/ 210249 h 103"/>
                  <a:gd name="T48" fmla="*/ 169907 w 105"/>
                  <a:gd name="T49" fmla="*/ 196970 h 103"/>
                  <a:gd name="T50" fmla="*/ 183146 w 105"/>
                  <a:gd name="T51" fmla="*/ 210249 h 103"/>
                  <a:gd name="T52" fmla="*/ 211832 w 105"/>
                  <a:gd name="T53" fmla="*/ 181478 h 103"/>
                  <a:gd name="T54" fmla="*/ 200799 w 105"/>
                  <a:gd name="T55" fmla="*/ 168199 h 103"/>
                  <a:gd name="T56" fmla="*/ 214038 w 105"/>
                  <a:gd name="T57" fmla="*/ 135002 h 103"/>
                  <a:gd name="T58" fmla="*/ 231691 w 105"/>
                  <a:gd name="T59" fmla="*/ 135002 h 103"/>
                  <a:gd name="T60" fmla="*/ 231691 w 105"/>
                  <a:gd name="T61" fmla="*/ 92952 h 103"/>
                  <a:gd name="T62" fmla="*/ 214038 w 105"/>
                  <a:gd name="T63" fmla="*/ 92952 h 103"/>
                  <a:gd name="T64" fmla="*/ 200799 w 105"/>
                  <a:gd name="T65" fmla="*/ 57542 h 103"/>
                  <a:gd name="T66" fmla="*/ 116949 w 105"/>
                  <a:gd name="T67" fmla="*/ 183691 h 103"/>
                  <a:gd name="T68" fmla="*/ 46338 w 105"/>
                  <a:gd name="T69" fmla="*/ 112870 h 103"/>
                  <a:gd name="T70" fmla="*/ 116949 w 105"/>
                  <a:gd name="T71" fmla="*/ 42050 h 103"/>
                  <a:gd name="T72" fmla="*/ 187559 w 105"/>
                  <a:gd name="T73" fmla="*/ 112870 h 103"/>
                  <a:gd name="T74" fmla="*/ 116949 w 105"/>
                  <a:gd name="T75" fmla="*/ 183691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95" name="Oval 150"/>
              <p:cNvSpPr>
                <a:spLocks noChangeArrowheads="1"/>
              </p:cNvSpPr>
              <p:nvPr/>
            </p:nvSpPr>
            <p:spPr bwMode="auto">
              <a:xfrm>
                <a:off x="97160" y="326983"/>
                <a:ext cx="37370" cy="37370"/>
              </a:xfrm>
              <a:prstGeom prst="ellipse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2800">
                <a:solidFill>
                  <a:prstClr val="white"/>
                </a:solidFill>
                <a:cs typeface="+mn-ea"/>
                <a:sym typeface="+mn-lt"/>
              </a:rPr>
              <a:t>設計動機與理想</a:t>
            </a:r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020486" y="2137099"/>
            <a:ext cx="6117972" cy="1260705"/>
            <a:chOff x="874713" y="3677812"/>
            <a:chExt cx="5825734" cy="1260705"/>
          </a:xfrm>
        </p:grpSpPr>
        <p:sp>
          <p:nvSpPr>
            <p:cNvPr id="49" name="矩形 48"/>
            <p:cNvSpPr/>
            <p:nvPr/>
          </p:nvSpPr>
          <p:spPr>
            <a:xfrm>
              <a:off x="874713" y="3677812"/>
              <a:ext cx="3313112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967949" y="4209984"/>
              <a:ext cx="4732498" cy="72853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just">
                <a:lnSpc>
                  <a:spcPct val="120000"/>
                </a:lnSpc>
                <a:defRPr/>
              </a:pPr>
              <a:r>
                <a:rPr kumimoji="0" lang="zh-TW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藉由我們的網站，</a:t>
              </a:r>
              <a:r>
                <a:rPr lang="zh-TW" altLang="en-US" b="1" smtClean="0">
                  <a:solidFill>
                    <a:prstClr val="white"/>
                  </a:solidFill>
                  <a:cs typeface="+mn-ea"/>
                  <a:sym typeface="+mn-lt"/>
                </a:rPr>
                <a:t>為</a:t>
              </a:r>
              <a:r>
                <a:rPr lang="zh-TW" altLang="en-US" b="1">
                  <a:solidFill>
                    <a:prstClr val="white"/>
                  </a:solidFill>
                  <a:cs typeface="+mn-ea"/>
                  <a:sym typeface="+mn-lt"/>
                </a:rPr>
                <a:t>您尋求到一個好的工作，能夠去發揮所長，來換取個人的所需。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08759" y="3967245"/>
            <a:ext cx="6958058" cy="1166168"/>
            <a:chOff x="874713" y="3677812"/>
            <a:chExt cx="6958058" cy="1166168"/>
          </a:xfrm>
        </p:grpSpPr>
        <p:sp>
          <p:nvSpPr>
            <p:cNvPr id="52" name="矩形 51"/>
            <p:cNvSpPr/>
            <p:nvPr/>
          </p:nvSpPr>
          <p:spPr>
            <a:xfrm>
              <a:off x="874713" y="3677812"/>
              <a:ext cx="3313112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15105" y="4086850"/>
              <a:ext cx="4817666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讓畢業的學長姐能夠多多關照學弟妹們，指引出未來的方向。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59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3600">
                <a:solidFill>
                  <a:prstClr val="white"/>
                </a:solidFill>
                <a:cs typeface="+mn-ea"/>
                <a:sym typeface="+mn-lt"/>
              </a:rPr>
              <a:t>功能概述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9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2800" smtClean="0">
                <a:solidFill>
                  <a:prstClr val="white"/>
                </a:solidFill>
                <a:cs typeface="+mn-ea"/>
                <a:sym typeface="+mn-lt"/>
              </a:rPr>
              <a:t>功能</a:t>
            </a:r>
            <a:r>
              <a:rPr lang="zh-TW" altLang="en-US" sz="2800">
                <a:solidFill>
                  <a:prstClr val="white"/>
                </a:solidFill>
                <a:cs typeface="+mn-ea"/>
                <a:sym typeface="+mn-lt"/>
              </a:rPr>
              <a:t>概述</a:t>
            </a:r>
            <a:endParaRPr lang="zh-CN" alt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7732" y="2383559"/>
            <a:ext cx="2522537" cy="4306888"/>
            <a:chOff x="1077913" y="1746250"/>
            <a:chExt cx="2522537" cy="4306888"/>
          </a:xfrm>
        </p:grpSpPr>
        <p:sp>
          <p:nvSpPr>
            <p:cNvPr id="23557" name="矩形 8"/>
            <p:cNvSpPr>
              <a:spLocks noChangeArrowheads="1"/>
            </p:cNvSpPr>
            <p:nvPr/>
          </p:nvSpPr>
          <p:spPr bwMode="auto">
            <a:xfrm>
              <a:off x="1077913" y="1746250"/>
              <a:ext cx="2522537" cy="153035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60" name="任意多边形 11"/>
            <p:cNvSpPr>
              <a:spLocks noChangeArrowheads="1"/>
            </p:cNvSpPr>
            <p:nvPr/>
          </p:nvSpPr>
          <p:spPr bwMode="auto">
            <a:xfrm>
              <a:off x="1089025" y="3276600"/>
              <a:ext cx="2509838" cy="252413"/>
            </a:xfrm>
            <a:custGeom>
              <a:avLst/>
              <a:gdLst>
                <a:gd name="T0" fmla="*/ 0 w 2510282"/>
                <a:gd name="T1" fmla="*/ 0 h 252000"/>
                <a:gd name="T2" fmla="*/ 2509838 w 2510282"/>
                <a:gd name="T3" fmla="*/ 0 h 252000"/>
                <a:gd name="T4" fmla="*/ 2363743 w 2510282"/>
                <a:gd name="T5" fmla="*/ 252413 h 252000"/>
                <a:gd name="T6" fmla="*/ 146095 w 2510282"/>
                <a:gd name="T7" fmla="*/ 252413 h 252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10282"/>
                <a:gd name="T13" fmla="*/ 0 h 252000"/>
                <a:gd name="T14" fmla="*/ 2510282 w 2510282"/>
                <a:gd name="T15" fmla="*/ 252000 h 252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10282" h="252000">
                  <a:moveTo>
                    <a:pt x="0" y="0"/>
                  </a:moveTo>
                  <a:lnTo>
                    <a:pt x="2510282" y="0"/>
                  </a:lnTo>
                  <a:lnTo>
                    <a:pt x="2364161" y="252000"/>
                  </a:lnTo>
                  <a:lnTo>
                    <a:pt x="146121" y="25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561" name="矩形 12"/>
            <p:cNvSpPr>
              <a:spLocks noChangeArrowheads="1"/>
            </p:cNvSpPr>
            <p:nvPr/>
          </p:nvSpPr>
          <p:spPr bwMode="auto">
            <a:xfrm>
              <a:off x="1225550" y="3529013"/>
              <a:ext cx="2219325" cy="2524125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66" name="文本框 17"/>
            <p:cNvSpPr>
              <a:spLocks noChangeArrowheads="1"/>
            </p:cNvSpPr>
            <p:nvPr/>
          </p:nvSpPr>
          <p:spPr bwMode="auto">
            <a:xfrm>
              <a:off x="1687354" y="2126704"/>
              <a:ext cx="131318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TW" altLang="en-US" sz="4400" b="1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登錄</a:t>
              </a:r>
              <a:endParaRPr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31912" y="4017427"/>
              <a:ext cx="2006600" cy="11264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連結</a:t>
              </a:r>
              <a:r>
                <a:rPr kumimoji="0" lang="en-US" altLang="zh-TW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sql</a:t>
              </a: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資料庫系統，讓各資能夠受到嚴謹的保護，不讓用戶有任何的疑慮。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8173" y="2383559"/>
            <a:ext cx="2526507" cy="4306888"/>
            <a:chOff x="4834731" y="1746250"/>
            <a:chExt cx="2526507" cy="4306888"/>
          </a:xfrm>
        </p:grpSpPr>
        <p:sp>
          <p:nvSpPr>
            <p:cNvPr id="23558" name="矩形 9"/>
            <p:cNvSpPr>
              <a:spLocks noChangeArrowheads="1"/>
            </p:cNvSpPr>
            <p:nvPr/>
          </p:nvSpPr>
          <p:spPr bwMode="auto">
            <a:xfrm>
              <a:off x="4834731" y="1746250"/>
              <a:ext cx="2524125" cy="153035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62" name="任意多边形 13"/>
            <p:cNvSpPr>
              <a:spLocks noChangeArrowheads="1"/>
            </p:cNvSpPr>
            <p:nvPr/>
          </p:nvSpPr>
          <p:spPr bwMode="auto">
            <a:xfrm>
              <a:off x="4851400" y="3276600"/>
              <a:ext cx="2509838" cy="252413"/>
            </a:xfrm>
            <a:custGeom>
              <a:avLst/>
              <a:gdLst>
                <a:gd name="T0" fmla="*/ 0 w 2510282"/>
                <a:gd name="T1" fmla="*/ 0 h 252000"/>
                <a:gd name="T2" fmla="*/ 2509838 w 2510282"/>
                <a:gd name="T3" fmla="*/ 0 h 252000"/>
                <a:gd name="T4" fmla="*/ 2363743 w 2510282"/>
                <a:gd name="T5" fmla="*/ 252413 h 252000"/>
                <a:gd name="T6" fmla="*/ 146095 w 2510282"/>
                <a:gd name="T7" fmla="*/ 252413 h 252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10282"/>
                <a:gd name="T13" fmla="*/ 0 h 252000"/>
                <a:gd name="T14" fmla="*/ 2510282 w 2510282"/>
                <a:gd name="T15" fmla="*/ 252000 h 252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10282" h="252000">
                  <a:moveTo>
                    <a:pt x="0" y="0"/>
                  </a:moveTo>
                  <a:lnTo>
                    <a:pt x="2510282" y="0"/>
                  </a:lnTo>
                  <a:lnTo>
                    <a:pt x="2364161" y="252000"/>
                  </a:lnTo>
                  <a:lnTo>
                    <a:pt x="146121" y="25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563" name="矩形 14"/>
            <p:cNvSpPr>
              <a:spLocks noChangeArrowheads="1"/>
            </p:cNvSpPr>
            <p:nvPr/>
          </p:nvSpPr>
          <p:spPr bwMode="auto">
            <a:xfrm>
              <a:off x="4986338" y="3529013"/>
              <a:ext cx="2220912" cy="2524125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67" name="文本框 18"/>
            <p:cNvSpPr>
              <a:spLocks noChangeArrowheads="1"/>
            </p:cNvSpPr>
            <p:nvPr/>
          </p:nvSpPr>
          <p:spPr bwMode="auto">
            <a:xfrm>
              <a:off x="5440203" y="2127250"/>
              <a:ext cx="131318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TW" altLang="en-US" sz="4400" b="1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串流</a:t>
              </a:r>
              <a:endParaRPr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03019" y="4017427"/>
              <a:ext cx="2006600" cy="11264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利用</a:t>
              </a:r>
              <a:r>
                <a:rPr kumimoji="0" lang="en-US" altLang="zh-TW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APP</a:t>
              </a: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讓網站不只停留在遠古時代，能更廣泛的使用在所有人所攜帶的手機。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82427" y="2383559"/>
            <a:ext cx="2522538" cy="4306888"/>
            <a:chOff x="8613775" y="1746250"/>
            <a:chExt cx="2522538" cy="4306888"/>
          </a:xfrm>
        </p:grpSpPr>
        <p:sp>
          <p:nvSpPr>
            <p:cNvPr id="23559" name="矩形 10"/>
            <p:cNvSpPr>
              <a:spLocks noChangeArrowheads="1"/>
            </p:cNvSpPr>
            <p:nvPr/>
          </p:nvSpPr>
          <p:spPr bwMode="auto">
            <a:xfrm>
              <a:off x="8613775" y="1746250"/>
              <a:ext cx="2522538" cy="1530350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64" name="任意多边形 15"/>
            <p:cNvSpPr>
              <a:spLocks noChangeArrowheads="1"/>
            </p:cNvSpPr>
            <p:nvPr/>
          </p:nvSpPr>
          <p:spPr bwMode="auto">
            <a:xfrm>
              <a:off x="8613775" y="3276600"/>
              <a:ext cx="2509838" cy="252413"/>
            </a:xfrm>
            <a:custGeom>
              <a:avLst/>
              <a:gdLst>
                <a:gd name="T0" fmla="*/ 0 w 2510282"/>
                <a:gd name="T1" fmla="*/ 0 h 252000"/>
                <a:gd name="T2" fmla="*/ 2509838 w 2510282"/>
                <a:gd name="T3" fmla="*/ 0 h 252000"/>
                <a:gd name="T4" fmla="*/ 2363743 w 2510282"/>
                <a:gd name="T5" fmla="*/ 252413 h 252000"/>
                <a:gd name="T6" fmla="*/ 146095 w 2510282"/>
                <a:gd name="T7" fmla="*/ 252413 h 252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10282"/>
                <a:gd name="T13" fmla="*/ 0 h 252000"/>
                <a:gd name="T14" fmla="*/ 2510282 w 2510282"/>
                <a:gd name="T15" fmla="*/ 252000 h 252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10282" h="252000">
                  <a:moveTo>
                    <a:pt x="0" y="0"/>
                  </a:moveTo>
                  <a:lnTo>
                    <a:pt x="2510282" y="0"/>
                  </a:lnTo>
                  <a:lnTo>
                    <a:pt x="2364161" y="252000"/>
                  </a:lnTo>
                  <a:lnTo>
                    <a:pt x="146121" y="25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565" name="矩形 16"/>
            <p:cNvSpPr>
              <a:spLocks noChangeArrowheads="1"/>
            </p:cNvSpPr>
            <p:nvPr/>
          </p:nvSpPr>
          <p:spPr bwMode="auto">
            <a:xfrm>
              <a:off x="8748713" y="3529013"/>
              <a:ext cx="2220912" cy="2524125"/>
            </a:xfrm>
            <a:prstGeom prst="rect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68" name="文本框 19"/>
            <p:cNvSpPr>
              <a:spLocks noChangeArrowheads="1"/>
            </p:cNvSpPr>
            <p:nvPr/>
          </p:nvSpPr>
          <p:spPr bwMode="auto">
            <a:xfrm>
              <a:off x="8940663" y="2127250"/>
              <a:ext cx="187743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TW" altLang="en-US" sz="4400" b="1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便利性</a:t>
              </a:r>
              <a:endParaRPr lang="zh-CN" altLang="en-US" sz="4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849484" y="4017427"/>
              <a:ext cx="2006600" cy="11264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雙向讓各個公司能夠快速地在網站中</a:t>
              </a:r>
              <a:r>
                <a:rPr kumimoji="0" lang="en-US" altLang="zh-TW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PO</a:t>
              </a: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出資訊，求職者也能迅速地得到各種資訊。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3" name="椭圆 2"/>
          <p:cNvSpPr>
            <a:spLocks noChangeAspect="1"/>
          </p:cNvSpPr>
          <p:nvPr/>
        </p:nvSpPr>
        <p:spPr>
          <a:xfrm>
            <a:off x="4447350" y="292776"/>
            <a:ext cx="607159" cy="607159"/>
          </a:xfrm>
          <a:prstGeom prst="ellipse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2134">
            <a:off x="4558838" y="380974"/>
            <a:ext cx="382744" cy="382744"/>
          </a:xfrm>
          <a:prstGeom prst="rect">
            <a:avLst/>
          </a:prstGeom>
        </p:spPr>
      </p:pic>
      <p:sp>
        <p:nvSpPr>
          <p:cNvPr id="44" name="文本框 18"/>
          <p:cNvSpPr>
            <a:spLocks noChangeArrowheads="1"/>
          </p:cNvSpPr>
          <p:nvPr/>
        </p:nvSpPr>
        <p:spPr bwMode="auto">
          <a:xfrm>
            <a:off x="5112357" y="211634"/>
            <a:ext cx="23150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Hunting</a:t>
            </a:r>
            <a:endParaRPr lang="zh-CN" altLang="en-US" sz="4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2971" y="1487084"/>
            <a:ext cx="3522948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拯救百萬蒼生求職網就此誕生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74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035634" y="1660199"/>
            <a:ext cx="2120732" cy="4369126"/>
          </a:xfrm>
          <a:prstGeom prst="rect">
            <a:avLst/>
          </a:prstGeom>
        </p:spPr>
      </p:pic>
      <p:sp>
        <p:nvSpPr>
          <p:cNvPr id="18439" name="矩形 10"/>
          <p:cNvSpPr>
            <a:spLocks noChangeArrowheads="1"/>
          </p:cNvSpPr>
          <p:nvPr/>
        </p:nvSpPr>
        <p:spPr bwMode="auto">
          <a:xfrm>
            <a:off x="3609975" y="1939925"/>
            <a:ext cx="795338" cy="79375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0" name="矩形 11"/>
          <p:cNvSpPr>
            <a:spLocks noChangeArrowheads="1"/>
          </p:cNvSpPr>
          <p:nvPr/>
        </p:nvSpPr>
        <p:spPr bwMode="auto">
          <a:xfrm>
            <a:off x="3705225" y="1835150"/>
            <a:ext cx="795338" cy="795338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2" name="矩形 13"/>
          <p:cNvSpPr>
            <a:spLocks noChangeArrowheads="1"/>
          </p:cNvSpPr>
          <p:nvPr/>
        </p:nvSpPr>
        <p:spPr bwMode="auto">
          <a:xfrm>
            <a:off x="3609975" y="3505200"/>
            <a:ext cx="795338" cy="795338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3" name="矩形 14"/>
          <p:cNvSpPr>
            <a:spLocks noChangeArrowheads="1"/>
          </p:cNvSpPr>
          <p:nvPr/>
        </p:nvSpPr>
        <p:spPr bwMode="auto">
          <a:xfrm>
            <a:off x="3705225" y="3400425"/>
            <a:ext cx="795338" cy="795338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5" name="矩形 16"/>
          <p:cNvSpPr>
            <a:spLocks noChangeArrowheads="1"/>
          </p:cNvSpPr>
          <p:nvPr/>
        </p:nvSpPr>
        <p:spPr bwMode="auto">
          <a:xfrm>
            <a:off x="3609975" y="5070475"/>
            <a:ext cx="795338" cy="795338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6" name="矩形 17"/>
          <p:cNvSpPr>
            <a:spLocks noChangeArrowheads="1"/>
          </p:cNvSpPr>
          <p:nvPr/>
        </p:nvSpPr>
        <p:spPr bwMode="auto">
          <a:xfrm>
            <a:off x="3705225" y="4965700"/>
            <a:ext cx="795338" cy="795338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476" name="组合 19"/>
          <p:cNvGrpSpPr>
            <a:grpSpLocks/>
          </p:cNvGrpSpPr>
          <p:nvPr/>
        </p:nvGrpSpPr>
        <p:grpSpPr bwMode="auto">
          <a:xfrm>
            <a:off x="3890963" y="2028825"/>
            <a:ext cx="423862" cy="406400"/>
            <a:chOff x="0" y="0"/>
            <a:chExt cx="645684" cy="620945"/>
          </a:xfrm>
          <a:solidFill>
            <a:schemeClr val="bg1"/>
          </a:solidFill>
        </p:grpSpPr>
        <p:sp>
          <p:nvSpPr>
            <p:cNvPr id="19477" name="Oval 131"/>
            <p:cNvSpPr>
              <a:spLocks noChangeArrowheads="1"/>
            </p:cNvSpPr>
            <p:nvPr/>
          </p:nvSpPr>
          <p:spPr bwMode="auto">
            <a:xfrm>
              <a:off x="177563" y="0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478" name="Freeform 134"/>
            <p:cNvSpPr>
              <a:spLocks noChangeArrowheads="1"/>
            </p:cNvSpPr>
            <p:nvPr/>
          </p:nvSpPr>
          <p:spPr bwMode="auto">
            <a:xfrm>
              <a:off x="0" y="340170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0"/>
                <a:gd name="T67" fmla="*/ 0 h 87"/>
                <a:gd name="T68" fmla="*/ 200 w 200"/>
                <a:gd name="T69" fmla="*/ 87 h 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479" name="组合 22"/>
          <p:cNvGrpSpPr>
            <a:grpSpLocks/>
          </p:cNvGrpSpPr>
          <p:nvPr/>
        </p:nvGrpSpPr>
        <p:grpSpPr bwMode="auto">
          <a:xfrm>
            <a:off x="3797300" y="3640138"/>
            <a:ext cx="533400" cy="404812"/>
            <a:chOff x="0" y="0"/>
            <a:chExt cx="509646" cy="387231"/>
          </a:xfrm>
          <a:solidFill>
            <a:schemeClr val="bg1"/>
          </a:solidFill>
        </p:grpSpPr>
        <p:sp>
          <p:nvSpPr>
            <p:cNvPr id="19480" name="Freeform 20"/>
            <p:cNvSpPr>
              <a:spLocks noEditPoints="1" noChangeArrowheads="1"/>
            </p:cNvSpPr>
            <p:nvPr/>
          </p:nvSpPr>
          <p:spPr bwMode="auto">
            <a:xfrm>
              <a:off x="0" y="51839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9"/>
                <a:gd name="T145" fmla="*/ 0 h 227"/>
                <a:gd name="T146" fmla="*/ 229 w 229"/>
                <a:gd name="T147" fmla="*/ 227 h 2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481" name="Freeform 21"/>
            <p:cNvSpPr>
              <a:spLocks noEditPoints="1" noChangeArrowheads="1"/>
            </p:cNvSpPr>
            <p:nvPr/>
          </p:nvSpPr>
          <p:spPr bwMode="auto">
            <a:xfrm>
              <a:off x="309785" y="0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5"/>
                <a:gd name="T145" fmla="*/ 0 h 135"/>
                <a:gd name="T146" fmla="*/ 135 w 135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482" name="组合 25"/>
          <p:cNvGrpSpPr>
            <a:grpSpLocks/>
          </p:cNvGrpSpPr>
          <p:nvPr/>
        </p:nvGrpSpPr>
        <p:grpSpPr bwMode="auto">
          <a:xfrm>
            <a:off x="3924300" y="5194300"/>
            <a:ext cx="301625" cy="387350"/>
            <a:chOff x="0" y="0"/>
            <a:chExt cx="563562" cy="720725"/>
          </a:xfrm>
          <a:solidFill>
            <a:schemeClr val="bg1"/>
          </a:solidFill>
        </p:grpSpPr>
        <p:sp>
          <p:nvSpPr>
            <p:cNvPr id="19483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484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485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451" name="矩形 29"/>
          <p:cNvSpPr>
            <a:spLocks noChangeArrowheads="1"/>
          </p:cNvSpPr>
          <p:nvPr/>
        </p:nvSpPr>
        <p:spPr bwMode="auto">
          <a:xfrm>
            <a:off x="7718425" y="1920875"/>
            <a:ext cx="795338" cy="795338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52" name="矩形 30"/>
          <p:cNvSpPr>
            <a:spLocks noChangeArrowheads="1"/>
          </p:cNvSpPr>
          <p:nvPr/>
        </p:nvSpPr>
        <p:spPr bwMode="auto">
          <a:xfrm>
            <a:off x="7813675" y="1816100"/>
            <a:ext cx="793750" cy="795338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53" name="矩形 31"/>
          <p:cNvSpPr>
            <a:spLocks noChangeArrowheads="1"/>
          </p:cNvSpPr>
          <p:nvPr/>
        </p:nvSpPr>
        <p:spPr bwMode="auto">
          <a:xfrm>
            <a:off x="7718425" y="3487738"/>
            <a:ext cx="795338" cy="795337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54" name="矩形 32"/>
          <p:cNvSpPr>
            <a:spLocks noChangeArrowheads="1"/>
          </p:cNvSpPr>
          <p:nvPr/>
        </p:nvSpPr>
        <p:spPr bwMode="auto">
          <a:xfrm>
            <a:off x="7813675" y="3382963"/>
            <a:ext cx="793750" cy="795337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55" name="矩形 33"/>
          <p:cNvSpPr>
            <a:spLocks noChangeArrowheads="1"/>
          </p:cNvSpPr>
          <p:nvPr/>
        </p:nvSpPr>
        <p:spPr bwMode="auto">
          <a:xfrm>
            <a:off x="7718425" y="5053013"/>
            <a:ext cx="795338" cy="795337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56" name="矩形 34"/>
          <p:cNvSpPr>
            <a:spLocks noChangeArrowheads="1"/>
          </p:cNvSpPr>
          <p:nvPr/>
        </p:nvSpPr>
        <p:spPr bwMode="auto">
          <a:xfrm>
            <a:off x="7813675" y="4948238"/>
            <a:ext cx="793750" cy="795337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492" name="组合 35"/>
          <p:cNvGrpSpPr>
            <a:grpSpLocks/>
          </p:cNvGrpSpPr>
          <p:nvPr/>
        </p:nvGrpSpPr>
        <p:grpSpPr bwMode="auto">
          <a:xfrm>
            <a:off x="8007350" y="2092325"/>
            <a:ext cx="346075" cy="342900"/>
            <a:chOff x="0" y="0"/>
            <a:chExt cx="453105" cy="448433"/>
          </a:xfrm>
          <a:solidFill>
            <a:schemeClr val="bg1"/>
          </a:solidFill>
        </p:grpSpPr>
        <p:sp>
          <p:nvSpPr>
            <p:cNvPr id="19493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494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495" name="组合 38"/>
          <p:cNvGrpSpPr>
            <a:grpSpLocks/>
          </p:cNvGrpSpPr>
          <p:nvPr/>
        </p:nvGrpSpPr>
        <p:grpSpPr bwMode="auto">
          <a:xfrm>
            <a:off x="7997825" y="3671888"/>
            <a:ext cx="355600" cy="341312"/>
            <a:chOff x="0" y="0"/>
            <a:chExt cx="2438400" cy="2332038"/>
          </a:xfrm>
          <a:solidFill>
            <a:schemeClr val="bg1"/>
          </a:solidFill>
        </p:grpSpPr>
        <p:sp>
          <p:nvSpPr>
            <p:cNvPr id="19496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497" name="任意多边形 40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498" name="组合 41"/>
          <p:cNvGrpSpPr>
            <a:grpSpLocks/>
          </p:cNvGrpSpPr>
          <p:nvPr/>
        </p:nvGrpSpPr>
        <p:grpSpPr bwMode="auto">
          <a:xfrm>
            <a:off x="7994650" y="5160963"/>
            <a:ext cx="387350" cy="438150"/>
            <a:chOff x="0" y="0"/>
            <a:chExt cx="406393" cy="459645"/>
          </a:xfrm>
          <a:solidFill>
            <a:schemeClr val="bg1"/>
          </a:solidFill>
        </p:grpSpPr>
        <p:sp>
          <p:nvSpPr>
            <p:cNvPr id="19499" name="Freeform 148"/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500" name="Freeform 149"/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501" name="Oval 150"/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625262" y="302189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功能概述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8788398" y="1891380"/>
            <a:ext cx="2614613" cy="679701"/>
            <a:chOff x="874712" y="3325188"/>
            <a:chExt cx="2614613" cy="679701"/>
          </a:xfrm>
        </p:grpSpPr>
        <p:sp>
          <p:nvSpPr>
            <p:cNvPr id="56" name="矩形 55"/>
            <p:cNvSpPr/>
            <p:nvPr/>
          </p:nvSpPr>
          <p:spPr>
            <a:xfrm>
              <a:off x="874712" y="3677812"/>
              <a:ext cx="2614613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隨時回報客戶與廠商現況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智慧提醒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788397" y="3420925"/>
            <a:ext cx="2614613" cy="681175"/>
            <a:chOff x="874712" y="3325188"/>
            <a:chExt cx="2614613" cy="681175"/>
          </a:xfrm>
        </p:grpSpPr>
        <p:sp>
          <p:nvSpPr>
            <p:cNvPr id="59" name="矩形 58"/>
            <p:cNvSpPr/>
            <p:nvPr/>
          </p:nvSpPr>
          <p:spPr>
            <a:xfrm>
              <a:off x="874712" y="3677812"/>
              <a:ext cx="2614613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有所疑問都能馬上解決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快速問答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788400" y="5000681"/>
            <a:ext cx="2614613" cy="681175"/>
            <a:chOff x="874712" y="3325188"/>
            <a:chExt cx="2614613" cy="681175"/>
          </a:xfrm>
        </p:grpSpPr>
        <p:sp>
          <p:nvSpPr>
            <p:cNvPr id="62" name="矩形 61"/>
            <p:cNvSpPr/>
            <p:nvPr/>
          </p:nvSpPr>
          <p:spPr>
            <a:xfrm>
              <a:off x="874712" y="3677812"/>
              <a:ext cx="2614613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不斷的移除</a:t>
              </a:r>
              <a:r>
                <a:rPr kumimoji="0" lang="en-US" altLang="zh-TW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BUG</a:t>
              </a: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與修正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維修與維護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12048" y="1848973"/>
            <a:ext cx="2614613" cy="681175"/>
            <a:chOff x="874712" y="3325188"/>
            <a:chExt cx="2614613" cy="681175"/>
          </a:xfrm>
        </p:grpSpPr>
        <p:sp>
          <p:nvSpPr>
            <p:cNvPr id="65" name="矩形 64"/>
            <p:cNvSpPr/>
            <p:nvPr/>
          </p:nvSpPr>
          <p:spPr>
            <a:xfrm>
              <a:off x="874712" y="3677812"/>
              <a:ext cx="2614613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保護個人資料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47351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身分認證系統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08137" y="3440043"/>
            <a:ext cx="2614613" cy="681175"/>
            <a:chOff x="874712" y="3325188"/>
            <a:chExt cx="2614613" cy="681175"/>
          </a:xfrm>
        </p:grpSpPr>
        <p:sp>
          <p:nvSpPr>
            <p:cNvPr id="68" name="矩形 67"/>
            <p:cNvSpPr/>
            <p:nvPr/>
          </p:nvSpPr>
          <p:spPr>
            <a:xfrm>
              <a:off x="874712" y="3677812"/>
              <a:ext cx="2614613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客製化個人的需求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247351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偏好設定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08136" y="4994161"/>
            <a:ext cx="2614613" cy="703489"/>
            <a:chOff x="874712" y="3325188"/>
            <a:chExt cx="2614613" cy="703489"/>
          </a:xfrm>
        </p:grpSpPr>
        <p:sp>
          <p:nvSpPr>
            <p:cNvPr id="71" name="矩形 70"/>
            <p:cNvSpPr/>
            <p:nvPr/>
          </p:nvSpPr>
          <p:spPr>
            <a:xfrm>
              <a:off x="874712" y="3677812"/>
              <a:ext cx="2614613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讓各行各業了解其他公司概況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247351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薪資統計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圖片版面配置區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4669" r="-1114"/>
          <a:stretch/>
        </p:blipFill>
        <p:spPr>
          <a:xfrm>
            <a:off x="5165898" y="2164611"/>
            <a:ext cx="1881447" cy="3341775"/>
          </a:xfrm>
        </p:spPr>
      </p:pic>
    </p:spTree>
    <p:extLst>
      <p:ext uri="{BB962C8B-B14F-4D97-AF65-F5344CB8AC3E}">
        <p14:creationId xmlns:p14="http://schemas.microsoft.com/office/powerpoint/2010/main" val="13717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 animBg="1"/>
      <p:bldP spid="18442" grpId="0" animBg="1"/>
      <p:bldP spid="18443" grpId="0" animBg="1"/>
      <p:bldP spid="18445" grpId="0" animBg="1"/>
      <p:bldP spid="18446" grpId="0" animBg="1"/>
      <p:bldP spid="18451" grpId="0" animBg="1"/>
      <p:bldP spid="18452" grpId="0" animBg="1"/>
      <p:bldP spid="18453" grpId="0" animBg="1"/>
      <p:bldP spid="18454" grpId="0" animBg="1"/>
      <p:bldP spid="18455" grpId="0" animBg="1"/>
      <p:bldP spid="184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商务云科技大数据工作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4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5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523</Words>
  <Application>Microsoft Office PowerPoint</Application>
  <PresentationFormat>寬螢幕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等线</vt:lpstr>
      <vt:lpstr>微软雅黑</vt:lpstr>
      <vt:lpstr>Arial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昱棋 陳</cp:lastModifiedBy>
  <cp:revision>62</cp:revision>
  <dcterms:created xsi:type="dcterms:W3CDTF">2017-07-11T08:34:15Z</dcterms:created>
  <dcterms:modified xsi:type="dcterms:W3CDTF">2019-04-11T05:43:26Z</dcterms:modified>
</cp:coreProperties>
</file>