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58" r:id="rId3"/>
    <p:sldId id="260" r:id="rId4"/>
    <p:sldId id="261" r:id="rId5"/>
    <p:sldId id="287" r:id="rId6"/>
    <p:sldId id="288" r:id="rId7"/>
    <p:sldId id="262" r:id="rId8"/>
    <p:sldId id="266" r:id="rId9"/>
    <p:sldId id="279" r:id="rId10"/>
    <p:sldId id="267" r:id="rId11"/>
    <p:sldId id="268" r:id="rId12"/>
    <p:sldId id="264" r:id="rId13"/>
    <p:sldId id="256" r:id="rId14"/>
    <p:sldId id="281" r:id="rId15"/>
    <p:sldId id="274" r:id="rId16"/>
    <p:sldId id="282" r:id="rId17"/>
    <p:sldId id="269" r:id="rId18"/>
    <p:sldId id="283" r:id="rId19"/>
    <p:sldId id="257" r:id="rId20"/>
    <p:sldId id="270" r:id="rId21"/>
    <p:sldId id="273" r:id="rId22"/>
    <p:sldId id="271" r:id="rId23"/>
    <p:sldId id="280" r:id="rId24"/>
    <p:sldId id="272" r:id="rId25"/>
    <p:sldId id="285" r:id="rId26"/>
    <p:sldId id="276" r:id="rId27"/>
    <p:sldId id="28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2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566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5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5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0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8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8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64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5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8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5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1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8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4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5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8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611980-21BF-4ACA-93B7-1A807F4393B9}" type="datetimeFigureOut">
              <a:rPr lang="zh-TW" altLang="en-US" smtClean="0"/>
              <a:pPr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9.xml"/><Relationship Id="rId4" Type="http://schemas.openxmlformats.org/officeDocument/2006/relationships/slide" Target="slide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6.xml"/><Relationship Id="rId5" Type="http://schemas.openxmlformats.org/officeDocument/2006/relationships/image" Target="../media/image10.jpeg"/><Relationship Id="rId10" Type="http://schemas.openxmlformats.org/officeDocument/2006/relationships/image" Target="../media/image13.jpeg"/><Relationship Id="rId4" Type="http://schemas.openxmlformats.org/officeDocument/2006/relationships/slide" Target="slide20.xml"/><Relationship Id="rId9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7.xml"/><Relationship Id="rId5" Type="http://schemas.openxmlformats.org/officeDocument/2006/relationships/image" Target="../media/image10.jpeg"/><Relationship Id="rId10" Type="http://schemas.openxmlformats.org/officeDocument/2006/relationships/image" Target="../media/image13.jpeg"/><Relationship Id="rId4" Type="http://schemas.openxmlformats.org/officeDocument/2006/relationships/slide" Target="slide20.xml"/><Relationship Id="rId9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29953" y="2323193"/>
            <a:ext cx="10363200" cy="1362075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44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YUMMY</a:t>
            </a:r>
            <a:r>
              <a:rPr lang="zh-TW" altLang="en-US" sz="44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 </a:t>
            </a:r>
            <a:r>
              <a:rPr lang="en-US" altLang="zh-TW" sz="44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NTUST</a:t>
            </a:r>
            <a:endParaRPr lang="zh-TW" altLang="en-US" sz="4400" dirty="0">
              <a:solidFill>
                <a:schemeClr val="tx1"/>
              </a:solidFill>
              <a:latin typeface="Cooper Black" panose="0208090404030B020404" pitchFamily="18" charset="0"/>
              <a:ea typeface="標楷體" pitchFamily="65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929953" y="4713148"/>
            <a:ext cx="10363200" cy="12661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組員：資管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二 曾郁絜 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B10209018</a:t>
            </a: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　　　資管二 郭珮妤 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B10201027</a:t>
            </a:r>
          </a:p>
          <a:p>
            <a:pPr algn="l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　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　　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不分二 林靖倫 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B10230345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會議紀錄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59785" y="2599361"/>
            <a:ext cx="10260000" cy="5220000"/>
          </a:xfrm>
        </p:spPr>
        <p:txBody>
          <a:bodyPr vert="horz"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4/7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製作網頁雛形、討論開發動機、平台介紹、平台功能、時程規劃、會議記錄。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團隊負責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463501" y="2776006"/>
            <a:ext cx="5636249" cy="2603851"/>
            <a:chOff x="1299378" y="2471206"/>
            <a:chExt cx="5636249" cy="2603851"/>
          </a:xfrm>
        </p:grpSpPr>
        <p:sp>
          <p:nvSpPr>
            <p:cNvPr id="5" name="文字方塊 4"/>
            <p:cNvSpPr txBox="1"/>
            <p:nvPr/>
          </p:nvSpPr>
          <p:spPr>
            <a:xfrm>
              <a:off x="1299378" y="2826972"/>
              <a:ext cx="2111475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zh-TW" altLang="en-US" sz="2000" dirty="0" smtClean="0">
                  <a:latin typeface="標楷體" pitchFamily="65" charset="-120"/>
                  <a:ea typeface="標楷體" pitchFamily="65" charset="-120"/>
                </a:rPr>
                <a:t>珮</a:t>
              </a: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妤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動機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平台介紹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endParaRPr lang="zh-TW" altLang="en-US" sz="20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970908" y="2833106"/>
              <a:ext cx="2342964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靖倫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平台功能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時程規劃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內容整合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99378" y="2471206"/>
              <a:ext cx="14013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tx1"/>
                </a:buClr>
                <a:buFont typeface="Wingdings" pitchFamily="2" charset="2"/>
                <a:buChar char="l"/>
              </a:pP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文案內容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0140" y="2840538"/>
              <a:ext cx="220548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郁絜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會議紀錄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團隊負責</a:t>
              </a:r>
              <a:endParaRPr lang="en-US" altLang="zh-TW" sz="24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9797" y="4705725"/>
              <a:ext cx="1752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buClrTx/>
                <a:buFont typeface="Wingdings" pitchFamily="2" charset="2"/>
                <a:buChar char="Ø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團隊合作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99378" y="4287870"/>
              <a:ext cx="21707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Tx/>
                <a:buFont typeface="Wingdings" pitchFamily="2" charset="2"/>
                <a:buChar char="l"/>
              </a:pP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網頁、雛形製作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914400" y="2112963"/>
            <a:ext cx="10363200" cy="1470025"/>
          </a:xfrm>
        </p:spPr>
        <p:txBody>
          <a:bodyPr>
            <a:normAutofit/>
          </a:bodyPr>
          <a:lstStyle/>
          <a:p>
            <a:r>
              <a:rPr lang="zh-TW" altLang="en-US" sz="7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網頁雛形</a:t>
            </a:r>
            <a:endParaRPr lang="zh-TW" altLang="en-US" sz="72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YUMMY NTUST</a:t>
            </a:r>
            <a:endParaRPr lang="zh-TW" altLang="en-US" sz="6000" dirty="0">
              <a:solidFill>
                <a:schemeClr val="tx1"/>
              </a:solidFill>
              <a:latin typeface="Cooper Black" panose="0208090404030B020404" pitchFamily="18" charset="0"/>
              <a:ea typeface="標楷體" pitchFamily="65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6081713" y="4775200"/>
            <a:ext cx="6110287" cy="55562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       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117777" y="4717961"/>
            <a:ext cx="1956446" cy="103348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Calibri" pitchFamily="34" charset="0"/>
                <a:hlinkClick r:id="rId3" action="ppaction://hlinksldjump"/>
              </a:rPr>
              <a:t>ENTER</a:t>
            </a:r>
            <a:endParaRPr lang="zh-TW" alt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0522226" y="291548"/>
            <a:ext cx="1112308" cy="5440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hlinkClick r:id="rId4" action="ppaction://hlinksldjump"/>
              </a:rPr>
              <a:t>LOGIN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hlinkClick r:id="rId5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5672810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alphaModFix amt="5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YUMMY NTUST</a:t>
            </a:r>
            <a:endParaRPr lang="zh-TW" altLang="en-US" sz="6000" dirty="0">
              <a:solidFill>
                <a:schemeClr val="tx1"/>
              </a:solidFill>
              <a:latin typeface="Cooper Black" panose="0208090404030B020404" pitchFamily="18" charset="0"/>
              <a:ea typeface="標楷體" pitchFamily="65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6081713" y="4775200"/>
            <a:ext cx="6110287" cy="55562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       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117777" y="4717961"/>
            <a:ext cx="1956446" cy="103348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Calibri" pitchFamily="34" charset="0"/>
                <a:hlinkClick r:id="rId3" action="ppaction://hlinksldjump"/>
              </a:rPr>
              <a:t>ENTER</a:t>
            </a:r>
            <a:endParaRPr lang="zh-TW" alt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668000" y="197184"/>
            <a:ext cx="1245559" cy="369332"/>
            <a:chOff x="10299604" y="105744"/>
            <a:chExt cx="1245559" cy="36933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9604" y="106680"/>
              <a:ext cx="368396" cy="36839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" name="文字方塊 1"/>
            <p:cNvSpPr txBox="1"/>
            <p:nvPr/>
          </p:nvSpPr>
          <p:spPr>
            <a:xfrm>
              <a:off x="10668000" y="10574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路人甲</a:t>
              </a:r>
              <a:endPara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3282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55" y="843982"/>
            <a:ext cx="1436914" cy="2316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54" y="928750"/>
            <a:ext cx="3986151" cy="2242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群組 13"/>
          <p:cNvGrpSpPr/>
          <p:nvPr/>
        </p:nvGrpSpPr>
        <p:grpSpPr>
          <a:xfrm>
            <a:off x="2795016" y="827341"/>
            <a:ext cx="8770584" cy="5514187"/>
            <a:chOff x="1621536" y="827341"/>
            <a:chExt cx="8770584" cy="5514187"/>
          </a:xfrm>
        </p:grpSpPr>
        <p:pic>
          <p:nvPicPr>
            <p:cNvPr id="6" name="圖片 5">
              <a:hlinkClick r:id="rId6" action="ppaction://hlinksldjump"/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56" b="8607"/>
            <a:stretch/>
          </p:blipFill>
          <p:spPr>
            <a:xfrm>
              <a:off x="2393828" y="3681150"/>
              <a:ext cx="2606634" cy="21702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圖片 6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788" y="827341"/>
              <a:ext cx="1873332" cy="23327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圖片 7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897" y="3668958"/>
              <a:ext cx="2784727" cy="20885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文字方塊 8"/>
            <p:cNvSpPr txBox="1"/>
            <p:nvPr/>
          </p:nvSpPr>
          <p:spPr>
            <a:xfrm>
              <a:off x="1621536" y="3207536"/>
              <a:ext cx="126796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第一餐廳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790347" y="3214282"/>
              <a:ext cx="157387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教職員工餐廳</a:t>
              </a:r>
              <a:endParaRPr lang="zh-TW" altLang="en-US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999465" y="3202090"/>
              <a:ext cx="73033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MOS</a:t>
              </a:r>
              <a:endParaRPr lang="zh-TW" altLang="en-US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187998" y="5972196"/>
              <a:ext cx="11912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第三餐廳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64325" y="5844633"/>
              <a:ext cx="90380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小木</a:t>
              </a:r>
              <a:r>
                <a:rPr lang="zh-TW" altLang="en-US" b="1" dirty="0"/>
                <a:t>屋</a:t>
              </a: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4129"/>
              </p:ext>
            </p:extLst>
          </p:nvPr>
        </p:nvGraphicFramePr>
        <p:xfrm>
          <a:off x="277812" y="1050053"/>
          <a:ext cx="1992264" cy="506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/>
                <a:gridCol w="1288684"/>
              </a:tblGrid>
              <a:tr h="96098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HOT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hlinkClick r:id="rId11" action="ppaction://hlinksldjump"/>
                        </a:rPr>
                        <a:t>樂活複合料理</a:t>
                      </a:r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韓風小舖</a:t>
                      </a:r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八方雲集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五角星形 15"/>
          <p:cNvSpPr/>
          <p:nvPr/>
        </p:nvSpPr>
        <p:spPr>
          <a:xfrm>
            <a:off x="883920" y="198120"/>
            <a:ext cx="716280" cy="64586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35" y="843982"/>
            <a:ext cx="1436914" cy="2316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4" y="928750"/>
            <a:ext cx="3986151" cy="2242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群組 13"/>
          <p:cNvGrpSpPr/>
          <p:nvPr/>
        </p:nvGrpSpPr>
        <p:grpSpPr>
          <a:xfrm>
            <a:off x="2825496" y="827341"/>
            <a:ext cx="8770584" cy="5514187"/>
            <a:chOff x="1621536" y="827341"/>
            <a:chExt cx="8770584" cy="5514187"/>
          </a:xfrm>
        </p:grpSpPr>
        <p:pic>
          <p:nvPicPr>
            <p:cNvPr id="6" name="圖片 5">
              <a:hlinkClick r:id="rId6" action="ppaction://hlinksldjump"/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56" b="8607"/>
            <a:stretch/>
          </p:blipFill>
          <p:spPr>
            <a:xfrm>
              <a:off x="2393828" y="3681150"/>
              <a:ext cx="2606634" cy="21702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圖片 6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788" y="827341"/>
              <a:ext cx="1873332" cy="23327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圖片 7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897" y="3668958"/>
              <a:ext cx="2784727" cy="20885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文字方塊 8"/>
            <p:cNvSpPr txBox="1"/>
            <p:nvPr/>
          </p:nvSpPr>
          <p:spPr>
            <a:xfrm>
              <a:off x="1621536" y="3207536"/>
              <a:ext cx="126796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第一餐廳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790347" y="3214282"/>
              <a:ext cx="157387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教職員工餐廳</a:t>
              </a:r>
              <a:endParaRPr lang="zh-TW" altLang="en-US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999465" y="3202090"/>
              <a:ext cx="73033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MOS</a:t>
              </a:r>
              <a:endParaRPr lang="zh-TW" altLang="en-US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187998" y="5972196"/>
              <a:ext cx="11912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第三餐廳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64325" y="5844633"/>
              <a:ext cx="90380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小木</a:t>
              </a:r>
              <a:r>
                <a:rPr lang="zh-TW" altLang="en-US" b="1" dirty="0"/>
                <a:t>屋</a:t>
              </a: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44748"/>
              </p:ext>
            </p:extLst>
          </p:nvPr>
        </p:nvGraphicFramePr>
        <p:xfrm>
          <a:off x="277812" y="1050053"/>
          <a:ext cx="1992264" cy="506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/>
                <a:gridCol w="1288684"/>
              </a:tblGrid>
              <a:tr h="96098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HOT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hlinkClick r:id="rId11" action="ppaction://hlinksldjump"/>
                        </a:rPr>
                        <a:t>樂活複合料理</a:t>
                      </a:r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韓風小舖</a:t>
                      </a:r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八方雲集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五角星形 15"/>
          <p:cNvSpPr/>
          <p:nvPr/>
        </p:nvSpPr>
        <p:spPr>
          <a:xfrm>
            <a:off x="883920" y="198120"/>
            <a:ext cx="716280" cy="64586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5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44557"/>
            <a:ext cx="10972800" cy="94456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第一餐廳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86309"/>
              </p:ext>
            </p:extLst>
          </p:nvPr>
        </p:nvGraphicFramePr>
        <p:xfrm>
          <a:off x="887896" y="1242003"/>
          <a:ext cx="10548730" cy="561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153"/>
                <a:gridCol w="1889760"/>
                <a:gridCol w="1987826"/>
                <a:gridCol w="2464904"/>
                <a:gridCol w="2054087"/>
              </a:tblGrid>
              <a:tr h="69126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安娜的廚房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品客自助餐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地中海私房料理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  <a:endParaRPr lang="en-US" altLang="zh-TW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2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台灣古早味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福客牛排館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上品排骨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丼太郎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四海遊龍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  <a:hlinkClick r:id="rId2" action="ppaction://hlinksldjump"/>
                        </a:rPr>
                        <a:t>樂活複合料理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韓風小舖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全家便利商店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水壩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美而美早餐店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17426" y="357809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3" action="ppaction://hlinksldjump"/>
              </a:rPr>
              <a:t>回首頁</a:t>
            </a:r>
            <a:endParaRPr lang="zh-TW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44557"/>
            <a:ext cx="10972800" cy="94456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第一餐廳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35633"/>
              </p:ext>
            </p:extLst>
          </p:nvPr>
        </p:nvGraphicFramePr>
        <p:xfrm>
          <a:off x="887896" y="1242003"/>
          <a:ext cx="10548730" cy="561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153"/>
                <a:gridCol w="1889760"/>
                <a:gridCol w="1987826"/>
                <a:gridCol w="2464904"/>
                <a:gridCol w="2054087"/>
              </a:tblGrid>
              <a:tr h="69126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安娜的廚房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品客自助餐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地中海私房料理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  <a:endParaRPr lang="en-US" altLang="zh-TW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2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台灣古早味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福客牛排館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上品排骨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丼太郎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四海遊龍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  <a:hlinkClick r:id="rId2" action="ppaction://hlinksldjump"/>
                        </a:rPr>
                        <a:t>樂活複合料理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韓風小舖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全家便利商店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水壩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美而美早餐店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17426" y="357809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3" action="ppaction://hlinksldjump"/>
              </a:rPr>
              <a:t>回首頁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4127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9328"/>
              </p:ext>
            </p:extLst>
          </p:nvPr>
        </p:nvGraphicFramePr>
        <p:xfrm>
          <a:off x="997252" y="1232452"/>
          <a:ext cx="10224000" cy="53999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29044"/>
                <a:gridCol w="2782956"/>
                <a:gridCol w="2663687"/>
                <a:gridCol w="2448313"/>
              </a:tblGrid>
              <a:tr h="667114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b="0" kern="1200" dirty="0" smtClean="0"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帝一味自助餐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b="0" kern="1200" dirty="0" smtClean="0"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微笑日式料理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b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1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b="0" kern="1200" dirty="0" smtClean="0"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八方雲集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02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b="0" kern="1200" dirty="0" smtClean="0"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藝素佳素食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0299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雞同ㄚ講燒臘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205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潘記天津蔥抓餅</a:t>
                      </a: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2054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七辣滷味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7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b="0" kern="1200" dirty="0" smtClean="0">
                          <a:solidFill>
                            <a:srgbClr val="002060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阿水茶舖</a:t>
                      </a:r>
                      <a:endParaRPr lang="zh-TW" altLang="en-US" sz="2400" b="0" dirty="0" smtClean="0">
                        <a:solidFill>
                          <a:srgbClr val="00206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豪享來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74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金盃美而美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3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標楷體" pitchFamily="65" charset="-120"/>
                          <a:ea typeface="標楷體" pitchFamily="65" charset="-120"/>
                        </a:rPr>
                        <a:t>7-11</a:t>
                      </a: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便利商店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94352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昌聖麵包店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486673"/>
            <a:ext cx="10972800" cy="639762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第三餐廳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17426" y="357809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2" action="ppaction://hlinksldjump"/>
              </a:rPr>
              <a:t>回首頁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8027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動機背景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我們在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台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科已經讀兩年了，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卻沒有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吃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過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所有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食物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，每次進到餐廳雖然種類很多，卻不知從何挑起，想嘗試新口味卻又怕不合胃口，因此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想透過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此網頁進一步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了解各店家的特色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並提供一個平台給使用者討論與評價，藉此能讓其他使用者在挑選時能盡量選擇符合他們期待的食物。</a:t>
            </a:r>
            <a:endParaRPr lang="zh-TW" altLang="en-US" sz="28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80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17301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教職員餐廳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7427" y="371061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2" action="ppaction://hlinksldjump"/>
              </a:rPr>
              <a:t>回首頁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462" y="3061252"/>
          <a:ext cx="2438098" cy="3622136"/>
        </p:xfrm>
        <a:graphic>
          <a:graphicData uri="http://schemas.openxmlformats.org/drawingml/2006/table">
            <a:tbl>
              <a:tblPr/>
              <a:tblGrid>
                <a:gridCol w="2438098"/>
              </a:tblGrid>
              <a:tr h="2733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中餐部</a:t>
                      </a:r>
                      <a:endParaRPr lang="zh-TW" altLang="en-US" sz="32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4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75652" y="1444487"/>
          <a:ext cx="2650435" cy="1179443"/>
        </p:xfrm>
        <a:graphic>
          <a:graphicData uri="http://schemas.openxmlformats.org/drawingml/2006/table">
            <a:tbl>
              <a:tblPr/>
              <a:tblGrid>
                <a:gridCol w="2650435"/>
              </a:tblGrid>
              <a:tr h="11794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標楷體"/>
                          <a:cs typeface="Times New Roman"/>
                        </a:rPr>
                        <a:t>好了啦超大杯茶舖</a:t>
                      </a:r>
                      <a:endParaRPr lang="zh-TW" altLang="en-US" sz="2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104244" y="1457738"/>
          <a:ext cx="1749287" cy="5141844"/>
        </p:xfrm>
        <a:graphic>
          <a:graphicData uri="http://schemas.openxmlformats.org/drawingml/2006/table">
            <a:tbl>
              <a:tblPr/>
              <a:tblGrid>
                <a:gridCol w="1749287"/>
              </a:tblGrid>
              <a:tr h="25709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標楷體"/>
                          <a:cs typeface="Times New Roman"/>
                        </a:rPr>
                        <a:t>快餐部</a:t>
                      </a:r>
                      <a:endParaRPr lang="zh-TW" altLang="en-US" sz="2400" dirty="0"/>
                    </a:p>
                  </a:txBody>
                  <a:tcPr vert="eaVert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09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標楷體"/>
                          <a:cs typeface="Times New Roman"/>
                        </a:rPr>
                        <a:t>自助餐部</a:t>
                      </a:r>
                      <a:endParaRPr lang="zh-TW" altLang="en-US" sz="2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64626" y="5976730"/>
          <a:ext cx="1457739" cy="649357"/>
        </p:xfrm>
        <a:graphic>
          <a:graphicData uri="http://schemas.openxmlformats.org/drawingml/2006/table">
            <a:tbl>
              <a:tblPr/>
              <a:tblGrid>
                <a:gridCol w="1457739"/>
              </a:tblGrid>
              <a:tr h="649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39460"/>
              </p:ext>
            </p:extLst>
          </p:nvPr>
        </p:nvGraphicFramePr>
        <p:xfrm>
          <a:off x="6849386" y="1115170"/>
          <a:ext cx="1457739" cy="649357"/>
        </p:xfrm>
        <a:graphic>
          <a:graphicData uri="http://schemas.openxmlformats.org/drawingml/2006/table">
            <a:tbl>
              <a:tblPr/>
              <a:tblGrid>
                <a:gridCol w="1457739"/>
              </a:tblGrid>
              <a:tr h="649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43806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小木屋與摩斯漢堡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60520"/>
              </p:ext>
            </p:extLst>
          </p:nvPr>
        </p:nvGraphicFramePr>
        <p:xfrm>
          <a:off x="2205162" y="1790370"/>
          <a:ext cx="6798366" cy="755374"/>
        </p:xfrm>
        <a:graphic>
          <a:graphicData uri="http://schemas.openxmlformats.org/drawingml/2006/table">
            <a:tbl>
              <a:tblPr/>
              <a:tblGrid>
                <a:gridCol w="3399183"/>
                <a:gridCol w="3399183"/>
              </a:tblGrid>
              <a:tr h="7553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標楷體"/>
                          <a:cs typeface="Times New Roman"/>
                        </a:rPr>
                        <a:t>Juice Bar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標楷體"/>
                          <a:cs typeface="Times New Roman"/>
                        </a:rPr>
                        <a:t>奈手卷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468139" y="5075583"/>
          <a:ext cx="3087757" cy="1577008"/>
        </p:xfrm>
        <a:graphic>
          <a:graphicData uri="http://schemas.openxmlformats.org/drawingml/2006/table">
            <a:tbl>
              <a:tblPr/>
              <a:tblGrid>
                <a:gridCol w="3087757"/>
              </a:tblGrid>
              <a:tr h="15770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摩斯漢堡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05739" y="5559288"/>
          <a:ext cx="3048000" cy="1099930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1099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學生活動中心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27582" y="5897218"/>
          <a:ext cx="1842052" cy="596348"/>
        </p:xfrm>
        <a:graphic>
          <a:graphicData uri="http://schemas.openxmlformats.org/drawingml/2006/table">
            <a:tbl>
              <a:tblPr/>
              <a:tblGrid>
                <a:gridCol w="1842052"/>
              </a:tblGrid>
              <a:tr h="5963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郵局提款機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243931" y="397566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2" action="ppaction://hlinksldjump"/>
              </a:rPr>
              <a:t>回首頁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86789"/>
            <a:ext cx="9601196" cy="130386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cap="none" dirty="0" err="1" smtClean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rPr>
              <a:t>Facebook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1308124" y="1627102"/>
            <a:ext cx="4718304" cy="331012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第一次登入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6886713" y="1627102"/>
            <a:ext cx="4718304" cy="331012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非第一次登入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453323" y="2279374"/>
            <a:ext cx="3149600" cy="4045226"/>
            <a:chOff x="1466575" y="2266122"/>
            <a:chExt cx="3149600" cy="4045226"/>
          </a:xfrm>
        </p:grpSpPr>
        <p:pic>
          <p:nvPicPr>
            <p:cNvPr id="12" name="內容版面配置區 3" descr="login.png"/>
            <p:cNvPicPr>
              <a:picLocks noChangeAspect="1"/>
            </p:cNvPicPr>
            <p:nvPr/>
          </p:nvPicPr>
          <p:blipFill>
            <a:blip r:embed="rId2"/>
            <a:srcRect t="3997"/>
            <a:stretch>
              <a:fillRect/>
            </a:stretch>
          </p:blipFill>
          <p:spPr>
            <a:xfrm>
              <a:off x="1466575" y="2266122"/>
              <a:ext cx="3149600" cy="4045226"/>
            </a:xfrm>
            <a:prstGeom prst="rect">
              <a:avLst/>
            </a:prstGeom>
          </p:spPr>
        </p:pic>
        <p:pic>
          <p:nvPicPr>
            <p:cNvPr id="7" name="圖片 6" descr="login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2"/>
            <a:srcRect l="6522" t="64155" r="64782" b="28309"/>
            <a:stretch>
              <a:fillRect/>
            </a:stretch>
          </p:blipFill>
          <p:spPr>
            <a:xfrm>
              <a:off x="1683028" y="4784035"/>
              <a:ext cx="927650" cy="357649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886713" y="2279374"/>
            <a:ext cx="3149600" cy="4045226"/>
            <a:chOff x="1612349" y="2292626"/>
            <a:chExt cx="3149600" cy="4045226"/>
          </a:xfrm>
        </p:grpSpPr>
        <p:pic>
          <p:nvPicPr>
            <p:cNvPr id="15" name="內容版面配置區 3" descr="login.png"/>
            <p:cNvPicPr>
              <a:picLocks noChangeAspect="1"/>
            </p:cNvPicPr>
            <p:nvPr/>
          </p:nvPicPr>
          <p:blipFill>
            <a:blip r:embed="rId2"/>
            <a:srcRect t="3997"/>
            <a:stretch>
              <a:fillRect/>
            </a:stretch>
          </p:blipFill>
          <p:spPr>
            <a:xfrm>
              <a:off x="1612349" y="2292626"/>
              <a:ext cx="3149600" cy="4045226"/>
            </a:xfrm>
            <a:prstGeom prst="rect">
              <a:avLst/>
            </a:prstGeom>
          </p:spPr>
        </p:pic>
        <p:pic>
          <p:nvPicPr>
            <p:cNvPr id="16" name="圖片 15" descr="login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2"/>
            <a:srcRect l="6522" t="64155" r="64782" b="28309"/>
            <a:stretch>
              <a:fillRect/>
            </a:stretch>
          </p:blipFill>
          <p:spPr>
            <a:xfrm>
              <a:off x="1802297" y="4810540"/>
              <a:ext cx="927650" cy="357649"/>
            </a:xfrm>
            <a:prstGeom prst="rect">
              <a:avLst/>
            </a:prstGeom>
          </p:spPr>
        </p:pic>
      </p:grpSp>
      <p:sp>
        <p:nvSpPr>
          <p:cNvPr id="3" name="圓角矩形 2"/>
          <p:cNvSpPr/>
          <p:nvPr/>
        </p:nvSpPr>
        <p:spPr>
          <a:xfrm>
            <a:off x="1308124" y="5391382"/>
            <a:ext cx="810236" cy="396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86789"/>
            <a:ext cx="9601196" cy="130386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從首頁使用</a:t>
            </a:r>
            <a:r>
              <a:rPr lang="en-US" altLang="zh-TW" cap="none" dirty="0" err="1" smtClean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rPr>
              <a:t>Facebook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1308124" y="1627102"/>
            <a:ext cx="4718304" cy="3310128"/>
          </a:xfrm>
        </p:spPr>
        <p:txBody>
          <a:bodyPr/>
          <a:lstStyle/>
          <a:p>
            <a:r>
              <a:rPr lang="zh-TW" altLang="en-US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第一次登入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6886713" y="1627102"/>
            <a:ext cx="4718304" cy="331012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非第一次登入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453323" y="2279374"/>
            <a:ext cx="3149600" cy="4045226"/>
            <a:chOff x="1466575" y="2266122"/>
            <a:chExt cx="3149600" cy="4045226"/>
          </a:xfrm>
        </p:grpSpPr>
        <p:pic>
          <p:nvPicPr>
            <p:cNvPr id="12" name="內容版面配置區 3" descr="login.png"/>
            <p:cNvPicPr>
              <a:picLocks noChangeAspect="1"/>
            </p:cNvPicPr>
            <p:nvPr/>
          </p:nvPicPr>
          <p:blipFill>
            <a:blip r:embed="rId2"/>
            <a:srcRect t="3997"/>
            <a:stretch>
              <a:fillRect/>
            </a:stretch>
          </p:blipFill>
          <p:spPr>
            <a:xfrm>
              <a:off x="1466575" y="2266122"/>
              <a:ext cx="3149600" cy="4045226"/>
            </a:xfrm>
            <a:prstGeom prst="rect">
              <a:avLst/>
            </a:prstGeom>
          </p:spPr>
        </p:pic>
        <p:pic>
          <p:nvPicPr>
            <p:cNvPr id="7" name="圖片 6" descr="login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2"/>
            <a:srcRect l="6522" t="64155" r="64782" b="28309"/>
            <a:stretch>
              <a:fillRect/>
            </a:stretch>
          </p:blipFill>
          <p:spPr>
            <a:xfrm>
              <a:off x="1683028" y="4784035"/>
              <a:ext cx="927650" cy="357649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886713" y="2279374"/>
            <a:ext cx="3149600" cy="4045226"/>
            <a:chOff x="1612349" y="2292626"/>
            <a:chExt cx="3149600" cy="4045226"/>
          </a:xfrm>
        </p:grpSpPr>
        <p:pic>
          <p:nvPicPr>
            <p:cNvPr id="15" name="內容版面配置區 3" descr="login.png"/>
            <p:cNvPicPr>
              <a:picLocks noChangeAspect="1"/>
            </p:cNvPicPr>
            <p:nvPr/>
          </p:nvPicPr>
          <p:blipFill>
            <a:blip r:embed="rId2"/>
            <a:srcRect t="3997"/>
            <a:stretch>
              <a:fillRect/>
            </a:stretch>
          </p:blipFill>
          <p:spPr>
            <a:xfrm>
              <a:off x="1612349" y="2292626"/>
              <a:ext cx="3149600" cy="4045226"/>
            </a:xfrm>
            <a:prstGeom prst="rect">
              <a:avLst/>
            </a:prstGeom>
          </p:spPr>
        </p:pic>
        <p:pic>
          <p:nvPicPr>
            <p:cNvPr id="16" name="圖片 15" descr="login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2"/>
            <a:srcRect l="6522" t="64155" r="64782" b="28309"/>
            <a:stretch>
              <a:fillRect/>
            </a:stretch>
          </p:blipFill>
          <p:spPr>
            <a:xfrm>
              <a:off x="1802297" y="4810540"/>
              <a:ext cx="927650" cy="357649"/>
            </a:xfrm>
            <a:prstGeom prst="rect">
              <a:avLst/>
            </a:prstGeom>
          </p:spPr>
        </p:pic>
      </p:grpSp>
      <p:sp>
        <p:nvSpPr>
          <p:cNvPr id="3" name="圓角矩形 2"/>
          <p:cNvSpPr/>
          <p:nvPr/>
        </p:nvSpPr>
        <p:spPr>
          <a:xfrm>
            <a:off x="1308124" y="5391382"/>
            <a:ext cx="810236" cy="396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4381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193629"/>
            <a:ext cx="9601196" cy="130386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登入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—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第一次使用平台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admit.png"/>
          <p:cNvPicPr>
            <a:picLocks noGrp="1" noChangeAspect="1"/>
          </p:cNvPicPr>
          <p:nvPr>
            <p:ph idx="1"/>
          </p:nvPr>
        </p:nvPicPr>
        <p:blipFill>
          <a:blip r:embed="rId2"/>
          <a:srcRect t="4311"/>
          <a:stretch>
            <a:fillRect/>
          </a:stretch>
        </p:blipFill>
        <p:spPr>
          <a:xfrm>
            <a:off x="3445565" y="1603512"/>
            <a:ext cx="5300870" cy="4797287"/>
          </a:xfrm>
        </p:spPr>
      </p:pic>
      <p:sp>
        <p:nvSpPr>
          <p:cNvPr id="5" name="矩形 4"/>
          <p:cNvSpPr/>
          <p:nvPr/>
        </p:nvSpPr>
        <p:spPr>
          <a:xfrm>
            <a:off x="3982941" y="1944875"/>
            <a:ext cx="2006379" cy="208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YUMMY</a:t>
            </a:r>
            <a:r>
              <a:rPr lang="zh-TW" altLang="en-US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NTUST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366" y="2385391"/>
            <a:ext cx="569844" cy="424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內容版面配置區 3" descr="admit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rcRect l="83625" t="91938" r="3125" b="2247"/>
          <a:stretch>
            <a:fillRect/>
          </a:stretch>
        </p:blipFill>
        <p:spPr>
          <a:xfrm>
            <a:off x="7871792" y="6003235"/>
            <a:ext cx="702366" cy="2915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6566" y="5647617"/>
            <a:ext cx="569844" cy="168407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50366" y="560013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路人甲</a:t>
            </a:r>
          </a:p>
          <a:p>
            <a:endParaRPr lang="zh-TW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193629"/>
            <a:ext cx="9601196" cy="130386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從首頁登入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—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第一次使用平台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admit.png"/>
          <p:cNvPicPr>
            <a:picLocks noGrp="1" noChangeAspect="1"/>
          </p:cNvPicPr>
          <p:nvPr>
            <p:ph idx="1"/>
          </p:nvPr>
        </p:nvPicPr>
        <p:blipFill>
          <a:blip r:embed="rId2"/>
          <a:srcRect t="4311"/>
          <a:stretch>
            <a:fillRect/>
          </a:stretch>
        </p:blipFill>
        <p:spPr>
          <a:xfrm>
            <a:off x="3445565" y="1603512"/>
            <a:ext cx="5300870" cy="4797287"/>
          </a:xfrm>
        </p:spPr>
      </p:pic>
      <p:sp>
        <p:nvSpPr>
          <p:cNvPr id="5" name="矩形 4"/>
          <p:cNvSpPr/>
          <p:nvPr/>
        </p:nvSpPr>
        <p:spPr>
          <a:xfrm>
            <a:off x="3982941" y="1944875"/>
            <a:ext cx="2006379" cy="208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YUMMY</a:t>
            </a:r>
            <a:r>
              <a:rPr lang="zh-TW" altLang="en-US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NTUST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366" y="2385391"/>
            <a:ext cx="569844" cy="424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內容版面配置區 3" descr="admit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rcRect l="83625" t="91938" r="3125" b="2247"/>
          <a:stretch>
            <a:fillRect/>
          </a:stretch>
        </p:blipFill>
        <p:spPr>
          <a:xfrm>
            <a:off x="7871792" y="6003235"/>
            <a:ext cx="702366" cy="2915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6566" y="5647617"/>
            <a:ext cx="569844" cy="168407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50366" y="560013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路人甲</a:t>
            </a:r>
          </a:p>
          <a:p>
            <a:endParaRPr lang="zh-TW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3" y="1271249"/>
            <a:ext cx="4330741" cy="243604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22235"/>
              </p:ext>
            </p:extLst>
          </p:nvPr>
        </p:nvGraphicFramePr>
        <p:xfrm>
          <a:off x="276199" y="4213604"/>
          <a:ext cx="11663986" cy="233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</a:tblGrid>
              <a:tr h="1516636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燙青菜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貢丸湯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、魚丸湯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四物雞湯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鳳爪香菇湯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滷肉飯 大</a:t>
                      </a:r>
                      <a:r>
                        <a:rPr lang="en-US" altLang="zh-TW" sz="1200" dirty="0" smtClean="0"/>
                        <a:t>\</a:t>
                      </a:r>
                      <a:r>
                        <a:rPr lang="zh-TW" altLang="en-US" sz="1200" dirty="0" smtClean="0"/>
                        <a:t>小 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水餃   </a:t>
                      </a:r>
                      <a:r>
                        <a:rPr lang="en-US" altLang="zh-TW" sz="1200" dirty="0" smtClean="0"/>
                        <a:t>13</a:t>
                      </a:r>
                      <a:r>
                        <a:rPr lang="zh-TW" altLang="en-US" sz="1200" dirty="0" smtClean="0"/>
                        <a:t> 個</a:t>
                      </a:r>
                      <a:endParaRPr lang="en-US" altLang="zh-TW" sz="1200" dirty="0" smtClean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湯餃     酸辣  </a:t>
                      </a:r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個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餛飩乾麵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羅宋番茄燴飯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牛肉麵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八寶肉醬麵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魚酥羹麵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乾麵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擔仔麵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貢丸麵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、魚丸麵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紅油抄手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紅油抄手麵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肉羹麵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酸辣餛飩麵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麻婆豆腐麵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切仔麵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番茄肉醬麵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大滷麵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四物雞飯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麻油雞麵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炸醬麵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馬鈴薯燉肉飯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香菇雞燴飯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醬燒豬肉飯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蘑菇雞肉飯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榨菜肉絲乾麵</a:t>
                      </a:r>
                      <a:r>
                        <a:rPr lang="en-US" altLang="zh-TW" sz="1200" dirty="0" smtClean="0"/>
                        <a:t>\</a:t>
                      </a:r>
                      <a:r>
                        <a:rPr lang="zh-TW" altLang="en-US" sz="1200" dirty="0" smtClean="0"/>
                        <a:t>湯麵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紹子乾麵</a:t>
                      </a:r>
                      <a:endParaRPr lang="zh-TW" altLang="en-US" sz="1200" dirty="0"/>
                    </a:p>
                  </a:txBody>
                  <a:tcPr vert="eaVert" anchor="ctr"/>
                </a:tc>
              </a:tr>
              <a:tr h="818209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Agency FB" panose="020B0503020202020204" pitchFamily="34" charset="0"/>
                        </a:rPr>
                        <a:t>30</a:t>
                      </a:r>
                      <a:endParaRPr lang="zh-TW" altLang="en-US" sz="12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35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30/</a:t>
                      </a:r>
                      <a:r>
                        <a:rPr kumimoji="0" lang="zh-TW" altLang="en-US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80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97467"/>
              </p:ext>
            </p:extLst>
          </p:nvPr>
        </p:nvGraphicFramePr>
        <p:xfrm>
          <a:off x="5528751" y="1331030"/>
          <a:ext cx="4456497" cy="228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19"/>
                <a:gridCol w="2679578"/>
              </a:tblGrid>
              <a:tr h="53744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HOT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醬燒豬肉</a:t>
                      </a:r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牛肉麵</a:t>
                      </a:r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炸醬麵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6" name="群組 65"/>
          <p:cNvGrpSpPr/>
          <p:nvPr/>
        </p:nvGrpSpPr>
        <p:grpSpPr>
          <a:xfrm>
            <a:off x="351351" y="6309899"/>
            <a:ext cx="11520000" cy="195100"/>
            <a:chOff x="83127" y="4005611"/>
            <a:chExt cx="11798530" cy="195100"/>
          </a:xfrm>
        </p:grpSpPr>
        <p:sp>
          <p:nvSpPr>
            <p:cNvPr id="15" name="橢圓 14"/>
            <p:cNvSpPr/>
            <p:nvPr/>
          </p:nvSpPr>
          <p:spPr>
            <a:xfrm>
              <a:off x="83127" y="4013449"/>
              <a:ext cx="180281" cy="170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401167" y="4005611"/>
              <a:ext cx="11480490" cy="195100"/>
              <a:chOff x="401167" y="4005611"/>
              <a:chExt cx="11480490" cy="195100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727280" y="403054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401167" y="402862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028367" y="402122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619732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1317373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197484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592955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2279329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290367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3525109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321439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3864309" y="4013449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4446028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4132402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4797063" y="40090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400914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5098555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75602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6374137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6060511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6684855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734375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699557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7644622" y="401290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263801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7950175" y="40158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8614836" y="40084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9218687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8916328" y="40158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9573796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10191910" y="401290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9878284" y="4012901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10502628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11124064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10813346" y="4005611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11701376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1390658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</p:grpSp>
      </p:grpSp>
      <p:sp>
        <p:nvSpPr>
          <p:cNvPr id="63" name="矩形 62"/>
          <p:cNvSpPr/>
          <p:nvPr/>
        </p:nvSpPr>
        <p:spPr>
          <a:xfrm>
            <a:off x="10389944" y="2489270"/>
            <a:ext cx="1180263" cy="111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hlinkClick r:id="rId3" action="ppaction://hlinksldjump"/>
              </a:rPr>
              <a:t>vote</a:t>
            </a:r>
            <a:endParaRPr lang="zh-TW" altLang="en-US" dirty="0"/>
          </a:p>
        </p:txBody>
      </p:sp>
      <p:sp>
        <p:nvSpPr>
          <p:cNvPr id="64" name="標題 63"/>
          <p:cNvSpPr>
            <a:spLocks noGrp="1"/>
          </p:cNvSpPr>
          <p:nvPr>
            <p:ph type="title"/>
          </p:nvPr>
        </p:nvSpPr>
        <p:spPr>
          <a:xfrm>
            <a:off x="239213" y="277803"/>
            <a:ext cx="11582400" cy="84124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店家介紹及人氣商品 </a:t>
            </a:r>
            <a:r>
              <a:rPr lang="en-US" altLang="zh-TW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Ex</a:t>
            </a:r>
            <a:r>
              <a:rPr lang="zh-TW" altLang="en-US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：樂活複合料理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21609" y="277803"/>
            <a:ext cx="892717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4" action="ppaction://hlinksldjump"/>
              </a:rPr>
              <a:t>上一頁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3" y="1271249"/>
            <a:ext cx="4330741" cy="243604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22235"/>
              </p:ext>
            </p:extLst>
          </p:nvPr>
        </p:nvGraphicFramePr>
        <p:xfrm>
          <a:off x="276199" y="4213604"/>
          <a:ext cx="11663986" cy="233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</a:tblGrid>
              <a:tr h="1516636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燙青菜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貢丸湯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、魚丸湯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四物雞湯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鳳爪香菇湯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滷肉飯 大</a:t>
                      </a:r>
                      <a:r>
                        <a:rPr lang="en-US" altLang="zh-TW" sz="1200" dirty="0" smtClean="0"/>
                        <a:t>\</a:t>
                      </a:r>
                      <a:r>
                        <a:rPr lang="zh-TW" altLang="en-US" sz="1200" dirty="0" smtClean="0"/>
                        <a:t>小 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水餃   </a:t>
                      </a:r>
                      <a:r>
                        <a:rPr lang="en-US" altLang="zh-TW" sz="1200" dirty="0" smtClean="0"/>
                        <a:t>13</a:t>
                      </a:r>
                      <a:r>
                        <a:rPr lang="zh-TW" altLang="en-US" sz="1200" dirty="0" smtClean="0"/>
                        <a:t> 個</a:t>
                      </a:r>
                      <a:endParaRPr lang="en-US" altLang="zh-TW" sz="1200" dirty="0" smtClean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湯餃     酸辣  </a:t>
                      </a:r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個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餛飩乾麵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羅宋番茄燴飯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牛肉麵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八寶肉醬麵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魚酥羹麵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乾麵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擔仔麵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貢丸麵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、魚丸麵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紅油抄手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紅油抄手麵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肉羹麵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酸辣餛飩麵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麻婆豆腐麵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切仔麵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番茄肉醬麵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大滷麵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四物雞飯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麻油雞麵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炸醬麵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馬鈴薯燉肉飯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香菇雞燴飯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醬燒豬肉飯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蘑菇雞肉飯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榨菜肉絲乾麵</a:t>
                      </a:r>
                      <a:r>
                        <a:rPr lang="en-US" altLang="zh-TW" sz="1200" dirty="0" smtClean="0"/>
                        <a:t>\</a:t>
                      </a:r>
                      <a:r>
                        <a:rPr lang="zh-TW" altLang="en-US" sz="1200" dirty="0" smtClean="0"/>
                        <a:t>湯麵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紹子乾麵</a:t>
                      </a:r>
                      <a:endParaRPr lang="zh-TW" altLang="en-US" sz="1200" dirty="0"/>
                    </a:p>
                  </a:txBody>
                  <a:tcPr vert="eaVert" anchor="ctr"/>
                </a:tc>
              </a:tr>
              <a:tr h="818209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Agency FB" panose="020B0503020202020204" pitchFamily="34" charset="0"/>
                        </a:rPr>
                        <a:t>30</a:t>
                      </a:r>
                      <a:endParaRPr lang="zh-TW" altLang="en-US" sz="12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35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30/</a:t>
                      </a:r>
                      <a:r>
                        <a:rPr kumimoji="0" lang="zh-TW" altLang="en-US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80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97467"/>
              </p:ext>
            </p:extLst>
          </p:nvPr>
        </p:nvGraphicFramePr>
        <p:xfrm>
          <a:off x="5528751" y="1331030"/>
          <a:ext cx="4456497" cy="228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19"/>
                <a:gridCol w="2679578"/>
              </a:tblGrid>
              <a:tr h="53744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HOT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醬燒豬肉</a:t>
                      </a:r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牛肉麵</a:t>
                      </a:r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炸醬麵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6" name="群組 65"/>
          <p:cNvGrpSpPr/>
          <p:nvPr/>
        </p:nvGrpSpPr>
        <p:grpSpPr>
          <a:xfrm>
            <a:off x="351351" y="6309899"/>
            <a:ext cx="11520000" cy="195100"/>
            <a:chOff x="83127" y="4005611"/>
            <a:chExt cx="11798530" cy="195100"/>
          </a:xfrm>
        </p:grpSpPr>
        <p:sp>
          <p:nvSpPr>
            <p:cNvPr id="15" name="橢圓 14"/>
            <p:cNvSpPr/>
            <p:nvPr/>
          </p:nvSpPr>
          <p:spPr>
            <a:xfrm>
              <a:off x="83127" y="4013449"/>
              <a:ext cx="180281" cy="170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401167" y="4005611"/>
              <a:ext cx="11480490" cy="195100"/>
              <a:chOff x="401167" y="4005611"/>
              <a:chExt cx="11480490" cy="195100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727280" y="403054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401167" y="402862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028367" y="402122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619732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1317373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197484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592955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2279329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290367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3525109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321439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3864309" y="4013449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4446028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4132402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4797063" y="40090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400914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5098555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75602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6374137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6060511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6684855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734375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699557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7644622" y="401290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263801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7950175" y="40158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8614836" y="40084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9218687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8916328" y="40158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9573796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10191910" y="401290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9878284" y="4012901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10502628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11124064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10813346" y="4005611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11701376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1390658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</p:grpSp>
      </p:grpSp>
      <p:sp>
        <p:nvSpPr>
          <p:cNvPr id="63" name="矩形 62"/>
          <p:cNvSpPr/>
          <p:nvPr/>
        </p:nvSpPr>
        <p:spPr>
          <a:xfrm>
            <a:off x="10389944" y="2489270"/>
            <a:ext cx="1180263" cy="111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vote</a:t>
            </a:r>
            <a:endParaRPr lang="zh-TW" altLang="en-US" dirty="0"/>
          </a:p>
        </p:txBody>
      </p:sp>
      <p:sp>
        <p:nvSpPr>
          <p:cNvPr id="64" name="標題 63"/>
          <p:cNvSpPr>
            <a:spLocks noGrp="1"/>
          </p:cNvSpPr>
          <p:nvPr>
            <p:ph type="title"/>
          </p:nvPr>
        </p:nvSpPr>
        <p:spPr>
          <a:xfrm>
            <a:off x="239213" y="277803"/>
            <a:ext cx="11582400" cy="84124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店家介紹及人氣商品 </a:t>
            </a:r>
            <a:r>
              <a:rPr lang="en-US" altLang="zh-TW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Ex</a:t>
            </a:r>
            <a:r>
              <a:rPr lang="zh-TW" altLang="en-US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：樂活複合料理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21609" y="277803"/>
            <a:ext cx="892717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3" action="ppaction://hlinksldjump"/>
              </a:rPr>
              <a:t>上一頁</a:t>
            </a:r>
            <a:endParaRPr lang="zh-TW" altLang="en-US" dirty="0"/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 rotWithShape="1">
          <a:blip r:embed="rId4"/>
          <a:srcRect l="11959" t="34354" r="39494" b="38535"/>
          <a:stretch/>
        </p:blipFill>
        <p:spPr>
          <a:xfrm>
            <a:off x="1458097" y="1902940"/>
            <a:ext cx="9542134" cy="4263082"/>
          </a:xfrm>
          <a:prstGeom prst="rect">
            <a:avLst/>
          </a:prstGeom>
        </p:spPr>
      </p:pic>
      <p:sp>
        <p:nvSpPr>
          <p:cNvPr id="79" name="標題 1"/>
          <p:cNvSpPr txBox="1">
            <a:spLocks/>
          </p:cNvSpPr>
          <p:nvPr/>
        </p:nvSpPr>
        <p:spPr>
          <a:xfrm>
            <a:off x="1112522" y="328526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發言討論區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14330" y="3914522"/>
            <a:ext cx="5573310" cy="261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襖</a:t>
            </a:r>
            <a:r>
              <a:rPr lang="zh-TW" altLang="en-US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好吃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328291" y="192769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★★★☆☆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491249" y="1927997"/>
            <a:ext cx="9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滿意度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3" name="圖片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33" y="2184596"/>
            <a:ext cx="881280" cy="8812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33" y="3482842"/>
            <a:ext cx="881280" cy="8812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33" y="4666522"/>
            <a:ext cx="881280" cy="8812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6" name="矩形 85"/>
          <p:cNvSpPr/>
          <p:nvPr/>
        </p:nvSpPr>
        <p:spPr>
          <a:xfrm>
            <a:off x="8336280" y="3020156"/>
            <a:ext cx="624840" cy="286924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8240598" y="299915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路人甲</a:t>
            </a:r>
          </a:p>
          <a:p>
            <a:endParaRPr lang="zh-TW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10135793" y="2917993"/>
            <a:ext cx="745567" cy="38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6541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01237 -1.3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-66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00338 -1.04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520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00182 -1.28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42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 -0.17593 L 0.03151 -0.9685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-3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00208 -1.30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53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2 0.06134 L 0.00287 -1.3115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" y="-6863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1.875E-6 -1.3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2" grpId="0" animBg="1"/>
      <p:bldP spid="79" grpId="0"/>
      <p:bldP spid="80" grpId="0" animBg="1"/>
      <p:bldP spid="81" grpId="0"/>
      <p:bldP spid="82" grpId="0"/>
      <p:bldP spid="86" grpId="0" animBg="1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平台介紹與功能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04549" y="2113199"/>
            <a:ext cx="9416716" cy="4266848"/>
          </a:xfrm>
        </p:spPr>
        <p:txBody>
          <a:bodyPr vert="horz" numCol="2">
            <a:noAutofit/>
          </a:bodyPr>
          <a:lstStyle/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餐廳介紹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店家介紹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店家滿意度排名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註冊登入功能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發言討論區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店家評價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TW" sz="2800" dirty="0" smtClean="0">
              <a:solidFill>
                <a:schemeClr val="tx1"/>
              </a:solidFill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時程規劃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483357"/>
            <a:ext cx="10515600" cy="4692003"/>
          </a:xfrm>
        </p:spPr>
        <p:txBody>
          <a:bodyPr vert="horz">
            <a:normAutofit/>
          </a:bodyPr>
          <a:lstStyle/>
          <a:p>
            <a:pPr marL="1137150" lvl="1" indent="-342900">
              <a:lnSpc>
                <a:spcPct val="110000"/>
              </a:lnSpc>
              <a:buClr>
                <a:schemeClr val="tx1"/>
              </a:buClr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三</a:t>
            </a:r>
            <a:r>
              <a:rPr lang="zh-TW" altLang="en-US" sz="24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月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37200" lvl="2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3/23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建立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FB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聊天室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小組討論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、討論主題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37200" lvl="2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3/28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討論素才收集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37200" lvl="2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3/30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實際收集素材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37200" lvl="2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3/31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分配負責的報告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內容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137150" lvl="1" indent="-342900">
              <a:lnSpc>
                <a:spcPct val="110000"/>
              </a:lnSpc>
              <a:buClr>
                <a:schemeClr val="tx1"/>
              </a:buClr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四月</a:t>
            </a:r>
            <a:endParaRPr lang="en-US" altLang="zh-TW" sz="2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4/07</a:t>
            </a:r>
            <a:r>
              <a:rPr lang="zh-TW" altLang="en-US" sz="2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網頁架構初稿，討論網頁內容</a:t>
            </a:r>
            <a:endParaRPr lang="en-US" altLang="zh-TW" sz="22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18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2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時程規劃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497014"/>
            <a:ext cx="10515600" cy="4692003"/>
          </a:xfrm>
        </p:spPr>
        <p:txBody>
          <a:bodyPr vert="horz">
            <a:normAutofit/>
          </a:bodyPr>
          <a:lstStyle/>
          <a:p>
            <a:pPr marL="1137150" lvl="1" indent="-342900">
              <a:buClr>
                <a:schemeClr val="tx1"/>
              </a:buClr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四月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37200"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4/07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4/14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網頁架構初稿，討論網頁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內容</a:t>
            </a:r>
            <a:endParaRPr lang="en-US" altLang="zh-TW" sz="2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37200"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4/28</a:t>
            </a:r>
            <a:r>
              <a:rPr lang="zh-TW" altLang="en-US" sz="24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網頁架構、首頁程式碼</a:t>
            </a:r>
            <a:r>
              <a:rPr lang="zh-TW" altLang="en-US" sz="24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、美工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完成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137150" lvl="1" indent="-342900">
              <a:buClr>
                <a:schemeClr val="tx1"/>
              </a:buClr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五月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5/05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餐廳介紹程式碼</a:t>
            </a:r>
            <a:r>
              <a:rPr lang="zh-TW" altLang="en-US" sz="24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、美工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完成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5/12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店家介紹程式碼</a:t>
            </a:r>
            <a:r>
              <a:rPr lang="zh-TW" altLang="en-US" sz="24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、美工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完成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18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56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時程規劃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285999"/>
            <a:ext cx="10515600" cy="4692004"/>
          </a:xfrm>
        </p:spPr>
        <p:txBody>
          <a:bodyPr vert="horz">
            <a:normAutofit/>
          </a:bodyPr>
          <a:lstStyle/>
          <a:p>
            <a:pPr marL="1137150" lvl="1" indent="-342900">
              <a:lnSpc>
                <a:spcPct val="150000"/>
              </a:lnSpc>
              <a:buClr>
                <a:schemeClr val="tx1"/>
              </a:buClr>
            </a:pP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五月</a:t>
            </a:r>
            <a:endParaRPr lang="en-US" altLang="zh-TW" sz="26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5/19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店家</a:t>
            </a:r>
            <a:r>
              <a:rPr lang="zh-TW" altLang="en-US" sz="26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滿意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度排名程式碼</a:t>
            </a:r>
            <a:r>
              <a:rPr lang="zh-TW" altLang="en-US" sz="26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、美工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完成</a:t>
            </a:r>
            <a:endParaRPr lang="en-US" altLang="zh-TW" sz="26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5/26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店家評價程式碼</a:t>
            </a:r>
            <a:r>
              <a:rPr lang="zh-TW" altLang="en-US" sz="26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、美工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完成</a:t>
            </a:r>
            <a:endParaRPr lang="en-US" altLang="zh-TW" sz="26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137150" lvl="1" indent="-342900">
              <a:buClr>
                <a:schemeClr val="tx1"/>
              </a:buClr>
            </a:pP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六月</a:t>
            </a:r>
            <a:endParaRPr lang="en-US" altLang="zh-TW" sz="26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6/02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發言討論區程式碼、美工完成</a:t>
            </a:r>
            <a:endParaRPr lang="en-US" altLang="zh-TW" sz="26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6/09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註冊登入功能程式碼</a:t>
            </a:r>
            <a:r>
              <a:rPr lang="zh-TW" altLang="en-US" sz="26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、美工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完成</a:t>
            </a:r>
            <a:endParaRPr lang="en-US" altLang="zh-TW" sz="26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6/16</a:t>
            </a:r>
            <a:r>
              <a:rPr lang="zh-TW" altLang="en-US" sz="2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測試網頁</a:t>
            </a:r>
            <a:endParaRPr lang="en-US" altLang="zh-TW" sz="26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594350" lvl="2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18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9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會議紀錄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idx="1"/>
          </p:nvPr>
        </p:nvSpPr>
        <p:spPr>
          <a:xfrm>
            <a:off x="1074000" y="2520460"/>
            <a:ext cx="10044000" cy="5220000"/>
          </a:xfrm>
        </p:spPr>
        <p:txBody>
          <a:bodyPr vert="horz"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3/22 </a:t>
            </a: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建立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FB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網頁討論區，討論主題，一開始討論書平台，後來覺得複雜且已經有別人做過此主題，所以決定別的主題。接著討論線上遊戲的主題，可是對線上遊戲不熟，所以此主題也放棄。後來討論韓流明星，但是也不熟。接著就討論到台科美食介紹，大家都對台科美食比較熟悉，所以決定做台科美食介紹，提供評價功能和菜單。討論完主題後，我們也決定主題名稱為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YUMMY NTUST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2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會議紀錄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30123" y="2520460"/>
            <a:ext cx="10260000" cy="5220000"/>
          </a:xfrm>
        </p:spPr>
        <p:txBody>
          <a:bodyPr vert="horz">
            <a:noAutofit/>
          </a:bodyPr>
          <a:lstStyle/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3/28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討論如何蒐集餐廳的資料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菜單及照片，決定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3/30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去蒐集餐廳資料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會議紀錄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3569" y="2546334"/>
            <a:ext cx="10260000" cy="5220000"/>
          </a:xfrm>
        </p:spPr>
        <p:txBody>
          <a:bodyPr vert="horz">
            <a:noAutofit/>
          </a:bodyPr>
          <a:lstStyle/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3/31 </a:t>
            </a:r>
          </a:p>
          <a:p>
            <a:pPr lvl="1">
              <a:lnSpc>
                <a:spcPct val="160000"/>
              </a:lnSpc>
              <a:buClrTx/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分工合作做期中作業，分成六個工作，開發動機、平台介紹、平台功能、時程規劃、會議記錄、團隊負責，每個人負責兩個。郭珮妤負責開發動機與平台介紹，林靖倫負責平台功能與時程規劃，曾郁絜負責會議紀錄與團隊負責。決定下次上課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4/7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時討論網頁的雛形。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l"/>
            </a:pP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51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824</TotalTime>
  <Words>1161</Words>
  <Application>Microsoft Office PowerPoint</Application>
  <PresentationFormat>寬螢幕</PresentationFormat>
  <Paragraphs>359</Paragraphs>
  <Slides>27</Slides>
  <Notes>0</Notes>
  <HiddenSlides>14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Arial Unicode MS</vt:lpstr>
      <vt:lpstr>微軟正黑體</vt:lpstr>
      <vt:lpstr>新細明體</vt:lpstr>
      <vt:lpstr>標楷體</vt:lpstr>
      <vt:lpstr>Agency FB</vt:lpstr>
      <vt:lpstr>Arial</vt:lpstr>
      <vt:lpstr>Calibri</vt:lpstr>
      <vt:lpstr>Cooper Black</vt:lpstr>
      <vt:lpstr>Garamond</vt:lpstr>
      <vt:lpstr>Times New Roman</vt:lpstr>
      <vt:lpstr>Wingdings</vt:lpstr>
      <vt:lpstr>有機</vt:lpstr>
      <vt:lpstr>  YUMMY NTUST</vt:lpstr>
      <vt:lpstr>動機背景</vt:lpstr>
      <vt:lpstr>平台介紹與功能</vt:lpstr>
      <vt:lpstr>時程規劃</vt:lpstr>
      <vt:lpstr>時程規劃</vt:lpstr>
      <vt:lpstr>時程規劃</vt:lpstr>
      <vt:lpstr>會議紀錄</vt:lpstr>
      <vt:lpstr>會議紀錄</vt:lpstr>
      <vt:lpstr>會議紀錄</vt:lpstr>
      <vt:lpstr>會議紀錄</vt:lpstr>
      <vt:lpstr>團隊負責</vt:lpstr>
      <vt:lpstr>網頁雛形</vt:lpstr>
      <vt:lpstr>YUMMY NTUST</vt:lpstr>
      <vt:lpstr>YUMMY NTUST</vt:lpstr>
      <vt:lpstr>PowerPoint 簡報</vt:lpstr>
      <vt:lpstr>PowerPoint 簡報</vt:lpstr>
      <vt:lpstr>第一餐廳</vt:lpstr>
      <vt:lpstr>第一餐廳</vt:lpstr>
      <vt:lpstr>第三餐廳</vt:lpstr>
      <vt:lpstr>教職員餐廳</vt:lpstr>
      <vt:lpstr>小木屋與摩斯漢堡</vt:lpstr>
      <vt:lpstr>使用Facebook登入</vt:lpstr>
      <vt:lpstr>從首頁使用Facebook登入</vt:lpstr>
      <vt:lpstr>登入—第一次使用平台</vt:lpstr>
      <vt:lpstr>從首頁登入—第一次使用平台</vt:lpstr>
      <vt:lpstr>店家介紹及人氣商品 Ex：樂活複合料理</vt:lpstr>
      <vt:lpstr>店家介紹及人氣商品 Ex：樂活複合料理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YUMMY NTUST</dc:title>
  <dc:creator>MA303</dc:creator>
  <cp:lastModifiedBy>MA303</cp:lastModifiedBy>
  <cp:revision>151</cp:revision>
  <dcterms:created xsi:type="dcterms:W3CDTF">2015-04-07T02:13:13Z</dcterms:created>
  <dcterms:modified xsi:type="dcterms:W3CDTF">2015-04-21T01:36:21Z</dcterms:modified>
</cp:coreProperties>
</file>