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67" r:id="rId5"/>
    <p:sldId id="268" r:id="rId6"/>
    <p:sldId id="259" r:id="rId7"/>
    <p:sldId id="260" r:id="rId8"/>
    <p:sldId id="264" r:id="rId9"/>
    <p:sldId id="265" r:id="rId10"/>
    <p:sldId id="261" r:id="rId11"/>
    <p:sldId id="266" r:id="rId12"/>
    <p:sldId id="262" r:id="rId13"/>
    <p:sldId id="269" r:id="rId14"/>
    <p:sldId id="263"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7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37237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22651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242182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7441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287922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52612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50904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24223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368248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419615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D84CC91-8E60-4AEB-BB5F-C82E2AE8628E}" type="datetimeFigureOut">
              <a:rPr lang="zh-TW" altLang="en-US" smtClean="0"/>
              <a:t>2015/7/30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243170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4CC91-8E60-4AEB-BB5F-C82E2AE8628E}" type="datetimeFigureOut">
              <a:rPr lang="zh-TW" altLang="en-US" smtClean="0"/>
              <a:t>2015/7/30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92672-EAF8-4582-B6F2-01ADA6EFFB5D}" type="slidenum">
              <a:rPr lang="zh-TW" altLang="en-US" smtClean="0"/>
              <a:t>‹#›</a:t>
            </a:fld>
            <a:endParaRPr lang="zh-TW" altLang="en-US"/>
          </a:p>
        </p:txBody>
      </p:sp>
    </p:spTree>
    <p:extLst>
      <p:ext uri="{BB962C8B-B14F-4D97-AF65-F5344CB8AC3E}">
        <p14:creationId xmlns:p14="http://schemas.microsoft.com/office/powerpoint/2010/main" val="55341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_ENREF_53"/><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品味長青 冠翎實驗</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93590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Hypertension</a:t>
            </a:r>
            <a:endParaRPr lang="zh-TW" altLang="en-US" dirty="0"/>
          </a:p>
        </p:txBody>
      </p:sp>
      <mc:AlternateContent xmlns:mc="http://schemas.openxmlformats.org/markup-compatibility/2006">
        <mc:Choice xmlns:a14="http://schemas.microsoft.com/office/drawing/2010/main"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3877453379"/>
                  </p:ext>
                </p:extLst>
              </p:nvPr>
            </p:nvGraphicFramePr>
            <p:xfrm>
              <a:off x="1665513" y="1690688"/>
              <a:ext cx="7728677" cy="2468880"/>
            </p:xfrm>
            <a:graphic>
              <a:graphicData uri="http://schemas.openxmlformats.org/drawingml/2006/table">
                <a:tbl>
                  <a:tblPr firstRow="1" firstCol="1" bandRow="1"/>
                  <a:tblGrid>
                    <a:gridCol w="3433683"/>
                    <a:gridCol w="2004427"/>
                    <a:gridCol w="2290567"/>
                  </a:tblGrid>
                  <a:tr h="0">
                    <a:tc gridSpan="3">
                      <a:txBody>
                        <a:bodyPr/>
                        <a:lstStyle/>
                        <a:p>
                          <a:pPr algn="ctr">
                            <a:spcAft>
                              <a:spcPts val="0"/>
                            </a:spcAft>
                          </a:pPr>
                          <a:r>
                            <a:rPr lang="en-US" sz="1800" kern="100" dirty="0">
                              <a:effectLst/>
                              <a:latin typeface="Times New Roman" panose="02020603050405020304" pitchFamily="18" charset="0"/>
                              <a:ea typeface="新細明體" panose="02020500000000000000" pitchFamily="18" charset="-120"/>
                            </a:rPr>
                            <a:t>TABLE IV‑7 Classification of blood pressure with regard to hypertension </a:t>
                          </a:r>
                          <a:endParaRPr lang="zh-TW" sz="1800" kern="100" dirty="0">
                            <a:effectLst/>
                            <a:latin typeface="Times New Roman" panose="02020603050405020304" pitchFamily="18" charset="0"/>
                            <a:ea typeface="新細明體" panose="02020500000000000000" pitchFamily="18" charset="-12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r>
                  <a:tr h="0">
                    <a:tc>
                      <a:txBody>
                        <a:bodyPr/>
                        <a:lstStyle/>
                        <a:p>
                          <a:pPr algn="ctr">
                            <a:spcAft>
                              <a:spcPts val="0"/>
                            </a:spcAft>
                          </a:pPr>
                          <a:r>
                            <a:rPr lang="en-US" sz="1800" b="1" kern="100">
                              <a:effectLst/>
                              <a:latin typeface="Times New Roman" panose="02020603050405020304" pitchFamily="18" charset="0"/>
                              <a:ea typeface="新細明體" panose="02020500000000000000" pitchFamily="18" charset="-120"/>
                            </a:rPr>
                            <a:t>Category</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a:effectLst/>
                              <a:latin typeface="Times New Roman" panose="02020603050405020304" pitchFamily="18" charset="0"/>
                              <a:ea typeface="新細明體" panose="02020500000000000000" pitchFamily="18" charset="-120"/>
                            </a:rPr>
                            <a:t>Systolic BP (mmHg)</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a:effectLst/>
                              <a:latin typeface="Times New Roman" panose="02020603050405020304" pitchFamily="18" charset="0"/>
                              <a:ea typeface="新細明體" panose="02020500000000000000" pitchFamily="18" charset="-120"/>
                            </a:rPr>
                            <a:t>Diastolic (mmHg)</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Hypotension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&lt; 90</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&lt; 60</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Desired</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90 ~ 119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60 ~79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Prehypertension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120 ~ 139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80 ~ 89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dirty="0">
                              <a:effectLst/>
                              <a:latin typeface="Times New Roman" panose="02020603050405020304" pitchFamily="18" charset="0"/>
                              <a:ea typeface="新細明體" panose="02020500000000000000" pitchFamily="18" charset="-120"/>
                            </a:rPr>
                            <a:t>Stage 1 hypertension</a:t>
                          </a:r>
                          <a:endParaRPr lang="zh-TW" sz="18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140 ~ 159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90 ~ 99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Stage 2 hypertension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160 ~ 179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100 ~ 109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Hypertensive emergency</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 xmlns:m="http://schemas.openxmlformats.org/officeDocument/2006/math">
                              <m:r>
                                <a:rPr lang="en-US" sz="1800" i="1" kern="100">
                                  <a:effectLst/>
                                  <a:latin typeface="Cambria Math" panose="02040503050406030204" pitchFamily="18" charset="0"/>
                                  <a:ea typeface="新細明體" panose="02020500000000000000" pitchFamily="18" charset="-120"/>
                                </a:rPr>
                                <m:t>≥</m:t>
                              </m:r>
                            </m:oMath>
                          </a14:m>
                          <a:r>
                            <a:rPr lang="en-US" sz="1800" kern="100">
                              <a:effectLst/>
                              <a:latin typeface="Times New Roman" panose="02020603050405020304" pitchFamily="18" charset="0"/>
                              <a:ea typeface="新細明體" panose="02020500000000000000" pitchFamily="18" charset="-120"/>
                            </a:rPr>
                            <a:t> 180</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 xmlns:m="http://schemas.openxmlformats.org/officeDocument/2006/math">
                              <m:r>
                                <a:rPr lang="en-US" sz="1800" i="1" kern="100">
                                  <a:effectLst/>
                                  <a:latin typeface="Cambria Math" panose="02040503050406030204" pitchFamily="18" charset="0"/>
                                  <a:ea typeface="新細明體" panose="02020500000000000000" pitchFamily="18" charset="-120"/>
                                </a:rPr>
                                <m:t>≥</m:t>
                              </m:r>
                            </m:oMath>
                          </a14:m>
                          <a:r>
                            <a:rPr lang="en-US" sz="1800" kern="100" dirty="0">
                              <a:effectLst/>
                              <a:latin typeface="Times New Roman" panose="02020603050405020304" pitchFamily="18" charset="0"/>
                              <a:ea typeface="新細明體" panose="02020500000000000000" pitchFamily="18" charset="-120"/>
                            </a:rPr>
                            <a:t> 110</a:t>
                          </a:r>
                          <a:endParaRPr lang="zh-TW" sz="18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4" name="內容版面配置區 3"/>
              <p:cNvGraphicFramePr>
                <a:graphicFrameLocks noGrp="1"/>
              </p:cNvGraphicFramePr>
              <p:nvPr>
                <p:ph idx="1"/>
                <p:extLst>
                  <p:ext uri="{D42A27DB-BD31-4B8C-83A1-F6EECF244321}">
                    <p14:modId xmlns:p14="http://schemas.microsoft.com/office/powerpoint/2010/main" val="3877453379"/>
                  </p:ext>
                </p:extLst>
              </p:nvPr>
            </p:nvGraphicFramePr>
            <p:xfrm>
              <a:off x="1665513" y="1690688"/>
              <a:ext cx="7728677" cy="2468880"/>
            </p:xfrm>
            <a:graphic>
              <a:graphicData uri="http://schemas.openxmlformats.org/drawingml/2006/table">
                <a:tbl>
                  <a:tblPr firstRow="1" firstCol="1" bandRow="1"/>
                  <a:tblGrid>
                    <a:gridCol w="3433683"/>
                    <a:gridCol w="2004427"/>
                    <a:gridCol w="2290567"/>
                  </a:tblGrid>
                  <a:tr h="274320">
                    <a:tc gridSpan="3">
                      <a:txBody>
                        <a:bodyPr/>
                        <a:lstStyle/>
                        <a:p>
                          <a:pPr algn="ctr">
                            <a:spcAft>
                              <a:spcPts val="0"/>
                            </a:spcAft>
                          </a:pPr>
                          <a:r>
                            <a:rPr lang="en-US" sz="1800" kern="100" dirty="0">
                              <a:effectLst/>
                              <a:latin typeface="Times New Roman" panose="02020603050405020304" pitchFamily="18" charset="0"/>
                              <a:ea typeface="新細明體" panose="02020500000000000000" pitchFamily="18" charset="-120"/>
                            </a:rPr>
                            <a:t>TABLE IV‑7 Classification of blood pressure with regard to hypertension </a:t>
                          </a:r>
                          <a:endParaRPr lang="zh-TW" sz="1800" kern="100" dirty="0">
                            <a:effectLst/>
                            <a:latin typeface="Times New Roman" panose="02020603050405020304" pitchFamily="18" charset="0"/>
                            <a:ea typeface="新細明體" panose="02020500000000000000" pitchFamily="18" charset="-12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r>
                  <a:tr h="548640">
                    <a:tc>
                      <a:txBody>
                        <a:bodyPr/>
                        <a:lstStyle/>
                        <a:p>
                          <a:pPr algn="ctr">
                            <a:spcAft>
                              <a:spcPts val="0"/>
                            </a:spcAft>
                          </a:pPr>
                          <a:r>
                            <a:rPr lang="en-US" sz="1800" b="1" kern="100">
                              <a:effectLst/>
                              <a:latin typeface="Times New Roman" panose="02020603050405020304" pitchFamily="18" charset="0"/>
                              <a:ea typeface="新細明體" panose="02020500000000000000" pitchFamily="18" charset="-120"/>
                            </a:rPr>
                            <a:t>Category</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a:effectLst/>
                              <a:latin typeface="Times New Roman" panose="02020603050405020304" pitchFamily="18" charset="0"/>
                              <a:ea typeface="新細明體" panose="02020500000000000000" pitchFamily="18" charset="-120"/>
                            </a:rPr>
                            <a:t>Systolic BP (mmHg)</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a:effectLst/>
                              <a:latin typeface="Times New Roman" panose="02020603050405020304" pitchFamily="18" charset="0"/>
                              <a:ea typeface="新細明體" panose="02020500000000000000" pitchFamily="18" charset="-120"/>
                            </a:rPr>
                            <a:t>Diastolic (mmHg)</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7432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Hypotension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&lt; 90</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&lt; 60</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Desired</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90 ~ 119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60 ~79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Prehypertension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120 ~ 139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80 ~ 89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spcAft>
                              <a:spcPts val="0"/>
                            </a:spcAft>
                          </a:pPr>
                          <a:r>
                            <a:rPr lang="en-US" sz="1800" kern="100" dirty="0">
                              <a:effectLst/>
                              <a:latin typeface="Times New Roman" panose="02020603050405020304" pitchFamily="18" charset="0"/>
                              <a:ea typeface="新細明體" panose="02020500000000000000" pitchFamily="18" charset="-120"/>
                            </a:rPr>
                            <a:t>Stage 1 hypertension</a:t>
                          </a:r>
                          <a:endParaRPr lang="zh-TW" sz="18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140 ~ 159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90 ~ 99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Stage 2 hypertension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160 ~ 179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100 ~ 109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Hypertensive emergency</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TW"/>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171733" t="-831111" r="-114894" b="-51111"/>
                          </a:stretch>
                        </a:blipFill>
                      </a:tcPr>
                    </a:tc>
                    <a:tc>
                      <a:txBody>
                        <a:bodyPr/>
                        <a:lstStyle/>
                        <a:p>
                          <a:endParaRPr lang="zh-TW"/>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237766" t="-831111" r="-532" b="-51111"/>
                          </a:stretch>
                        </a:blipFill>
                      </a:tcPr>
                    </a:tc>
                  </a:tr>
                </a:tbl>
              </a:graphicData>
            </a:graphic>
          </p:graphicFrame>
        </mc:Fallback>
      </mc:AlternateContent>
      <mc:AlternateContent xmlns:mc="http://schemas.openxmlformats.org/markup-compatibility/2006">
        <mc:Choice xmlns:a14="http://schemas.microsoft.com/office/drawing/2010/main" Requires="a14">
          <p:sp>
            <p:nvSpPr>
              <p:cNvPr id="5" name="矩形 4"/>
              <p:cNvSpPr/>
              <p:nvPr/>
            </p:nvSpPr>
            <p:spPr>
              <a:xfrm>
                <a:off x="2127040" y="4639493"/>
                <a:ext cx="7762510" cy="79072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en-US" sz="2400" smtClean="0">
                              <a:latin typeface="Cambria Math" panose="02040503050406030204" pitchFamily="18" charset="0"/>
                            </a:rPr>
                          </m:ctrlPr>
                        </m:sSubPr>
                        <m:e>
                          <m:r>
                            <a:rPr lang="zh-TW" altLang="en-US" sz="2400" i="1">
                              <a:latin typeface="Cambria Math" panose="02040503050406030204" pitchFamily="18" charset="0"/>
                            </a:rPr>
                            <m:t>𝐻𝑇</m:t>
                          </m:r>
                        </m:e>
                        <m:sub>
                          <m:r>
                            <a:rPr lang="zh-TW" altLang="en-US" sz="2400" i="1">
                              <a:latin typeface="Cambria Math" panose="02040503050406030204" pitchFamily="18" charset="0"/>
                            </a:rPr>
                            <m:t>𝑡</m:t>
                          </m:r>
                        </m:sub>
                      </m:sSub>
                      <m:r>
                        <a:rPr lang="zh-TW" altLang="en-US" sz="2400" i="0">
                          <a:latin typeface="Cambria Math" panose="02040503050406030204" pitchFamily="18" charset="0"/>
                        </a:rPr>
                        <m:t>∈</m:t>
                      </m:r>
                      <m:d>
                        <m:dPr>
                          <m:begChr m:val="{"/>
                          <m:endChr m:val="}"/>
                          <m:ctrlPr>
                            <a:rPr lang="zh-TW" altLang="en-US" sz="2400" i="1">
                              <a:latin typeface="Cambria Math" panose="02040503050406030204" pitchFamily="18" charset="0"/>
                            </a:rPr>
                          </m:ctrlPr>
                        </m:dPr>
                        <m:e>
                          <m:eqArr>
                            <m:eqArrPr>
                              <m:ctrlPr>
                                <a:rPr lang="zh-TW" altLang="en-US" sz="2400" i="1">
                                  <a:latin typeface="Cambria Math" panose="02040503050406030204" pitchFamily="18" charset="0"/>
                                </a:rPr>
                              </m:ctrlPr>
                            </m:eqArrPr>
                            <m:e>
                              <m:r>
                                <a:rPr lang="zh-TW" altLang="en-US" sz="2400" i="0">
                                  <a:latin typeface="Cambria Math" panose="02040503050406030204" pitchFamily="18" charset="0"/>
                                </a:rPr>
                                <m:t>&amp;</m:t>
                              </m:r>
                              <m:r>
                                <a:rPr lang="zh-TW" altLang="en-US" sz="2400" i="1">
                                  <a:latin typeface="Cambria Math" panose="02040503050406030204" pitchFamily="18" charset="0"/>
                                </a:rPr>
                                <m:t>𝐻𝑦𝑝𝑜𝑡𝑒𝑛𝑠𝑖𝑜𝑛</m:t>
                              </m:r>
                              <m:r>
                                <a:rPr lang="zh-TW" altLang="en-US" sz="2400" i="0">
                                  <a:latin typeface="Cambria Math" panose="02040503050406030204" pitchFamily="18" charset="0"/>
                                </a:rPr>
                                <m:t>, </m:t>
                              </m:r>
                              <m:r>
                                <a:rPr lang="zh-TW" altLang="en-US" sz="2400" i="1">
                                  <a:latin typeface="Cambria Math" panose="02040503050406030204" pitchFamily="18" charset="0"/>
                                </a:rPr>
                                <m:t>𝐷𝑒𝑠𝑖𝑟𝑒𝑑</m:t>
                              </m:r>
                              <m:r>
                                <a:rPr lang="zh-TW" altLang="en-US" sz="2400" i="0">
                                  <a:latin typeface="Cambria Math" panose="02040503050406030204" pitchFamily="18" charset="0"/>
                                </a:rPr>
                                <m:t>, </m:t>
                              </m:r>
                              <m:r>
                                <a:rPr lang="zh-TW" altLang="en-US" sz="2400" i="1">
                                  <a:latin typeface="Cambria Math" panose="02040503050406030204" pitchFamily="18" charset="0"/>
                                </a:rPr>
                                <m:t>𝑃𝑟𝑒h𝑦𝑝𝑒𝑟𝑡𝑒𝑛𝑠𝑖𝑜𝑛</m:t>
                              </m:r>
                              <m:r>
                                <a:rPr lang="zh-TW" altLang="en-US" sz="2400" i="0">
                                  <a:latin typeface="Cambria Math" panose="02040503050406030204" pitchFamily="18" charset="0"/>
                                </a:rPr>
                                <m:t>,</m:t>
                              </m:r>
                            </m:e>
                            <m:e>
                              <m:r>
                                <a:rPr lang="zh-TW" altLang="en-US" sz="2400" i="0">
                                  <a:latin typeface="Cambria Math" panose="02040503050406030204" pitchFamily="18" charset="0"/>
                                </a:rPr>
                                <m:t>&amp;</m:t>
                              </m:r>
                              <m:r>
                                <a:rPr lang="zh-TW" altLang="en-US" sz="2400" i="1">
                                  <a:latin typeface="Cambria Math" panose="02040503050406030204" pitchFamily="18" charset="0"/>
                                </a:rPr>
                                <m:t>𝑆</m:t>
                              </m:r>
                              <m:r>
                                <a:rPr lang="zh-TW" altLang="en-US" sz="2400" i="0">
                                  <a:latin typeface="Cambria Math" panose="02040503050406030204" pitchFamily="18" charset="0"/>
                                </a:rPr>
                                <m:t>1 </m:t>
                              </m:r>
                              <m:r>
                                <a:rPr lang="zh-TW" altLang="en-US" sz="2400" i="1">
                                  <a:latin typeface="Cambria Math" panose="02040503050406030204" pitchFamily="18" charset="0"/>
                                </a:rPr>
                                <m:t>𝐻𝑦𝑝𝑒𝑟𝑡𝑒𝑛𝑠𝑖𝑜𝑛</m:t>
                              </m:r>
                              <m:r>
                                <a:rPr lang="zh-TW" altLang="en-US" sz="2400" i="0">
                                  <a:latin typeface="Cambria Math" panose="02040503050406030204" pitchFamily="18" charset="0"/>
                                </a:rPr>
                                <m:t>,</m:t>
                              </m:r>
                              <m:r>
                                <a:rPr lang="zh-TW" altLang="en-US" sz="2400" i="1">
                                  <a:latin typeface="Cambria Math" panose="02040503050406030204" pitchFamily="18" charset="0"/>
                                </a:rPr>
                                <m:t>𝑆</m:t>
                              </m:r>
                              <m:r>
                                <a:rPr lang="zh-TW" altLang="en-US" sz="2400" i="0">
                                  <a:latin typeface="Cambria Math" panose="02040503050406030204" pitchFamily="18" charset="0"/>
                                </a:rPr>
                                <m:t>2 </m:t>
                              </m:r>
                              <m:r>
                                <a:rPr lang="zh-TW" altLang="en-US" sz="2400" i="1">
                                  <a:latin typeface="Cambria Math" panose="02040503050406030204" pitchFamily="18" charset="0"/>
                                </a:rPr>
                                <m:t>𝐻𝑦𝑝𝑒𝑟𝑡𝑒𝑛𝑠𝑖𝑜𝑛</m:t>
                              </m:r>
                              <m:r>
                                <a:rPr lang="zh-TW" altLang="en-US" sz="2400" i="0">
                                  <a:latin typeface="Cambria Math" panose="02040503050406030204" pitchFamily="18" charset="0"/>
                                </a:rPr>
                                <m:t>, </m:t>
                              </m:r>
                              <m:r>
                                <a:rPr lang="zh-TW" altLang="en-US" sz="2400" i="1">
                                  <a:latin typeface="Cambria Math" panose="02040503050406030204" pitchFamily="18" charset="0"/>
                                </a:rPr>
                                <m:t>𝐸𝑚𝑒𝑟𝑔𝑒𝑛𝑐𝑦</m:t>
                              </m:r>
                            </m:e>
                          </m:eqArr>
                        </m:e>
                      </m:d>
                    </m:oMath>
                  </m:oMathPara>
                </a14:m>
                <a:endParaRPr lang="zh-TW"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127040" y="4639493"/>
                <a:ext cx="7762510" cy="790729"/>
              </a:xfrm>
              <a:prstGeom prst="rect">
                <a:avLst/>
              </a:prstGeom>
              <a:blipFill rotWithShape="0">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0944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Hypertension</a:t>
            </a:r>
            <a:endParaRPr lang="zh-TW" altLang="en-US" dirty="0"/>
          </a:p>
        </p:txBody>
      </p:sp>
      <mc:AlternateContent xmlns:mc="http://schemas.openxmlformats.org/markup-compatibility/2006">
        <mc:Choice xmlns:a14="http://schemas.microsoft.com/office/drawing/2010/main" Requires="a14">
          <p:sp>
            <p:nvSpPr>
              <p:cNvPr id="5" name="矩形 4"/>
              <p:cNvSpPr/>
              <p:nvPr/>
            </p:nvSpPr>
            <p:spPr>
              <a:xfrm>
                <a:off x="1457568" y="2043250"/>
                <a:ext cx="7762510" cy="79072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en-US" sz="2400" smtClean="0">
                              <a:latin typeface="Cambria Math" panose="02040503050406030204" pitchFamily="18" charset="0"/>
                            </a:rPr>
                          </m:ctrlPr>
                        </m:sSubPr>
                        <m:e>
                          <m:r>
                            <a:rPr lang="zh-TW" altLang="en-US" sz="2400" i="1">
                              <a:latin typeface="Cambria Math" panose="02040503050406030204" pitchFamily="18" charset="0"/>
                            </a:rPr>
                            <m:t>𝐻𝑇</m:t>
                          </m:r>
                        </m:e>
                        <m:sub>
                          <m:r>
                            <a:rPr lang="zh-TW" altLang="en-US" sz="2400" i="1">
                              <a:latin typeface="Cambria Math" panose="02040503050406030204" pitchFamily="18" charset="0"/>
                            </a:rPr>
                            <m:t>𝑡</m:t>
                          </m:r>
                        </m:sub>
                      </m:sSub>
                      <m:r>
                        <a:rPr lang="zh-TW" altLang="en-US" sz="2400" i="0">
                          <a:latin typeface="Cambria Math" panose="02040503050406030204" pitchFamily="18" charset="0"/>
                        </a:rPr>
                        <m:t>∈</m:t>
                      </m:r>
                      <m:d>
                        <m:dPr>
                          <m:begChr m:val="{"/>
                          <m:endChr m:val="}"/>
                          <m:ctrlPr>
                            <a:rPr lang="zh-TW" altLang="en-US" sz="2400" i="1">
                              <a:latin typeface="Cambria Math" panose="02040503050406030204" pitchFamily="18" charset="0"/>
                            </a:rPr>
                          </m:ctrlPr>
                        </m:dPr>
                        <m:e>
                          <m:eqArr>
                            <m:eqArrPr>
                              <m:ctrlPr>
                                <a:rPr lang="zh-TW" altLang="en-US" sz="2400" i="1">
                                  <a:latin typeface="Cambria Math" panose="02040503050406030204" pitchFamily="18" charset="0"/>
                                </a:rPr>
                              </m:ctrlPr>
                            </m:eqArrPr>
                            <m:e>
                              <m:r>
                                <a:rPr lang="zh-TW" altLang="en-US" sz="2400" i="0">
                                  <a:latin typeface="Cambria Math" panose="02040503050406030204" pitchFamily="18" charset="0"/>
                                </a:rPr>
                                <m:t>&amp;</m:t>
                              </m:r>
                              <m:r>
                                <a:rPr lang="zh-TW" altLang="en-US" sz="2400" i="1">
                                  <a:latin typeface="Cambria Math" panose="02040503050406030204" pitchFamily="18" charset="0"/>
                                </a:rPr>
                                <m:t>𝐻𝑦𝑝𝑜𝑡𝑒𝑛𝑠𝑖𝑜𝑛</m:t>
                              </m:r>
                              <m:r>
                                <a:rPr lang="zh-TW" altLang="en-US" sz="2400" i="0">
                                  <a:latin typeface="Cambria Math" panose="02040503050406030204" pitchFamily="18" charset="0"/>
                                </a:rPr>
                                <m:t>, </m:t>
                              </m:r>
                              <m:r>
                                <a:rPr lang="zh-TW" altLang="en-US" sz="2400" i="1">
                                  <a:latin typeface="Cambria Math" panose="02040503050406030204" pitchFamily="18" charset="0"/>
                                </a:rPr>
                                <m:t>𝐷𝑒𝑠𝑖𝑟𝑒𝑑</m:t>
                              </m:r>
                              <m:r>
                                <a:rPr lang="zh-TW" altLang="en-US" sz="2400" i="0">
                                  <a:latin typeface="Cambria Math" panose="02040503050406030204" pitchFamily="18" charset="0"/>
                                </a:rPr>
                                <m:t>, </m:t>
                              </m:r>
                              <m:r>
                                <a:rPr lang="zh-TW" altLang="en-US" sz="2400" i="1">
                                  <a:latin typeface="Cambria Math" panose="02040503050406030204" pitchFamily="18" charset="0"/>
                                </a:rPr>
                                <m:t>𝑃𝑟𝑒h𝑦𝑝𝑒𝑟𝑡𝑒𝑛𝑠𝑖𝑜𝑛</m:t>
                              </m:r>
                              <m:r>
                                <a:rPr lang="zh-TW" altLang="en-US" sz="2400" i="0">
                                  <a:latin typeface="Cambria Math" panose="02040503050406030204" pitchFamily="18" charset="0"/>
                                </a:rPr>
                                <m:t>,</m:t>
                              </m:r>
                            </m:e>
                            <m:e>
                              <m:r>
                                <a:rPr lang="zh-TW" altLang="en-US" sz="2400" i="0">
                                  <a:latin typeface="Cambria Math" panose="02040503050406030204" pitchFamily="18" charset="0"/>
                                </a:rPr>
                                <m:t>&amp;</m:t>
                              </m:r>
                              <m:r>
                                <a:rPr lang="zh-TW" altLang="en-US" sz="2400" i="1">
                                  <a:latin typeface="Cambria Math" panose="02040503050406030204" pitchFamily="18" charset="0"/>
                                </a:rPr>
                                <m:t>𝑆</m:t>
                              </m:r>
                              <m:r>
                                <a:rPr lang="zh-TW" altLang="en-US" sz="2400" i="0">
                                  <a:latin typeface="Cambria Math" panose="02040503050406030204" pitchFamily="18" charset="0"/>
                                </a:rPr>
                                <m:t>1 </m:t>
                              </m:r>
                              <m:r>
                                <a:rPr lang="zh-TW" altLang="en-US" sz="2400" i="1">
                                  <a:latin typeface="Cambria Math" panose="02040503050406030204" pitchFamily="18" charset="0"/>
                                </a:rPr>
                                <m:t>𝐻𝑦𝑝𝑒𝑟𝑡𝑒𝑛𝑠𝑖𝑜𝑛</m:t>
                              </m:r>
                              <m:r>
                                <a:rPr lang="zh-TW" altLang="en-US" sz="2400" i="0">
                                  <a:latin typeface="Cambria Math" panose="02040503050406030204" pitchFamily="18" charset="0"/>
                                </a:rPr>
                                <m:t>,</m:t>
                              </m:r>
                              <m:r>
                                <a:rPr lang="zh-TW" altLang="en-US" sz="2400" i="1">
                                  <a:latin typeface="Cambria Math" panose="02040503050406030204" pitchFamily="18" charset="0"/>
                                </a:rPr>
                                <m:t>𝑆</m:t>
                              </m:r>
                              <m:r>
                                <a:rPr lang="zh-TW" altLang="en-US" sz="2400" i="0">
                                  <a:latin typeface="Cambria Math" panose="02040503050406030204" pitchFamily="18" charset="0"/>
                                </a:rPr>
                                <m:t>2 </m:t>
                              </m:r>
                              <m:r>
                                <a:rPr lang="zh-TW" altLang="en-US" sz="2400" i="1">
                                  <a:latin typeface="Cambria Math" panose="02040503050406030204" pitchFamily="18" charset="0"/>
                                </a:rPr>
                                <m:t>𝐻𝑦𝑝𝑒𝑟𝑡𝑒𝑛𝑠𝑖𝑜𝑛</m:t>
                              </m:r>
                              <m:r>
                                <a:rPr lang="zh-TW" altLang="en-US" sz="2400" i="0">
                                  <a:latin typeface="Cambria Math" panose="02040503050406030204" pitchFamily="18" charset="0"/>
                                </a:rPr>
                                <m:t>, </m:t>
                              </m:r>
                              <m:r>
                                <a:rPr lang="zh-TW" altLang="en-US" sz="2400" i="1">
                                  <a:latin typeface="Cambria Math" panose="02040503050406030204" pitchFamily="18" charset="0"/>
                                </a:rPr>
                                <m:t>𝐸𝑚𝑒𝑟𝑔𝑒𝑛𝑐𝑦</m:t>
                              </m:r>
                            </m:e>
                          </m:eqArr>
                        </m:e>
                      </m:d>
                    </m:oMath>
                  </m:oMathPara>
                </a14:m>
                <a:endParaRPr lang="zh-TW"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1457568" y="2043250"/>
                <a:ext cx="7762510" cy="790729"/>
              </a:xfrm>
              <a:prstGeom prst="rect">
                <a:avLst/>
              </a:prstGeom>
              <a:blipFill rotWithShape="0">
                <a:blip r:embed="rId2"/>
                <a:stretch>
                  <a:fillRect/>
                </a:stretch>
              </a:blipFill>
            </p:spPr>
            <p:txBody>
              <a:bodyPr/>
              <a:lstStyle/>
              <a:p>
                <a:r>
                  <a:rPr lang="zh-TW"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445348441"/>
              </p:ext>
            </p:extLst>
          </p:nvPr>
        </p:nvGraphicFramePr>
        <p:xfrm>
          <a:off x="1804489" y="3346246"/>
          <a:ext cx="7755890" cy="2165985"/>
        </p:xfrm>
        <a:graphic>
          <a:graphicData uri="http://schemas.openxmlformats.org/drawingml/2006/table">
            <a:tbl>
              <a:tblPr firstRow="1" firstCol="1" bandRow="1"/>
              <a:tblGrid>
                <a:gridCol w="3035940"/>
                <a:gridCol w="4719950"/>
              </a:tblGrid>
              <a:tr h="459105">
                <a:tc gridSpan="2">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TABLE IV‑8 HRV statistics from healthy subjects in various age groups </a:t>
                      </a:r>
                      <a:endParaRPr lang="zh-TW" sz="1600" kern="100">
                        <a:effectLst/>
                        <a:latin typeface="Times New Roman" panose="02020603050405020304" pitchFamily="18" charset="0"/>
                        <a:ea typeface="新細明體" panose="02020500000000000000" pitchFamily="18" charset="-12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r>
              <a:tr h="459105">
                <a:tc>
                  <a:txBody>
                    <a:bodyPr/>
                    <a:lstStyle/>
                    <a:p>
                      <a:pPr algn="ctr">
                        <a:spcAft>
                          <a:spcPts val="0"/>
                        </a:spcAft>
                      </a:pPr>
                      <a:r>
                        <a:rPr lang="en-US" sz="1600" b="1" kern="100">
                          <a:effectLst/>
                          <a:latin typeface="Times New Roman" panose="02020603050405020304" pitchFamily="18" charset="0"/>
                          <a:ea typeface="新細明體" panose="02020500000000000000" pitchFamily="18" charset="-120"/>
                        </a:rPr>
                        <a:t>HRV</a:t>
                      </a:r>
                      <a:endParaRPr lang="zh-TW" sz="1600" kern="100">
                        <a:effectLst/>
                        <a:latin typeface="Times New Roman" panose="02020603050405020304" pitchFamily="18" charset="0"/>
                        <a:ea typeface="新細明體" panose="02020500000000000000" pitchFamily="18" charset="-120"/>
                      </a:endParaRPr>
                    </a:p>
                    <a:p>
                      <a:pPr algn="ctr">
                        <a:spcAft>
                          <a:spcPts val="0"/>
                        </a:spcAft>
                      </a:pPr>
                      <a:r>
                        <a:rPr lang="en-US" sz="1600" b="1" kern="100">
                          <a:effectLst/>
                          <a:latin typeface="Times New Roman" panose="02020603050405020304" pitchFamily="18" charset="0"/>
                          <a:ea typeface="新細明體" panose="02020500000000000000" pitchFamily="18" charset="-120"/>
                        </a:rPr>
                        <a:t>Index</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65-74 years</a:t>
                      </a:r>
                      <a:endParaRPr lang="zh-TW" sz="1600" kern="100">
                        <a:effectLst/>
                        <a:latin typeface="Times New Roman" panose="02020603050405020304" pitchFamily="18" charset="0"/>
                        <a:ea typeface="新細明體" panose="02020500000000000000" pitchFamily="18" charset="-120"/>
                      </a:endParaRPr>
                    </a:p>
                    <a:p>
                      <a:pPr algn="ctr">
                        <a:spcAft>
                          <a:spcPts val="0"/>
                        </a:spcAft>
                      </a:pPr>
                      <a:r>
                        <a:rPr lang="en-US" sz="1600" kern="100">
                          <a:effectLst/>
                          <a:latin typeface="Times New Roman" panose="02020603050405020304" pitchFamily="18" charset="0"/>
                          <a:ea typeface="新細明體" panose="02020500000000000000" pitchFamily="18" charset="-120"/>
                        </a:rPr>
                        <a:t>(N=146)</a:t>
                      </a:r>
                      <a:endParaRPr lang="zh-TW" sz="1600" kern="100">
                        <a:effectLst/>
                        <a:latin typeface="Times New Roman" panose="02020603050405020304" pitchFamily="18" charset="0"/>
                        <a:ea typeface="新細明體" panose="02020500000000000000" pitchFamily="18" charset="-12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0">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SDNN</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a:spcAft>
                          <a:spcPts val="0"/>
                        </a:spcAft>
                      </a:pPr>
                      <a:r>
                        <a:rPr lang="en-US" sz="1600" kern="100">
                          <a:effectLst/>
                          <a:latin typeface="Times" panose="02020603050405020304" pitchFamily="18" charset="0"/>
                          <a:ea typeface="新細明體" panose="02020500000000000000" pitchFamily="18" charset="-120"/>
                        </a:rPr>
                        <a:t>26.4 (19.5-35.1)</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LF_n.u</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a:spcAft>
                          <a:spcPts val="0"/>
                        </a:spcAft>
                      </a:pPr>
                      <a:r>
                        <a:rPr lang="en-US" sz="1600" kern="100">
                          <a:effectLst/>
                          <a:latin typeface="Times" panose="02020603050405020304" pitchFamily="18" charset="0"/>
                          <a:ea typeface="新細明體" panose="02020500000000000000" pitchFamily="18" charset="-120"/>
                        </a:rPr>
                        <a:t>0.73 (0.55-0.83)</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HF_n.u</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a:spcAft>
                          <a:spcPts val="0"/>
                        </a:spcAft>
                      </a:pPr>
                      <a:r>
                        <a:rPr lang="en-US" sz="1600" kern="100">
                          <a:effectLst/>
                          <a:latin typeface="Times" panose="02020603050405020304" pitchFamily="18" charset="0"/>
                          <a:ea typeface="新細明體" panose="02020500000000000000" pitchFamily="18" charset="-120"/>
                        </a:rPr>
                        <a:t>0.27 (0.17-0.45)</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LF/HF</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a:spcAft>
                          <a:spcPts val="0"/>
                        </a:spcAft>
                      </a:pPr>
                      <a:r>
                        <a:rPr lang="en-US" sz="1600" kern="100">
                          <a:effectLst/>
                          <a:latin typeface="Times" panose="02020603050405020304" pitchFamily="18" charset="0"/>
                          <a:ea typeface="新細明體" panose="02020500000000000000" pitchFamily="18" charset="-120"/>
                        </a:rPr>
                        <a:t>2.70 (1.22-4.72)</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2">
                  <a:txBody>
                    <a:bodyPr/>
                    <a:lstStyle/>
                    <a:p>
                      <a:pPr algn="ctr">
                        <a:spcAft>
                          <a:spcPts val="0"/>
                        </a:spcAft>
                      </a:pPr>
                      <a:r>
                        <a:rPr lang="en-US" sz="1600" kern="100" dirty="0">
                          <a:effectLst/>
                          <a:latin typeface="Times New Roman" panose="02020603050405020304" pitchFamily="18" charset="0"/>
                          <a:ea typeface="新細明體" panose="02020500000000000000" pitchFamily="18" charset="-120"/>
                        </a:rPr>
                        <a:t>(</a:t>
                      </a:r>
                      <a:r>
                        <a:rPr lang="en-US" sz="1600" kern="100" dirty="0" err="1">
                          <a:effectLst/>
                          <a:latin typeface="Times New Roman" panose="02020603050405020304" pitchFamily="18" charset="0"/>
                          <a:ea typeface="新細明體" panose="02020500000000000000" pitchFamily="18" charset="-120"/>
                        </a:rPr>
                        <a:t>LF_n.u</a:t>
                      </a:r>
                      <a:r>
                        <a:rPr lang="en-US" sz="1600" kern="100" dirty="0">
                          <a:effectLst/>
                          <a:latin typeface="Times New Roman" panose="02020603050405020304" pitchFamily="18" charset="0"/>
                          <a:ea typeface="新細明體" panose="02020500000000000000" pitchFamily="18" charset="-120"/>
                        </a:rPr>
                        <a:t> and </a:t>
                      </a:r>
                      <a:r>
                        <a:rPr lang="en-US" sz="1600" kern="100" dirty="0" err="1">
                          <a:effectLst/>
                          <a:latin typeface="Times New Roman" panose="02020603050405020304" pitchFamily="18" charset="0"/>
                          <a:ea typeface="新細明體" panose="02020500000000000000" pitchFamily="18" charset="-120"/>
                        </a:rPr>
                        <a:t>HF_n.u</a:t>
                      </a:r>
                      <a:r>
                        <a:rPr lang="en-US" sz="1600" kern="100" dirty="0">
                          <a:effectLst/>
                          <a:latin typeface="Times New Roman" panose="02020603050405020304" pitchFamily="18" charset="0"/>
                          <a:ea typeface="新細明體" panose="02020500000000000000" pitchFamily="18" charset="-120"/>
                        </a:rPr>
                        <a:t>. stand for normalized LF and HF by dividing LF+HF.)</a:t>
                      </a:r>
                      <a:endParaRPr lang="zh-TW" sz="16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r>
            </a:tbl>
          </a:graphicData>
        </a:graphic>
      </p:graphicFrame>
    </p:spTree>
    <p:extLst>
      <p:ext uri="{BB962C8B-B14F-4D97-AF65-F5344CB8AC3E}">
        <p14:creationId xmlns:p14="http://schemas.microsoft.com/office/powerpoint/2010/main" val="56459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en-US" altLang="zh-TW" b="1" dirty="0" smtClean="0"/>
              <a:t>	Fatigue</a:t>
            </a:r>
            <a:endParaRPr lang="zh-TW" altLang="zh-TW" b="1"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r>
                  <a:rPr lang="zh-TW" altLang="en-US" dirty="0" smtClean="0"/>
                  <a:t>問卷</a:t>
                </a:r>
                <a:endParaRPr lang="en-US" altLang="zh-TW" dirty="0" smtClean="0"/>
              </a:p>
              <a:p>
                <a14:m>
                  <m:oMath xmlns:m="http://schemas.openxmlformats.org/officeDocument/2006/math">
                    <m:sSub>
                      <m:sSubPr>
                        <m:ctrlPr>
                          <a:rPr lang="zh-TW" altLang="zh-TW" i="1"/>
                        </m:ctrlPr>
                      </m:sSubPr>
                      <m:e>
                        <m:r>
                          <a:rPr lang="en-US" altLang="zh-TW" i="1"/>
                          <m:t>𝐹𝑇</m:t>
                        </m:r>
                      </m:e>
                      <m:sub>
                        <m:r>
                          <a:rPr lang="en-US" altLang="zh-TW" i="1"/>
                          <m:t>𝑡</m:t>
                        </m:r>
                      </m:sub>
                    </m:sSub>
                    <m:r>
                      <a:rPr lang="en-US" altLang="zh-TW" i="1"/>
                      <m:t>∈</m:t>
                    </m:r>
                    <m:d>
                      <m:dPr>
                        <m:begChr m:val="{"/>
                        <m:endChr m:val="}"/>
                        <m:ctrlPr>
                          <a:rPr lang="zh-TW" altLang="zh-TW" i="1"/>
                        </m:ctrlPr>
                      </m:dPr>
                      <m:e>
                        <m:r>
                          <a:rPr lang="en-US" altLang="zh-TW" i="1"/>
                          <m:t>0,1,2,3,4,5,6,7,8,9,10</m:t>
                        </m:r>
                      </m:e>
                    </m:d>
                  </m:oMath>
                </a14:m>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043" t="-2521"/>
                </a:stretch>
              </a:blipFill>
            </p:spPr>
            <p:txBody>
              <a:bodyPr/>
              <a:lstStyle/>
              <a:p>
                <a:r>
                  <a:rPr lang="zh-TW" altLang="en-US">
                    <a:noFill/>
                  </a:rPr>
                  <a:t> </a:t>
                </a:r>
              </a:p>
            </p:txBody>
          </p:sp>
        </mc:Fallback>
      </mc:AlternateContent>
      <p:pic>
        <p:nvPicPr>
          <p:cNvPr id="4" name="圖片 3"/>
          <p:cNvPicPr/>
          <p:nvPr/>
        </p:nvPicPr>
        <p:blipFill>
          <a:blip r:embed="rId3">
            <a:extLst>
              <a:ext uri="{28A0092B-C50C-407E-A947-70E740481C1C}">
                <a14:useLocalDpi xmlns:a14="http://schemas.microsoft.com/office/drawing/2010/main" val="0"/>
              </a:ext>
            </a:extLst>
          </a:blip>
          <a:stretch>
            <a:fillRect/>
          </a:stretch>
        </p:blipFill>
        <p:spPr>
          <a:xfrm>
            <a:off x="2059577" y="3719920"/>
            <a:ext cx="7909016" cy="1918199"/>
          </a:xfrm>
          <a:prstGeom prst="rect">
            <a:avLst/>
          </a:prstGeom>
        </p:spPr>
      </p:pic>
    </p:spTree>
    <p:extLst>
      <p:ext uri="{BB962C8B-B14F-4D97-AF65-F5344CB8AC3E}">
        <p14:creationId xmlns:p14="http://schemas.microsoft.com/office/powerpoint/2010/main" val="85195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en-US" altLang="zh-TW" b="1" dirty="0"/>
              <a:t>Self-rated Health </a:t>
            </a:r>
            <a:endParaRPr lang="zh-TW" altLang="zh-TW" b="1" dirty="0"/>
          </a:p>
        </p:txBody>
      </p:sp>
      <p:sp>
        <p:nvSpPr>
          <p:cNvPr id="3" name="內容版面配置區 2"/>
          <p:cNvSpPr>
            <a:spLocks noGrp="1"/>
          </p:cNvSpPr>
          <p:nvPr>
            <p:ph idx="1"/>
          </p:nvPr>
        </p:nvSpPr>
        <p:spPr/>
        <p:txBody>
          <a:bodyPr/>
          <a:lstStyle/>
          <a:p>
            <a:r>
              <a:rPr lang="zh-TW" altLang="en-US" dirty="0" smtClean="0"/>
              <a:t>問卷</a:t>
            </a:r>
            <a:endParaRPr lang="en-US" altLang="zh-TW" dirty="0" smtClean="0"/>
          </a:p>
          <a:p>
            <a:r>
              <a:rPr lang="en-US" altLang="zh-TW" dirty="0"/>
              <a:t>People are </a:t>
            </a:r>
            <a:r>
              <a:rPr lang="en-US" altLang="zh-TW" dirty="0" err="1"/>
              <a:t>asked,</a:t>
            </a:r>
            <a:r>
              <a:rPr lang="en-US" altLang="zh-TW" i="1" dirty="0" err="1"/>
              <a:t>“In</a:t>
            </a:r>
            <a:r>
              <a:rPr lang="en-US" altLang="zh-TW" i="1" dirty="0"/>
              <a:t> general, how would you rate your overall health?”</a:t>
            </a:r>
            <a:r>
              <a:rPr lang="en-US" altLang="zh-TW" dirty="0"/>
              <a:t> The answer scale comprises five levels: </a:t>
            </a:r>
            <a:r>
              <a:rPr lang="en-US" altLang="zh-TW" i="1" dirty="0"/>
              <a:t>Very good, Good, Moderate, Bad and Very bad.</a:t>
            </a:r>
            <a:endParaRPr lang="zh-TW" altLang="en-US" dirty="0"/>
          </a:p>
        </p:txBody>
      </p:sp>
      <mc:AlternateContent xmlns:mc="http://schemas.openxmlformats.org/markup-compatibility/2006">
        <mc:Choice xmlns:a14="http://schemas.microsoft.com/office/drawing/2010/main" Requires="a14">
          <p:sp>
            <p:nvSpPr>
              <p:cNvPr id="5" name="矩形 4"/>
              <p:cNvSpPr/>
              <p:nvPr/>
            </p:nvSpPr>
            <p:spPr>
              <a:xfrm>
                <a:off x="2965859" y="4257163"/>
                <a:ext cx="4202881" cy="14461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en-US" smtClean="0">
                              <a:latin typeface="Cambria Math" panose="02040503050406030204" pitchFamily="18" charset="0"/>
                            </a:rPr>
                          </m:ctrlPr>
                        </m:sSubPr>
                        <m:e>
                          <m:r>
                            <a:rPr lang="zh-TW" altLang="en-US" i="1">
                              <a:latin typeface="Cambria Math" panose="02040503050406030204" pitchFamily="18" charset="0"/>
                            </a:rPr>
                            <m:t>𝑆𝑅𝐻</m:t>
                          </m:r>
                        </m:e>
                        <m:sub>
                          <m:r>
                            <a:rPr lang="zh-TW" altLang="en-US" i="1">
                              <a:latin typeface="Cambria Math" panose="02040503050406030204" pitchFamily="18" charset="0"/>
                            </a:rPr>
                            <m:t>𝑡</m:t>
                          </m:r>
                        </m:sub>
                      </m:sSub>
                      <m:r>
                        <a:rPr lang="zh-TW" altLang="en-US" i="0">
                          <a:latin typeface="Cambria Math" panose="02040503050406030204" pitchFamily="18" charset="0"/>
                        </a:rPr>
                        <m:t>=</m:t>
                      </m:r>
                      <m:d>
                        <m:dPr>
                          <m:begChr m:val="{"/>
                          <m:endChr m:val=""/>
                          <m:ctrlPr>
                            <a:rPr lang="zh-TW" altLang="en-US" i="1">
                              <a:latin typeface="Cambria Math" panose="02040503050406030204" pitchFamily="18" charset="0"/>
                            </a:rPr>
                          </m:ctrlPr>
                        </m:dPr>
                        <m:e>
                          <m:m>
                            <m:mPr>
                              <m:mcs>
                                <m:mc>
                                  <m:mcPr>
                                    <m:count m:val="1"/>
                                    <m:mcJc m:val="center"/>
                                  </m:mcPr>
                                </m:mc>
                              </m:mcs>
                              <m:ctrlPr>
                                <a:rPr lang="zh-TW" altLang="en-US" i="1">
                                  <a:latin typeface="Cambria Math" panose="02040503050406030204" pitchFamily="18" charset="0"/>
                                </a:rPr>
                              </m:ctrlPr>
                            </m:mPr>
                            <m:mr>
                              <m:e>
                                <m:m>
                                  <m:mPr>
                                    <m:mcs>
                                      <m:mc>
                                        <m:mcPr>
                                          <m:count m:val="2"/>
                                          <m:mcJc m:val="center"/>
                                        </m:mcPr>
                                      </m:mc>
                                    </m:mcs>
                                    <m:ctrlPr>
                                      <a:rPr lang="zh-TW" altLang="en-US" i="1">
                                        <a:latin typeface="Cambria Math" panose="02040503050406030204" pitchFamily="18" charset="0"/>
                                      </a:rPr>
                                    </m:ctrlPr>
                                  </m:mPr>
                                  <m:mr>
                                    <m:e>
                                      <m:r>
                                        <a:rPr lang="zh-TW" altLang="en-US" i="0">
                                          <a:latin typeface="Cambria Math" panose="02040503050406030204" pitchFamily="18" charset="0"/>
                                        </a:rPr>
                                        <m:t>1</m:t>
                                      </m:r>
                                    </m:e>
                                    <m:e>
                                      <m:r>
                                        <a:rPr lang="zh-TW" altLang="en-US" i="1">
                                          <a:latin typeface="Cambria Math" panose="02040503050406030204" pitchFamily="18" charset="0"/>
                                        </a:rPr>
                                        <m:t>𝑆𝑅𝐻</m:t>
                                      </m:r>
                                      <m:r>
                                        <a:rPr lang="zh-TW" altLang="en-US" i="0">
                                          <a:latin typeface="Cambria Math" panose="02040503050406030204" pitchFamily="18" charset="0"/>
                                        </a:rPr>
                                        <m:t> </m:t>
                                      </m:r>
                                      <m:r>
                                        <a:rPr lang="zh-TW" altLang="en-US" i="1">
                                          <a:latin typeface="Cambria Math" panose="02040503050406030204" pitchFamily="18" charset="0"/>
                                        </a:rPr>
                                        <m:t>𝑟𝑒𝑐𝑜𝑟𝑑</m:t>
                                      </m:r>
                                      <m:r>
                                        <a:rPr lang="zh-TW" altLang="en-US" i="0">
                                          <a:latin typeface="Cambria Math" panose="02040503050406030204" pitchFamily="18" charset="0"/>
                                        </a:rPr>
                                        <m:t>=</m:t>
                                      </m:r>
                                      <m:r>
                                        <a:rPr lang="zh-TW" altLang="en-US" i="1">
                                          <a:latin typeface="Cambria Math" panose="02040503050406030204" pitchFamily="18" charset="0"/>
                                        </a:rPr>
                                        <m:t>𝑉𝑒𝑟𝑦</m:t>
                                      </m:r>
                                      <m:r>
                                        <a:rPr lang="zh-TW" altLang="en-US" i="0">
                                          <a:latin typeface="Cambria Math" panose="02040503050406030204" pitchFamily="18" charset="0"/>
                                        </a:rPr>
                                        <m:t> </m:t>
                                      </m:r>
                                      <m:r>
                                        <a:rPr lang="zh-TW" altLang="en-US" i="1">
                                          <a:latin typeface="Cambria Math" panose="02040503050406030204" pitchFamily="18" charset="0"/>
                                        </a:rPr>
                                        <m:t>𝐵𝑎𝑑</m:t>
                                      </m:r>
                                    </m:e>
                                  </m:mr>
                                  <m:mr>
                                    <m:e>
                                      <m:r>
                                        <a:rPr lang="zh-TW" altLang="en-US" i="0">
                                          <a:latin typeface="Cambria Math" panose="02040503050406030204" pitchFamily="18" charset="0"/>
                                        </a:rPr>
                                        <m:t>2</m:t>
                                      </m:r>
                                    </m:e>
                                    <m:e>
                                      <m:r>
                                        <a:rPr lang="zh-TW" altLang="en-US" i="1">
                                          <a:latin typeface="Cambria Math" panose="02040503050406030204" pitchFamily="18" charset="0"/>
                                        </a:rPr>
                                        <m:t>𝑆𝑅𝐻</m:t>
                                      </m:r>
                                      <m:r>
                                        <a:rPr lang="zh-TW" altLang="en-US" i="0">
                                          <a:latin typeface="Cambria Math" panose="02040503050406030204" pitchFamily="18" charset="0"/>
                                        </a:rPr>
                                        <m:t> </m:t>
                                      </m:r>
                                      <m:r>
                                        <a:rPr lang="zh-TW" altLang="en-US" i="1">
                                          <a:latin typeface="Cambria Math" panose="02040503050406030204" pitchFamily="18" charset="0"/>
                                        </a:rPr>
                                        <m:t>𝑟𝑒𝑐𝑜𝑟𝑑</m:t>
                                      </m:r>
                                      <m:r>
                                        <a:rPr lang="zh-TW" altLang="en-US" i="0">
                                          <a:latin typeface="Cambria Math" panose="02040503050406030204" pitchFamily="18" charset="0"/>
                                        </a:rPr>
                                        <m:t>=</m:t>
                                      </m:r>
                                      <m:r>
                                        <a:rPr lang="zh-TW" altLang="en-US" i="1">
                                          <a:latin typeface="Cambria Math" panose="02040503050406030204" pitchFamily="18" charset="0"/>
                                        </a:rPr>
                                        <m:t>𝐵𝑎𝑑</m:t>
                                      </m:r>
                                    </m:e>
                                  </m:mr>
                                  <m:mr>
                                    <m:e>
                                      <m:r>
                                        <a:rPr lang="zh-TW" altLang="en-US" i="0">
                                          <a:latin typeface="Cambria Math" panose="02040503050406030204" pitchFamily="18" charset="0"/>
                                        </a:rPr>
                                        <m:t>3</m:t>
                                      </m:r>
                                    </m:e>
                                    <m:e>
                                      <m:r>
                                        <a:rPr lang="zh-TW" altLang="en-US" i="1">
                                          <a:latin typeface="Cambria Math" panose="02040503050406030204" pitchFamily="18" charset="0"/>
                                        </a:rPr>
                                        <m:t>𝑆𝑅𝐻</m:t>
                                      </m:r>
                                      <m:r>
                                        <a:rPr lang="zh-TW" altLang="en-US" i="0">
                                          <a:latin typeface="Cambria Math" panose="02040503050406030204" pitchFamily="18" charset="0"/>
                                        </a:rPr>
                                        <m:t> </m:t>
                                      </m:r>
                                      <m:r>
                                        <a:rPr lang="zh-TW" altLang="en-US" i="1">
                                          <a:latin typeface="Cambria Math" panose="02040503050406030204" pitchFamily="18" charset="0"/>
                                        </a:rPr>
                                        <m:t>𝑟𝑒𝑐𝑜𝑟𝑑</m:t>
                                      </m:r>
                                      <m:r>
                                        <a:rPr lang="zh-TW" altLang="en-US" i="0">
                                          <a:latin typeface="Cambria Math" panose="02040503050406030204" pitchFamily="18" charset="0"/>
                                        </a:rPr>
                                        <m:t>=</m:t>
                                      </m:r>
                                      <m:r>
                                        <a:rPr lang="zh-TW" altLang="en-US" i="1">
                                          <a:latin typeface="Cambria Math" panose="02040503050406030204" pitchFamily="18" charset="0"/>
                                        </a:rPr>
                                        <m:t>𝑀𝑜𝑑𝑒𝑟𝑎𝑡𝑒</m:t>
                                      </m:r>
                                    </m:e>
                                  </m:mr>
                                </m:m>
                              </m:e>
                            </m:mr>
                            <m:mr>
                              <m:e>
                                <m:m>
                                  <m:mPr>
                                    <m:mcs>
                                      <m:mc>
                                        <m:mcPr>
                                          <m:count m:val="2"/>
                                          <m:mcJc m:val="center"/>
                                        </m:mcPr>
                                      </m:mc>
                                    </m:mcs>
                                    <m:ctrlPr>
                                      <a:rPr lang="zh-TW" altLang="en-US" i="1">
                                        <a:latin typeface="Cambria Math" panose="02040503050406030204" pitchFamily="18" charset="0"/>
                                      </a:rPr>
                                    </m:ctrlPr>
                                  </m:mPr>
                                  <m:mr>
                                    <m:e>
                                      <m:r>
                                        <a:rPr lang="zh-TW" altLang="en-US" i="0">
                                          <a:latin typeface="Cambria Math" panose="02040503050406030204" pitchFamily="18" charset="0"/>
                                        </a:rPr>
                                        <m:t> 4</m:t>
                                      </m:r>
                                    </m:e>
                                    <m:e>
                                      <m:r>
                                        <a:rPr lang="zh-TW" altLang="en-US" i="1">
                                          <a:latin typeface="Cambria Math" panose="02040503050406030204" pitchFamily="18" charset="0"/>
                                        </a:rPr>
                                        <m:t>𝑆𝑅𝐻</m:t>
                                      </m:r>
                                      <m:r>
                                        <a:rPr lang="zh-TW" altLang="en-US" i="0">
                                          <a:latin typeface="Cambria Math" panose="02040503050406030204" pitchFamily="18" charset="0"/>
                                        </a:rPr>
                                        <m:t> </m:t>
                                      </m:r>
                                      <m:r>
                                        <a:rPr lang="zh-TW" altLang="en-US" i="1">
                                          <a:latin typeface="Cambria Math" panose="02040503050406030204" pitchFamily="18" charset="0"/>
                                        </a:rPr>
                                        <m:t>𝑟𝑒𝑐𝑜𝑟𝑑</m:t>
                                      </m:r>
                                      <m:r>
                                        <a:rPr lang="zh-TW" altLang="en-US" i="0">
                                          <a:latin typeface="Cambria Math" panose="02040503050406030204" pitchFamily="18" charset="0"/>
                                        </a:rPr>
                                        <m:t>=</m:t>
                                      </m:r>
                                      <m:r>
                                        <a:rPr lang="zh-TW" altLang="en-US" i="1">
                                          <a:latin typeface="Cambria Math" panose="02040503050406030204" pitchFamily="18" charset="0"/>
                                        </a:rPr>
                                        <m:t>𝐺𝑜𝑜𝑑</m:t>
                                      </m:r>
                                    </m:e>
                                  </m:mr>
                                  <m:mr>
                                    <m:e>
                                      <m:r>
                                        <a:rPr lang="zh-TW" altLang="en-US" i="0">
                                          <a:latin typeface="Cambria Math" panose="02040503050406030204" pitchFamily="18" charset="0"/>
                                        </a:rPr>
                                        <m:t> 5</m:t>
                                      </m:r>
                                    </m:e>
                                    <m:e>
                                      <m:r>
                                        <a:rPr lang="zh-TW" altLang="en-US" i="1">
                                          <a:latin typeface="Cambria Math" panose="02040503050406030204" pitchFamily="18" charset="0"/>
                                        </a:rPr>
                                        <m:t>𝑆𝑅𝐻</m:t>
                                      </m:r>
                                      <m:r>
                                        <a:rPr lang="zh-TW" altLang="en-US" i="0">
                                          <a:latin typeface="Cambria Math" panose="02040503050406030204" pitchFamily="18" charset="0"/>
                                        </a:rPr>
                                        <m:t> </m:t>
                                      </m:r>
                                      <m:r>
                                        <a:rPr lang="zh-TW" altLang="en-US" i="1">
                                          <a:latin typeface="Cambria Math" panose="02040503050406030204" pitchFamily="18" charset="0"/>
                                        </a:rPr>
                                        <m:t>𝑟𝑒𝑐𝑜𝑟𝑑</m:t>
                                      </m:r>
                                      <m:r>
                                        <a:rPr lang="zh-TW" altLang="en-US" i="0">
                                          <a:latin typeface="Cambria Math" panose="02040503050406030204" pitchFamily="18" charset="0"/>
                                        </a:rPr>
                                        <m:t>=</m:t>
                                      </m:r>
                                      <m:r>
                                        <a:rPr lang="zh-TW" altLang="en-US" i="1">
                                          <a:latin typeface="Cambria Math" panose="02040503050406030204" pitchFamily="18" charset="0"/>
                                        </a:rPr>
                                        <m:t>𝑉𝑒𝑟𝑦</m:t>
                                      </m:r>
                                      <m:r>
                                        <a:rPr lang="zh-TW" altLang="en-US" i="0">
                                          <a:latin typeface="Cambria Math" panose="02040503050406030204" pitchFamily="18" charset="0"/>
                                        </a:rPr>
                                        <m:t> </m:t>
                                      </m:r>
                                      <m:r>
                                        <a:rPr lang="zh-TW" altLang="en-US" i="1">
                                          <a:latin typeface="Cambria Math" panose="02040503050406030204" pitchFamily="18" charset="0"/>
                                        </a:rPr>
                                        <m:t>𝐺𝑜𝑜𝑑</m:t>
                                      </m:r>
                                    </m:e>
                                  </m:mr>
                                </m:m>
                              </m:e>
                            </m:mr>
                          </m:m>
                        </m:e>
                      </m:d>
                    </m:oMath>
                  </m:oMathPara>
                </a14:m>
                <a:endParaRPr lang="zh-TW" altLang="en-US" dirty="0"/>
              </a:p>
            </p:txBody>
          </p:sp>
        </mc:Choice>
        <mc:Fallback>
          <p:sp>
            <p:nvSpPr>
              <p:cNvPr id="5" name="矩形 4"/>
              <p:cNvSpPr>
                <a:spLocks noRot="1" noChangeAspect="1" noMove="1" noResize="1" noEditPoints="1" noAdjustHandles="1" noChangeArrowheads="1" noChangeShapeType="1" noTextEdit="1"/>
              </p:cNvSpPr>
              <p:nvPr/>
            </p:nvSpPr>
            <p:spPr>
              <a:xfrm>
                <a:off x="2965859" y="4257163"/>
                <a:ext cx="4202881" cy="1446102"/>
              </a:xfrm>
              <a:prstGeom prst="rect">
                <a:avLst/>
              </a:prstGeom>
              <a:blipFill rotWithShape="0">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2841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Functional Status</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838200" y="3641271"/>
                <a:ext cx="10515600" cy="2535692"/>
              </a:xfrm>
            </p:spPr>
            <p:txBody>
              <a:bodyPr/>
              <a:lstStyle/>
              <a:p>
                <a:pPr marL="0" indent="0">
                  <a:buNone/>
                </a:pPr>
                <a:r>
                  <a:rPr lang="en-US" altLang="zh-TW" dirty="0"/>
                  <a:t>where </a:t>
                </a:r>
                <a14:m>
                  <m:oMath xmlns:m="http://schemas.openxmlformats.org/officeDocument/2006/math">
                    <m:sSub>
                      <m:sSubPr>
                        <m:ctrlPr>
                          <a:rPr lang="zh-TW" altLang="zh-TW" i="1"/>
                        </m:ctrlPr>
                      </m:sSubPr>
                      <m:e>
                        <m:r>
                          <a:rPr lang="en-US" altLang="zh-TW" i="1"/>
                          <m:t>𝑆𝑡𝑒𝑝</m:t>
                        </m:r>
                      </m:e>
                      <m:sub>
                        <m:r>
                          <a:rPr lang="en-US" altLang="zh-TW" i="1"/>
                          <m:t>𝑡</m:t>
                        </m:r>
                      </m:sub>
                    </m:sSub>
                  </m:oMath>
                </a14:m>
                <a:r>
                  <a:rPr lang="en-US" altLang="zh-TW" dirty="0"/>
                  <a:t> is the step count on day </a:t>
                </a:r>
                <a:r>
                  <a:rPr lang="en-US" altLang="zh-TW" i="1" dirty="0"/>
                  <a:t>t</a:t>
                </a:r>
                <a:r>
                  <a:rPr lang="en-US" altLang="zh-TW" dirty="0"/>
                  <a:t>. If the total step count of one day is lower than the threshold, this feature is labeled unhealthy, otherwise is it labeled healthy.</a:t>
                </a:r>
                <a:endParaRPr lang="zh-TW" altLang="zh-TW" dirty="0"/>
              </a:p>
              <a:p>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838200" y="3641271"/>
                <a:ext cx="10515600" cy="2535692"/>
              </a:xfrm>
              <a:blipFill rotWithShape="0">
                <a:blip r:embed="rId2"/>
                <a:stretch>
                  <a:fillRect l="-1217" t="-336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1548365" y="1955785"/>
                <a:ext cx="5317481" cy="9161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en-US" sz="2400" smtClean="0">
                              <a:latin typeface="Cambria Math" panose="02040503050406030204" pitchFamily="18" charset="0"/>
                            </a:rPr>
                          </m:ctrlPr>
                        </m:sSubPr>
                        <m:e>
                          <m:r>
                            <a:rPr lang="zh-TW" altLang="en-US" sz="2400" i="1">
                              <a:latin typeface="Cambria Math" panose="02040503050406030204" pitchFamily="18" charset="0"/>
                            </a:rPr>
                            <m:t>𝐻𝐸𝐴𝐿𝑇𝐻</m:t>
                          </m:r>
                        </m:e>
                        <m:sub>
                          <m:r>
                            <a:rPr lang="zh-TW" altLang="en-US" sz="2400" i="1">
                              <a:latin typeface="Cambria Math" panose="02040503050406030204" pitchFamily="18" charset="0"/>
                            </a:rPr>
                            <m:t>𝑡</m:t>
                          </m:r>
                        </m:sub>
                      </m:sSub>
                      <m:r>
                        <a:rPr lang="zh-TW" altLang="en-US" sz="2400" i="0">
                          <a:latin typeface="Cambria Math" panose="02040503050406030204" pitchFamily="18" charset="0"/>
                        </a:rPr>
                        <m:t>=</m:t>
                      </m:r>
                      <m:d>
                        <m:dPr>
                          <m:begChr m:val="{"/>
                          <m:endChr m:val=""/>
                          <m:ctrlPr>
                            <a:rPr lang="zh-TW" altLang="en-US" sz="2400" i="1">
                              <a:latin typeface="Cambria Math" panose="02040503050406030204" pitchFamily="18" charset="0"/>
                            </a:rPr>
                          </m:ctrlPr>
                        </m:dPr>
                        <m:e>
                          <m:eqArr>
                            <m:eqArrPr>
                              <m:ctrlPr>
                                <a:rPr lang="zh-TW" altLang="en-US" sz="2400" i="1">
                                  <a:latin typeface="Cambria Math" panose="02040503050406030204" pitchFamily="18" charset="0"/>
                                </a:rPr>
                              </m:ctrlPr>
                            </m:eqArrPr>
                            <m:e>
                              <m:r>
                                <a:rPr lang="zh-TW" altLang="en-US" sz="2400" i="0">
                                  <a:latin typeface="Cambria Math" panose="02040503050406030204" pitchFamily="18" charset="0"/>
                                </a:rPr>
                                <m:t>&amp;</m:t>
                              </m:r>
                              <m:m>
                                <m:mPr>
                                  <m:mcs>
                                    <m:mc>
                                      <m:mcPr>
                                        <m:count m:val="2"/>
                                        <m:mcJc m:val="center"/>
                                      </m:mcPr>
                                    </m:mc>
                                  </m:mcs>
                                  <m:ctrlPr>
                                    <a:rPr lang="zh-TW" altLang="en-US" sz="2400" i="1">
                                      <a:latin typeface="Cambria Math" panose="02040503050406030204" pitchFamily="18" charset="0"/>
                                    </a:rPr>
                                  </m:ctrlPr>
                                </m:mPr>
                                <m:mr>
                                  <m:e>
                                    <m:r>
                                      <a:rPr lang="zh-TW" altLang="en-US" sz="2400" i="1">
                                        <a:latin typeface="Cambria Math" panose="02040503050406030204" pitchFamily="18" charset="0"/>
                                      </a:rPr>
                                      <m:t>h𝑒𝑎𝑙𝑡h𝑦</m:t>
                                    </m:r>
                                  </m:e>
                                  <m:e>
                                    <m:r>
                                      <a:rPr lang="zh-TW" altLang="en-US" sz="2400" i="0">
                                        <a:latin typeface="Cambria Math" panose="02040503050406030204" pitchFamily="18" charset="0"/>
                                      </a:rPr>
                                      <m:t>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𝑆𝑡𝑒𝑝</m:t>
                                        </m:r>
                                      </m:e>
                                      <m:sub>
                                        <m:r>
                                          <a:rPr lang="zh-TW" altLang="en-US" sz="2400" i="1">
                                            <a:latin typeface="Cambria Math" panose="02040503050406030204" pitchFamily="18" charset="0"/>
                                          </a:rPr>
                                          <m:t>𝑡</m:t>
                                        </m:r>
                                      </m:sub>
                                    </m:sSub>
                                  </m:e>
                                </m:mr>
                              </m:m>
                              <m:r>
                                <a:rPr lang="zh-TW" altLang="en-US" sz="2400" i="0">
                                  <a:latin typeface="Cambria Math" panose="02040503050406030204" pitchFamily="18" charset="0"/>
                                </a:rPr>
                                <m:t>&gt;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𝑆𝑡𝑒𝑝</m:t>
                                  </m:r>
                                </m:sub>
                              </m:sSub>
                            </m:e>
                            <m:e>
                              <m:r>
                                <a:rPr lang="zh-TW" altLang="en-US" sz="2400" i="0">
                                  <a:latin typeface="Cambria Math" panose="02040503050406030204" pitchFamily="18" charset="0"/>
                                </a:rPr>
                                <m:t>&amp;</m:t>
                              </m:r>
                              <m:m>
                                <m:mPr>
                                  <m:mcs>
                                    <m:mc>
                                      <m:mcPr>
                                        <m:count m:val="2"/>
                                        <m:mcJc m:val="center"/>
                                      </m:mcPr>
                                    </m:mc>
                                  </m:mcs>
                                  <m:ctrlPr>
                                    <a:rPr lang="zh-TW" altLang="en-US" sz="2400" i="1">
                                      <a:latin typeface="Cambria Math" panose="02040503050406030204" pitchFamily="18" charset="0"/>
                                    </a:rPr>
                                  </m:ctrlPr>
                                </m:mPr>
                                <m:mr>
                                  <m:e>
                                    <m:r>
                                      <a:rPr lang="zh-TW" altLang="en-US" sz="2400" i="1">
                                        <a:latin typeface="Cambria Math" panose="02040503050406030204" pitchFamily="18" charset="0"/>
                                      </a:rPr>
                                      <m:t>𝑝𝑜𝑜𝑟</m:t>
                                    </m:r>
                                  </m:e>
                                  <m:e>
                                    <m:r>
                                      <a:rPr lang="zh-TW" altLang="en-US" sz="2400" i="0">
                                        <a:latin typeface="Cambria Math" panose="02040503050406030204" pitchFamily="18" charset="0"/>
                                      </a:rPr>
                                      <m:t>      </m:t>
                                    </m:r>
                                    <m:r>
                                      <a:rPr lang="zh-TW" altLang="en-US" sz="2400" i="1">
                                        <a:latin typeface="Cambria Math" panose="02040503050406030204" pitchFamily="18" charset="0"/>
                                      </a:rPr>
                                      <m:t>𝑜𝑡h𝑒𝑟𝑤𝑖𝑠𝑒</m:t>
                                    </m:r>
                                  </m:e>
                                </m:mr>
                              </m:m>
                            </m:e>
                          </m:eqArr>
                        </m:e>
                      </m:d>
                    </m:oMath>
                  </m:oMathPara>
                </a14:m>
                <a:endParaRPr lang="zh-TW" altLang="en-US" sz="2400" dirty="0"/>
              </a:p>
            </p:txBody>
          </p:sp>
        </mc:Choice>
        <mc:Fallback>
          <p:sp>
            <p:nvSpPr>
              <p:cNvPr id="4" name="矩形 3"/>
              <p:cNvSpPr>
                <a:spLocks noRot="1" noChangeAspect="1" noMove="1" noResize="1" noEditPoints="1" noAdjustHandles="1" noChangeArrowheads="1" noChangeShapeType="1" noTextEdit="1"/>
              </p:cNvSpPr>
              <p:nvPr/>
            </p:nvSpPr>
            <p:spPr>
              <a:xfrm>
                <a:off x="1548365" y="1955785"/>
                <a:ext cx="5317481" cy="916148"/>
              </a:xfrm>
              <a:prstGeom prst="rect">
                <a:avLst/>
              </a:prstGeom>
              <a:blipFill rotWithShape="0">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397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取特徵</a:t>
            </a:r>
            <a:r>
              <a:rPr lang="zh-TW" altLang="en-US" dirty="0"/>
              <a:t>值</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505902408"/>
              </p:ext>
            </p:extLst>
          </p:nvPr>
        </p:nvGraphicFramePr>
        <p:xfrm>
          <a:off x="2090058" y="1828799"/>
          <a:ext cx="5642972" cy="2782095"/>
        </p:xfrm>
        <a:graphic>
          <a:graphicData uri="http://schemas.openxmlformats.org/drawingml/2006/table">
            <a:tbl>
              <a:tblPr firstRow="1" firstCol="1" bandRow="1"/>
              <a:tblGrid>
                <a:gridCol w="1364776"/>
                <a:gridCol w="1422782"/>
                <a:gridCol w="1422782"/>
                <a:gridCol w="1432632"/>
              </a:tblGrid>
              <a:tr h="695524">
                <a:tc gridSpan="4">
                  <a:txBody>
                    <a:bodyPr/>
                    <a:lstStyle/>
                    <a:p>
                      <a:pPr algn="ctr">
                        <a:spcAft>
                          <a:spcPts val="0"/>
                        </a:spcAft>
                      </a:pPr>
                      <a:r>
                        <a:rPr lang="en-US" sz="1400" kern="100">
                          <a:effectLst/>
                          <a:latin typeface="Times New Roman" panose="02020603050405020304" pitchFamily="18" charset="0"/>
                          <a:ea typeface="新細明體" panose="02020500000000000000" pitchFamily="18" charset="-120"/>
                        </a:rPr>
                        <a:t>TABLE IV‑1 Correlation between unexplained weight loss and survival duration according to tumor type</a:t>
                      </a:r>
                      <a:endParaRPr lang="zh-TW" sz="1400" kern="100">
                        <a:effectLst/>
                        <a:latin typeface="Times New Roman" panose="02020603050405020304" pitchFamily="18" charset="0"/>
                        <a:ea typeface="新細明體" panose="02020500000000000000" pitchFamily="18" charset="-12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347762">
                <a:tc rowSpan="2">
                  <a:txBody>
                    <a:bodyPr/>
                    <a:lstStyle/>
                    <a:p>
                      <a:pPr algn="ctr">
                        <a:spcAft>
                          <a:spcPts val="0"/>
                        </a:spcAft>
                      </a:pPr>
                      <a:r>
                        <a:rPr lang="en-US" sz="1400" b="1" kern="100">
                          <a:effectLst/>
                          <a:latin typeface="Times New Roman" panose="02020603050405020304" pitchFamily="18" charset="0"/>
                          <a:ea typeface="新細明體" panose="02020500000000000000" pitchFamily="18" charset="-120"/>
                        </a:rPr>
                        <a:t>Tumor Type</a:t>
                      </a:r>
                      <a:endParaRPr lang="zh-TW" sz="1400" kern="100">
                        <a:effectLst/>
                        <a:latin typeface="Times New Roman" panose="02020603050405020304" pitchFamily="18"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2">
                  <a:txBody>
                    <a:bodyPr/>
                    <a:lstStyle/>
                    <a:p>
                      <a:pPr algn="ctr">
                        <a:spcAft>
                          <a:spcPts val="0"/>
                        </a:spcAft>
                      </a:pPr>
                      <a:r>
                        <a:rPr lang="en-US" sz="1400" b="1" kern="100">
                          <a:effectLst/>
                          <a:latin typeface="Times New Roman" panose="02020603050405020304" pitchFamily="18" charset="0"/>
                          <a:ea typeface="新細明體" panose="02020500000000000000" pitchFamily="18" charset="-120"/>
                        </a:rPr>
                        <a:t>Median Survival (weeks)</a:t>
                      </a:r>
                      <a:endParaRPr lang="zh-TW" sz="1400" kern="100">
                        <a:effectLst/>
                        <a:latin typeface="Times New Roman" panose="02020603050405020304" pitchFamily="18"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zh-TW" altLang="en-US"/>
                    </a:p>
                  </a:txBody>
                  <a:tcPr/>
                </a:tc>
                <a:tc rowSpan="2">
                  <a:txBody>
                    <a:bodyPr/>
                    <a:lstStyle/>
                    <a:p>
                      <a:pPr algn="ctr">
                        <a:spcAft>
                          <a:spcPts val="0"/>
                        </a:spcAft>
                      </a:pPr>
                      <a:r>
                        <a:rPr lang="en-US" sz="1400" b="1" kern="100">
                          <a:effectLst/>
                          <a:latin typeface="Times New Roman" panose="02020603050405020304" pitchFamily="18" charset="0"/>
                          <a:ea typeface="新細明體" panose="02020500000000000000" pitchFamily="18" charset="-120"/>
                        </a:rPr>
                        <a:t>p value</a:t>
                      </a:r>
                      <a:endParaRPr lang="zh-TW" sz="1400" kern="100">
                        <a:effectLst/>
                        <a:latin typeface="Times New Roman" panose="02020603050405020304" pitchFamily="18"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695524">
                <a:tc vMerge="1">
                  <a:txBody>
                    <a:bodyPr/>
                    <a:lstStyle/>
                    <a:p>
                      <a:endParaRPr lang="zh-TW" altLang="en-US"/>
                    </a:p>
                  </a:txBody>
                  <a:tcPr/>
                </a:tc>
                <a:tc>
                  <a:txBody>
                    <a:bodyPr/>
                    <a:lstStyle/>
                    <a:p>
                      <a:pPr algn="ctr">
                        <a:spcAft>
                          <a:spcPts val="0"/>
                        </a:spcAft>
                      </a:pPr>
                      <a:r>
                        <a:rPr lang="en-US" sz="1400" b="1" kern="100">
                          <a:effectLst/>
                          <a:latin typeface="Times New Roman" panose="02020603050405020304" pitchFamily="18" charset="0"/>
                          <a:ea typeface="新細明體" panose="02020500000000000000" pitchFamily="18" charset="-120"/>
                        </a:rPr>
                        <a:t>No Weight Loss</a:t>
                      </a:r>
                      <a:endParaRPr lang="zh-TW" sz="1400" kern="100">
                        <a:effectLst/>
                        <a:latin typeface="Times New Roman" panose="02020603050405020304" pitchFamily="18"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400" b="1" kern="100">
                          <a:effectLst/>
                          <a:latin typeface="Times New Roman" panose="02020603050405020304" pitchFamily="18" charset="0"/>
                          <a:ea typeface="新細明體" panose="02020500000000000000" pitchFamily="18" charset="-120"/>
                        </a:rPr>
                        <a:t>Weight Loss</a:t>
                      </a:r>
                      <a:endParaRPr lang="zh-TW" sz="1400" kern="100">
                        <a:effectLst/>
                        <a:latin typeface="Times New Roman" panose="02020603050405020304" pitchFamily="18"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vMerge="1">
                  <a:txBody>
                    <a:bodyPr/>
                    <a:lstStyle/>
                    <a:p>
                      <a:endParaRPr lang="zh-TW" altLang="en-US"/>
                    </a:p>
                  </a:txBody>
                  <a:tcPr/>
                </a:tc>
              </a:tr>
              <a:tr h="1043285">
                <a:tc>
                  <a:txBody>
                    <a:bodyPr/>
                    <a:lstStyle/>
                    <a:p>
                      <a:pPr algn="ctr">
                        <a:spcAft>
                          <a:spcPts val="0"/>
                        </a:spcAft>
                      </a:pPr>
                      <a:r>
                        <a:rPr lang="en-US" sz="1400" kern="100">
                          <a:effectLst/>
                          <a:latin typeface="Times New Roman" panose="02020603050405020304" pitchFamily="18" charset="0"/>
                          <a:ea typeface="新細明體" panose="02020500000000000000" pitchFamily="18" charset="-120"/>
                        </a:rPr>
                        <a:t>Breast</a:t>
                      </a:r>
                      <a:endParaRPr lang="zh-TW" sz="1400" kern="100">
                        <a:effectLst/>
                        <a:latin typeface="Times New Roman" panose="02020603050405020304" pitchFamily="18" charset="0"/>
                        <a:ea typeface="新細明體" panose="02020500000000000000" pitchFamily="18" charset="-120"/>
                      </a:endParaRPr>
                    </a:p>
                    <a:p>
                      <a:pPr algn="ctr">
                        <a:spcAft>
                          <a:spcPts val="0"/>
                        </a:spcAft>
                      </a:pPr>
                      <a:r>
                        <a:rPr lang="en-US" sz="1400" kern="100">
                          <a:effectLst/>
                          <a:latin typeface="Times New Roman" panose="02020603050405020304" pitchFamily="18" charset="0"/>
                          <a:ea typeface="新細明體" panose="02020500000000000000" pitchFamily="18" charset="-120"/>
                        </a:rPr>
                        <a:t>Colon</a:t>
                      </a:r>
                      <a:endParaRPr lang="zh-TW" sz="1400" kern="100">
                        <a:effectLst/>
                        <a:latin typeface="Times New Roman" panose="02020603050405020304" pitchFamily="18" charset="0"/>
                        <a:ea typeface="新細明體" panose="02020500000000000000" pitchFamily="18" charset="-120"/>
                      </a:endParaRPr>
                    </a:p>
                    <a:p>
                      <a:pPr algn="ctr">
                        <a:spcAft>
                          <a:spcPts val="0"/>
                        </a:spcAft>
                      </a:pPr>
                      <a:r>
                        <a:rPr lang="en-US" sz="1400" kern="100">
                          <a:effectLst/>
                          <a:latin typeface="Times New Roman" panose="02020603050405020304" pitchFamily="18" charset="0"/>
                          <a:ea typeface="新細明體" panose="02020500000000000000" pitchFamily="18" charset="-120"/>
                        </a:rPr>
                        <a:t>Prostate</a:t>
                      </a:r>
                      <a:endParaRPr lang="zh-TW" sz="1400" kern="100">
                        <a:effectLst/>
                        <a:latin typeface="Times New Roman" panose="02020603050405020304" pitchFamily="18"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51760" algn="l"/>
                          <a:tab pos="3488690" algn="l"/>
                        </a:tabLst>
                      </a:pPr>
                      <a:r>
                        <a:rPr lang="en-US" sz="1400" kern="100">
                          <a:effectLst/>
                          <a:latin typeface="Times New Roman" panose="02020603050405020304" pitchFamily="18" charset="0"/>
                          <a:ea typeface="新細明體" panose="02020500000000000000" pitchFamily="18" charset="-120"/>
                        </a:rPr>
                        <a:t>70</a:t>
                      </a:r>
                      <a:endParaRPr lang="zh-TW" sz="1400" kern="100">
                        <a:effectLst/>
                        <a:latin typeface="Times New Roman" panose="02020603050405020304" pitchFamily="18" charset="0"/>
                        <a:ea typeface="新細明體" panose="02020500000000000000" pitchFamily="18" charset="-120"/>
                      </a:endParaRPr>
                    </a:p>
                    <a:p>
                      <a:pPr algn="ctr">
                        <a:spcAft>
                          <a:spcPts val="0"/>
                        </a:spcAft>
                        <a:tabLst>
                          <a:tab pos="2651760" algn="l"/>
                          <a:tab pos="3488690" algn="l"/>
                        </a:tabLst>
                      </a:pPr>
                      <a:r>
                        <a:rPr lang="en-US" sz="1400" kern="100">
                          <a:effectLst/>
                          <a:latin typeface="Times New Roman" panose="02020603050405020304" pitchFamily="18" charset="0"/>
                          <a:ea typeface="新細明體" panose="02020500000000000000" pitchFamily="18" charset="-120"/>
                        </a:rPr>
                        <a:t>43</a:t>
                      </a:r>
                      <a:endParaRPr lang="zh-TW" sz="1400" kern="100">
                        <a:effectLst/>
                        <a:latin typeface="Times New Roman" panose="02020603050405020304" pitchFamily="18" charset="0"/>
                        <a:ea typeface="新細明體" panose="02020500000000000000" pitchFamily="18" charset="-120"/>
                      </a:endParaRPr>
                    </a:p>
                    <a:p>
                      <a:pPr algn="ctr">
                        <a:spcAft>
                          <a:spcPts val="0"/>
                        </a:spcAft>
                        <a:tabLst>
                          <a:tab pos="2651760" algn="l"/>
                          <a:tab pos="3488690" algn="l"/>
                        </a:tabLst>
                      </a:pPr>
                      <a:r>
                        <a:rPr lang="en-US" sz="1400" kern="100">
                          <a:effectLst/>
                          <a:latin typeface="Times New Roman" panose="02020603050405020304" pitchFamily="18" charset="0"/>
                          <a:ea typeface="新細明體" panose="02020500000000000000" pitchFamily="18" charset="-120"/>
                        </a:rPr>
                        <a:t>46</a:t>
                      </a:r>
                      <a:endParaRPr lang="zh-TW" sz="1400" kern="100">
                        <a:effectLst/>
                        <a:latin typeface="Times New Roman" panose="02020603050405020304" pitchFamily="18"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51760" algn="l"/>
                          <a:tab pos="3488690" algn="l"/>
                        </a:tabLst>
                      </a:pPr>
                      <a:r>
                        <a:rPr lang="en-US" sz="1400" kern="100">
                          <a:effectLst/>
                          <a:latin typeface="Times New Roman" panose="02020603050405020304" pitchFamily="18" charset="0"/>
                          <a:ea typeface="新細明體" panose="02020500000000000000" pitchFamily="18" charset="-120"/>
                        </a:rPr>
                        <a:t>45</a:t>
                      </a:r>
                      <a:endParaRPr lang="zh-TW" sz="1400" kern="100">
                        <a:effectLst/>
                        <a:latin typeface="Times New Roman" panose="02020603050405020304" pitchFamily="18" charset="0"/>
                        <a:ea typeface="新細明體" panose="02020500000000000000" pitchFamily="18" charset="-120"/>
                      </a:endParaRPr>
                    </a:p>
                    <a:p>
                      <a:pPr algn="ctr">
                        <a:spcAft>
                          <a:spcPts val="0"/>
                        </a:spcAft>
                        <a:tabLst>
                          <a:tab pos="2651760" algn="l"/>
                          <a:tab pos="3488690" algn="l"/>
                        </a:tabLst>
                      </a:pPr>
                      <a:r>
                        <a:rPr lang="en-US" sz="1400" kern="100">
                          <a:effectLst/>
                          <a:latin typeface="Times New Roman" panose="02020603050405020304" pitchFamily="18" charset="0"/>
                          <a:ea typeface="新細明體" panose="02020500000000000000" pitchFamily="18" charset="-120"/>
                        </a:rPr>
                        <a:t>21</a:t>
                      </a:r>
                      <a:endParaRPr lang="zh-TW" sz="1400" kern="100">
                        <a:effectLst/>
                        <a:latin typeface="Times New Roman" panose="02020603050405020304" pitchFamily="18" charset="0"/>
                        <a:ea typeface="新細明體" panose="02020500000000000000" pitchFamily="18" charset="-120"/>
                      </a:endParaRPr>
                    </a:p>
                    <a:p>
                      <a:pPr algn="ctr">
                        <a:spcAft>
                          <a:spcPts val="0"/>
                        </a:spcAft>
                        <a:tabLst>
                          <a:tab pos="2651760" algn="l"/>
                          <a:tab pos="3488690" algn="l"/>
                        </a:tabLst>
                      </a:pPr>
                      <a:r>
                        <a:rPr lang="en-US" sz="1400" kern="100">
                          <a:effectLst/>
                          <a:latin typeface="Times New Roman" panose="02020603050405020304" pitchFamily="18" charset="0"/>
                          <a:ea typeface="新細明體" panose="02020500000000000000" pitchFamily="18" charset="-120"/>
                        </a:rPr>
                        <a:t>24</a:t>
                      </a:r>
                      <a:endParaRPr lang="zh-TW" sz="1400" kern="100">
                        <a:effectLst/>
                        <a:latin typeface="Times New Roman" panose="02020603050405020304" pitchFamily="18"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51760" algn="l"/>
                          <a:tab pos="3488690" algn="l"/>
                        </a:tabLst>
                      </a:pPr>
                      <a:r>
                        <a:rPr lang="en-US" sz="1400" kern="100" dirty="0">
                          <a:effectLst/>
                          <a:latin typeface="Times New Roman" panose="02020603050405020304" pitchFamily="18" charset="0"/>
                          <a:ea typeface="新細明體" panose="02020500000000000000" pitchFamily="18" charset="-120"/>
                        </a:rPr>
                        <a:t>&lt;0.01</a:t>
                      </a:r>
                      <a:endParaRPr lang="zh-TW" sz="1400" kern="100" dirty="0">
                        <a:effectLst/>
                        <a:latin typeface="Times New Roman" panose="02020603050405020304" pitchFamily="18" charset="0"/>
                        <a:ea typeface="新細明體" panose="02020500000000000000" pitchFamily="18" charset="-120"/>
                      </a:endParaRPr>
                    </a:p>
                    <a:p>
                      <a:pPr algn="ctr">
                        <a:spcAft>
                          <a:spcPts val="0"/>
                        </a:spcAft>
                        <a:tabLst>
                          <a:tab pos="2651760" algn="l"/>
                          <a:tab pos="3488690" algn="l"/>
                        </a:tabLst>
                      </a:pPr>
                      <a:r>
                        <a:rPr lang="en-US" sz="1400" kern="100" dirty="0">
                          <a:effectLst/>
                          <a:latin typeface="Times New Roman" panose="02020603050405020304" pitchFamily="18" charset="0"/>
                          <a:ea typeface="新細明體" panose="02020500000000000000" pitchFamily="18" charset="-120"/>
                        </a:rPr>
                        <a:t>&lt;0.01</a:t>
                      </a:r>
                      <a:endParaRPr lang="zh-TW" sz="1400" kern="100" dirty="0">
                        <a:effectLst/>
                        <a:latin typeface="Times New Roman" panose="02020603050405020304" pitchFamily="18" charset="0"/>
                        <a:ea typeface="新細明體" panose="02020500000000000000" pitchFamily="18" charset="-120"/>
                      </a:endParaRPr>
                    </a:p>
                    <a:p>
                      <a:pPr algn="ctr">
                        <a:spcAft>
                          <a:spcPts val="0"/>
                        </a:spcAft>
                        <a:tabLst>
                          <a:tab pos="2651760" algn="l"/>
                          <a:tab pos="3488690" algn="l"/>
                        </a:tabLst>
                      </a:pPr>
                      <a:r>
                        <a:rPr lang="en-US" sz="1400" kern="100" dirty="0">
                          <a:effectLst/>
                          <a:latin typeface="Times New Roman" panose="02020603050405020304" pitchFamily="18" charset="0"/>
                          <a:ea typeface="新細明體" panose="02020500000000000000" pitchFamily="18" charset="-120"/>
                        </a:rPr>
                        <a:t>&lt;0.01</a:t>
                      </a:r>
                      <a:endParaRPr lang="zh-TW" sz="1400" kern="100" dirty="0">
                        <a:effectLst/>
                        <a:latin typeface="Times New Roman" panose="02020603050405020304" pitchFamily="18" charset="0"/>
                        <a:ea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0314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HRV</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243750194"/>
              </p:ext>
            </p:extLst>
          </p:nvPr>
        </p:nvGraphicFramePr>
        <p:xfrm>
          <a:off x="642257" y="2431294"/>
          <a:ext cx="7930242" cy="1828800"/>
        </p:xfrm>
        <a:graphic>
          <a:graphicData uri="http://schemas.openxmlformats.org/drawingml/2006/table">
            <a:tbl>
              <a:tblPr firstRow="1" firstCol="1" bandRow="1"/>
              <a:tblGrid>
                <a:gridCol w="1250532"/>
                <a:gridCol w="1304105"/>
                <a:gridCol w="3650574"/>
                <a:gridCol w="1725031"/>
              </a:tblGrid>
              <a:tr h="0">
                <a:tc gridSpan="4">
                  <a:txBody>
                    <a:bodyPr/>
                    <a:lstStyle/>
                    <a:p>
                      <a:pPr algn="ctr">
                        <a:lnSpc>
                          <a:spcPct val="150000"/>
                        </a:lnSpc>
                        <a:spcAft>
                          <a:spcPts val="0"/>
                        </a:spcAft>
                      </a:pPr>
                      <a:r>
                        <a:rPr lang="en-US" sz="1600" kern="100" dirty="0">
                          <a:effectLst/>
                          <a:latin typeface="Times New Roman" panose="02020603050405020304" pitchFamily="18" charset="0"/>
                          <a:ea typeface="新細明體" panose="02020500000000000000" pitchFamily="18" charset="-120"/>
                        </a:rPr>
                        <a:t>TABLE IV‑3 Frequency domain HRV indices</a:t>
                      </a:r>
                      <a:endParaRPr lang="zh-TW" sz="1600" kern="100" dirty="0">
                        <a:effectLst/>
                        <a:latin typeface="Times New Roman" panose="02020603050405020304" pitchFamily="18" charset="0"/>
                        <a:ea typeface="新細明體" panose="02020500000000000000" pitchFamily="18" charset="-12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0">
                <a:tc>
                  <a:txBody>
                    <a:bodyPr/>
                    <a:lstStyle/>
                    <a:p>
                      <a:pPr algn="ctr">
                        <a:spcAft>
                          <a:spcPts val="0"/>
                        </a:spcAft>
                      </a:pPr>
                      <a:r>
                        <a:rPr lang="en-US" sz="1600" b="1" kern="100">
                          <a:effectLst/>
                          <a:latin typeface="Times New Roman" panose="02020603050405020304" pitchFamily="18" charset="0"/>
                          <a:ea typeface="新細明體" panose="02020500000000000000" pitchFamily="18" charset="-120"/>
                        </a:rPr>
                        <a:t>Index</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600" b="1" kern="100">
                          <a:effectLst/>
                          <a:latin typeface="Times New Roman" panose="02020603050405020304" pitchFamily="18" charset="0"/>
                          <a:ea typeface="新細明體" panose="02020500000000000000" pitchFamily="18" charset="-120"/>
                        </a:rPr>
                        <a:t>Units</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600" b="1" kern="100">
                          <a:effectLst/>
                          <a:latin typeface="Times New Roman" panose="02020603050405020304" pitchFamily="18" charset="0"/>
                          <a:ea typeface="新細明體" panose="02020500000000000000" pitchFamily="18" charset="-120"/>
                        </a:rPr>
                        <a:t>Description</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600" b="1" kern="100">
                          <a:effectLst/>
                          <a:latin typeface="Times New Roman" panose="02020603050405020304" pitchFamily="18" charset="0"/>
                          <a:ea typeface="新細明體" panose="02020500000000000000" pitchFamily="18" charset="-120"/>
                        </a:rPr>
                        <a:t>Frequency range</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Total power</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ms</a:t>
                      </a:r>
                      <a:r>
                        <a:rPr lang="en-US" sz="1600" kern="100" baseline="30000">
                          <a:effectLst/>
                          <a:latin typeface="Times New Roman" panose="02020603050405020304" pitchFamily="18" charset="0"/>
                          <a:ea typeface="新細明體" panose="02020500000000000000" pitchFamily="18" charset="-120"/>
                        </a:rPr>
                        <a:t>2</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Variance of all NN intervals</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&lt;0.4 Hz</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ULF</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新細明體" panose="02020500000000000000" pitchFamily="18" charset="-120"/>
                        </a:rPr>
                        <a:t>ms</a:t>
                      </a:r>
                      <a:r>
                        <a:rPr lang="en-US" sz="1600" kern="100" baseline="30000" dirty="0">
                          <a:effectLst/>
                          <a:latin typeface="Times New Roman" panose="02020603050405020304" pitchFamily="18" charset="0"/>
                          <a:ea typeface="新細明體" panose="02020500000000000000" pitchFamily="18" charset="-120"/>
                        </a:rPr>
                        <a:t>2</a:t>
                      </a:r>
                      <a:endParaRPr lang="zh-TW" sz="16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Ultralow frequency power</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&lt;0.003 Hz</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VLF</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ms</a:t>
                      </a:r>
                      <a:r>
                        <a:rPr lang="en-US" sz="1600" kern="100" baseline="30000">
                          <a:effectLst/>
                          <a:latin typeface="Times New Roman" panose="02020603050405020304" pitchFamily="18" charset="0"/>
                          <a:ea typeface="新細明體" panose="02020500000000000000" pitchFamily="18" charset="-120"/>
                        </a:rPr>
                        <a:t>2</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Very low frequency power</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&lt;0.003 – 0.04 Hz</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600" kern="100" dirty="0">
                          <a:effectLst/>
                          <a:latin typeface="Times New Roman" panose="02020603050405020304" pitchFamily="18" charset="0"/>
                          <a:ea typeface="新細明體" panose="02020500000000000000" pitchFamily="18" charset="-120"/>
                        </a:rPr>
                        <a:t>LF</a:t>
                      </a:r>
                      <a:endParaRPr lang="zh-TW" sz="16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ms</a:t>
                      </a:r>
                      <a:r>
                        <a:rPr lang="en-US" sz="1600" kern="100" baseline="30000">
                          <a:effectLst/>
                          <a:latin typeface="Times New Roman" panose="02020603050405020304" pitchFamily="18" charset="0"/>
                          <a:ea typeface="新細明體" panose="02020500000000000000" pitchFamily="18" charset="-120"/>
                        </a:rPr>
                        <a:t>2</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新細明體" panose="02020500000000000000" pitchFamily="18" charset="-120"/>
                        </a:rPr>
                        <a:t>Low frequency power</a:t>
                      </a:r>
                      <a:endParaRPr lang="zh-TW" sz="16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0.04 – 0.15 Hz</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HF</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ms</a:t>
                      </a:r>
                      <a:r>
                        <a:rPr lang="en-US" sz="1600" kern="100" baseline="30000">
                          <a:effectLst/>
                          <a:latin typeface="Times New Roman" panose="02020603050405020304" pitchFamily="18" charset="0"/>
                          <a:ea typeface="新細明體" panose="02020500000000000000" pitchFamily="18" charset="-120"/>
                        </a:rPr>
                        <a:t>2</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新細明體" panose="02020500000000000000" pitchFamily="18" charset="-120"/>
                        </a:rPr>
                        <a:t>High frequency power</a:t>
                      </a:r>
                      <a:endParaRPr lang="zh-TW" sz="16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新細明體" panose="02020500000000000000" pitchFamily="18" charset="-120"/>
                        </a:rPr>
                        <a:t>0.15 – 0.4 Hz</a:t>
                      </a:r>
                      <a:endParaRPr lang="zh-TW" sz="16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744765" y="1436507"/>
            <a:ext cx="8938078"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25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2563" algn="l" defTabSz="914400" rtl="0" eaLnBrk="0" fontAlgn="base" latinLnBrk="0" hangingPunct="0">
              <a:lnSpc>
                <a:spcPct val="100000"/>
              </a:lnSpc>
              <a:spcBef>
                <a:spcPct val="0"/>
              </a:spcBef>
              <a:spcAft>
                <a:spcPct val="0"/>
              </a:spcAft>
              <a:buClrTx/>
              <a:buSzTx/>
              <a:buFontTx/>
              <a:buChar char="•"/>
              <a:tabLst/>
            </a:pPr>
            <a:r>
              <a:rPr kumimoji="0" lang="en-US" altLang="zh-TW"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HF</a:t>
            </a:r>
            <a:r>
              <a:rPr kumimoji="0" lang="zh-TW" altLang="en-US"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TW"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Activity of parasympathetic system</a:t>
            </a:r>
            <a:endParaRPr kumimoji="0" lang="en-US" altLang="zh-TW" sz="1400" b="0" i="0" u="none" strike="noStrike" cap="none" normalizeH="0" baseline="0" dirty="0" smtClean="0">
              <a:ln>
                <a:noFill/>
              </a:ln>
              <a:solidFill>
                <a:schemeClr val="tx1"/>
              </a:solidFill>
              <a:effectLst/>
            </a:endParaRPr>
          </a:p>
          <a:p>
            <a:pPr marL="0" marR="0" lvl="0" indent="182563" algn="l" defTabSz="914400" rtl="0" eaLnBrk="0" fontAlgn="base" latinLnBrk="0" hangingPunct="0">
              <a:lnSpc>
                <a:spcPct val="100000"/>
              </a:lnSpc>
              <a:spcBef>
                <a:spcPct val="0"/>
              </a:spcBef>
              <a:spcAft>
                <a:spcPct val="0"/>
              </a:spcAft>
              <a:buClrTx/>
              <a:buSzTx/>
              <a:buFontTx/>
              <a:buChar char="•"/>
              <a:tabLst/>
            </a:pPr>
            <a:r>
              <a:rPr kumimoji="0" lang="en-US" altLang="zh-TW"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LF</a:t>
            </a:r>
            <a:r>
              <a:rPr kumimoji="0" lang="zh-TW" altLang="en-US"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TW"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Activity of sympathetic system or ANS</a:t>
            </a:r>
            <a:endParaRPr kumimoji="0" lang="en-US" altLang="zh-TW" sz="1400" b="0" i="0" u="none" strike="noStrike" cap="none" normalizeH="0" baseline="0" dirty="0" smtClean="0">
              <a:ln>
                <a:noFill/>
              </a:ln>
              <a:solidFill>
                <a:schemeClr val="tx1"/>
              </a:solidFill>
              <a:effectLst/>
            </a:endParaRPr>
          </a:p>
          <a:p>
            <a:pPr marL="0" marR="0" lvl="0" indent="182563" algn="l" defTabSz="914400" rtl="0" eaLnBrk="0" fontAlgn="base" latinLnBrk="0" hangingPunct="0">
              <a:lnSpc>
                <a:spcPct val="100000"/>
              </a:lnSpc>
              <a:spcBef>
                <a:spcPct val="0"/>
              </a:spcBef>
              <a:spcAft>
                <a:spcPct val="0"/>
              </a:spcAft>
              <a:buClrTx/>
              <a:buSzTx/>
              <a:buFontTx/>
              <a:buChar char="•"/>
              <a:tabLst/>
            </a:pPr>
            <a:r>
              <a:rPr kumimoji="0" lang="en-US" altLang="zh-TW"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LF/HF ratio</a:t>
            </a:r>
            <a:r>
              <a:rPr kumimoji="0" lang="zh-TW" altLang="en-US"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r>
              <a:rPr kumimoji="0" lang="en-US" altLang="zh-TW"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Intersection of parasympathetic and sympathetic system</a:t>
            </a:r>
            <a:endParaRPr kumimoji="0" lang="en-US" altLang="zh-TW" sz="1400" b="0" i="0" u="none" strike="noStrike" cap="none" normalizeH="0" baseline="0" dirty="0" smtClean="0">
              <a:ln>
                <a:noFill/>
              </a:ln>
              <a:solidFill>
                <a:schemeClr val="tx1"/>
              </a:solidFill>
              <a:effectLst/>
            </a:endParaRPr>
          </a:p>
          <a:p>
            <a:pPr marL="0" marR="0" lvl="0" indent="182563" algn="l" defTabSz="914400" rtl="0" eaLnBrk="0" fontAlgn="base" latinLnBrk="0" hangingPunct="0">
              <a:lnSpc>
                <a:spcPct val="100000"/>
              </a:lnSpc>
              <a:spcBef>
                <a:spcPct val="0"/>
              </a:spcBef>
              <a:spcAft>
                <a:spcPct val="0"/>
              </a:spcAft>
              <a:buClrTx/>
              <a:buSzTx/>
              <a:buFontTx/>
              <a:buNone/>
              <a:tabLst/>
            </a:pPr>
            <a:endParaRPr kumimoji="0" lang="en-US" altLang="zh-TW"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109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HRV</a:t>
            </a:r>
            <a:endParaRPr lang="zh-TW" altLang="en-US" dirty="0"/>
          </a:p>
        </p:txBody>
      </p:sp>
      <mc:AlternateContent xmlns:mc="http://schemas.openxmlformats.org/markup-compatibility/2006">
        <mc:Choice xmlns:a14="http://schemas.microsoft.com/office/drawing/2010/main" Requires="a14">
          <p:sp>
            <p:nvSpPr>
              <p:cNvPr id="8" name="矩形 7"/>
              <p:cNvSpPr/>
              <p:nvPr/>
            </p:nvSpPr>
            <p:spPr>
              <a:xfrm>
                <a:off x="925286" y="2032495"/>
                <a:ext cx="6316436" cy="2321982"/>
              </a:xfrm>
              <a:prstGeom prst="rect">
                <a:avLst/>
              </a:prstGeom>
            </p:spPr>
            <p:txBody>
              <a:bodyPr wrap="square">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zh-TW" altLang="zh-TW" i="1" smtClean="0">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𝑁𝑜𝑟𝑚𝑎𝑡𝑖𝑣𝑒</m:t>
                          </m:r>
                        </m:e>
                        <m:sub>
                          <m:r>
                            <a:rPr lang="en-US" altLang="zh-TW" i="1">
                              <a:latin typeface="Cambria Math" panose="02040503050406030204" pitchFamily="18" charset="0"/>
                            </a:rPr>
                            <m:t>𝑖</m:t>
                          </m:r>
                        </m:sub>
                      </m:sSub>
                      <m:r>
                        <a:rPr lang="en-US" altLang="zh-TW" i="1">
                          <a:latin typeface="Cambria Math" panose="02040503050406030204" pitchFamily="18" charset="0"/>
                        </a:rPr>
                        <m:t>=</m:t>
                      </m:r>
                      <m:d>
                        <m:dPr>
                          <m:begChr m:val="{"/>
                          <m:endChr m:val=""/>
                          <m:ctrlPr>
                            <a:rPr lang="zh-TW" altLang="zh-TW"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TW" altLang="zh-TW" i="1">
                                  <a:effectLst/>
                                  <a:latin typeface="Cambria Math" panose="02040503050406030204" pitchFamily="18" charset="0"/>
                                  <a:ea typeface="Cambria Math" panose="02040503050406030204" pitchFamily="18" charset="0"/>
                                  <a:cs typeface="Times New Roman" panose="02020603050405020304" pitchFamily="18" charset="0"/>
                                </a:rPr>
                              </m:ctrlPr>
                            </m:eqArrPr>
                            <m:e>
                              <m:m>
                                <m:mPr>
                                  <m:mcs>
                                    <m:mc>
                                      <m:mcPr>
                                        <m:count m:val="3"/>
                                        <m:mcJc m:val="center"/>
                                      </m:mcPr>
                                    </m:mc>
                                  </m:mcs>
                                  <m:ctrlPr>
                                    <a:rPr lang="zh-TW" altLang="zh-TW"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TW" i="1">
                                        <a:latin typeface="Cambria Math" panose="02040503050406030204" pitchFamily="18" charset="0"/>
                                      </a:rPr>
                                      <m:t>1</m:t>
                                    </m:r>
                                  </m:e>
                                  <m:e>
                                    <m:r>
                                      <a:rPr lang="en-US" altLang="zh-TW" i="1">
                                        <a:latin typeface="Cambria Math" panose="02040503050406030204" pitchFamily="18" charset="0"/>
                                        <a:cs typeface="Times New Roman" panose="02020603050405020304" pitchFamily="18" charset="0"/>
                                      </a:rPr>
                                      <m:t> </m:t>
                                    </m:r>
                                  </m:e>
                                  <m:e>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m:t>
                                        </m:r>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−3</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𝜎</m:t>
                                        </m:r>
                                      </m:e>
                                      <m:sub>
                                        <m:r>
                                          <a:rPr lang="en-US" altLang="zh-TW" i="1">
                                            <a:latin typeface="Cambria Math" panose="02040503050406030204" pitchFamily="18" charset="0"/>
                                          </a:rPr>
                                          <m:t>𝑖</m:t>
                                        </m:r>
                                      </m:sub>
                                    </m:sSub>
                                  </m:e>
                                </m:mr>
                                <m:mr>
                                  <m:e>
                                    <m:r>
                                      <a:rPr lang="en-US" altLang="zh-TW" i="1">
                                        <a:latin typeface="Cambria Math" panose="02040503050406030204" pitchFamily="18" charset="0"/>
                                      </a:rPr>
                                      <m:t>2</m:t>
                                    </m:r>
                                  </m:e>
                                  <m:e>
                                    <m:r>
                                      <a:rPr lang="en-US" altLang="zh-TW" i="1">
                                        <a:latin typeface="Cambria Math" panose="02040503050406030204" pitchFamily="18" charset="0"/>
                                        <a:cs typeface="Times New Roman" panose="02020603050405020304" pitchFamily="18" charset="0"/>
                                      </a:rPr>
                                      <m:t> </m:t>
                                    </m:r>
                                  </m:e>
                                  <m:e>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3</m:t>
                                        </m:r>
                                        <m:r>
                                          <a:rPr lang="en-US" altLang="zh-TW" i="1">
                                            <a:latin typeface="Cambria Math" panose="02040503050406030204" pitchFamily="18" charset="0"/>
                                          </a:rPr>
                                          <m:t>𝜎</m:t>
                                        </m:r>
                                      </m:e>
                                      <m:sub>
                                        <m:r>
                                          <a:rPr lang="en-US" altLang="zh-TW" i="1">
                                            <a:latin typeface="Cambria Math" panose="02040503050406030204" pitchFamily="18" charset="0"/>
                                          </a:rPr>
                                          <m:t>𝑖</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&lt;</m:t>
                                        </m:r>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2</m:t>
                                        </m:r>
                                        <m:r>
                                          <a:rPr lang="en-US" altLang="zh-TW" i="1">
                                            <a:latin typeface="Cambria Math" panose="02040503050406030204" pitchFamily="18" charset="0"/>
                                          </a:rPr>
                                          <m:t>𝜎</m:t>
                                        </m:r>
                                      </m:e>
                                      <m:sub>
                                        <m:r>
                                          <a:rPr lang="en-US" altLang="zh-TW" i="1">
                                            <a:latin typeface="Cambria Math" panose="02040503050406030204" pitchFamily="18" charset="0"/>
                                          </a:rPr>
                                          <m:t>𝑖</m:t>
                                        </m:r>
                                      </m:sub>
                                    </m:sSub>
                                  </m:e>
                                </m:mr>
                                <m:mr>
                                  <m:e>
                                    <m:r>
                                      <a:rPr lang="en-US" altLang="zh-TW" i="1">
                                        <a:latin typeface="Cambria Math" panose="02040503050406030204" pitchFamily="18" charset="0"/>
                                      </a:rPr>
                                      <m:t>3</m:t>
                                    </m:r>
                                  </m:e>
                                  <m:e>
                                    <m:r>
                                      <a:rPr lang="en-US" altLang="zh-TW" i="1">
                                        <a:latin typeface="Cambria Math" panose="02040503050406030204" pitchFamily="18" charset="0"/>
                                        <a:cs typeface="Times New Roman" panose="02020603050405020304" pitchFamily="18" charset="0"/>
                                      </a:rPr>
                                      <m:t> </m:t>
                                    </m:r>
                                  </m:e>
                                  <m:e>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2</m:t>
                                        </m:r>
                                        <m:r>
                                          <a:rPr lang="en-US" altLang="zh-TW" i="1">
                                            <a:latin typeface="Cambria Math" panose="02040503050406030204" pitchFamily="18" charset="0"/>
                                          </a:rPr>
                                          <m:t>𝜎</m:t>
                                        </m:r>
                                      </m:e>
                                      <m:sub>
                                        <m:r>
                                          <a:rPr lang="en-US" altLang="zh-TW" i="1">
                                            <a:latin typeface="Cambria Math" panose="02040503050406030204" pitchFamily="18" charset="0"/>
                                          </a:rPr>
                                          <m:t>𝑖</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&lt;</m:t>
                                        </m:r>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𝜎</m:t>
                                        </m:r>
                                      </m:e>
                                      <m:sub>
                                        <m:r>
                                          <a:rPr lang="en-US" altLang="zh-TW" i="1">
                                            <a:latin typeface="Cambria Math" panose="02040503050406030204" pitchFamily="18" charset="0"/>
                                          </a:rPr>
                                          <m:t>𝑖</m:t>
                                        </m:r>
                                      </m:sub>
                                    </m:sSub>
                                  </m:e>
                                </m:mr>
                              </m:m>
                            </m:e>
                            <m:e>
                              <m:m>
                                <m:mPr>
                                  <m:mcs>
                                    <m:mc>
                                      <m:mcPr>
                                        <m:count m:val="3"/>
                                        <m:mcJc m:val="center"/>
                                      </m:mcPr>
                                    </m:mc>
                                  </m:mcs>
                                  <m:ctrlPr>
                                    <a:rPr lang="zh-TW" altLang="zh-TW"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TW" i="1">
                                        <a:latin typeface="Cambria Math" panose="02040503050406030204" pitchFamily="18" charset="0"/>
                                      </a:rPr>
                                      <m:t>4</m:t>
                                    </m:r>
                                  </m:e>
                                  <m:e>
                                    <m:r>
                                      <a:rPr lang="en-US" altLang="zh-TW" i="1">
                                        <a:latin typeface="Cambria Math" panose="02040503050406030204" pitchFamily="18" charset="0"/>
                                        <a:cs typeface="Times New Roman" panose="02020603050405020304" pitchFamily="18" charset="0"/>
                                      </a:rPr>
                                      <m:t> </m:t>
                                    </m:r>
                                  </m:e>
                                  <m:e>
                                    <m:r>
                                      <a:rPr lang="en-US" altLang="zh-TW" i="1">
                                        <a:latin typeface="Cambria Math" panose="02040503050406030204" pitchFamily="18" charset="0"/>
                                      </a:rPr>
                                      <m:t>     </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𝜎</m:t>
                                        </m:r>
                                      </m:e>
                                      <m:sub>
                                        <m:r>
                                          <a:rPr lang="en-US" altLang="zh-TW" i="1">
                                            <a:latin typeface="Cambria Math" panose="02040503050406030204" pitchFamily="18" charset="0"/>
                                          </a:rPr>
                                          <m:t>𝑖</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&lt;</m:t>
                                        </m:r>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𝜎</m:t>
                                        </m:r>
                                      </m:e>
                                      <m:sub>
                                        <m:r>
                                          <a:rPr lang="en-US" altLang="zh-TW" i="1">
                                            <a:latin typeface="Cambria Math" panose="02040503050406030204" pitchFamily="18" charset="0"/>
                                          </a:rPr>
                                          <m:t>𝑖</m:t>
                                        </m:r>
                                      </m:sub>
                                    </m:sSub>
                                  </m:e>
                                </m:mr>
                              </m:m>
                            </m:e>
                            <m:e>
                              <m:m>
                                <m:mPr>
                                  <m:mcs>
                                    <m:mc>
                                      <m:mcPr>
                                        <m:count m:val="3"/>
                                        <m:mcJc m:val="center"/>
                                      </m:mcPr>
                                    </m:mc>
                                  </m:mcs>
                                  <m:ctrlPr>
                                    <a:rPr lang="zh-TW" altLang="zh-TW"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TW" i="1">
                                        <a:latin typeface="Cambria Math" panose="02040503050406030204" pitchFamily="18" charset="0"/>
                                      </a:rPr>
                                      <m:t>3</m:t>
                                    </m:r>
                                  </m:e>
                                  <m:e>
                                    <m:r>
                                      <a:rPr lang="en-US" altLang="zh-TW" i="1">
                                        <a:latin typeface="Cambria Math" panose="02040503050406030204" pitchFamily="18" charset="0"/>
                                        <a:cs typeface="Times New Roman" panose="02020603050405020304" pitchFamily="18" charset="0"/>
                                      </a:rPr>
                                      <m:t> </m:t>
                                    </m:r>
                                  </m:e>
                                  <m:e>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𝜎</m:t>
                                        </m:r>
                                      </m:e>
                                      <m:sub>
                                        <m:r>
                                          <a:rPr lang="en-US" altLang="zh-TW" i="1">
                                            <a:latin typeface="Cambria Math" panose="02040503050406030204" pitchFamily="18" charset="0"/>
                                          </a:rPr>
                                          <m:t>𝑖</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&lt;</m:t>
                                        </m:r>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2</m:t>
                                        </m:r>
                                        <m:r>
                                          <a:rPr lang="en-US" altLang="zh-TW" i="1">
                                            <a:latin typeface="Cambria Math" panose="02040503050406030204" pitchFamily="18" charset="0"/>
                                          </a:rPr>
                                          <m:t>𝜎</m:t>
                                        </m:r>
                                      </m:e>
                                      <m:sub>
                                        <m:r>
                                          <a:rPr lang="en-US" altLang="zh-TW" i="1">
                                            <a:latin typeface="Cambria Math" panose="02040503050406030204" pitchFamily="18" charset="0"/>
                                          </a:rPr>
                                          <m:t>𝑖</m:t>
                                        </m:r>
                                      </m:sub>
                                    </m:sSub>
                                  </m:e>
                                </m:mr>
                                <m:mr>
                                  <m:e>
                                    <m:r>
                                      <a:rPr lang="en-US" altLang="zh-TW" i="1">
                                        <a:latin typeface="Cambria Math" panose="02040503050406030204" pitchFamily="18" charset="0"/>
                                      </a:rPr>
                                      <m:t>2</m:t>
                                    </m:r>
                                  </m:e>
                                  <m:e>
                                    <m:r>
                                      <a:rPr lang="en-US" altLang="zh-TW" i="1">
                                        <a:latin typeface="Cambria Math" panose="02040503050406030204" pitchFamily="18" charset="0"/>
                                        <a:cs typeface="Times New Roman" panose="02020603050405020304" pitchFamily="18" charset="0"/>
                                      </a:rPr>
                                      <m:t> </m:t>
                                    </m:r>
                                  </m:e>
                                  <m:e>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+2</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𝜎</m:t>
                                        </m:r>
                                      </m:e>
                                      <m:sub>
                                        <m:r>
                                          <a:rPr lang="en-US" altLang="zh-TW" i="1">
                                            <a:latin typeface="Cambria Math" panose="02040503050406030204" pitchFamily="18" charset="0"/>
                                          </a:rPr>
                                          <m:t>𝑖</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&lt;</m:t>
                                        </m:r>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+3</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𝜎</m:t>
                                        </m:r>
                                      </m:e>
                                      <m:sub>
                                        <m:r>
                                          <a:rPr lang="en-US" altLang="zh-TW" i="1">
                                            <a:latin typeface="Cambria Math" panose="02040503050406030204" pitchFamily="18" charset="0"/>
                                          </a:rPr>
                                          <m:t>𝑖</m:t>
                                        </m:r>
                                      </m:sub>
                                    </m:sSub>
                                  </m:e>
                                </m:mr>
                                <m:mr>
                                  <m:e>
                                    <m:r>
                                      <a:rPr lang="en-US" altLang="zh-TW" i="1">
                                        <a:latin typeface="Cambria Math" panose="02040503050406030204" pitchFamily="18" charset="0"/>
                                      </a:rPr>
                                      <m:t>1</m:t>
                                    </m:r>
                                  </m:e>
                                  <m:e>
                                    <m:r>
                                      <a:rPr lang="en-US" altLang="zh-TW" i="1">
                                        <a:latin typeface="Cambria Math" panose="02040503050406030204" pitchFamily="18" charset="0"/>
                                        <a:cs typeface="Times New Roman" panose="02020603050405020304" pitchFamily="18" charset="0"/>
                                      </a:rPr>
                                      <m:t> </m:t>
                                    </m:r>
                                  </m:e>
                                  <m:e>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𝜇</m:t>
                                        </m:r>
                                      </m:e>
                                      <m:sub>
                                        <m:r>
                                          <a:rPr lang="en-US" altLang="zh-TW" i="1">
                                            <a:latin typeface="Cambria Math" panose="02040503050406030204" pitchFamily="18" charset="0"/>
                                          </a:rPr>
                                          <m:t>𝑖</m:t>
                                        </m:r>
                                      </m:sub>
                                    </m:sSub>
                                    <m:r>
                                      <a:rPr lang="en-US" altLang="zh-TW" i="1">
                                        <a:latin typeface="Cambria Math" panose="02040503050406030204" pitchFamily="18" charset="0"/>
                                      </a:rPr>
                                      <m:t>+3</m:t>
                                    </m:r>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𝜎</m:t>
                                        </m:r>
                                      </m:e>
                                      <m:sub>
                                        <m:r>
                                          <a:rPr lang="en-US" altLang="zh-TW" i="1">
                                            <a:latin typeface="Cambria Math" panose="02040503050406030204" pitchFamily="18" charset="0"/>
                                          </a:rPr>
                                          <m:t>𝑖</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rPr>
                                          <m:t>&lt;</m:t>
                                        </m:r>
                                        <m:r>
                                          <a:rPr lang="en-US" altLang="zh-TW" i="1">
                                            <a:latin typeface="Cambria Math" panose="02040503050406030204" pitchFamily="18" charset="0"/>
                                          </a:rPr>
                                          <m:t>𝑥</m:t>
                                        </m:r>
                                      </m:e>
                                      <m:sub>
                                        <m:r>
                                          <a:rPr lang="en-US" altLang="zh-TW" i="1">
                                            <a:latin typeface="Cambria Math" panose="02040503050406030204" pitchFamily="18" charset="0"/>
                                          </a:rPr>
                                          <m:t>𝑖</m:t>
                                        </m:r>
                                      </m:sub>
                                    </m:sSub>
                                  </m:e>
                                </m:mr>
                              </m:m>
                            </m:e>
                          </m:eqArr>
                        </m:e>
                      </m:d>
                    </m:oMath>
                  </m:oMathPara>
                </a14:m>
                <a:endParaRPr lang="zh-TW" altLang="zh-TW" sz="2400" dirty="0">
                  <a:latin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altLang="zh-TW" i="1" kern="0">
                          <a:latin typeface="Cambria Math" panose="02040503050406030204" pitchFamily="18" charset="0"/>
                          <a:cs typeface="Times New Roman" panose="02020603050405020304" pitchFamily="18" charset="0"/>
                        </a:rPr>
                        <m:t>𝑖</m:t>
                      </m:r>
                      <m:r>
                        <a:rPr lang="en-US" altLang="zh-TW" i="1" kern="0">
                          <a:latin typeface="Cambria Math" panose="02040503050406030204" pitchFamily="18" charset="0"/>
                          <a:cs typeface="Times New Roman" panose="02020603050405020304" pitchFamily="18" charset="0"/>
                        </a:rPr>
                        <m:t>∈</m:t>
                      </m:r>
                      <m:d>
                        <m:dPr>
                          <m:begChr m:val="{"/>
                          <m:endChr m:val="}"/>
                          <m:ctrlPr>
                            <a:rPr lang="zh-TW" altLang="zh-TW" i="1">
                              <a:effectLst/>
                              <a:latin typeface="Cambria Math" panose="02040503050406030204" pitchFamily="18" charset="0"/>
                              <a:ea typeface="Cambria Math" panose="02040503050406030204" pitchFamily="18" charset="0"/>
                            </a:rPr>
                          </m:ctrlPr>
                        </m:dPr>
                        <m:e>
                          <m:r>
                            <a:rPr lang="en-US" altLang="zh-TW" i="1" kern="0">
                              <a:latin typeface="Cambria Math" panose="02040503050406030204" pitchFamily="18" charset="0"/>
                              <a:cs typeface="Times New Roman" panose="02020603050405020304" pitchFamily="18" charset="0"/>
                            </a:rPr>
                            <m:t>𝑆𝐷𝑁𝑁</m:t>
                          </m:r>
                          <m:r>
                            <a:rPr lang="en-US" altLang="zh-TW" i="1" kern="0">
                              <a:latin typeface="Cambria Math" panose="02040503050406030204" pitchFamily="18" charset="0"/>
                              <a:cs typeface="Times New Roman" panose="02020603050405020304" pitchFamily="18" charset="0"/>
                            </a:rPr>
                            <m:t>,</m:t>
                          </m:r>
                          <m:r>
                            <a:rPr lang="en-US" altLang="zh-TW" i="1" kern="0">
                              <a:latin typeface="Cambria Math" panose="02040503050406030204" pitchFamily="18" charset="0"/>
                              <a:cs typeface="Times New Roman" panose="02020603050405020304" pitchFamily="18" charset="0"/>
                            </a:rPr>
                            <m:t>𝐿𝐹</m:t>
                          </m:r>
                          <m:r>
                            <a:rPr lang="en-US" altLang="zh-TW" i="1" kern="0">
                              <a:latin typeface="Cambria Math" panose="02040503050406030204" pitchFamily="18" charset="0"/>
                              <a:cs typeface="Times New Roman" panose="02020603050405020304" pitchFamily="18" charset="0"/>
                            </a:rPr>
                            <m:t>,</m:t>
                          </m:r>
                          <m:r>
                            <a:rPr lang="en-US" altLang="zh-TW" i="1" kern="0">
                              <a:latin typeface="Cambria Math" panose="02040503050406030204" pitchFamily="18" charset="0"/>
                              <a:cs typeface="Times New Roman" panose="02020603050405020304" pitchFamily="18" charset="0"/>
                            </a:rPr>
                            <m:t>𝐻𝐹</m:t>
                          </m:r>
                          <m:r>
                            <a:rPr lang="en-US" altLang="zh-TW" i="1" kern="0">
                              <a:latin typeface="Cambria Math" panose="02040503050406030204" pitchFamily="18" charset="0"/>
                              <a:cs typeface="Times New Roman" panose="02020603050405020304" pitchFamily="18" charset="0"/>
                            </a:rPr>
                            <m:t>,</m:t>
                          </m:r>
                          <m:r>
                            <a:rPr lang="en-US" altLang="zh-TW" i="1" kern="0">
                              <a:latin typeface="Cambria Math" panose="02040503050406030204" pitchFamily="18" charset="0"/>
                              <a:cs typeface="Times New Roman" panose="02020603050405020304" pitchFamily="18" charset="0"/>
                            </a:rPr>
                            <m:t>𝐿𝐹</m:t>
                          </m:r>
                          <m:r>
                            <a:rPr lang="en-US" altLang="zh-TW" i="1" kern="0">
                              <a:latin typeface="Cambria Math" panose="02040503050406030204" pitchFamily="18" charset="0"/>
                              <a:cs typeface="Times New Roman" panose="02020603050405020304" pitchFamily="18" charset="0"/>
                            </a:rPr>
                            <m:t>/</m:t>
                          </m:r>
                          <m:r>
                            <a:rPr lang="en-US" altLang="zh-TW" i="1" kern="0">
                              <a:latin typeface="Cambria Math" panose="02040503050406030204" pitchFamily="18" charset="0"/>
                              <a:cs typeface="Times New Roman" panose="02020603050405020304" pitchFamily="18" charset="0"/>
                            </a:rPr>
                            <m:t>𝐻𝐹</m:t>
                          </m:r>
                        </m:e>
                      </m:d>
                    </m:oMath>
                  </m:oMathPara>
                </a14:m>
                <a:endParaRPr lang="zh-TW" altLang="en-US" dirty="0"/>
              </a:p>
            </p:txBody>
          </p:sp>
        </mc:Choice>
        <mc:Fallback>
          <p:sp>
            <p:nvSpPr>
              <p:cNvPr id="8" name="矩形 7"/>
              <p:cNvSpPr>
                <a:spLocks noRot="1" noChangeAspect="1" noMove="1" noResize="1" noEditPoints="1" noAdjustHandles="1" noChangeArrowheads="1" noChangeShapeType="1" noTextEdit="1"/>
              </p:cNvSpPr>
              <p:nvPr/>
            </p:nvSpPr>
            <p:spPr>
              <a:xfrm>
                <a:off x="925286" y="2032495"/>
                <a:ext cx="6316436" cy="2321982"/>
              </a:xfrm>
              <a:prstGeom prst="rect">
                <a:avLst/>
              </a:prstGeom>
              <a:blipFill rotWithShape="0">
                <a:blip r:embed="rId2"/>
                <a:stretch>
                  <a:fillRect b="-1312"/>
                </a:stretch>
              </a:blipFill>
            </p:spPr>
            <p:txBody>
              <a:bodyPr/>
              <a:lstStyle/>
              <a:p>
                <a:r>
                  <a:rPr lang="zh-TW" altLang="en-US">
                    <a:noFill/>
                  </a:rPr>
                  <a:t> </a:t>
                </a:r>
              </a:p>
            </p:txBody>
          </p:sp>
        </mc:Fallback>
      </mc:AlternateContent>
      <p:sp>
        <p:nvSpPr>
          <p:cNvPr id="9" name="Rectangle 3"/>
          <p:cNvSpPr>
            <a:spLocks noGrp="1" noChangeArrowheads="1"/>
          </p:cNvSpPr>
          <p:nvPr>
            <p:ph idx="1"/>
          </p:nvPr>
        </p:nvSpPr>
        <p:spPr bwMode="auto">
          <a:xfrm>
            <a:off x="925286" y="4696284"/>
            <a:ext cx="98143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82563"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where</a:t>
            </a:r>
            <a:r>
              <a:rPr kumimoji="0" lang="en-US" altLang="zh-TW" sz="1800" b="0" i="1" u="none" strike="noStrike" cap="none" normalizeH="0" baseline="0" dirty="0" smtClean="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  </a:t>
            </a:r>
            <a:r>
              <a:rPr kumimoji="0" lang="en-US" altLang="zh-TW" sz="1800" b="0" i="1" u="none" strike="noStrike" cap="none" normalizeH="0" baseline="0" dirty="0" err="1" smtClean="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μi</a:t>
            </a:r>
            <a:r>
              <a:rPr kumimoji="0" lang="en-US" altLang="zh-TW" sz="18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and </a:t>
            </a:r>
            <a:r>
              <a:rPr kumimoji="0" lang="en-US" altLang="zh-TW" sz="1800" b="0" i="1" u="none" strike="noStrike" cap="none" normalizeH="0" baseline="0" dirty="0" err="1" smtClean="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σi</a:t>
            </a:r>
            <a:r>
              <a:rPr kumimoji="0" lang="en-US" altLang="zh-TW" sz="18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are parameters of normal distribution transformed from the quartiles of normative data from TABLE IV‑8. </a:t>
            </a:r>
            <a:r>
              <a:rPr kumimoji="0" lang="en-US" altLang="zh-TW" sz="1800" b="0" i="1" u="none" strike="noStrike" cap="none" normalizeH="0" baseline="0" dirty="0" smtClean="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xi</a:t>
            </a:r>
            <a:r>
              <a:rPr kumimoji="0" lang="en-US" altLang="zh-TW" sz="18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refers to HRV measurements from sensor data. </a:t>
            </a:r>
            <a:r>
              <a:rPr kumimoji="0" lang="en-US" altLang="zh-TW" sz="1800" b="0" i="1" u="none" strike="noStrike" cap="none" normalizeH="0" baseline="0" dirty="0" err="1" smtClean="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Normativei</a:t>
            </a:r>
            <a:r>
              <a:rPr kumimoji="0" lang="en-US" altLang="zh-TW" sz="18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values are quantized into four discrete levels in order to illustrate the position of current HRV within the healthy population. This can be used to represent HRV fluctuations when monitored over a long period. A lower value for </a:t>
            </a:r>
            <a:r>
              <a:rPr kumimoji="0" lang="en-US" altLang="zh-TW" sz="1800" b="0" i="1" u="none" strike="noStrike" cap="none" normalizeH="0" baseline="0" dirty="0" err="1" smtClean="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Normativei</a:t>
            </a:r>
            <a:r>
              <a:rPr kumimoji="0" lang="en-US" altLang="zh-TW" sz="18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indicates dangerous HRV, whereas higher value refers to normal HRV.</a:t>
            </a:r>
            <a:endParaRPr kumimoji="0" lang="en-US" altLang="zh-TW"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1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HRV</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88156682"/>
              </p:ext>
            </p:extLst>
          </p:nvPr>
        </p:nvGraphicFramePr>
        <p:xfrm>
          <a:off x="2375808" y="1446639"/>
          <a:ext cx="3708581" cy="647579"/>
        </p:xfrm>
        <a:graphic>
          <a:graphicData uri="http://schemas.openxmlformats.org/drawingml/2006/table">
            <a:tbl>
              <a:tblPr firstRow="1" firstCol="1" bandRow="1"/>
              <a:tblGrid>
                <a:gridCol w="3708581"/>
              </a:tblGrid>
              <a:tr h="300107">
                <a:tc>
                  <a:txBody>
                    <a:bodyPr/>
                    <a:lstStyle/>
                    <a:p>
                      <a:pPr indent="182880" algn="ctr">
                        <a:lnSpc>
                          <a:spcPct val="95000"/>
                        </a:lnSpc>
                        <a:spcAft>
                          <a:spcPts val="0"/>
                        </a:spcAft>
                      </a:pPr>
                      <a:endParaRPr lang="en-US" sz="1400" kern="100" spc="-5" dirty="0">
                        <a:effectLst/>
                        <a:latin typeface="Times New Roman" panose="02020603050405020304" pitchFamily="18" charset="0"/>
                        <a:ea typeface="SimSun" panose="02010600030101010101" pitchFamily="2" charset="-122"/>
                      </a:endParaRPr>
                    </a:p>
                  </a:txBody>
                  <a:tcPr marL="68580" marR="68580" marT="0" marB="0" anchor="ctr">
                    <a:lnL>
                      <a:noFill/>
                    </a:lnL>
                    <a:lnR>
                      <a:noFill/>
                    </a:lnR>
                    <a:lnT>
                      <a:noFill/>
                    </a:lnT>
                    <a:lnB>
                      <a:noFill/>
                    </a:lnB>
                  </a:tcPr>
                </a:tc>
              </a:tr>
              <a:tr h="0">
                <a:tc>
                  <a:txBody>
                    <a:bodyPr/>
                    <a:lstStyle/>
                    <a:p>
                      <a:pPr indent="182880" algn="ctr">
                        <a:lnSpc>
                          <a:spcPct val="95000"/>
                        </a:lnSpc>
                        <a:spcAft>
                          <a:spcPts val="600"/>
                        </a:spcAft>
                      </a:pPr>
                      <a:r>
                        <a:rPr lang="en-US" sz="1200" kern="100" spc="-5" dirty="0">
                          <a:effectLst/>
                          <a:latin typeface="Times New Roman" panose="02020603050405020304" pitchFamily="18" charset="0"/>
                          <a:ea typeface="SimSun" panose="02010600030101010101" pitchFamily="2" charset="-122"/>
                        </a:rPr>
                        <a:t>Figure IV‑4 Relationship between quartile and standard deviation and the quantization of HRV indices</a:t>
                      </a:r>
                      <a:endParaRPr lang="zh-TW" sz="1400" kern="100" spc="-5" dirty="0">
                        <a:effectLst/>
                        <a:latin typeface="Times New Roman" panose="02020603050405020304" pitchFamily="18" charset="0"/>
                        <a:ea typeface="SimSun" panose="02010600030101010101" pitchFamily="2" charset="-122"/>
                      </a:endParaRPr>
                    </a:p>
                  </a:txBody>
                  <a:tcPr marL="68580" marR="68580" marT="0" marB="0" anchor="ctr">
                    <a:lnL>
                      <a:noFill/>
                    </a:lnL>
                    <a:lnR>
                      <a:noFill/>
                    </a:lnR>
                    <a:lnT>
                      <a:noFill/>
                    </a:lnT>
                    <a:lnB>
                      <a:noFill/>
                    </a:lnB>
                  </a:tcPr>
                </a:tc>
              </a:tr>
            </a:tbl>
          </a:graphicData>
        </a:graphic>
      </p:graphicFrame>
      <p:pic>
        <p:nvPicPr>
          <p:cNvPr id="9218" name="圖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015" y="2194468"/>
            <a:ext cx="3975103" cy="417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0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Weight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03980778"/>
              </p:ext>
            </p:extLst>
          </p:nvPr>
        </p:nvGraphicFramePr>
        <p:xfrm>
          <a:off x="2579915" y="1845127"/>
          <a:ext cx="6971256" cy="3217642"/>
        </p:xfrm>
        <a:graphic>
          <a:graphicData uri="http://schemas.openxmlformats.org/drawingml/2006/table">
            <a:tbl>
              <a:tblPr firstRow="1" firstCol="1" bandRow="1"/>
              <a:tblGrid>
                <a:gridCol w="2805782"/>
                <a:gridCol w="2107901"/>
                <a:gridCol w="2057573"/>
              </a:tblGrid>
              <a:tr h="623551">
                <a:tc gridSpan="3">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TABLE IV‑4</a:t>
                      </a:r>
                      <a:r>
                        <a:rPr lang="en-US" sz="1800" kern="100">
                          <a:effectLst/>
                          <a:latin typeface="Times New Roman" panose="02020603050405020304" pitchFamily="18" charset="0"/>
                          <a:ea typeface="新細明體" panose="02020500000000000000" pitchFamily="18" charset="-120"/>
                          <a:cs typeface="Futura"/>
                        </a:rPr>
                        <a:t> Body mass index (BMI) cut-off points for Asian populations</a:t>
                      </a:r>
                      <a:endParaRPr lang="zh-TW" sz="1800" kern="100">
                        <a:effectLst/>
                        <a:latin typeface="Times New Roman" panose="02020603050405020304" pitchFamily="18" charset="0"/>
                        <a:ea typeface="新細明體" panose="02020500000000000000" pitchFamily="18" charset="-12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r>
              <a:tr h="411659">
                <a:tc>
                  <a:txBody>
                    <a:bodyPr/>
                    <a:lstStyle/>
                    <a:p>
                      <a:pPr algn="ctr">
                        <a:lnSpc>
                          <a:spcPct val="150000"/>
                        </a:lnSpc>
                        <a:spcAft>
                          <a:spcPts val="0"/>
                        </a:spcAft>
                      </a:pPr>
                      <a:r>
                        <a:rPr lang="en-US" sz="1800" b="1" kern="100">
                          <a:solidFill>
                            <a:srgbClr val="000000"/>
                          </a:solidFill>
                          <a:effectLst/>
                          <a:latin typeface="Times New Roman" panose="02020603050405020304" pitchFamily="18" charset="0"/>
                          <a:ea typeface="Times New Roman" panose="02020603050405020304" pitchFamily="18" charset="0"/>
                        </a:rPr>
                        <a:t>Location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en-US" sz="1800" b="1" kern="100">
                          <a:solidFill>
                            <a:srgbClr val="000000"/>
                          </a:solidFill>
                          <a:effectLst/>
                          <a:latin typeface="Times New Roman" panose="02020603050405020304" pitchFamily="18" charset="0"/>
                          <a:ea typeface="Times New Roman" panose="02020603050405020304" pitchFamily="18" charset="0"/>
                        </a:rPr>
                        <a:t>Overweight</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50000"/>
                        </a:lnSpc>
                        <a:spcAft>
                          <a:spcPts val="0"/>
                        </a:spcAft>
                      </a:pPr>
                      <a:r>
                        <a:rPr lang="en-US" sz="1800" b="1" kern="100">
                          <a:solidFill>
                            <a:srgbClr val="000000"/>
                          </a:solidFill>
                          <a:effectLst/>
                          <a:latin typeface="Times New Roman" panose="02020603050405020304" pitchFamily="18" charset="0"/>
                          <a:ea typeface="Times New Roman" panose="02020603050405020304" pitchFamily="18" charset="0"/>
                        </a:rPr>
                        <a:t>Obesity</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311776">
                <a:tc>
                  <a:txBody>
                    <a:bodyPr/>
                    <a:lstStyle/>
                    <a:p>
                      <a:pPr algn="ctr">
                        <a:spcAft>
                          <a:spcPts val="0"/>
                        </a:spcAft>
                      </a:pPr>
                      <a:r>
                        <a:rPr lang="en-US" sz="1800" kern="100">
                          <a:solidFill>
                            <a:srgbClr val="000000"/>
                          </a:solidFill>
                          <a:effectLst/>
                          <a:latin typeface="Times New Roman" panose="02020603050405020304" pitchFamily="18" charset="0"/>
                          <a:ea typeface="Times New Roman" panose="02020603050405020304" pitchFamily="18" charset="0"/>
                        </a:rPr>
                        <a:t>China</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25</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30</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776">
                <a:tc>
                  <a:txBody>
                    <a:bodyPr/>
                    <a:lstStyle/>
                    <a:p>
                      <a:pPr algn="ctr">
                        <a:spcAft>
                          <a:spcPts val="0"/>
                        </a:spcAft>
                      </a:pPr>
                      <a:r>
                        <a:rPr lang="en-US" sz="1800" kern="100">
                          <a:solidFill>
                            <a:srgbClr val="000000"/>
                          </a:solidFill>
                          <a:effectLst/>
                          <a:latin typeface="Times New Roman" panose="02020603050405020304" pitchFamily="18" charset="0"/>
                          <a:ea typeface="Times New Roman" panose="02020603050405020304" pitchFamily="18" charset="0"/>
                        </a:rPr>
                        <a:t>Hong Kong</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22</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27</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776">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Indonesia</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22</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27</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776">
                <a:tc>
                  <a:txBody>
                    <a:bodyPr/>
                    <a:lstStyle/>
                    <a:p>
                      <a:pPr algn="ctr">
                        <a:spcAft>
                          <a:spcPts val="0"/>
                        </a:spcAft>
                      </a:pPr>
                      <a:r>
                        <a:rPr lang="en-US" sz="1800" kern="100">
                          <a:solidFill>
                            <a:srgbClr val="000000"/>
                          </a:solidFill>
                          <a:effectLst/>
                          <a:latin typeface="Times New Roman" panose="02020603050405020304" pitchFamily="18" charset="0"/>
                          <a:ea typeface="Times New Roman" panose="02020603050405020304" pitchFamily="18" charset="0"/>
                        </a:rPr>
                        <a:t>Japan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24</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29</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776">
                <a:tc>
                  <a:txBody>
                    <a:bodyPr/>
                    <a:lstStyle/>
                    <a:p>
                      <a:pPr algn="ctr">
                        <a:spcAft>
                          <a:spcPts val="0"/>
                        </a:spcAft>
                      </a:pPr>
                      <a:r>
                        <a:rPr lang="en-US" sz="1800" kern="100">
                          <a:solidFill>
                            <a:srgbClr val="000000"/>
                          </a:solidFill>
                          <a:effectLst/>
                          <a:latin typeface="Times New Roman" panose="02020603050405020304" pitchFamily="18" charset="0"/>
                          <a:ea typeface="Times New Roman" panose="02020603050405020304" pitchFamily="18" charset="0"/>
                        </a:rPr>
                        <a:t>Singapore</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23</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27</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776">
                <a:tc>
                  <a:txBody>
                    <a:bodyPr/>
                    <a:lstStyle/>
                    <a:p>
                      <a:pPr algn="ctr">
                        <a:spcAft>
                          <a:spcPts val="0"/>
                        </a:spcAft>
                      </a:pPr>
                      <a:r>
                        <a:rPr lang="en-US" sz="1800" kern="100">
                          <a:solidFill>
                            <a:srgbClr val="000000"/>
                          </a:solidFill>
                          <a:effectLst/>
                          <a:latin typeface="Times New Roman" panose="02020603050405020304" pitchFamily="18" charset="0"/>
                          <a:ea typeface="Times New Roman" panose="02020603050405020304" pitchFamily="18" charset="0"/>
                        </a:rPr>
                        <a:t>Thailand (urban)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23</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Futura"/>
                        </a:rPr>
                        <a:t>28</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776">
                <a:tc>
                  <a:txBody>
                    <a:bodyPr/>
                    <a:lstStyle/>
                    <a:p>
                      <a:pPr algn="ctr">
                        <a:spcAft>
                          <a:spcPts val="0"/>
                        </a:spcAft>
                      </a:pPr>
                      <a:r>
                        <a:rPr lang="en-US" sz="1800" kern="100">
                          <a:solidFill>
                            <a:srgbClr val="000000"/>
                          </a:solidFill>
                          <a:effectLst/>
                          <a:latin typeface="Times New Roman" panose="02020603050405020304" pitchFamily="18" charset="0"/>
                          <a:ea typeface="Times New Roman" panose="02020603050405020304" pitchFamily="18" charset="0"/>
                        </a:rPr>
                        <a:t>Thailand (rural)</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Times New Roman" panose="02020603050405020304" pitchFamily="18" charset="0"/>
                        </a:rPr>
                        <a:t>25</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panose="02020603050405020304" pitchFamily="18" charset="0"/>
                          <a:ea typeface="Times New Roman" panose="02020603050405020304" pitchFamily="18" charset="0"/>
                        </a:rPr>
                        <a:t>30</a:t>
                      </a:r>
                      <a:endParaRPr lang="zh-TW" sz="18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6999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Weight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729467872"/>
              </p:ext>
            </p:extLst>
          </p:nvPr>
        </p:nvGraphicFramePr>
        <p:xfrm>
          <a:off x="1583872" y="2373880"/>
          <a:ext cx="8291286" cy="2194560"/>
        </p:xfrm>
        <a:graphic>
          <a:graphicData uri="http://schemas.openxmlformats.org/drawingml/2006/table">
            <a:tbl>
              <a:tblPr firstRow="1" firstCol="1" bandRow="1"/>
              <a:tblGrid>
                <a:gridCol w="2763439"/>
                <a:gridCol w="2763439"/>
                <a:gridCol w="2764408"/>
              </a:tblGrid>
              <a:tr h="0">
                <a:tc gridSpan="3">
                  <a:txBody>
                    <a:bodyPr/>
                    <a:lstStyle/>
                    <a:p>
                      <a:pPr algn="ctr">
                        <a:spcAft>
                          <a:spcPts val="0"/>
                        </a:spcAft>
                      </a:pPr>
                      <a:r>
                        <a:rPr lang="en-US" sz="1800" kern="100">
                          <a:effectLst/>
                          <a:latin typeface="Times New Roman" panose="02020603050405020304" pitchFamily="18" charset="0"/>
                          <a:ea typeface="新細明體" panose="02020500000000000000" pitchFamily="18" charset="-120"/>
                        </a:rPr>
                        <a:t>TABLE IV‑5 </a:t>
                      </a:r>
                      <a:r>
                        <a:rPr lang="en-US" sz="1800" kern="100">
                          <a:effectLst/>
                          <a:latin typeface="Times New Roman" panose="02020603050405020304" pitchFamily="18" charset="0"/>
                          <a:ea typeface="新細明體" panose="02020500000000000000" pitchFamily="18" charset="-120"/>
                          <a:cs typeface="Times" panose="02020603050405020304" pitchFamily="18" charset="0"/>
                        </a:rPr>
                        <a:t>Classification of body fat percentages among people over 50 years of age in Taiwan</a:t>
                      </a:r>
                      <a:endParaRPr lang="zh-TW" sz="1800" kern="100">
                        <a:effectLst/>
                        <a:latin typeface="Times New Roman" panose="02020603050405020304" pitchFamily="18" charset="0"/>
                        <a:ea typeface="新細明體" panose="02020500000000000000" pitchFamily="18" charset="-12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r>
              <a:tr h="0">
                <a:tc>
                  <a:txBody>
                    <a:bodyPr/>
                    <a:lstStyle/>
                    <a:p>
                      <a:pPr algn="ctr">
                        <a:spcAft>
                          <a:spcPts val="0"/>
                        </a:spcAft>
                      </a:pPr>
                      <a:r>
                        <a:rPr lang="en-US" sz="1800" b="1" kern="100">
                          <a:effectLst/>
                          <a:latin typeface="Times New Roman" panose="02020603050405020304" pitchFamily="18" charset="0"/>
                          <a:ea typeface="新細明體" panose="02020500000000000000" pitchFamily="18" charset="-120"/>
                          <a:cs typeface="Times" panose="02020603050405020304" pitchFamily="18" charset="0"/>
                        </a:rPr>
                        <a:t>Description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a:effectLst/>
                          <a:latin typeface="Times New Roman" panose="02020603050405020304" pitchFamily="18" charset="0"/>
                          <a:ea typeface="新細明體" panose="02020500000000000000" pitchFamily="18" charset="-120"/>
                          <a:cs typeface="Times" panose="02020603050405020304" pitchFamily="18" charset="0"/>
                        </a:rPr>
                        <a:t>Women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a:effectLst/>
                          <a:latin typeface="Times New Roman" panose="02020603050405020304" pitchFamily="18" charset="0"/>
                          <a:ea typeface="新細明體" panose="02020500000000000000" pitchFamily="18" charset="-120"/>
                          <a:cs typeface="Times" panose="02020603050405020304" pitchFamily="18" charset="0"/>
                        </a:rPr>
                        <a:t>Men</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Excellent</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&lt; 21 %</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&lt; 16 %</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Good</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21~26 %</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16~21%</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Moderate</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26~31 %</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21~26%</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Overweight</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31~36 %</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26~31%</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Obese</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Times New Roman" panose="02020603050405020304" pitchFamily="18" charset="0"/>
                          <a:ea typeface="新細明體" panose="02020500000000000000" pitchFamily="18" charset="-120"/>
                          <a:cs typeface="Times" panose="02020603050405020304" pitchFamily="18" charset="0"/>
                        </a:rPr>
                        <a:t>&gt; 36 % </a:t>
                      </a:r>
                      <a:endParaRPr lang="zh-TW" sz="1800" kern="10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Times New Roman" panose="02020603050405020304" pitchFamily="18" charset="0"/>
                          <a:ea typeface="新細明體" panose="02020500000000000000" pitchFamily="18" charset="-120"/>
                          <a:cs typeface="Times" panose="02020603050405020304" pitchFamily="18" charset="0"/>
                        </a:rPr>
                        <a:t> &gt; 31%</a:t>
                      </a:r>
                      <a:endParaRPr lang="zh-TW" sz="1800" kern="100" dirty="0">
                        <a:effectLst/>
                        <a:latin typeface="Times New Roman" panose="02020603050405020304" pitchFamily="18" charset="0"/>
                        <a:ea typeface="新細明體" panose="02020500000000000000" pitchFamily="18"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2434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838200" y="1786092"/>
            <a:ext cx="98339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82563"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Two random variables were derived from raw data related to weight and fat: weight loss (WL), which corresponds to unexplained weight loss and obesity (OBS). Unexplained weight loss is defined as a loss of more than 5% of one’s normal weight at time t (</a:t>
            </a:r>
            <a:r>
              <a:rPr kumimoji="0" lang="en-US" altLang="zh-TW" sz="2400" b="0" i="1" u="none" strike="noStrike" cap="none" normalizeH="0" baseline="0" dirty="0" err="1" smtClean="0">
                <a:ln>
                  <a:noFill/>
                </a:ln>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a:t>WLt</a:t>
            </a:r>
            <a:r>
              <a:rPr kumimoji="0" lang="en-US" altLang="zh-TW" sz="24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calculated as follows:</a:t>
            </a:r>
          </a:p>
          <a:p>
            <a:pPr marL="0" marR="0" lvl="0" indent="182563" defTabSz="914400" rtl="0" eaLnBrk="0" fontAlgn="base" latinLnBrk="0" hangingPunct="0">
              <a:lnSpc>
                <a:spcPct val="100000"/>
              </a:lnSpc>
              <a:spcBef>
                <a:spcPct val="0"/>
              </a:spcBef>
              <a:spcAft>
                <a:spcPct val="0"/>
              </a:spcAft>
              <a:buClrTx/>
              <a:buSzTx/>
              <a:buFontTx/>
              <a:buNone/>
              <a:tabLst/>
            </a:pPr>
            <a:endParaRPr lang="en-US" altLang="zh-TW" sz="2400" dirty="0">
              <a:latin typeface="Times New Roman" panose="02020603050405020304" pitchFamily="18" charset="0"/>
              <a:ea typeface="SimSun" panose="02010600030101010101" pitchFamily="2" charset="-122"/>
              <a:cs typeface="Times New Roman" panose="02020603050405020304" pitchFamily="18" charset="0"/>
            </a:endParaRPr>
          </a:p>
          <a:p>
            <a:pPr marL="0" marR="0" lvl="0" indent="182563" defTabSz="914400" rtl="0" eaLnBrk="0" fontAlgn="base" latinLnBrk="0" hangingPunct="0">
              <a:lnSpc>
                <a:spcPct val="100000"/>
              </a:lnSpc>
              <a:spcBef>
                <a:spcPct val="0"/>
              </a:spcBef>
              <a:spcAft>
                <a:spcPct val="0"/>
              </a:spcAft>
              <a:buClrTx/>
              <a:buSzTx/>
              <a:buFontTx/>
              <a:buNone/>
              <a:tabLst/>
            </a:pPr>
            <a:endParaRPr kumimoji="0" lang="en-US" altLang="zh-TW" sz="24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182563" defTabSz="914400" rtl="0" eaLnBrk="0" fontAlgn="base" latinLnBrk="0" hangingPunct="0">
              <a:lnSpc>
                <a:spcPct val="100000"/>
              </a:lnSpc>
              <a:spcBef>
                <a:spcPct val="0"/>
              </a:spcBef>
              <a:spcAft>
                <a:spcPct val="0"/>
              </a:spcAft>
              <a:buClrTx/>
              <a:buSzTx/>
              <a:buFontTx/>
              <a:buNone/>
              <a:tabLst/>
            </a:pPr>
            <a:endParaRPr lang="en-US" altLang="zh-TW" sz="2400" dirty="0">
              <a:latin typeface="Times New Roman" panose="02020603050405020304" pitchFamily="18" charset="0"/>
              <a:ea typeface="SimSun" panose="02010600030101010101" pitchFamily="2" charset="-122"/>
              <a:cs typeface="Times New Roman" panose="02020603050405020304" pitchFamily="18" charset="0"/>
            </a:endParaRPr>
          </a:p>
          <a:p>
            <a:pPr marL="0" marR="0" lvl="0" indent="182563" defTabSz="914400" rtl="0" eaLnBrk="0" fontAlgn="base" latinLnBrk="0" hangingPunct="0">
              <a:lnSpc>
                <a:spcPct val="100000"/>
              </a:lnSpc>
              <a:spcBef>
                <a:spcPct val="0"/>
              </a:spcBef>
              <a:spcAft>
                <a:spcPct val="0"/>
              </a:spcAft>
              <a:buClrTx/>
              <a:buSzTx/>
              <a:buFontTx/>
              <a:buNone/>
              <a:tabLst/>
            </a:pPr>
            <a:endParaRPr kumimoji="0" lang="en-US" altLang="zh-TW" sz="24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p>
            <a:pPr marL="0" marR="0" lvl="0" indent="182563"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where </a:t>
            </a:r>
            <a:r>
              <a:rPr kumimoji="0" lang="en-US" altLang="zh-TW" sz="2400" b="0" i="1" u="none" strike="noStrike" cap="none" normalizeH="0" baseline="0" dirty="0" smtClean="0">
                <a:ln>
                  <a:noFill/>
                </a:ln>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a:t>w'</a:t>
            </a:r>
            <a:r>
              <a:rPr kumimoji="0" lang="en-US" altLang="zh-TW" sz="24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is defined as the highest weight measurement in the last </a:t>
            </a:r>
            <a:r>
              <a:rPr kumimoji="0" lang="en-US" altLang="zh-TW" sz="2400" b="0" i="1" u="none" strike="noStrike" cap="none" normalizeH="0" baseline="0" dirty="0" err="1" smtClean="0">
                <a:ln>
                  <a:noFill/>
                </a:ln>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a:t>tperiod</a:t>
            </a:r>
            <a:r>
              <a:rPr kumimoji="0" lang="en-US" altLang="zh-TW" sz="2400" b="0" i="1" u="none" strike="noStrike" cap="none" normalizeH="0" baseline="0" dirty="0" smtClean="0">
                <a:ln>
                  <a:noFill/>
                </a:ln>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a:t> </a:t>
            </a:r>
            <a:r>
              <a:rPr kumimoji="0" lang="en-US" altLang="zh-TW" sz="24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This period is initially set at 6 months as per expert recommendations [</a:t>
            </a:r>
            <a:r>
              <a:rPr kumimoji="0" lang="en-US" altLang="zh-TW" sz="24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hlinkClick r:id="rId2" tooltip="Alibhai, 2005 #1"/>
              </a:rPr>
              <a:t>53</a:t>
            </a:r>
            <a:r>
              <a:rPr kumimoji="0" lang="en-US" altLang="zh-TW" sz="24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kumimoji="0" lang="en-US" altLang="zh-TW" b="0" i="0" u="none" strike="noStrike" cap="none" normalizeH="0" baseline="0" dirty="0" smtClean="0">
                <a:ln>
                  <a:noFill/>
                </a:ln>
                <a:solidFill>
                  <a:schemeClr val="tx1"/>
                </a:solidFill>
                <a:effectLst/>
              </a:rPr>
              <a:t> </a:t>
            </a:r>
            <a:endParaRPr kumimoji="0" lang="en-US" altLang="zh-TW" sz="4800" b="0" i="0" u="none" strike="noStrike" cap="none" normalizeH="0" baseline="0" dirty="0" smtClean="0">
              <a:ln>
                <a:noFill/>
              </a:ln>
              <a:solidFill>
                <a:schemeClr val="tx1"/>
              </a:solidFill>
              <a:effectLst/>
              <a:latin typeface="Arial" panose="020B0604020202020204" pitchFamily="34" charset="0"/>
            </a:endParaRPr>
          </a:p>
        </p:txBody>
      </p:sp>
      <p:sp>
        <p:nvSpPr>
          <p:cNvPr id="2" name="標題 1"/>
          <p:cNvSpPr>
            <a:spLocks noGrp="1"/>
          </p:cNvSpPr>
          <p:nvPr>
            <p:ph type="title"/>
          </p:nvPr>
        </p:nvSpPr>
        <p:spPr/>
        <p:txBody>
          <a:bodyPr/>
          <a:lstStyle/>
          <a:p>
            <a:r>
              <a:rPr lang="en-US" altLang="zh-TW" dirty="0" smtClean="0"/>
              <a:t>Weight</a:t>
            </a:r>
            <a:endParaRPr lang="zh-TW" altLang="en-US" dirty="0"/>
          </a:p>
        </p:txBody>
      </p:sp>
      <mc:AlternateContent xmlns:mc="http://schemas.openxmlformats.org/markup-compatibility/2006">
        <mc:Choice xmlns:a14="http://schemas.microsoft.com/office/drawing/2010/main" Requires="a14">
          <p:graphicFrame>
            <p:nvGraphicFramePr>
              <p:cNvPr id="7" name="內容版面配置區 6"/>
              <p:cNvGraphicFramePr>
                <a:graphicFrameLocks noGrp="1"/>
              </p:cNvGraphicFramePr>
              <p:nvPr>
                <p:ph idx="1"/>
                <p:extLst>
                  <p:ext uri="{D42A27DB-BD31-4B8C-83A1-F6EECF244321}">
                    <p14:modId xmlns:p14="http://schemas.microsoft.com/office/powerpoint/2010/main" val="1050747485"/>
                  </p:ext>
                </p:extLst>
              </p:nvPr>
            </p:nvGraphicFramePr>
            <p:xfrm>
              <a:off x="984133" y="3501263"/>
              <a:ext cx="8617067" cy="1015746"/>
            </p:xfrm>
            <a:graphic>
              <a:graphicData uri="http://schemas.openxmlformats.org/drawingml/2006/table">
                <a:tbl>
                  <a:tblPr firstRow="1" firstCol="1" bandRow="1"/>
                  <a:tblGrid>
                    <a:gridCol w="8091587"/>
                    <a:gridCol w="525480"/>
                  </a:tblGrid>
                  <a:tr h="0">
                    <a:tc>
                      <a:txBody>
                        <a:bodyPr/>
                        <a:lstStyle/>
                        <a:p>
                          <a:pPr>
                            <a:spcAft>
                              <a:spcPts val="0"/>
                            </a:spcAft>
                          </a:pPr>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rPr>
                                    </m:ctrlPr>
                                  </m:sSubPr>
                                  <m:e>
                                    <m:r>
                                      <a:rPr lang="en-US" sz="1800" i="1" kern="100">
                                        <a:effectLst/>
                                        <a:latin typeface="Cambria Math" panose="02040503050406030204" pitchFamily="18" charset="0"/>
                                        <a:ea typeface="新細明體" panose="02020500000000000000" pitchFamily="18" charset="-120"/>
                                      </a:rPr>
                                      <m:t>𝑊𝐿</m:t>
                                    </m:r>
                                  </m:e>
                                  <m:sub>
                                    <m:r>
                                      <a:rPr lang="en-US" sz="1800" i="1" kern="100">
                                        <a:effectLst/>
                                        <a:latin typeface="Cambria Math" panose="02040503050406030204" pitchFamily="18" charset="0"/>
                                        <a:ea typeface="新細明體" panose="02020500000000000000" pitchFamily="18" charset="-120"/>
                                      </a:rPr>
                                      <m:t>𝑡</m:t>
                                    </m:r>
                                  </m:sub>
                                </m:sSub>
                                <m:r>
                                  <a:rPr lang="en-US" sz="1800" i="1" kern="100">
                                    <a:effectLst/>
                                    <a:latin typeface="Cambria Math" panose="02040503050406030204" pitchFamily="18" charset="0"/>
                                    <a:ea typeface="新細明體" panose="02020500000000000000" pitchFamily="18" charset="-120"/>
                                  </a:rPr>
                                  <m:t>=</m:t>
                                </m:r>
                                <m:d>
                                  <m:dPr>
                                    <m:begChr m:val="{"/>
                                    <m:endChr m:val=""/>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d>
                                            <m:dPr>
                                              <m:begChr m:val="⌈"/>
                                              <m:endChr m:val="⌉"/>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100">
                                                              <a:effectLst/>
                                                              <a:latin typeface="Cambria Math" panose="02040503050406030204" pitchFamily="18" charset="0"/>
                                                              <a:ea typeface="新細明體" panose="02020500000000000000" pitchFamily="18" charset="-120"/>
                                                            </a:rPr>
                                                            <m:t>𝑤</m:t>
                                                          </m:r>
                                                        </m:e>
                                                        <m:sub>
                                                          <m:r>
                                                            <a:rPr lang="en-US" sz="1800" i="1" kern="100">
                                                              <a:effectLst/>
                                                              <a:latin typeface="Cambria Math" panose="02040503050406030204" pitchFamily="18" charset="0"/>
                                                              <a:ea typeface="新細明體" panose="02020500000000000000" pitchFamily="18" charset="-120"/>
                                                            </a:rPr>
                                                            <m:t>h𝑖𝑔h𝑒𝑠𝑡</m:t>
                                                          </m:r>
                                                        </m:sub>
                                                      </m:sSub>
                                                      <m:r>
                                                        <a:rPr lang="en-US" sz="1800" i="1" kern="100">
                                                          <a:effectLst/>
                                                          <a:latin typeface="Cambria Math" panose="02040503050406030204" pitchFamily="18" charset="0"/>
                                                          <a:ea typeface="新細明體" panose="02020500000000000000" pitchFamily="18" charset="-120"/>
                                                        </a:rPr>
                                                        <m:t>−</m:t>
                                                      </m:r>
                                                      <m:r>
                                                        <a:rPr lang="en-US" sz="1800" i="1" kern="100">
                                                          <a:effectLst/>
                                                          <a:latin typeface="Cambria Math" panose="02040503050406030204" pitchFamily="18" charset="0"/>
                                                          <a:ea typeface="新細明體" panose="02020500000000000000" pitchFamily="18" charset="-120"/>
                                                        </a:rPr>
                                                        <m:t>𝑤</m:t>
                                                      </m:r>
                                                    </m:e>
                                                    <m:sub>
                                                      <m:r>
                                                        <a:rPr lang="en-US" sz="1800" i="1" kern="100">
                                                          <a:effectLst/>
                                                          <a:latin typeface="Cambria Math" panose="02040503050406030204" pitchFamily="18" charset="0"/>
                                                          <a:ea typeface="新細明體" panose="02020500000000000000" pitchFamily="18" charset="-120"/>
                                                        </a:rPr>
                                                        <m:t>𝑡</m:t>
                                                      </m:r>
                                                    </m:sub>
                                                  </m:sSub>
                                                </m:num>
                                                <m:den>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100">
                                                          <a:effectLst/>
                                                          <a:latin typeface="Cambria Math" panose="02040503050406030204" pitchFamily="18" charset="0"/>
                                                          <a:ea typeface="新細明體" panose="02020500000000000000" pitchFamily="18" charset="-120"/>
                                                        </a:rPr>
                                                        <m:t>𝑤</m:t>
                                                      </m:r>
                                                    </m:e>
                                                    <m:sub>
                                                      <m:r>
                                                        <a:rPr lang="en-US" sz="1800" i="1" kern="100">
                                                          <a:effectLst/>
                                                          <a:latin typeface="Cambria Math" panose="02040503050406030204" pitchFamily="18" charset="0"/>
                                                          <a:ea typeface="新細明體" panose="02020500000000000000" pitchFamily="18" charset="-120"/>
                                                        </a:rPr>
                                                        <m:t>h𝑖𝑔h𝑒𝑠𝑡</m:t>
                                                      </m:r>
                                                    </m:sub>
                                                  </m:sSub>
                                                </m:den>
                                              </m:f>
                                              <m:r>
                                                <a:rPr lang="en-US" sz="1800" i="1" kern="100">
                                                  <a:effectLst/>
                                                  <a:latin typeface="Cambria Math" panose="02040503050406030204" pitchFamily="18" charset="0"/>
                                                  <a:ea typeface="新細明體" panose="02020500000000000000" pitchFamily="18" charset="-120"/>
                                                </a:rPr>
                                                <m:t>×100</m:t>
                                              </m:r>
                                            </m:e>
                                          </m:d>
                                          <m:r>
                                            <a:rPr lang="en-US" sz="1800" i="1" kern="100">
                                              <a:effectLst/>
                                              <a:latin typeface="Cambria Math" panose="02040503050406030204" pitchFamily="18" charset="0"/>
                                              <a:ea typeface="新細明體" panose="02020500000000000000" pitchFamily="18" charset="-120"/>
                                            </a:rPr>
                                            <m:t>%</m:t>
                                          </m:r>
                                        </m:e>
                                        <m:e>
                                          <m:sSup>
                                            <m:sSup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kern="100">
                                                  <a:effectLst/>
                                                  <a:latin typeface="Cambria Math" panose="02040503050406030204" pitchFamily="18" charset="0"/>
                                                  <a:ea typeface="新細明體" panose="02020500000000000000" pitchFamily="18" charset="-120"/>
                                                  <a:cs typeface="Times New Roman" panose="02020603050405020304" pitchFamily="18" charset="0"/>
                                                </a:rPr>
                                                <m:t>𝑤</m:t>
                                              </m:r>
                                            </m:e>
                                            <m:sup>
                                              <m:r>
                                                <a:rPr lang="en-US" sz="1800" i="1" kern="100">
                                                  <a:effectLst/>
                                                  <a:latin typeface="Cambria Math" panose="02040503050406030204" pitchFamily="18" charset="0"/>
                                                  <a:ea typeface="新細明體" panose="02020500000000000000" pitchFamily="18" charset="-120"/>
                                                  <a:cs typeface="Times New Roman" panose="02020603050405020304" pitchFamily="18" charset="0"/>
                                                </a:rPr>
                                                <m:t>′</m:t>
                                              </m:r>
                                            </m:sup>
                                          </m:sSup>
                                          <m:r>
                                            <a:rPr lang="en-US" sz="1800" i="1" kern="100">
                                              <a:effectLst/>
                                              <a:latin typeface="Cambria Math" panose="02040503050406030204" pitchFamily="18" charset="0"/>
                                              <a:ea typeface="新細明體" panose="02020500000000000000" pitchFamily="18" charset="-120"/>
                                            </a:rPr>
                                            <m:t>&gt;</m:t>
                                          </m:r>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100">
                                                  <a:effectLst/>
                                                  <a:latin typeface="Cambria Math" panose="02040503050406030204" pitchFamily="18" charset="0"/>
                                                  <a:ea typeface="新細明體" panose="02020500000000000000" pitchFamily="18" charset="-120"/>
                                                </a:rPr>
                                                <m:t>𝑤</m:t>
                                              </m:r>
                                            </m:e>
                                            <m:sub>
                                              <m:r>
                                                <a:rPr lang="en-US" sz="1800" i="1" kern="100">
                                                  <a:effectLst/>
                                                  <a:latin typeface="Cambria Math" panose="02040503050406030204" pitchFamily="18" charset="0"/>
                                                  <a:ea typeface="新細明體" panose="02020500000000000000" pitchFamily="18" charset="-120"/>
                                                </a:rPr>
                                                <m:t>𝑡</m:t>
                                              </m:r>
                                            </m:sub>
                                          </m:sSub>
                                        </m:e>
                                      </m:mr>
                                      <m:mr>
                                        <m:e>
                                          <m:r>
                                            <a:rPr lang="en-US" sz="1800" i="1" kern="100">
                                              <a:effectLst/>
                                              <a:latin typeface="Cambria Math" panose="02040503050406030204" pitchFamily="18" charset="0"/>
                                              <a:ea typeface="新細明體" panose="02020500000000000000" pitchFamily="18" charset="-120"/>
                                            </a:rPr>
                                            <m:t>0</m:t>
                                          </m:r>
                                        </m:e>
                                        <m:e>
                                          <m:sSup>
                                            <m:sSup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kern="100">
                                                  <a:effectLst/>
                                                  <a:latin typeface="Cambria Math" panose="02040503050406030204" pitchFamily="18" charset="0"/>
                                                  <a:ea typeface="新細明體" panose="02020500000000000000" pitchFamily="18" charset="-120"/>
                                                  <a:cs typeface="Times New Roman" panose="02020603050405020304" pitchFamily="18" charset="0"/>
                                                </a:rPr>
                                                <m:t>𝑤</m:t>
                                              </m:r>
                                            </m:e>
                                            <m:sup>
                                              <m:r>
                                                <a:rPr lang="en-US" sz="1800" i="1" kern="100">
                                                  <a:effectLst/>
                                                  <a:latin typeface="Cambria Math" panose="02040503050406030204" pitchFamily="18" charset="0"/>
                                                  <a:ea typeface="新細明體" panose="02020500000000000000" pitchFamily="18" charset="-120"/>
                                                  <a:cs typeface="Times New Roman" panose="02020603050405020304" pitchFamily="18" charset="0"/>
                                                </a:rPr>
                                                <m:t>′</m:t>
                                              </m:r>
                                            </m:sup>
                                          </m:sSup>
                                          <m:r>
                                            <a:rPr lang="en-US" sz="1800" i="1" kern="100">
                                              <a:effectLst/>
                                              <a:latin typeface="Cambria Math" panose="02040503050406030204" pitchFamily="18" charset="0"/>
                                              <a:ea typeface="新細明體" panose="02020500000000000000" pitchFamily="18" charset="-120"/>
                                            </a:rPr>
                                            <m:t>≤</m:t>
                                          </m:r>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100">
                                                  <a:effectLst/>
                                                  <a:latin typeface="Cambria Math" panose="02040503050406030204" pitchFamily="18" charset="0"/>
                                                  <a:ea typeface="新細明體" panose="02020500000000000000" pitchFamily="18" charset="-120"/>
                                                </a:rPr>
                                                <m:t>𝑤</m:t>
                                              </m:r>
                                            </m:e>
                                            <m:sub>
                                              <m:r>
                                                <a:rPr lang="en-US" sz="1800" i="1" kern="100">
                                                  <a:effectLst/>
                                                  <a:latin typeface="Cambria Math" panose="02040503050406030204" pitchFamily="18" charset="0"/>
                                                  <a:ea typeface="新細明體" panose="02020500000000000000" pitchFamily="18" charset="-120"/>
                                                </a:rPr>
                                                <m:t>𝑡</m:t>
                                              </m:r>
                                            </m:sub>
                                          </m:sSub>
                                        </m:e>
                                      </m:mr>
                                    </m:m>
                                  </m:e>
                                </m:d>
                              </m:oMath>
                            </m:oMathPara>
                          </a14:m>
                          <a:endParaRPr lang="zh-TW" sz="2400" kern="100" dirty="0">
                            <a:effectLst/>
                            <a:latin typeface="Times New Roman" panose="02020603050405020304" pitchFamily="18" charset="0"/>
                            <a:ea typeface="新細明體" panose="02020500000000000000" pitchFamily="18" charset="-120"/>
                          </a:endParaRPr>
                        </a:p>
                      </a:txBody>
                      <a:tcPr marL="68580" marR="68580" marT="0" marB="0">
                        <a:lnL>
                          <a:noFill/>
                        </a:lnL>
                        <a:lnR>
                          <a:noFill/>
                        </a:lnR>
                        <a:lnT>
                          <a:noFill/>
                        </a:lnT>
                        <a:lnB>
                          <a:noFill/>
                        </a:lnB>
                      </a:tcPr>
                    </a:tc>
                    <a:tc>
                      <a:txBody>
                        <a:bodyPr/>
                        <a:lstStyle/>
                        <a:p>
                          <a:pPr>
                            <a:spcAft>
                              <a:spcPts val="0"/>
                            </a:spcAft>
                          </a:pPr>
                          <a:endParaRPr lang="zh-TW" sz="2400" kern="100" dirty="0">
                            <a:effectLst/>
                            <a:latin typeface="Times New Roman" panose="02020603050405020304" pitchFamily="18" charset="0"/>
                            <a:ea typeface="新細明體" panose="02020500000000000000" pitchFamily="18" charset="-120"/>
                          </a:endParaRPr>
                        </a:p>
                      </a:txBody>
                      <a:tcPr marL="68580" marR="68580" marT="0" marB="0">
                        <a:lnL>
                          <a:noFill/>
                        </a:lnL>
                        <a:lnR>
                          <a:noFill/>
                        </a:lnR>
                        <a:lnT>
                          <a:noFill/>
                        </a:lnT>
                        <a:lnB>
                          <a:noFill/>
                        </a:lnB>
                      </a:tcPr>
                    </a:tc>
                  </a:tr>
                </a:tbl>
              </a:graphicData>
            </a:graphic>
          </p:graphicFrame>
        </mc:Choice>
        <mc:Fallback>
          <p:graphicFrame>
            <p:nvGraphicFramePr>
              <p:cNvPr id="7" name="內容版面配置區 6"/>
              <p:cNvGraphicFramePr>
                <a:graphicFrameLocks noGrp="1"/>
              </p:cNvGraphicFramePr>
              <p:nvPr>
                <p:ph idx="1"/>
                <p:extLst>
                  <p:ext uri="{D42A27DB-BD31-4B8C-83A1-F6EECF244321}">
                    <p14:modId xmlns:p14="http://schemas.microsoft.com/office/powerpoint/2010/main" val="1050747485"/>
                  </p:ext>
                </p:extLst>
              </p:nvPr>
            </p:nvGraphicFramePr>
            <p:xfrm>
              <a:off x="984133" y="3501263"/>
              <a:ext cx="8617067" cy="1015746"/>
            </p:xfrm>
            <a:graphic>
              <a:graphicData uri="http://schemas.openxmlformats.org/drawingml/2006/table">
                <a:tbl>
                  <a:tblPr firstRow="1" firstCol="1" bandRow="1"/>
                  <a:tblGrid>
                    <a:gridCol w="8091587"/>
                    <a:gridCol w="525480"/>
                  </a:tblGrid>
                  <a:tr h="1015746">
                    <a:tc>
                      <a:txBody>
                        <a:bodyPr/>
                        <a:lstStyle/>
                        <a:p>
                          <a:endParaRPr lang="zh-TW"/>
                        </a:p>
                      </a:txBody>
                      <a:tcPr marL="68580" marR="68580" marT="0" marB="0">
                        <a:lnL>
                          <a:noFill/>
                        </a:lnL>
                        <a:lnR>
                          <a:noFill/>
                        </a:lnR>
                        <a:lnT>
                          <a:noFill/>
                        </a:lnT>
                        <a:lnB>
                          <a:noFill/>
                        </a:lnB>
                        <a:blipFill rotWithShape="0">
                          <a:blip r:embed="rId3"/>
                          <a:stretch>
                            <a:fillRect r="-6476" b="-1198"/>
                          </a:stretch>
                        </a:blipFill>
                      </a:tcPr>
                    </a:tc>
                    <a:tc>
                      <a:txBody>
                        <a:bodyPr/>
                        <a:lstStyle/>
                        <a:p>
                          <a:pPr>
                            <a:spcAft>
                              <a:spcPts val="0"/>
                            </a:spcAft>
                          </a:pPr>
                          <a:endParaRPr lang="zh-TW" sz="2400" kern="100" dirty="0">
                            <a:effectLst/>
                            <a:latin typeface="Times New Roman" panose="02020603050405020304" pitchFamily="18" charset="0"/>
                            <a:ea typeface="新細明體" panose="02020500000000000000" pitchFamily="18" charset="-120"/>
                          </a:endParaRPr>
                        </a:p>
                      </a:txBody>
                      <a:tcPr marL="68580" marR="68580" marT="0" marB="0">
                        <a:lnL>
                          <a:noFill/>
                        </a:lnL>
                        <a:lnR>
                          <a:noFill/>
                        </a:lnR>
                        <a:lnT>
                          <a:noFill/>
                        </a:lnT>
                        <a:lnB>
                          <a:noFill/>
                        </a:lnB>
                      </a:tcPr>
                    </a:tc>
                  </a:tr>
                </a:tbl>
              </a:graphicData>
            </a:graphic>
          </p:graphicFrame>
        </mc:Fallback>
      </mc:AlternateContent>
    </p:spTree>
    <p:extLst>
      <p:ext uri="{BB962C8B-B14F-4D97-AF65-F5344CB8AC3E}">
        <p14:creationId xmlns:p14="http://schemas.microsoft.com/office/powerpoint/2010/main" val="274501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Weight</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r>
                  <a:rPr lang="en-US" altLang="zh-TW" dirty="0"/>
                  <a:t>Thus, OBS at time t (</a:t>
                </a:r>
                <a14:m>
                  <m:oMath xmlns:m="http://schemas.openxmlformats.org/officeDocument/2006/math">
                    <m:sSub>
                      <m:sSubPr>
                        <m:ctrlPr>
                          <a:rPr lang="zh-TW" altLang="zh-TW" i="1"/>
                        </m:ctrlPr>
                      </m:sSubPr>
                      <m:e>
                        <m:r>
                          <a:rPr lang="en-US" altLang="zh-TW" i="1"/>
                          <m:t>𝑂𝐵𝑆𝐸𝑆𝐼𝑇𝑌</m:t>
                        </m:r>
                      </m:e>
                      <m:sub>
                        <m:r>
                          <a:rPr lang="en-US" altLang="zh-TW" i="1"/>
                          <m:t>𝑡</m:t>
                        </m:r>
                      </m:sub>
                    </m:sSub>
                  </m:oMath>
                </a14:m>
                <a:r>
                  <a:rPr lang="en-US" altLang="zh-TW" dirty="0"/>
                  <a:t>) comprises two factors:</a:t>
                </a:r>
                <a:endParaRPr lang="zh-TW" altLang="zh-TW"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2937891" y="2442992"/>
                <a:ext cx="3158109" cy="10468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TW" altLang="en-US" sz="2400" smtClean="0">
                              <a:latin typeface="Cambria Math" panose="02040503050406030204" pitchFamily="18" charset="0"/>
                            </a:rPr>
                          </m:ctrlPr>
                        </m:sSubPr>
                        <m:e>
                          <m:r>
                            <a:rPr lang="zh-TW" altLang="en-US" sz="2400" i="1">
                              <a:latin typeface="Cambria Math" panose="02040503050406030204" pitchFamily="18" charset="0"/>
                            </a:rPr>
                            <m:t>𝑂𝐵𝐸𝑆𝐼𝑇𝑌</m:t>
                          </m:r>
                        </m:e>
                        <m:sub>
                          <m:r>
                            <a:rPr lang="zh-TW" altLang="en-US" sz="2400" i="1">
                              <a:latin typeface="Cambria Math" panose="02040503050406030204" pitchFamily="18" charset="0"/>
                            </a:rPr>
                            <m:t>𝑡</m:t>
                          </m:r>
                        </m:sub>
                      </m:sSub>
                      <m:r>
                        <a:rPr lang="zh-TW" altLang="en-US" sz="2400" i="0">
                          <a:latin typeface="Cambria Math" panose="02040503050406030204" pitchFamily="18" charset="0"/>
                        </a:rPr>
                        <m:t>=</m:t>
                      </m:r>
                      <m:d>
                        <m:dPr>
                          <m:ctrlPr>
                            <a:rPr lang="zh-TW" altLang="en-US" sz="2400" i="1">
                              <a:latin typeface="Cambria Math" panose="02040503050406030204" pitchFamily="18" charset="0"/>
                            </a:rPr>
                          </m:ctrlPr>
                        </m:dPr>
                        <m:e>
                          <m:f>
                            <m:fPr>
                              <m:type m:val="noBar"/>
                              <m:ctrlPr>
                                <a:rPr lang="zh-TW" altLang="en-US" sz="2400" i="1">
                                  <a:latin typeface="Cambria Math" panose="02040503050406030204" pitchFamily="18" charset="0"/>
                                </a:rPr>
                              </m:ctrlPr>
                            </m:fPr>
                            <m:num>
                              <m:sSubSup>
                                <m:sSubSupPr>
                                  <m:ctrlPr>
                                    <a:rPr lang="zh-TW" altLang="en-US" sz="2400" i="1">
                                      <a:latin typeface="Cambria Math" panose="02040503050406030204" pitchFamily="18" charset="0"/>
                                    </a:rPr>
                                  </m:ctrlPr>
                                </m:sSubSupPr>
                                <m:e>
                                  <m:r>
                                    <a:rPr lang="zh-TW" altLang="en-US" sz="2400" i="1">
                                      <a:latin typeface="Cambria Math" panose="02040503050406030204" pitchFamily="18" charset="0"/>
                                    </a:rPr>
                                    <m:t>𝐵𝑀𝐼</m:t>
                                  </m:r>
                                </m:e>
                                <m:sub>
                                  <m:r>
                                    <a:rPr lang="zh-TW" altLang="en-US" sz="2400" i="1">
                                      <a:latin typeface="Cambria Math" panose="02040503050406030204" pitchFamily="18" charset="0"/>
                                    </a:rPr>
                                    <m:t>𝑡</m:t>
                                  </m:r>
                                </m:sub>
                                <m:sup/>
                              </m:sSubSup>
                            </m:num>
                            <m:den>
                              <m:sSubSup>
                                <m:sSubSupPr>
                                  <m:ctrlPr>
                                    <a:rPr lang="zh-TW" altLang="en-US" sz="2400" i="1">
                                      <a:latin typeface="Cambria Math" panose="02040503050406030204" pitchFamily="18" charset="0"/>
                                    </a:rPr>
                                  </m:ctrlPr>
                                </m:sSubSupPr>
                                <m:e>
                                  <m:r>
                                    <a:rPr lang="zh-TW" altLang="en-US" sz="2400" i="1">
                                      <a:latin typeface="Cambria Math" panose="02040503050406030204" pitchFamily="18" charset="0"/>
                                    </a:rPr>
                                    <m:t>𝐹𝐴𝑇</m:t>
                                  </m:r>
                                </m:e>
                                <m:sub>
                                  <m:r>
                                    <a:rPr lang="zh-TW" altLang="en-US" sz="2400" i="1">
                                      <a:latin typeface="Cambria Math" panose="02040503050406030204" pitchFamily="18" charset="0"/>
                                    </a:rPr>
                                    <m:t>𝑡</m:t>
                                  </m:r>
                                </m:sub>
                                <m:sup/>
                              </m:sSubSup>
                            </m:den>
                          </m:f>
                        </m:e>
                      </m:d>
                    </m:oMath>
                  </m:oMathPara>
                </a14:m>
                <a:endParaRPr lang="zh-TW" altLang="en-US" sz="2400" dirty="0"/>
              </a:p>
            </p:txBody>
          </p:sp>
        </mc:Choice>
        <mc:Fallback>
          <p:sp>
            <p:nvSpPr>
              <p:cNvPr id="4" name="矩形 3"/>
              <p:cNvSpPr>
                <a:spLocks noRot="1" noChangeAspect="1" noMove="1" noResize="1" noEditPoints="1" noAdjustHandles="1" noChangeArrowheads="1" noChangeShapeType="1" noTextEdit="1"/>
              </p:cNvSpPr>
              <p:nvPr/>
            </p:nvSpPr>
            <p:spPr>
              <a:xfrm>
                <a:off x="2937891" y="2442992"/>
                <a:ext cx="3158109" cy="1046890"/>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2937891" y="3838468"/>
                <a:ext cx="5671745" cy="12714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zh-TW" altLang="en-US" sz="2400" smtClean="0">
                              <a:latin typeface="Cambria Math" panose="02040503050406030204" pitchFamily="18" charset="0"/>
                            </a:rPr>
                          </m:ctrlPr>
                        </m:sSubSupPr>
                        <m:e>
                          <m:r>
                            <a:rPr lang="zh-TW" altLang="en-US" sz="2400" i="1">
                              <a:latin typeface="Cambria Math" panose="02040503050406030204" pitchFamily="18" charset="0"/>
                            </a:rPr>
                            <m:t>𝐵𝑀𝐼</m:t>
                          </m:r>
                        </m:e>
                        <m:sub>
                          <m:r>
                            <a:rPr lang="zh-TW" altLang="en-US" sz="2400" i="1">
                              <a:latin typeface="Cambria Math" panose="02040503050406030204" pitchFamily="18" charset="0"/>
                            </a:rPr>
                            <m:t>𝑡</m:t>
                          </m:r>
                        </m:sub>
                        <m:sup/>
                      </m:sSubSup>
                      <m:r>
                        <a:rPr lang="zh-TW" altLang="en-US" sz="2400" i="0">
                          <a:latin typeface="Cambria Math" panose="02040503050406030204" pitchFamily="18" charset="0"/>
                        </a:rPr>
                        <m:t>=</m:t>
                      </m:r>
                      <m:d>
                        <m:dPr>
                          <m:begChr m:val="{"/>
                          <m:endChr m:val=""/>
                          <m:ctrlPr>
                            <a:rPr lang="zh-TW" altLang="en-US" sz="2400" i="1">
                              <a:latin typeface="Cambria Math" panose="02040503050406030204" pitchFamily="18" charset="0"/>
                            </a:rPr>
                          </m:ctrlPr>
                        </m:dPr>
                        <m:e>
                          <m:m>
                            <m:mPr>
                              <m:mcs>
                                <m:mc>
                                  <m:mcPr>
                                    <m:count m:val="2"/>
                                    <m:mcJc m:val="center"/>
                                  </m:mcPr>
                                </m:mc>
                              </m:mcs>
                              <m:ctrlPr>
                                <a:rPr lang="zh-TW" altLang="en-US" sz="2400" i="1">
                                  <a:latin typeface="Cambria Math" panose="02040503050406030204" pitchFamily="18" charset="0"/>
                                </a:rPr>
                              </m:ctrlPr>
                            </m:mPr>
                            <m:mr>
                              <m:e>
                                <m:r>
                                  <a:rPr lang="zh-TW" altLang="en-US" sz="2400" i="1">
                                    <a:latin typeface="Cambria Math" panose="02040503050406030204" pitchFamily="18" charset="0"/>
                                  </a:rPr>
                                  <m:t>𝑁𝑜𝑟𝑚𝑎𝑙</m:t>
                                </m:r>
                              </m:e>
                              <m:e>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𝐵𝑀𝐼</m:t>
                                    </m:r>
                                  </m:e>
                                  <m:sub>
                                    <m:r>
                                      <a:rPr lang="zh-TW" altLang="en-US" sz="2400" i="1">
                                        <a:latin typeface="Cambria Math" panose="02040503050406030204" pitchFamily="18" charset="0"/>
                                      </a:rPr>
                                      <m:t>𝑡</m:t>
                                    </m:r>
                                  </m:sub>
                                </m:sSub>
                                <m:r>
                                  <a:rPr lang="zh-TW" altLang="en-US" sz="2400" i="0">
                                    <a:latin typeface="Cambria Math" panose="02040503050406030204" pitchFamily="18" charset="0"/>
                                  </a:rPr>
                                  <m:t>&lt;24</m:t>
                                </m:r>
                              </m:e>
                            </m:mr>
                            <m:mr>
                              <m:e>
                                <m:r>
                                  <a:rPr lang="zh-TW" altLang="en-US" sz="2400" i="1">
                                    <a:latin typeface="Cambria Math" panose="02040503050406030204" pitchFamily="18" charset="0"/>
                                  </a:rPr>
                                  <m:t>𝑂𝑣𝑒𝑟𝑤𝑒𝑖𝑔h𝑡</m:t>
                                </m:r>
                              </m:e>
                              <m:e>
                                <m:r>
                                  <a:rPr lang="zh-TW" altLang="en-US" sz="2400" i="0">
                                    <a:latin typeface="Cambria Math" panose="02040503050406030204" pitchFamily="18" charset="0"/>
                                  </a:rPr>
                                  <m:t>24</m:t>
                                </m:r>
                                <m:sSub>
                                  <m:sSubPr>
                                    <m:ctrlPr>
                                      <a:rPr lang="zh-TW" altLang="en-US" sz="2400" i="1">
                                        <a:latin typeface="Cambria Math" panose="02040503050406030204" pitchFamily="18" charset="0"/>
                                      </a:rPr>
                                    </m:ctrlPr>
                                  </m:sSubPr>
                                  <m:e>
                                    <m:r>
                                      <a:rPr lang="zh-TW" altLang="en-US" sz="2400" i="0">
                                        <a:latin typeface="Cambria Math" panose="02040503050406030204" pitchFamily="18" charset="0"/>
                                      </a:rPr>
                                      <m:t>≤</m:t>
                                    </m:r>
                                    <m:r>
                                      <a:rPr lang="zh-TW" altLang="en-US" sz="2400" i="1">
                                        <a:latin typeface="Cambria Math" panose="02040503050406030204" pitchFamily="18" charset="0"/>
                                      </a:rPr>
                                      <m:t>𝐵𝑀𝐼</m:t>
                                    </m:r>
                                  </m:e>
                                  <m:sub>
                                    <m:r>
                                      <a:rPr lang="zh-TW" altLang="en-US" sz="2400" i="1">
                                        <a:latin typeface="Cambria Math" panose="02040503050406030204" pitchFamily="18" charset="0"/>
                                      </a:rPr>
                                      <m:t>𝑡</m:t>
                                    </m:r>
                                  </m:sub>
                                </m:sSub>
                                <m:r>
                                  <a:rPr lang="zh-TW" altLang="en-US" sz="2400" i="0">
                                    <a:latin typeface="Cambria Math" panose="02040503050406030204" pitchFamily="18" charset="0"/>
                                  </a:rPr>
                                  <m:t>&lt;29</m:t>
                                </m:r>
                              </m:e>
                            </m:mr>
                            <m:mr>
                              <m:e>
                                <m:r>
                                  <a:rPr lang="zh-TW" altLang="en-US" sz="2400" i="1">
                                    <a:latin typeface="Cambria Math" panose="02040503050406030204" pitchFamily="18" charset="0"/>
                                  </a:rPr>
                                  <m:t>𝑂𝑏𝑒𝑠𝑒</m:t>
                                </m:r>
                              </m:e>
                              <m:e>
                                <m:r>
                                  <a:rPr lang="zh-TW" altLang="en-US" sz="2400" i="0">
                                    <a:latin typeface="Cambria Math" panose="02040503050406030204" pitchFamily="18" charset="0"/>
                                  </a:rPr>
                                  <m:t>29</m:t>
                                </m:r>
                                <m:sSub>
                                  <m:sSubPr>
                                    <m:ctrlPr>
                                      <a:rPr lang="zh-TW" altLang="en-US" sz="2400" i="1">
                                        <a:latin typeface="Cambria Math" panose="02040503050406030204" pitchFamily="18" charset="0"/>
                                      </a:rPr>
                                    </m:ctrlPr>
                                  </m:sSubPr>
                                  <m:e>
                                    <m:r>
                                      <a:rPr lang="zh-TW" altLang="en-US" sz="2400" i="0">
                                        <a:latin typeface="Cambria Math" panose="02040503050406030204" pitchFamily="18" charset="0"/>
                                      </a:rPr>
                                      <m:t>≤</m:t>
                                    </m:r>
                                    <m:r>
                                      <a:rPr lang="zh-TW" altLang="en-US" sz="2400" i="1">
                                        <a:latin typeface="Cambria Math" panose="02040503050406030204" pitchFamily="18" charset="0"/>
                                      </a:rPr>
                                      <m:t>𝐵𝑀𝐼</m:t>
                                    </m:r>
                                  </m:e>
                                  <m:sub>
                                    <m:r>
                                      <a:rPr lang="zh-TW" altLang="en-US" sz="2400" i="1">
                                        <a:latin typeface="Cambria Math" panose="02040503050406030204" pitchFamily="18" charset="0"/>
                                      </a:rPr>
                                      <m:t>𝑡</m:t>
                                    </m:r>
                                  </m:sub>
                                </m:sSub>
                              </m:e>
                            </m:mr>
                          </m:m>
                        </m:e>
                      </m:d>
                    </m:oMath>
                  </m:oMathPara>
                </a14:m>
                <a:endParaRPr lang="zh-TW"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937891" y="3838468"/>
                <a:ext cx="5671745" cy="1271438"/>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792458" y="5928561"/>
                <a:ext cx="7945508" cy="49680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zh-TW" altLang="en-US" sz="2400" smtClean="0">
                              <a:latin typeface="Cambria Math" panose="02040503050406030204" pitchFamily="18" charset="0"/>
                            </a:rPr>
                          </m:ctrlPr>
                        </m:sSubSupPr>
                        <m:e>
                          <m:r>
                            <a:rPr lang="zh-TW" altLang="en-US" sz="2400" i="1">
                              <a:latin typeface="Cambria Math" panose="02040503050406030204" pitchFamily="18" charset="0"/>
                            </a:rPr>
                            <m:t>𝐹𝐴𝑇</m:t>
                          </m:r>
                        </m:e>
                        <m:sub>
                          <m:r>
                            <a:rPr lang="zh-TW" altLang="en-US" sz="2400" i="1">
                              <a:latin typeface="Cambria Math" panose="02040503050406030204" pitchFamily="18" charset="0"/>
                            </a:rPr>
                            <m:t>𝑡</m:t>
                          </m:r>
                        </m:sub>
                        <m:sup/>
                      </m:sSubSup>
                      <m:r>
                        <a:rPr lang="zh-TW" altLang="en-US" sz="2400" i="0">
                          <a:latin typeface="Cambria Math" panose="02040503050406030204" pitchFamily="18" charset="0"/>
                        </a:rPr>
                        <m:t>∈</m:t>
                      </m:r>
                      <m:d>
                        <m:dPr>
                          <m:begChr m:val="{"/>
                          <m:endChr m:val="}"/>
                          <m:ctrlPr>
                            <a:rPr lang="zh-TW" altLang="en-US" sz="2400" i="1">
                              <a:latin typeface="Cambria Math" panose="02040503050406030204" pitchFamily="18" charset="0"/>
                            </a:rPr>
                          </m:ctrlPr>
                        </m:dPr>
                        <m:e>
                          <m:r>
                            <a:rPr lang="zh-TW" altLang="en-US" sz="2400" i="1">
                              <a:latin typeface="Cambria Math" panose="02040503050406030204" pitchFamily="18" charset="0"/>
                            </a:rPr>
                            <m:t>𝐸𝑥𝑐𝑒𝑙𝑙𝑒𝑛𝑡</m:t>
                          </m:r>
                          <m:r>
                            <a:rPr lang="zh-TW" altLang="en-US" sz="2400" i="0">
                              <a:latin typeface="Cambria Math" panose="02040503050406030204" pitchFamily="18" charset="0"/>
                            </a:rPr>
                            <m:t>, </m:t>
                          </m:r>
                          <m:r>
                            <a:rPr lang="zh-TW" altLang="en-US" sz="2400" i="1">
                              <a:latin typeface="Cambria Math" panose="02040503050406030204" pitchFamily="18" charset="0"/>
                            </a:rPr>
                            <m:t>𝐺𝑜𝑜𝑑</m:t>
                          </m:r>
                          <m:r>
                            <a:rPr lang="zh-TW" altLang="en-US" sz="2400" i="0">
                              <a:latin typeface="Cambria Math" panose="02040503050406030204" pitchFamily="18" charset="0"/>
                            </a:rPr>
                            <m:t>, </m:t>
                          </m:r>
                          <m:r>
                            <a:rPr lang="zh-TW" altLang="en-US" sz="2400" i="1">
                              <a:latin typeface="Cambria Math" panose="02040503050406030204" pitchFamily="18" charset="0"/>
                            </a:rPr>
                            <m:t>𝑀𝑜𝑑𝑒𝑟𝑎𝑡𝑒</m:t>
                          </m:r>
                          <m:r>
                            <a:rPr lang="zh-TW" altLang="en-US" sz="2400" i="0">
                              <a:latin typeface="Cambria Math" panose="02040503050406030204" pitchFamily="18" charset="0"/>
                            </a:rPr>
                            <m:t>, </m:t>
                          </m:r>
                          <m:r>
                            <a:rPr lang="zh-TW" altLang="en-US" sz="2400" i="1">
                              <a:latin typeface="Cambria Math" panose="02040503050406030204" pitchFamily="18" charset="0"/>
                            </a:rPr>
                            <m:t>𝑂𝑣𝑒𝑟𝑤𝑒𝑖𝑔h𝑡</m:t>
                          </m:r>
                          <m:r>
                            <a:rPr lang="zh-TW" altLang="en-US" sz="2400" i="0">
                              <a:latin typeface="Cambria Math" panose="02040503050406030204" pitchFamily="18" charset="0"/>
                            </a:rPr>
                            <m:t>, </m:t>
                          </m:r>
                          <m:r>
                            <a:rPr lang="zh-TW" altLang="en-US" sz="2400" i="1">
                              <a:latin typeface="Cambria Math" panose="02040503050406030204" pitchFamily="18" charset="0"/>
                            </a:rPr>
                            <m:t>𝑂𝑏𝑒𝑠𝑒</m:t>
                          </m:r>
                        </m:e>
                      </m:d>
                    </m:oMath>
                  </m:oMathPara>
                </a14:m>
                <a:endParaRPr lang="zh-TW" altLang="en-US" sz="2400" dirty="0"/>
              </a:p>
            </p:txBody>
          </p:sp>
        </mc:Choice>
        <mc:Fallback>
          <p:sp>
            <p:nvSpPr>
              <p:cNvPr id="6" name="矩形 5"/>
              <p:cNvSpPr>
                <a:spLocks noRot="1" noChangeAspect="1" noMove="1" noResize="1" noEditPoints="1" noAdjustHandles="1" noChangeArrowheads="1" noChangeShapeType="1" noTextEdit="1"/>
              </p:cNvSpPr>
              <p:nvPr/>
            </p:nvSpPr>
            <p:spPr>
              <a:xfrm>
                <a:off x="2792458" y="5928561"/>
                <a:ext cx="7945508" cy="496803"/>
              </a:xfrm>
              <a:prstGeom prst="rect">
                <a:avLst/>
              </a:prstGeom>
              <a:blipFill rotWithShape="0">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596393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1074</Words>
  <Application>Microsoft Office PowerPoint</Application>
  <PresentationFormat>寬螢幕</PresentationFormat>
  <Paragraphs>164</Paragraphs>
  <Slides>14</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14</vt:i4>
      </vt:variant>
    </vt:vector>
  </HeadingPairs>
  <TitlesOfParts>
    <vt:vector size="24" baseType="lpstr">
      <vt:lpstr>Futura</vt:lpstr>
      <vt:lpstr>SimSun</vt:lpstr>
      <vt:lpstr>新細明體</vt:lpstr>
      <vt:lpstr>Arial</vt:lpstr>
      <vt:lpstr>Calibri</vt:lpstr>
      <vt:lpstr>Calibri Light</vt:lpstr>
      <vt:lpstr>Cambria Math</vt:lpstr>
      <vt:lpstr>Times</vt:lpstr>
      <vt:lpstr>Times New Roman</vt:lpstr>
      <vt:lpstr>Office 佈景主題</vt:lpstr>
      <vt:lpstr>品味長青 冠翎實驗</vt:lpstr>
      <vt:lpstr>取特徵值</vt:lpstr>
      <vt:lpstr>HRV</vt:lpstr>
      <vt:lpstr>HRV</vt:lpstr>
      <vt:lpstr>HRV</vt:lpstr>
      <vt:lpstr>Weight</vt:lpstr>
      <vt:lpstr>Weight</vt:lpstr>
      <vt:lpstr>Weight</vt:lpstr>
      <vt:lpstr>Weight</vt:lpstr>
      <vt:lpstr>Hypertension</vt:lpstr>
      <vt:lpstr>Hypertension</vt:lpstr>
      <vt:lpstr> Fatigue</vt:lpstr>
      <vt:lpstr>Self-rated Health </vt:lpstr>
      <vt:lpstr>Functional Status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品味長青 冠翎實驗</dc:title>
  <dc:creator>陳雅虹</dc:creator>
  <cp:lastModifiedBy>陳雅虹</cp:lastModifiedBy>
  <cp:revision>2</cp:revision>
  <dcterms:created xsi:type="dcterms:W3CDTF">2015-07-30T03:56:46Z</dcterms:created>
  <dcterms:modified xsi:type="dcterms:W3CDTF">2015-07-30T04:11:27Z</dcterms:modified>
</cp:coreProperties>
</file>