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8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5">
  <p:sldMasterIdLst>
    <p:sldMasterId id="2147483649" r:id="rId1"/>
    <p:sldMasterId id="2147483656" r:id="rId2"/>
    <p:sldMasterId id="2147483668" r:id="rId3"/>
    <p:sldMasterId id="2147483680" r:id="rId4"/>
  </p:sldMasterIdLst>
  <p:notesMasterIdLst>
    <p:notesMasterId r:id="rId73"/>
  </p:notesMasterIdLst>
  <p:handoutMasterIdLst>
    <p:handoutMasterId r:id="rId74"/>
  </p:handoutMasterIdLst>
  <p:sldIdLst>
    <p:sldId id="907" r:id="rId5"/>
    <p:sldId id="908" r:id="rId6"/>
    <p:sldId id="1053" r:id="rId7"/>
    <p:sldId id="916" r:id="rId8"/>
    <p:sldId id="973" r:id="rId9"/>
    <p:sldId id="918" r:id="rId10"/>
    <p:sldId id="922" r:id="rId11"/>
    <p:sldId id="980" r:id="rId12"/>
    <p:sldId id="1066" r:id="rId13"/>
    <p:sldId id="1013" r:id="rId14"/>
    <p:sldId id="974" r:id="rId15"/>
    <p:sldId id="1067" r:id="rId16"/>
    <p:sldId id="977" r:id="rId17"/>
    <p:sldId id="1068" r:id="rId18"/>
    <p:sldId id="978" r:id="rId19"/>
    <p:sldId id="979" r:id="rId20"/>
    <p:sldId id="983" r:id="rId21"/>
    <p:sldId id="984" r:id="rId22"/>
    <p:sldId id="1054" r:id="rId23"/>
    <p:sldId id="1055" r:id="rId24"/>
    <p:sldId id="985" r:id="rId25"/>
    <p:sldId id="987" r:id="rId26"/>
    <p:sldId id="1057" r:id="rId27"/>
    <p:sldId id="1069" r:id="rId28"/>
    <p:sldId id="993" r:id="rId29"/>
    <p:sldId id="1059" r:id="rId30"/>
    <p:sldId id="1060" r:id="rId31"/>
    <p:sldId id="1061" r:id="rId32"/>
    <p:sldId id="1063" r:id="rId33"/>
    <p:sldId id="1065" r:id="rId34"/>
    <p:sldId id="996" r:id="rId35"/>
    <p:sldId id="1014" r:id="rId36"/>
    <p:sldId id="1070" r:id="rId37"/>
    <p:sldId id="1000" r:id="rId38"/>
    <p:sldId id="1071" r:id="rId39"/>
    <p:sldId id="1004" r:id="rId40"/>
    <p:sldId id="1032" r:id="rId41"/>
    <p:sldId id="1005" r:id="rId42"/>
    <p:sldId id="1015" r:id="rId43"/>
    <p:sldId id="1021" r:id="rId44"/>
    <p:sldId id="1022" r:id="rId45"/>
    <p:sldId id="1023" r:id="rId46"/>
    <p:sldId id="1025" r:id="rId47"/>
    <p:sldId id="1026" r:id="rId48"/>
    <p:sldId id="1027" r:id="rId49"/>
    <p:sldId id="1029" r:id="rId50"/>
    <p:sldId id="1030" r:id="rId51"/>
    <p:sldId id="1031" r:id="rId52"/>
    <p:sldId id="1034" r:id="rId53"/>
    <p:sldId id="1016" r:id="rId54"/>
    <p:sldId id="1009" r:id="rId55"/>
    <p:sldId id="1012" r:id="rId56"/>
    <p:sldId id="1036" r:id="rId57"/>
    <p:sldId id="1052" r:id="rId58"/>
    <p:sldId id="1037" r:id="rId59"/>
    <p:sldId id="1038" r:id="rId60"/>
    <p:sldId id="1044" r:id="rId61"/>
    <p:sldId id="1039" r:id="rId62"/>
    <p:sldId id="1040" r:id="rId63"/>
    <p:sldId id="1041" r:id="rId64"/>
    <p:sldId id="990" r:id="rId65"/>
    <p:sldId id="991" r:id="rId66"/>
    <p:sldId id="1008" r:id="rId67"/>
    <p:sldId id="1043" r:id="rId68"/>
    <p:sldId id="1003" r:id="rId69"/>
    <p:sldId id="1006" r:id="rId70"/>
    <p:sldId id="992" r:id="rId71"/>
    <p:sldId id="1045" r:id="rId72"/>
  </p:sldIdLst>
  <p:sldSz cx="9144000" cy="6858000" type="screen4x3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1DA245A-C99B-4FDB-BD60-4F75CF06C2BE}">
          <p14:sldIdLst>
            <p14:sldId id="907"/>
            <p14:sldId id="908"/>
            <p14:sldId id="1053"/>
            <p14:sldId id="916"/>
            <p14:sldId id="973"/>
            <p14:sldId id="918"/>
            <p14:sldId id="922"/>
            <p14:sldId id="980"/>
            <p14:sldId id="1066"/>
          </p14:sldIdLst>
        </p14:section>
        <p14:section name="Activity Recognition" id="{481ACFB5-0AA8-4C21-8BF8-3E796217DF3E}">
          <p14:sldIdLst>
            <p14:sldId id="1013"/>
            <p14:sldId id="974"/>
            <p14:sldId id="1067"/>
            <p14:sldId id="977"/>
            <p14:sldId id="1068"/>
            <p14:sldId id="978"/>
            <p14:sldId id="979"/>
            <p14:sldId id="983"/>
            <p14:sldId id="984"/>
            <p14:sldId id="1054"/>
            <p14:sldId id="1055"/>
            <p14:sldId id="985"/>
            <p14:sldId id="987"/>
            <p14:sldId id="1057"/>
            <p14:sldId id="1069"/>
            <p14:sldId id="993"/>
            <p14:sldId id="1059"/>
            <p14:sldId id="1060"/>
            <p14:sldId id="1061"/>
            <p14:sldId id="1063"/>
            <p14:sldId id="1065"/>
            <p14:sldId id="996"/>
          </p14:sldIdLst>
        </p14:section>
        <p14:section name="ADL-aware Health" id="{C51E2EA8-0581-4B4B-B52D-74642ED64AA7}">
          <p14:sldIdLst>
            <p14:sldId id="1014"/>
            <p14:sldId id="1070"/>
            <p14:sldId id="1000"/>
            <p14:sldId id="1071"/>
            <p14:sldId id="1004"/>
            <p14:sldId id="1032"/>
            <p14:sldId id="1005"/>
          </p14:sldIdLst>
        </p14:section>
        <p14:section name="System Evaluation" id="{EF98C44A-B676-4084-B2B0-8C9893E13D4B}">
          <p14:sldIdLst>
            <p14:sldId id="1015"/>
            <p14:sldId id="1021"/>
            <p14:sldId id="1022"/>
            <p14:sldId id="1023"/>
            <p14:sldId id="1025"/>
            <p14:sldId id="1026"/>
            <p14:sldId id="1027"/>
            <p14:sldId id="1029"/>
            <p14:sldId id="1030"/>
            <p14:sldId id="1031"/>
            <p14:sldId id="1034"/>
          </p14:sldIdLst>
        </p14:section>
        <p14:section name="Conclusion" id="{EA6B3217-CC84-4583-BDF7-F711AD5AA63D}">
          <p14:sldIdLst>
            <p14:sldId id="1016"/>
            <p14:sldId id="1009"/>
            <p14:sldId id="1012"/>
            <p14:sldId id="1036"/>
          </p14:sldIdLst>
        </p14:section>
        <p14:section name="Appendix" id="{0EA70629-B8D5-411B-9581-A06137CC444F}">
          <p14:sldIdLst>
            <p14:sldId id="1052"/>
            <p14:sldId id="1037"/>
            <p14:sldId id="1038"/>
            <p14:sldId id="1044"/>
            <p14:sldId id="1039"/>
            <p14:sldId id="1040"/>
            <p14:sldId id="1041"/>
            <p14:sldId id="990"/>
            <p14:sldId id="991"/>
            <p14:sldId id="1008"/>
            <p14:sldId id="1043"/>
            <p14:sldId id="1003"/>
            <p14:sldId id="1006"/>
            <p14:sldId id="992"/>
            <p14:sldId id="10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CC9900"/>
    <a:srgbClr val="FFFF00"/>
    <a:srgbClr val="FFCC00"/>
    <a:srgbClr val="FFFF99"/>
    <a:srgbClr val="A9A57C"/>
    <a:srgbClr val="FFCC99"/>
    <a:srgbClr val="800000"/>
    <a:srgbClr val="FFFFFF"/>
    <a:srgbClr val="675E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0" autoAdjust="0"/>
    <p:restoredTop sz="94026" autoAdjust="0"/>
  </p:normalViewPr>
  <p:slideViewPr>
    <p:cSldViewPr>
      <p:cViewPr varScale="1">
        <p:scale>
          <a:sx n="62" d="100"/>
          <a:sy n="62" d="100"/>
        </p:scale>
        <p:origin x="1004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616" y="-102"/>
      </p:cViewPr>
      <p:guideLst>
        <p:guide orient="horz" pos="3127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inbow\Desktop\SMC%20meaningful%20action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inbow\Desktop\SMC%20meaningful%20action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inbow\Desktop\SMC%20meaningful%20action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Read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工作表1!$A$2:$A$9</c:f>
              <c:strCache>
                <c:ptCount val="8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VS1</c:v>
                </c:pt>
                <c:pt idx="5">
                  <c:v>VS2</c:v>
                </c:pt>
                <c:pt idx="6">
                  <c:v>VS3</c:v>
                </c:pt>
                <c:pt idx="7">
                  <c:v>VS4</c:v>
                </c:pt>
              </c:strCache>
            </c:strRef>
          </c:cat>
          <c:val>
            <c:numRef>
              <c:f>工作表1!$B$2:$B$9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PlayPad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工作表1!$A$2:$A$9</c:f>
              <c:strCache>
                <c:ptCount val="8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VS1</c:v>
                </c:pt>
                <c:pt idx="5">
                  <c:v>VS2</c:v>
                </c:pt>
                <c:pt idx="6">
                  <c:v>VS3</c:v>
                </c:pt>
                <c:pt idx="7">
                  <c:v>VS4</c:v>
                </c:pt>
              </c:strCache>
            </c:strRef>
          </c:cat>
          <c:val>
            <c:numRef>
              <c:f>工作表1!$C$2:$C$9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Sweep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工作表1!$A$2:$A$9</c:f>
              <c:strCache>
                <c:ptCount val="8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VS1</c:v>
                </c:pt>
                <c:pt idx="5">
                  <c:v>VS2</c:v>
                </c:pt>
                <c:pt idx="6">
                  <c:v>VS3</c:v>
                </c:pt>
                <c:pt idx="7">
                  <c:v>VS4</c:v>
                </c:pt>
              </c:strCache>
            </c:strRef>
          </c:cat>
          <c:val>
            <c:numRef>
              <c:f>工作表1!$D$2:$D$9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067983568"/>
        <c:axId val="-1067986288"/>
      </c:barChart>
      <c:catAx>
        <c:axId val="-1067983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067986288"/>
        <c:crosses val="autoZero"/>
        <c:auto val="1"/>
        <c:lblAlgn val="ctr"/>
        <c:lblOffset val="100"/>
        <c:noMultiLvlLbl val="0"/>
      </c:catAx>
      <c:valAx>
        <c:axId val="-106798628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06798356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Playing Pad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val>
            <c:numRef>
              <c:f>工作表1!$G$1:$G$6</c:f>
              <c:numCache>
                <c:formatCode>General</c:formatCode>
                <c:ptCount val="6"/>
                <c:pt idx="0">
                  <c:v>29</c:v>
                </c:pt>
                <c:pt idx="1">
                  <c:v>19</c:v>
                </c:pt>
                <c:pt idx="2">
                  <c:v>5</c:v>
                </c:pt>
                <c:pt idx="3">
                  <c:v>4</c:v>
                </c:pt>
                <c:pt idx="4">
                  <c:v>3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-27"/>
        <c:axId val="-1188128624"/>
        <c:axId val="-1188135696"/>
      </c:barChart>
      <c:catAx>
        <c:axId val="-11881286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188135696"/>
        <c:crosses val="autoZero"/>
        <c:auto val="1"/>
        <c:lblAlgn val="ctr"/>
        <c:lblOffset val="100"/>
        <c:noMultiLvlLbl val="0"/>
      </c:catAx>
      <c:valAx>
        <c:axId val="-1188135696"/>
        <c:scaling>
          <c:orientation val="minMax"/>
          <c:max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188128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Read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工作表1!$A$2:$A$9</c:f>
              <c:strCache>
                <c:ptCount val="8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VS1</c:v>
                </c:pt>
                <c:pt idx="5">
                  <c:v>VS2</c:v>
                </c:pt>
                <c:pt idx="6">
                  <c:v>VS3</c:v>
                </c:pt>
                <c:pt idx="7">
                  <c:v>VS4</c:v>
                </c:pt>
              </c:strCache>
            </c:strRef>
          </c:cat>
          <c:val>
            <c:numRef>
              <c:f>工作表1!$B$2:$B$9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PlayPad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工作表1!$A$2:$A$9</c:f>
              <c:strCache>
                <c:ptCount val="8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VS1</c:v>
                </c:pt>
                <c:pt idx="5">
                  <c:v>VS2</c:v>
                </c:pt>
                <c:pt idx="6">
                  <c:v>VS3</c:v>
                </c:pt>
                <c:pt idx="7">
                  <c:v>VS4</c:v>
                </c:pt>
              </c:strCache>
            </c:strRef>
          </c:cat>
          <c:val>
            <c:numRef>
              <c:f>工作表1!$C$2:$C$9</c:f>
              <c:numCache>
                <c:formatCode>General</c:formatCode>
                <c:ptCount val="8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Sweep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工作表1!$A$2:$A$9</c:f>
              <c:strCache>
                <c:ptCount val="8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VS1</c:v>
                </c:pt>
                <c:pt idx="5">
                  <c:v>VS2</c:v>
                </c:pt>
                <c:pt idx="6">
                  <c:v>VS3</c:v>
                </c:pt>
                <c:pt idx="7">
                  <c:v>VS4</c:v>
                </c:pt>
              </c:strCache>
            </c:strRef>
          </c:cat>
          <c:val>
            <c:numRef>
              <c:f>工作表1!$D$2:$D$9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067984656"/>
        <c:axId val="-1067994992"/>
      </c:barChart>
      <c:catAx>
        <c:axId val="-1067984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067994992"/>
        <c:crosses val="autoZero"/>
        <c:auto val="1"/>
        <c:lblAlgn val="ctr"/>
        <c:lblOffset val="100"/>
        <c:noMultiLvlLbl val="0"/>
      </c:catAx>
      <c:valAx>
        <c:axId val="-10679949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06798465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Read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工作表1!$A$2:$A$9</c:f>
              <c:strCache>
                <c:ptCount val="8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VS1</c:v>
                </c:pt>
                <c:pt idx="5">
                  <c:v>VS2</c:v>
                </c:pt>
                <c:pt idx="6">
                  <c:v>VS3</c:v>
                </c:pt>
                <c:pt idx="7">
                  <c:v>VS4</c:v>
                </c:pt>
              </c:strCache>
            </c:strRef>
          </c:cat>
          <c:val>
            <c:numRef>
              <c:f>工作表1!$B$2:$B$9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PlayPad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工作表1!$A$2:$A$9</c:f>
              <c:strCache>
                <c:ptCount val="8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VS1</c:v>
                </c:pt>
                <c:pt idx="5">
                  <c:v>VS2</c:v>
                </c:pt>
                <c:pt idx="6">
                  <c:v>VS3</c:v>
                </c:pt>
                <c:pt idx="7">
                  <c:v>VS4</c:v>
                </c:pt>
              </c:strCache>
            </c:strRef>
          </c:cat>
          <c:val>
            <c:numRef>
              <c:f>工作表1!$C$2:$C$9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Sweep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工作表1!$A$2:$A$9</c:f>
              <c:strCache>
                <c:ptCount val="8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VS1</c:v>
                </c:pt>
                <c:pt idx="5">
                  <c:v>VS2</c:v>
                </c:pt>
                <c:pt idx="6">
                  <c:v>VS3</c:v>
                </c:pt>
                <c:pt idx="7">
                  <c:v>VS4</c:v>
                </c:pt>
              </c:strCache>
            </c:strRef>
          </c:cat>
          <c:val>
            <c:numRef>
              <c:f>工作表1!$D$2:$D$9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067983024"/>
        <c:axId val="-1067990640"/>
      </c:barChart>
      <c:catAx>
        <c:axId val="-106798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067990640"/>
        <c:crosses val="autoZero"/>
        <c:auto val="1"/>
        <c:lblAlgn val="ctr"/>
        <c:lblOffset val="100"/>
        <c:noMultiLvlLbl val="0"/>
      </c:catAx>
      <c:valAx>
        <c:axId val="-106799064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06798302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Vital Sign AC: Reading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工作表1!$C$1:$C$6</c:f>
              <c:numCache>
                <c:formatCode>General</c:formatCode>
                <c:ptCount val="6"/>
                <c:pt idx="0">
                  <c:v>32</c:v>
                </c:pt>
                <c:pt idx="1">
                  <c:v>5</c:v>
                </c:pt>
                <c:pt idx="2">
                  <c:v>17</c:v>
                </c:pt>
                <c:pt idx="3">
                  <c:v>2</c:v>
                </c:pt>
                <c:pt idx="4">
                  <c:v>4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-27"/>
        <c:axId val="-1202760736"/>
        <c:axId val="-1202766176"/>
      </c:barChart>
      <c:catAx>
        <c:axId val="-12027607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202766176"/>
        <c:crosses val="autoZero"/>
        <c:auto val="1"/>
        <c:lblAlgn val="ctr"/>
        <c:lblOffset val="100"/>
        <c:noMultiLvlLbl val="0"/>
      </c:catAx>
      <c:valAx>
        <c:axId val="-1202766176"/>
        <c:scaling>
          <c:orientation val="minMax"/>
          <c:max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202760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rgbClr val="00B0F0"/>
      </a:solidFill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Ambient AC: Reading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rgbClr val="00B0F0"/>
              </a:solidFill>
            </a:ln>
            <a:effectLst/>
          </c:spPr>
          <c:invertIfNegative val="0"/>
          <c:val>
            <c:numRef>
              <c:f>工作表1!$I$2:$I$5</c:f>
              <c:numCache>
                <c:formatCode>General</c:formatCode>
                <c:ptCount val="4"/>
                <c:pt idx="0">
                  <c:v>0</c:v>
                </c:pt>
                <c:pt idx="1">
                  <c:v>56</c:v>
                </c:pt>
                <c:pt idx="2">
                  <c:v>0</c:v>
                </c:pt>
                <c:pt idx="3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8"/>
        <c:overlap val="27"/>
        <c:axId val="-1188129712"/>
        <c:axId val="-1188132432"/>
      </c:barChart>
      <c:catAx>
        <c:axId val="-11881297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188132432"/>
        <c:crosses val="autoZero"/>
        <c:auto val="1"/>
        <c:lblAlgn val="ctr"/>
        <c:lblOffset val="100"/>
        <c:noMultiLvlLbl val="0"/>
      </c:catAx>
      <c:valAx>
        <c:axId val="-118813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188129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rgbClr val="00B0F0"/>
      </a:solidFill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Fusion</a:t>
            </a:r>
            <a:r>
              <a:rPr lang="en-US" altLang="zh-TW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Ambient and Vital Sign: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8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val>
            <c:numRef>
              <c:f>工作表1!$D$1:$D$10</c:f>
              <c:numCache>
                <c:formatCode>General</c:formatCode>
                <c:ptCount val="10"/>
                <c:pt idx="0">
                  <c:v>0</c:v>
                </c:pt>
                <c:pt idx="1">
                  <c:v>56</c:v>
                </c:pt>
                <c:pt idx="2">
                  <c:v>0</c:v>
                </c:pt>
                <c:pt idx="3">
                  <c:v>4</c:v>
                </c:pt>
                <c:pt idx="4">
                  <c:v>32</c:v>
                </c:pt>
                <c:pt idx="5">
                  <c:v>5</c:v>
                </c:pt>
                <c:pt idx="6">
                  <c:v>17</c:v>
                </c:pt>
                <c:pt idx="7">
                  <c:v>2</c:v>
                </c:pt>
                <c:pt idx="8">
                  <c:v>4</c:v>
                </c:pt>
                <c:pt idx="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overlap val="-27"/>
        <c:axId val="-1188134608"/>
        <c:axId val="-1188124816"/>
      </c:barChart>
      <c:catAx>
        <c:axId val="-11881346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188124816"/>
        <c:crosses val="autoZero"/>
        <c:auto val="1"/>
        <c:lblAlgn val="ctr"/>
        <c:lblOffset val="100"/>
        <c:noMultiLvlLbl val="0"/>
      </c:catAx>
      <c:valAx>
        <c:axId val="-118812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188134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rgbClr val="00B0F0"/>
      </a:solidFill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val>
            <c:numRef>
              <c:f>工作表1!$A$1:$A$6</c:f>
              <c:numCache>
                <c:formatCode>General</c:formatCode>
                <c:ptCount val="6"/>
                <c:pt idx="0">
                  <c:v>14</c:v>
                </c:pt>
                <c:pt idx="1">
                  <c:v>11</c:v>
                </c:pt>
                <c:pt idx="2">
                  <c:v>8</c:v>
                </c:pt>
                <c:pt idx="3">
                  <c:v>21</c:v>
                </c:pt>
                <c:pt idx="4">
                  <c:v>5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axId val="-1188134064"/>
        <c:axId val="-1188124272"/>
      </c:barChart>
      <c:catAx>
        <c:axId val="-11881340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188124272"/>
        <c:crosses val="autoZero"/>
        <c:auto val="1"/>
        <c:lblAlgn val="ctr"/>
        <c:lblOffset val="100"/>
        <c:noMultiLvlLbl val="0"/>
      </c:catAx>
      <c:valAx>
        <c:axId val="-1188124272"/>
        <c:scaling>
          <c:orientation val="minMax"/>
          <c:max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188134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val>
            <c:numRef>
              <c:f>工作表1!$C$1:$C$6</c:f>
              <c:numCache>
                <c:formatCode>General</c:formatCode>
                <c:ptCount val="6"/>
                <c:pt idx="0">
                  <c:v>32</c:v>
                </c:pt>
                <c:pt idx="1">
                  <c:v>5</c:v>
                </c:pt>
                <c:pt idx="2">
                  <c:v>17</c:v>
                </c:pt>
                <c:pt idx="3">
                  <c:v>2</c:v>
                </c:pt>
                <c:pt idx="4">
                  <c:v>4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-27"/>
        <c:axId val="-1188131344"/>
        <c:axId val="-1188130256"/>
      </c:barChart>
      <c:catAx>
        <c:axId val="-11881313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188130256"/>
        <c:crosses val="autoZero"/>
        <c:auto val="1"/>
        <c:lblAlgn val="ctr"/>
        <c:lblOffset val="100"/>
        <c:noMultiLvlLbl val="0"/>
      </c:catAx>
      <c:valAx>
        <c:axId val="-1188130256"/>
        <c:scaling>
          <c:orientation val="minMax"/>
          <c:max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188131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Sweeping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val>
            <c:numRef>
              <c:f>工作表1!$E$1:$E$6</c:f>
              <c:numCache>
                <c:formatCode>General</c:formatCode>
                <c:ptCount val="6"/>
                <c:pt idx="0">
                  <c:v>2</c:v>
                </c:pt>
                <c:pt idx="1">
                  <c:v>7</c:v>
                </c:pt>
                <c:pt idx="2">
                  <c:v>2</c:v>
                </c:pt>
                <c:pt idx="3">
                  <c:v>9</c:v>
                </c:pt>
                <c:pt idx="4">
                  <c:v>4</c:v>
                </c:pt>
                <c:pt idx="5">
                  <c:v>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-27"/>
        <c:axId val="-1188133520"/>
        <c:axId val="-1188137872"/>
      </c:barChart>
      <c:catAx>
        <c:axId val="-11881335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188137872"/>
        <c:crosses val="autoZero"/>
        <c:auto val="1"/>
        <c:lblAlgn val="ctr"/>
        <c:lblOffset val="100"/>
        <c:noMultiLvlLbl val="0"/>
      </c:catAx>
      <c:valAx>
        <c:axId val="-1188137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188133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97" tIns="45998" rIns="91997" bIns="45998" numCol="1" anchor="t" anchorCtr="0" compatLnSpc="1">
            <a:prstTxWarp prst="textNoShape">
              <a:avLst/>
            </a:prstTxWarp>
          </a:bodyPr>
          <a:lstStyle>
            <a:lvl1pPr defTabSz="920668">
              <a:defRPr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450" y="0"/>
            <a:ext cx="294322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97" tIns="45998" rIns="91997" bIns="45998" numCol="1" anchor="t" anchorCtr="0" compatLnSpc="1">
            <a:prstTxWarp prst="textNoShape">
              <a:avLst/>
            </a:prstTxWarp>
          </a:bodyPr>
          <a:lstStyle>
            <a:lvl1pPr algn="r" defTabSz="920668">
              <a:defRPr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322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97" tIns="45998" rIns="91997" bIns="45998" numCol="1" anchor="b" anchorCtr="0" compatLnSpc="1">
            <a:prstTxWarp prst="textNoShape">
              <a:avLst/>
            </a:prstTxWarp>
          </a:bodyPr>
          <a:lstStyle>
            <a:lvl1pPr defTabSz="920668">
              <a:defRPr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29750"/>
            <a:ext cx="294322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97" tIns="45998" rIns="91997" bIns="45998" numCol="1" anchor="b" anchorCtr="0" compatLnSpc="1">
            <a:prstTxWarp prst="textNoShape">
              <a:avLst/>
            </a:prstTxWarp>
          </a:bodyPr>
          <a:lstStyle>
            <a:lvl1pPr algn="r" defTabSz="920668">
              <a:defRPr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A8DD9E3E-6C82-44AC-BB67-8A43B0ADF67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8735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97" tIns="45998" rIns="91997" bIns="45998" numCol="1" anchor="t" anchorCtr="0" compatLnSpc="1">
            <a:prstTxWarp prst="textNoShape">
              <a:avLst/>
            </a:prstTxWarp>
          </a:bodyPr>
          <a:lstStyle>
            <a:lvl1pPr defTabSz="920668">
              <a:defRPr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322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97" tIns="45998" rIns="91997" bIns="45998" numCol="1" anchor="t" anchorCtr="0" compatLnSpc="1">
            <a:prstTxWarp prst="textNoShape">
              <a:avLst/>
            </a:prstTxWarp>
          </a:bodyPr>
          <a:lstStyle>
            <a:lvl1pPr algn="r" defTabSz="920668">
              <a:defRPr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19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97" tIns="45998" rIns="91997" bIns="459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322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97" tIns="45998" rIns="91997" bIns="45998" numCol="1" anchor="b" anchorCtr="0" compatLnSpc="1">
            <a:prstTxWarp prst="textNoShape">
              <a:avLst/>
            </a:prstTxWarp>
          </a:bodyPr>
          <a:lstStyle>
            <a:lvl1pPr defTabSz="920668">
              <a:defRPr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28163"/>
            <a:ext cx="294322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97" tIns="45998" rIns="91997" bIns="45998" numCol="1" anchor="b" anchorCtr="0" compatLnSpc="1">
            <a:prstTxWarp prst="textNoShape">
              <a:avLst/>
            </a:prstTxWarp>
          </a:bodyPr>
          <a:lstStyle>
            <a:lvl1pPr algn="r" defTabSz="920668">
              <a:defRPr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fld id="{868442E8-C376-4D1D-8BA7-0F18FE70B56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598265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5058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5619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Monitoring-&gt;recognizing</a:t>
            </a:r>
          </a:p>
          <a:p>
            <a:r>
              <a:rPr lang="en-US" altLang="zh-TW" dirty="0" smtClean="0"/>
              <a:t>Trying</a:t>
            </a:r>
            <a:r>
              <a:rPr lang="en-US" altLang="zh-TW" baseline="0" dirty="0" smtClean="0"/>
              <a:t> to categorize-&gt;categorize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Training</a:t>
            </a:r>
            <a:r>
              <a:rPr lang="en-US" altLang="zh-TW" baseline="0" dirty="0" smtClean="0"/>
              <a:t> mode </a:t>
            </a:r>
            <a:r>
              <a:rPr lang="zh-TW" altLang="en-US" baseline="0" dirty="0" smtClean="0"/>
              <a:t>下面應該分成兩個動作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3774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提升活動辨識的多樣性與準確率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7337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YIMING:</a:t>
            </a:r>
            <a:r>
              <a:rPr lang="zh-TW" altLang="en-US" dirty="0" smtClean="0"/>
              <a:t>要詳細解釋為什麼要</a:t>
            </a:r>
            <a:r>
              <a:rPr lang="en-US" altLang="zh-TW" dirty="0" smtClean="0"/>
              <a:t>non-parametric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9852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提升活動辨識的多樣性與準確率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1930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這頁不重要，不用講太詳細。</a:t>
            </a:r>
            <a:endParaRPr lang="en-US" altLang="zh-TW" dirty="0" smtClean="0"/>
          </a:p>
          <a:p>
            <a:r>
              <a:rPr lang="zh-TW" altLang="en-US" dirty="0" smtClean="0"/>
              <a:t>為什麼選用這些</a:t>
            </a:r>
            <a:r>
              <a:rPr lang="en-US" altLang="zh-TW" dirty="0" smtClean="0"/>
              <a:t>sensor</a:t>
            </a:r>
            <a:r>
              <a:rPr lang="zh-TW" altLang="en-US" dirty="0" smtClean="0"/>
              <a:t>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或者解釋那些活動跟這些</a:t>
            </a:r>
            <a:r>
              <a:rPr lang="en-US" altLang="zh-TW" dirty="0" smtClean="0"/>
              <a:t>sensor</a:t>
            </a:r>
            <a:r>
              <a:rPr lang="zh-TW" altLang="en-US" dirty="0" smtClean="0"/>
              <a:t>有關。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Data</a:t>
            </a:r>
            <a:r>
              <a:rPr lang="en-US" altLang="zh-TW" baseline="0" dirty="0" smtClean="0"/>
              <a:t> from ambient sensors usually reflect human activities</a:t>
            </a:r>
          </a:p>
          <a:p>
            <a:r>
              <a:rPr lang="en-US" altLang="zh-TW" baseline="0" dirty="0" smtClean="0"/>
              <a:t>ambient sensor include …. So on and their data usually in binary form</a:t>
            </a:r>
          </a:p>
          <a:p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7545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定義清楚什麼是</a:t>
            </a:r>
            <a:r>
              <a:rPr lang="en-US" altLang="zh-TW" dirty="0" smtClean="0"/>
              <a:t>TF</a:t>
            </a:r>
          </a:p>
          <a:p>
            <a:r>
              <a:rPr lang="zh-TW" altLang="en-US" dirty="0" smtClean="0"/>
              <a:t>概念</a:t>
            </a:r>
            <a:r>
              <a:rPr lang="en-US" altLang="zh-TW" dirty="0" smtClean="0"/>
              <a:t>OK</a:t>
            </a:r>
            <a:r>
              <a:rPr lang="zh-TW" altLang="en-US" dirty="0" smtClean="0"/>
              <a:t>，呈現上不要這麼清楚明白。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en-US" altLang="zh-TW" dirty="0" smtClean="0"/>
              <a:t>Clustering</a:t>
            </a:r>
            <a:r>
              <a:rPr lang="en-US" altLang="zh-TW" baseline="0" dirty="0" smtClean="0"/>
              <a:t> of data instances depends on TF of each data instances</a:t>
            </a:r>
          </a:p>
          <a:p>
            <a:r>
              <a:rPr lang="en-US" altLang="zh-TW" baseline="0" dirty="0" smtClean="0"/>
              <a:t>Data instance is a </a:t>
            </a:r>
            <a:r>
              <a:rPr lang="en-US" altLang="zh-TW" baseline="0" dirty="0" err="1" smtClean="0"/>
              <a:t>feauture</a:t>
            </a:r>
            <a:r>
              <a:rPr lang="en-US" altLang="zh-TW" baseline="0" dirty="0" smtClean="0"/>
              <a:t> vector whose </a:t>
            </a:r>
            <a:r>
              <a:rPr lang="en-US" altLang="zh-TW" baseline="0" dirty="0" err="1" smtClean="0"/>
              <a:t>dimention</a:t>
            </a:r>
            <a:r>
              <a:rPr lang="en-US" altLang="zh-TW" baseline="0" dirty="0" smtClean="0"/>
              <a:t> is </a:t>
            </a:r>
          </a:p>
          <a:p>
            <a:r>
              <a:rPr lang="en-US" altLang="zh-TW" baseline="0" dirty="0" smtClean="0"/>
              <a:t>If </a:t>
            </a:r>
            <a:r>
              <a:rPr lang="en-US" altLang="zh-TW" baseline="0" dirty="0" err="1" smtClean="0"/>
              <a:t>tf</a:t>
            </a:r>
            <a:r>
              <a:rPr lang="en-US" altLang="zh-TW" baseline="0" dirty="0" smtClean="0"/>
              <a:t> of instance is higher than 1%, 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Using KNN… whose </a:t>
            </a:r>
            <a:r>
              <a:rPr lang="en-US" altLang="zh-TW" dirty="0" err="1" smtClean="0"/>
              <a:t>tfs</a:t>
            </a:r>
            <a:r>
              <a:rPr lang="en-US" altLang="zh-TW" baseline="0" dirty="0" smtClean="0"/>
              <a:t> are lower than 1%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0961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85993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Mean of Pitch angle</a:t>
            </a:r>
          </a:p>
          <a:p>
            <a:r>
              <a:rPr lang="en-US" altLang="zh-TW" dirty="0" smtClean="0"/>
              <a:t>Mean of accelerations for each axis</a:t>
            </a:r>
          </a:p>
          <a:p>
            <a:r>
              <a:rPr lang="zh-TW" altLang="en-US" dirty="0" smtClean="0"/>
              <a:t>手錶圖畫錯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1185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An activity is considered as one document which has its topic</a:t>
            </a:r>
          </a:p>
          <a:p>
            <a:pPr lvl="1"/>
            <a:r>
              <a:rPr lang="en-US" altLang="zh-TW" dirty="0" smtClean="0"/>
              <a:t>A waving motion is considered as one waving motion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7262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An activity is considered as one document which has its topic</a:t>
            </a:r>
          </a:p>
          <a:p>
            <a:pPr lvl="1"/>
            <a:r>
              <a:rPr lang="en-US" altLang="zh-TW" dirty="0" smtClean="0"/>
              <a:t>A waving motion is considered as one waving motion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0829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6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Model</a:t>
            </a:r>
            <a:r>
              <a:rPr lang="en-US" altLang="zh-TW" baseline="0" dirty="0" smtClean="0">
                <a:ea typeface="新細明體" charset="-120"/>
              </a:rPr>
              <a:t> Design (AR)</a:t>
            </a:r>
            <a:endParaRPr lang="zh-TW" altLang="en-US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28653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An activity is considered as one document which has its topic</a:t>
            </a:r>
          </a:p>
          <a:p>
            <a:pPr lvl="1"/>
            <a:r>
              <a:rPr lang="en-US" altLang="zh-TW" dirty="0" smtClean="0"/>
              <a:t>A waving motion is considered as one waving motion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15588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It’s hard to define the specific number of kinds of hand’s waving motions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61004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It’s hard to define the specific number of kinds of hand’s waving motions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63133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提升活動辨識的多樣性與準確率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64659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90488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90177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26192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05376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21964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提升活動辨識的多樣性與準確率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4474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6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Model</a:t>
            </a:r>
            <a:r>
              <a:rPr lang="en-US" altLang="zh-TW" baseline="0" dirty="0" smtClean="0">
                <a:ea typeface="新細明體" charset="-120"/>
              </a:rPr>
              <a:t> Design (AR)</a:t>
            </a:r>
            <a:endParaRPr lang="zh-TW" altLang="en-US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9650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22006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6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13962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提升活動辨識的多樣性與準確率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85970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提升活動辨識的多樣性與準確率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7613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6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77134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The cluster C3 represents two activities:</a:t>
            </a:r>
          </a:p>
          <a:p>
            <a:pPr lvl="1"/>
            <a:r>
              <a:rPr lang="en-US" altLang="zh-TW" dirty="0" smtClean="0"/>
              <a:t>“Exercise” and “Meal”</a:t>
            </a:r>
          </a:p>
          <a:p>
            <a:pPr lvl="1"/>
            <a:r>
              <a:rPr lang="en-US" altLang="zh-TW" dirty="0" smtClean="0"/>
              <a:t>They are both staying in living room </a:t>
            </a:r>
          </a:p>
          <a:p>
            <a:pPr lvl="1"/>
            <a:r>
              <a:rPr lang="en-US" altLang="zh-TW" dirty="0" smtClean="0"/>
              <a:t>And they are not using any electronic appliance</a:t>
            </a:r>
          </a:p>
          <a:p>
            <a:r>
              <a:rPr lang="en-US" altLang="zh-TW" dirty="0" smtClean="0"/>
              <a:t>Only using ambient sensor is hard to identify various activities of daily living</a:t>
            </a:r>
            <a:endParaRPr lang="zh-TW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40497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6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23422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這頁可以放</a:t>
            </a:r>
            <a:r>
              <a:rPr lang="en-US" altLang="zh-TW" dirty="0" smtClean="0"/>
              <a:t>Appendixes</a:t>
            </a:r>
          </a:p>
          <a:p>
            <a:r>
              <a:rPr lang="zh-TW" altLang="en-US" dirty="0" smtClean="0"/>
              <a:t>數學式不用講那麼細，除非是有很大貢獻，重點可以放在邏輯的推導。</a:t>
            </a:r>
            <a:endParaRPr lang="en-US" altLang="zh-TW" dirty="0" smtClean="0"/>
          </a:p>
          <a:p>
            <a:r>
              <a:rPr lang="zh-TW" altLang="en-US" dirty="0" smtClean="0"/>
              <a:t>名詞的使用。</a:t>
            </a:r>
            <a:r>
              <a:rPr lang="en-US" altLang="zh-TW" dirty="0" err="1" smtClean="0"/>
              <a:t>EX:dist</a:t>
            </a:r>
            <a:r>
              <a:rPr lang="en-US" altLang="zh-TW" dirty="0" smtClean="0"/>
              <a:t>-&gt;hamming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57615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應該先解釋</a:t>
            </a:r>
            <a:r>
              <a:rPr lang="en-US" altLang="zh-TW" dirty="0" smtClean="0"/>
              <a:t>2LDPMM</a:t>
            </a:r>
            <a:r>
              <a:rPr lang="zh-TW" altLang="en-US" dirty="0" smtClean="0"/>
              <a:t>，為何需要兩層，他的必須性在那，尤其做為原創方法，這更適合好好解釋。</a:t>
            </a:r>
            <a:endParaRPr lang="en-US" altLang="zh-TW" dirty="0" smtClean="0"/>
          </a:p>
          <a:p>
            <a:r>
              <a:rPr lang="en-US" altLang="zh-TW" dirty="0" smtClean="0"/>
              <a:t>Layers-&gt;Layer</a:t>
            </a:r>
            <a:r>
              <a:rPr lang="zh-TW" altLang="en-US" dirty="0" smtClean="0"/>
              <a:t>名詞轉形容詞，形容</a:t>
            </a:r>
            <a:r>
              <a:rPr lang="en-US" altLang="zh-TW" dirty="0" smtClean="0"/>
              <a:t>DPMM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18926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DPMM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8146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41069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10143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3189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34796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38767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The methods of activity recognition have been described in previous slides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47519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可能要解釋活動為何沒有因果關係。</a:t>
            </a:r>
            <a:endParaRPr lang="en-US" altLang="zh-TW" dirty="0" smtClean="0"/>
          </a:p>
          <a:p>
            <a:r>
              <a:rPr lang="zh-TW" altLang="en-US" dirty="0" smtClean="0"/>
              <a:t>前後</a:t>
            </a:r>
            <a:r>
              <a:rPr lang="en-US" altLang="zh-TW" dirty="0" smtClean="0"/>
              <a:t>STATE</a:t>
            </a:r>
            <a:r>
              <a:rPr lang="zh-TW" altLang="en-US" dirty="0" smtClean="0"/>
              <a:t>是沒有關係，例如讀書不用先坐下。</a:t>
            </a:r>
            <a:endParaRPr lang="en-US" altLang="zh-TW" dirty="0" smtClean="0"/>
          </a:p>
          <a:p>
            <a:r>
              <a:rPr lang="zh-TW" altLang="en-US" dirty="0" smtClean="0"/>
              <a:t>就是只看某幾個特定的觀測點成立，活動就成立。</a:t>
            </a:r>
            <a:endParaRPr lang="en-US" altLang="zh-TW" dirty="0" smtClean="0"/>
          </a:p>
          <a:p>
            <a:r>
              <a:rPr lang="zh-TW" altLang="en-US" dirty="0" smtClean="0"/>
              <a:t>這樣做會比</a:t>
            </a:r>
            <a:r>
              <a:rPr lang="en-US" altLang="zh-TW" dirty="0" smtClean="0"/>
              <a:t>HMM</a:t>
            </a:r>
            <a:r>
              <a:rPr lang="zh-TW" altLang="en-US" dirty="0" smtClean="0"/>
              <a:t>好嗎</a:t>
            </a:r>
            <a:r>
              <a:rPr lang="en-US" altLang="zh-TW" dirty="0" smtClean="0"/>
              <a:t>?</a:t>
            </a:r>
            <a:r>
              <a:rPr lang="zh-TW" altLang="en-US" dirty="0" smtClean="0"/>
              <a:t>可能必須要去比較。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需要證明為什麼這些方法一起使用會很好，亦即選用的理由。會比解釋他們是什麼更重要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3527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要</a:t>
            </a:r>
            <a:r>
              <a:rPr lang="en-US" altLang="zh-TW" dirty="0" smtClean="0"/>
              <a:t>highlight</a:t>
            </a:r>
            <a:r>
              <a:rPr lang="zh-TW" altLang="en-US" dirty="0" smtClean="0"/>
              <a:t> </a:t>
            </a:r>
            <a:r>
              <a:rPr lang="en-US" altLang="zh-TW" dirty="0" smtClean="0"/>
              <a:t>supervise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unsupvise</a:t>
            </a:r>
            <a:r>
              <a:rPr lang="zh-TW" altLang="en-US" dirty="0" smtClean="0"/>
              <a:t>或者全部不講</a:t>
            </a:r>
            <a:endParaRPr lang="en-US" altLang="zh-TW" dirty="0" smtClean="0"/>
          </a:p>
          <a:p>
            <a:r>
              <a:rPr lang="en-US" altLang="zh-TW" dirty="0" smtClean="0"/>
              <a:t>Based on mature of WSN</a:t>
            </a:r>
            <a:r>
              <a:rPr lang="zh-TW" altLang="en-US" dirty="0" smtClean="0"/>
              <a:t>都拿掉</a:t>
            </a:r>
            <a:endParaRPr lang="en-US" altLang="zh-TW" dirty="0" smtClean="0"/>
          </a:p>
          <a:p>
            <a:r>
              <a:rPr lang="en-US" altLang="zh-TW" dirty="0" smtClean="0"/>
              <a:t>Highlight still in the experimental stage</a:t>
            </a:r>
          </a:p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8277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Highlight unsupervised and</a:t>
            </a:r>
            <a:r>
              <a:rPr lang="en-US" altLang="zh-TW" baseline="0" dirty="0" smtClean="0"/>
              <a:t> real-time.</a:t>
            </a:r>
            <a:br>
              <a:rPr lang="en-US" altLang="zh-TW" baseline="0" dirty="0" smtClean="0"/>
            </a:br>
            <a:r>
              <a:rPr lang="zh-TW" altLang="en-US" baseline="0" dirty="0" smtClean="0"/>
              <a:t>這樣上頁可能就要先提</a:t>
            </a:r>
            <a:r>
              <a:rPr lang="en-US" altLang="zh-TW" baseline="0" dirty="0" smtClean="0"/>
              <a:t>supervise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and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unsupervised</a:t>
            </a:r>
          </a:p>
          <a:p>
            <a:r>
              <a:rPr lang="en-US" altLang="zh-TW" baseline="0" dirty="0" smtClean="0"/>
              <a:t>Monitor</a:t>
            </a:r>
            <a:r>
              <a:rPr lang="zh-TW" altLang="en-US" baseline="0" dirty="0" smtClean="0"/>
              <a:t>是長期的，改成</a:t>
            </a:r>
            <a:r>
              <a:rPr lang="en-US" altLang="zh-TW" baseline="0" dirty="0" smtClean="0"/>
              <a:t>recognize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1220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Nonparametric learning-&gt;method</a:t>
            </a:r>
          </a:p>
          <a:p>
            <a:r>
              <a:rPr lang="zh-TW" altLang="en-US" dirty="0" smtClean="0"/>
              <a:t>用詞不精準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3158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提升活動辨識的多樣性與準確率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4204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投影片圖像版面配置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6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3895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 userDrawn="1"/>
        </p:nvSpPr>
        <p:spPr bwMode="auto">
          <a:xfrm>
            <a:off x="179388" y="5876925"/>
            <a:ext cx="169862" cy="152400"/>
          </a:xfrm>
          <a:prstGeom prst="ellipse">
            <a:avLst/>
          </a:prstGeom>
          <a:solidFill>
            <a:srgbClr val="FFCC00"/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TW" altLang="en-US">
              <a:ea typeface="新細明體" pitchFamily="18" charset="-120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" y="1447800"/>
            <a:ext cx="7345363" cy="1728788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810000"/>
            <a:ext cx="7345363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i="1"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D946E4-D4A6-478B-9C30-A7712D738B1F}" type="datetimeFigureOut">
              <a:rPr lang="zh-TW" altLang="en-US"/>
              <a:pPr>
                <a:defRPr/>
              </a:pPr>
              <a:t>2015/7/28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2BA68-F589-4D08-B3E5-87B1C4D0B00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C72B4-FA70-46C3-96E2-EEE6C046402E}" type="datetimeFigureOut">
              <a:rPr lang="zh-TW" altLang="en-US"/>
              <a:pPr>
                <a:defRPr/>
              </a:pPr>
              <a:t>2015/7/28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96891-86DE-4FEC-BF00-A77113F4E6B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22D7C-ABFD-40DA-A62A-E9F7FE6B5841}" type="datetimeFigureOut">
              <a:rPr lang="zh-TW" altLang="en-US"/>
              <a:pPr>
                <a:defRPr/>
              </a:pPr>
              <a:t>2015/7/28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3989B-87F5-4EE9-B265-1E1705C3EE9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20A23-FDDB-492B-AE9B-486825399094}" type="datetimeFigureOut">
              <a:rPr lang="zh-TW" altLang="en-US"/>
              <a:pPr>
                <a:defRPr/>
              </a:pPr>
              <a:t>2015/7/28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2A077-2881-49BC-B093-CBB45A9BB7D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20792-C76A-4721-9A35-85D0330DE652}" type="datetimeFigureOut">
              <a:rPr lang="zh-TW" altLang="en-US"/>
              <a:pPr>
                <a:defRPr/>
              </a:pPr>
              <a:t>2015/7/28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B7175-D701-434C-AD0F-57D8EE80CE6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altLang="zh-TW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 dirty="0" smtClean="0"/>
              <a:t>按一下以編輯母片副標題樣式</a:t>
            </a:r>
            <a:endParaRPr lang="en-US" altLang="zh-TW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E6AF8-0069-4456-BB20-EBC9636CF18D}" type="datetimeFigureOut">
              <a:rPr lang="zh-TW" altLang="en-US"/>
              <a:pPr>
                <a:defRPr/>
              </a:pPr>
              <a:t>2015/7/28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C481B-6969-4AA6-9DD8-4E3180D266C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600" y="0"/>
            <a:ext cx="9172600" cy="55035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8CF8C-8616-46AC-A99E-E56FE9353F22}" type="datetimeFigureOut">
              <a:rPr lang="zh-TW" altLang="en-US"/>
              <a:pPr>
                <a:defRPr/>
              </a:pPr>
              <a:t>2015/7/28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64615-7390-49B9-BEEC-A69DF125777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A20B2-ADFD-4D61-84C6-93B760D2890C}" type="datetimeFigureOut">
              <a:rPr lang="zh-TW" altLang="en-US"/>
              <a:pPr>
                <a:defRPr/>
              </a:pPr>
              <a:t>2015/7/28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B3D5C-032F-4002-845E-B273CAB7F63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36170-B1AB-414C-A343-A4EDB4786506}" type="datetimeFigureOut">
              <a:rPr lang="zh-TW" altLang="en-US"/>
              <a:pPr>
                <a:defRPr/>
              </a:pPr>
              <a:t>2015/7/28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4B249-A37D-4AF8-8093-F40059B100C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EA840-B74E-4DFB-91B2-5E6CA73C54AF}" type="datetimeFigureOut">
              <a:rPr lang="zh-TW" altLang="en-US"/>
              <a:pPr>
                <a:defRPr/>
              </a:pPr>
              <a:t>2015/7/28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A7C98-611C-482C-95CF-47BE819B6C4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>
                <a:latin typeface="Helvetica" pitchFamily="34" charset="0"/>
                <a:cs typeface="Helvetica" pitchFamily="34" charset="0"/>
              </a:defRPr>
            </a:lvl1pPr>
            <a:lvl2pPr marL="742950" indent="-285750">
              <a:buFont typeface="Helvetica" panose="020B0604020202020204" pitchFamily="34" charset="0"/>
              <a:buChar char="−"/>
              <a:defRPr>
                <a:latin typeface="Helvetica" pitchFamily="34" charset="0"/>
                <a:cs typeface="Helvetica" pitchFamily="34" charset="0"/>
              </a:defRPr>
            </a:lvl2pPr>
            <a:lvl3pPr marL="1143000" indent="-228600">
              <a:buFont typeface="Wingdings" panose="05000000000000000000" pitchFamily="2" charset="2"/>
              <a:buChar char="Ø"/>
              <a:defRPr>
                <a:latin typeface="Helvetica" pitchFamily="34" charset="0"/>
                <a:cs typeface="Helvetica" pitchFamily="34" charset="0"/>
              </a:defRPr>
            </a:lvl3pPr>
            <a:lvl4pPr marL="1600200" indent="-228600">
              <a:buFont typeface="Helvetica" panose="020B0604020202020204" pitchFamily="34" charset="0"/>
              <a:buChar char="−"/>
              <a:defRPr>
                <a:latin typeface="Helvetica" pitchFamily="34" charset="0"/>
                <a:cs typeface="Helvetica" pitchFamily="34" charset="0"/>
              </a:defRPr>
            </a:lvl4pPr>
            <a:lvl5pPr marL="2057400" indent="-228600">
              <a:buFont typeface="Helvetica" panose="020B0604020202020204" pitchFamily="34" charset="0"/>
              <a:buChar char="−"/>
              <a:defRPr>
                <a:latin typeface="Helvetica" pitchFamily="34" charset="0"/>
                <a:cs typeface="Helvetica" pitchFamily="34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0" y="6525344"/>
            <a:ext cx="539552" cy="432048"/>
          </a:xfrm>
        </p:spPr>
        <p:txBody>
          <a:bodyPr/>
          <a:lstStyle>
            <a:lvl1pPr algn="ctr">
              <a:defRPr b="1">
                <a:solidFill>
                  <a:schemeClr val="accent1">
                    <a:lumMod val="50000"/>
                  </a:schemeClr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C91F0-4BFD-4F42-8D93-D7AA7ABCE18F}" type="datetimeFigureOut">
              <a:rPr lang="zh-TW" altLang="en-US"/>
              <a:pPr>
                <a:defRPr/>
              </a:pPr>
              <a:t>2015/7/28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61DD5-7719-4B91-912F-6BB81BF0E30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AA398-BFB2-424F-AAD5-294ED0E8A4C4}" type="datetimeFigureOut">
              <a:rPr lang="zh-TW" altLang="en-US"/>
              <a:pPr>
                <a:defRPr/>
              </a:pPr>
              <a:t>2015/7/28</a:t>
            </a:fld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4C4C5-18BB-48FF-8A1F-78B5921955D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7BD14-1B50-4B5E-90C0-3887838C2CD9}" type="datetimeFigureOut">
              <a:rPr lang="zh-TW" altLang="en-US"/>
              <a:pPr>
                <a:defRPr/>
              </a:pPr>
              <a:t>2015/7/28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24D2E-910A-4CC3-A8E6-249A3995425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A37223-C6E0-41E5-86A4-FC325E5F69B9}" type="datetimeFigureOut">
              <a:rPr lang="zh-TW" altLang="en-US"/>
              <a:pPr>
                <a:defRPr/>
              </a:pPr>
              <a:t>2015/7/28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C53A9-B1B6-44B7-8248-8D29292ACB1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C97E6-23AD-4DEC-B64E-3E9CD662E486}" type="datetimeFigureOut">
              <a:rPr lang="zh-TW" altLang="en-US"/>
              <a:pPr>
                <a:defRPr/>
              </a:pPr>
              <a:t>2015/7/28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7ACAC-4D22-47A4-92AF-8DD82016098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F9B18-B11B-4E3F-8398-5A917254CA23}" type="datetimeFigureOut">
              <a:rPr lang="zh-TW" altLang="en-US"/>
              <a:pPr>
                <a:defRPr/>
              </a:pPr>
              <a:t>2015/7/28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EC9A0-1F5B-4B1F-B84F-274C3DE4871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626B4-0EE5-4BB2-B60D-3F1A0DD7DAC3}" type="datetimeFigureOut">
              <a:rPr lang="zh-TW" altLang="en-US"/>
              <a:pPr>
                <a:defRPr/>
              </a:pPr>
              <a:t>2015/7/28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B18BC-AF6B-4212-AD74-654DD558E7E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1C4DA-F52A-4106-8E36-798C01E4B76A}" type="datetimeFigureOut">
              <a:rPr lang="zh-TW" altLang="en-US"/>
              <a:pPr>
                <a:defRPr/>
              </a:pPr>
              <a:t>2015/7/28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82383-D12E-4D3D-AE9B-2825D238359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ECFBD-26A1-44D2-A3AF-F8708CDC5128}" type="datetimeFigureOut">
              <a:rPr lang="zh-TW" altLang="en-US"/>
              <a:pPr>
                <a:defRPr/>
              </a:pPr>
              <a:t>2015/7/28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C3ECC-9784-4692-B87D-61A27738397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D8AAE-3A73-4E5C-A98E-24A5742795D7}" type="datetimeFigureOut">
              <a:rPr lang="zh-TW" altLang="en-US"/>
              <a:pPr>
                <a:defRPr/>
              </a:pPr>
              <a:t>2015/7/28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88855-9422-4EDF-8D9C-98083DBCDB9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30C66-BF75-4A27-8F38-62C17C33F026}" type="datetimeFigureOut">
              <a:rPr lang="zh-TW" altLang="en-US"/>
              <a:pPr>
                <a:defRPr/>
              </a:pPr>
              <a:t>2015/7/28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706C1-98C2-4A4F-BDE4-EC25C623C90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BC56C-469C-4824-A216-58CE12F800CF}" type="datetimeFigureOut">
              <a:rPr lang="zh-TW" altLang="en-US"/>
              <a:pPr>
                <a:defRPr/>
              </a:pPr>
              <a:t>2015/7/28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44734-5C71-4DEF-921A-AB74E21DE11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260B6-BDF1-4096-B3D0-E4AF0C058B83}" type="datetimeFigureOut">
              <a:rPr lang="zh-TW" altLang="en-US"/>
              <a:pPr>
                <a:defRPr/>
              </a:pPr>
              <a:t>2015/7/28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CE4A0-F2DD-47BE-9A0B-9BEEC3AA5F7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DC018-44A9-47E5-A016-34386AAF3F41}" type="datetimeFigureOut">
              <a:rPr lang="zh-TW" altLang="en-US"/>
              <a:pPr>
                <a:defRPr/>
              </a:pPr>
              <a:t>2015/7/28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485F0-F2FD-4FB9-80FB-294F158EBA5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D24EF-EC59-4B1C-B6B8-2A657B5AA0FB}" type="datetimeFigureOut">
              <a:rPr lang="zh-TW" altLang="en-US"/>
              <a:pPr>
                <a:defRPr/>
              </a:pPr>
              <a:t>2015/7/28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4E87D-C289-4F9A-8CCF-A0CF63C8E5D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0C135-D4A0-4FD3-9567-93AEFD93214B}" type="datetimeFigureOut">
              <a:rPr lang="zh-TW" altLang="en-US"/>
              <a:pPr>
                <a:defRPr/>
              </a:pPr>
              <a:t>2015/7/28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F5076-5CBC-448A-A229-CEA078F554A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8554A-B2F3-4856-A3B8-8E553DA07048}" type="datetimeFigureOut">
              <a:rPr lang="zh-TW" altLang="en-US"/>
              <a:pPr>
                <a:defRPr/>
              </a:pPr>
              <a:t>2015/7/28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80E8D-1BEE-46EC-ADAA-1EBF6722B30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E644D-70EB-404A-9168-12A1E5FB0ED2}" type="datetimeFigureOut">
              <a:rPr lang="zh-TW" altLang="en-US"/>
              <a:pPr>
                <a:defRPr/>
              </a:pPr>
              <a:t>2015/7/28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CEB58-4213-4752-A6A5-86E415BA3C9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6CE3A-A115-4CB2-957A-6CAD4142FEB1}" type="datetimeFigureOut">
              <a:rPr lang="zh-TW" altLang="en-US"/>
              <a:pPr>
                <a:defRPr/>
              </a:pPr>
              <a:t>2015/7/28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DAADA-45FE-4058-96D6-7353472D5E0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AF372-AB85-4CAF-80DE-1949833070AA}" type="datetimeFigureOut">
              <a:rPr lang="zh-TW" altLang="en-US"/>
              <a:pPr>
                <a:defRPr/>
              </a:pPr>
              <a:t>2015/7/28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139A54-A19C-4AE4-AA83-F77BAF58DCD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ED95C-282B-442D-B74B-15E1D18A9094}" type="datetimeFigureOut">
              <a:rPr lang="zh-TW" altLang="en-US"/>
              <a:pPr>
                <a:defRPr/>
              </a:pPr>
              <a:t>2015/7/28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798425-4B40-40A8-8BE2-D420A79C01A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E667E-590C-4F2E-B040-1CC73F8DF44D}" type="datetimeFigureOut">
              <a:rPr lang="zh-TW" altLang="en-US"/>
              <a:pPr>
                <a:defRPr/>
              </a:pPr>
              <a:t>2015/7/28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48B98-F3EA-49B9-BDB3-F1DD5D27ED7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8AFC5-3190-4525-9693-9673292CC018}" type="datetimeFigureOut">
              <a:rPr lang="zh-TW" altLang="en-US"/>
              <a:pPr>
                <a:defRPr/>
              </a:pPr>
              <a:t>2015/7/28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94A27-F3B3-4DC4-8046-02211964DDF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536" y="404664"/>
            <a:ext cx="8215312" cy="67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endParaRPr lang="zh-TW" alt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215313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0" y="6597386"/>
            <a:ext cx="9144000" cy="28799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5">
                  <a:lumMod val="94000"/>
                  <a:lumOff val="6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kumimoji="0" lang="zh-TW" altLang="zh-TW" sz="2400" dirty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0" y="2"/>
            <a:ext cx="9144000" cy="288000"/>
          </a:xfrm>
          <a:prstGeom prst="rect">
            <a:avLst/>
          </a:prstGeom>
          <a:gradFill>
            <a:gsLst>
              <a:gs pos="0">
                <a:srgbClr val="FFC000">
                  <a:lumMod val="95000"/>
                  <a:lumOff val="5000"/>
                  <a:alpha val="69000"/>
                </a:srgbClr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endParaRPr kumimoji="0" lang="zh-TW" altLang="zh-TW" dirty="0">
              <a:solidFill>
                <a:srgbClr val="002060"/>
              </a:solidFill>
              <a:latin typeface="Calibri" pitchFamily="34" charset="0"/>
              <a:ea typeface="新細明體" pitchFamily="18" charset="-12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395536" y="1196752"/>
            <a:ext cx="8278812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-36512" y="6592267"/>
            <a:ext cx="323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  <a:latin typeface="Arial Black"/>
                <a:ea typeface="新細明體" pitchFamily="18" charset="-120"/>
                <a:cs typeface="Arial Black"/>
              </a:defRPr>
            </a:lvl1pPr>
          </a:lstStyle>
          <a:p>
            <a:pPr>
              <a:defRPr/>
            </a:pPr>
            <a:endParaRPr lang="en-US" altLang="zh-TW" dirty="0" smtClean="0"/>
          </a:p>
        </p:txBody>
      </p:sp>
      <p:pic>
        <p:nvPicPr>
          <p:cNvPr id="13" name="圖片 7" descr="RobotLab.jp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372200" y="44624"/>
            <a:ext cx="2699792" cy="368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2060"/>
          </a:solidFill>
          <a:latin typeface="Calibri" pitchFamily="34" charset="0"/>
          <a:ea typeface="標楷體" pitchFamily="65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2060"/>
          </a:solidFill>
          <a:latin typeface="Calibri" pitchFamily="34" charset="0"/>
          <a:ea typeface="標楷體" pitchFamily="65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2060"/>
          </a:solidFill>
          <a:latin typeface="Calibri" pitchFamily="34" charset="0"/>
          <a:ea typeface="標楷體" pitchFamily="65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2060"/>
          </a:solidFill>
          <a:latin typeface="Calibri" pitchFamily="34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Arial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Arial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Arial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6699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1" fontAlgn="base" hangingPunct="1">
        <a:spcBef>
          <a:spcPct val="30000"/>
        </a:spcBef>
        <a:spcAft>
          <a:spcPct val="0"/>
        </a:spcAft>
        <a:buClr>
          <a:srgbClr val="292929"/>
        </a:buClr>
        <a:buSzPct val="70000"/>
        <a:buFont typeface="Wingdings" pitchFamily="2" charset="2"/>
        <a:buChar char="¡"/>
        <a:defRPr kumimoji="1"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30000"/>
        </a:spcBef>
        <a:spcAft>
          <a:spcPct val="0"/>
        </a:spcAft>
        <a:buClr>
          <a:srgbClr val="292929"/>
        </a:buClr>
        <a:buSzPct val="70000"/>
        <a:buFont typeface="Wingdings" pitchFamily="2" charset="2"/>
        <a:buChar char="l"/>
        <a:defRPr kumimoji="1"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30000"/>
        </a:spcBef>
        <a:spcAft>
          <a:spcPct val="0"/>
        </a:spcAft>
        <a:buClr>
          <a:srgbClr val="292929"/>
        </a:buClr>
        <a:buSzPct val="70000"/>
        <a:buFont typeface="Wingdings" pitchFamily="2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30000"/>
        </a:spcBef>
        <a:spcAft>
          <a:spcPct val="0"/>
        </a:spcAft>
        <a:buClr>
          <a:srgbClr val="292929"/>
        </a:buClr>
        <a:buSzPct val="7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30000"/>
        </a:spcBef>
        <a:spcAft>
          <a:spcPct val="0"/>
        </a:spcAft>
        <a:buClr>
          <a:srgbClr val="292929"/>
        </a:buClr>
        <a:buSzPct val="70000"/>
        <a:buFont typeface="Wingdings" pitchFamily="2" charset="2"/>
        <a:buChar char="¡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30000"/>
        </a:spcBef>
        <a:spcAft>
          <a:spcPct val="0"/>
        </a:spcAft>
        <a:buClr>
          <a:srgbClr val="292929"/>
        </a:buClr>
        <a:buSzPct val="70000"/>
        <a:buFont typeface="Wingdings" pitchFamily="2" charset="2"/>
        <a:buChar char="¡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30000"/>
        </a:spcBef>
        <a:spcAft>
          <a:spcPct val="0"/>
        </a:spcAft>
        <a:buClr>
          <a:srgbClr val="292929"/>
        </a:buClr>
        <a:buSzPct val="70000"/>
        <a:buFont typeface="Wingdings" pitchFamily="2" charset="2"/>
        <a:buChar char="¡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30000"/>
        </a:spcBef>
        <a:spcAft>
          <a:spcPct val="0"/>
        </a:spcAft>
        <a:buClr>
          <a:srgbClr val="292929"/>
        </a:buClr>
        <a:buSzPct val="70000"/>
        <a:buFont typeface="Wingdings" pitchFamily="2" charset="2"/>
        <a:buChar char="¡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30000"/>
        </a:spcBef>
        <a:spcAft>
          <a:spcPct val="0"/>
        </a:spcAft>
        <a:buClr>
          <a:srgbClr val="292929"/>
        </a:buClr>
        <a:buSzPct val="70000"/>
        <a:buFont typeface="Wingdings" pitchFamily="2" charset="2"/>
        <a:buChar char="¡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5123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47CE2BD-8CFD-49CF-81C5-7326C51C108B}" type="datetimeFigureOut">
              <a:rPr lang="zh-TW" altLang="en-US"/>
              <a:pPr>
                <a:defRPr/>
              </a:pPr>
              <a:t>2015/7/28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7E53B3D-F0D9-494B-988C-36C194F3351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charset="-120"/>
              </a:defRPr>
            </a:lvl1pPr>
          </a:lstStyle>
          <a:p>
            <a:pPr>
              <a:defRPr/>
            </a:pPr>
            <a:fld id="{513AFE10-3A30-4632-AADB-019CFD8E42B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alatino Linotype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alatino Linotype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alatino Linotype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alatino Linotype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alatino Linotype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alatino Linotype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alatino Linotype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Palatino Linotyp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CC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FFCC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FFCC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CC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FFCC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FFCC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FFCC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FFCC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FFCC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9699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E110AB4-3C3E-4570-A2F0-238BD53B7310}" type="datetimeFigureOut">
              <a:rPr lang="zh-TW" altLang="en-US"/>
              <a:pPr>
                <a:defRPr/>
              </a:pPr>
              <a:t>2015/7/28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0BC5BDD-12B9-4F92-A19A-88E86212576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.jpeg"/><Relationship Id="rId4" Type="http://schemas.openxmlformats.org/officeDocument/2006/relationships/image" Target="../media/image260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0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sp>
        <p:nvSpPr>
          <p:cNvPr id="44033" name="標題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8208912" cy="1830065"/>
          </a:xfrm>
        </p:spPr>
        <p:txBody>
          <a:bodyPr lIns="90000"/>
          <a:lstStyle/>
          <a:p>
            <a:pPr eaLnBrk="1" hangingPunct="1"/>
            <a:r>
              <a:rPr lang="zh-TW" altLang="zh-TW" b="1" dirty="0" smtClean="0">
                <a:ln w="18415" cmpd="sng">
                  <a:gradFill>
                    <a:gsLst>
                      <a:gs pos="0">
                        <a:srgbClr val="8488C4"/>
                      </a:gs>
                      <a:gs pos="53000">
                        <a:srgbClr val="D4DEFF"/>
                      </a:gs>
                      <a:gs pos="83000">
                        <a:srgbClr val="D4DEFF"/>
                      </a:gs>
                      <a:gs pos="100000">
                        <a:srgbClr val="96AB94"/>
                      </a:gs>
                    </a:gsLst>
                    <a:lin ang="5400000" scaled="0"/>
                  </a:gradFill>
                  <a:prstDash val="solid"/>
                </a:ln>
                <a:solidFill>
                  <a:srgbClr val="FFFFCC"/>
                </a:solidFill>
                <a:effectLst>
                  <a:outerShdw blurRad="88900" dist="38100" dir="12600000" sx="101000" sy="101000" algn="tr" rotWithShape="0">
                    <a:prstClr val="black"/>
                  </a:outerShdw>
                </a:effectLst>
                <a:latin typeface="Helvetica"/>
                <a:ea typeface="新細明體" charset="-120"/>
                <a:cs typeface="Helvetica"/>
              </a:rPr>
              <a:t/>
            </a:r>
            <a:br>
              <a:rPr lang="zh-TW" altLang="zh-TW" b="1" dirty="0" smtClean="0">
                <a:ln w="18415" cmpd="sng">
                  <a:gradFill>
                    <a:gsLst>
                      <a:gs pos="0">
                        <a:srgbClr val="8488C4"/>
                      </a:gs>
                      <a:gs pos="53000">
                        <a:srgbClr val="D4DEFF"/>
                      </a:gs>
                      <a:gs pos="83000">
                        <a:srgbClr val="D4DEFF"/>
                      </a:gs>
                      <a:gs pos="100000">
                        <a:srgbClr val="96AB94"/>
                      </a:gs>
                    </a:gsLst>
                    <a:lin ang="5400000" scaled="0"/>
                  </a:gradFill>
                  <a:prstDash val="solid"/>
                </a:ln>
                <a:solidFill>
                  <a:srgbClr val="FFFFCC"/>
                </a:solidFill>
                <a:effectLst>
                  <a:outerShdw blurRad="88900" dist="38100" dir="12600000" sx="101000" sy="101000" algn="tr" rotWithShape="0">
                    <a:prstClr val="black"/>
                  </a:outerShdw>
                </a:effectLst>
                <a:latin typeface="Helvetica"/>
                <a:ea typeface="新細明體" charset="-120"/>
                <a:cs typeface="Helvetica"/>
              </a:rPr>
            </a:br>
            <a:r>
              <a:rPr lang="zh-TW" altLang="en-US" sz="2800" b="1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glow rad="165100">
                    <a:schemeClr val="tx2">
                      <a:lumMod val="50000"/>
                      <a:alpha val="62000"/>
                    </a:schemeClr>
                  </a:glow>
                </a:effectLst>
                <a:latin typeface="黑体"/>
                <a:ea typeface="黑体"/>
                <a:cs typeface="黑体"/>
              </a:rPr>
              <a:t>基於智慧空間之銀髮族日常生活活動觀測照護</a:t>
            </a:r>
            <a:r>
              <a:rPr lang="zh-TW" altLang="en-US" sz="2800" b="1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glow rad="165100">
                    <a:schemeClr val="tx2">
                      <a:lumMod val="50000"/>
                      <a:alpha val="62000"/>
                    </a:schemeClr>
                  </a:glow>
                </a:effectLst>
                <a:latin typeface="黑体"/>
                <a:ea typeface="黑体"/>
                <a:cs typeface="黑体"/>
              </a:rPr>
              <a:t>系統</a:t>
            </a:r>
            <a:r>
              <a:rPr lang="en-US" altLang="zh-TW" sz="2800" b="1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glow rad="165100">
                    <a:schemeClr val="tx2">
                      <a:lumMod val="50000"/>
                      <a:alpha val="62000"/>
                    </a:schemeClr>
                  </a:glow>
                </a:effectLst>
                <a:latin typeface="黑体"/>
                <a:ea typeface="黑体"/>
                <a:cs typeface="黑体"/>
              </a:rPr>
              <a:t/>
            </a:r>
            <a:br>
              <a:rPr lang="en-US" altLang="zh-TW" sz="2800" b="1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glow rad="165100">
                    <a:schemeClr val="tx2">
                      <a:lumMod val="50000"/>
                      <a:alpha val="62000"/>
                    </a:schemeClr>
                  </a:glow>
                </a:effectLst>
                <a:latin typeface="黑体"/>
                <a:ea typeface="黑体"/>
                <a:cs typeface="黑体"/>
              </a:rPr>
            </a:br>
            <a:r>
              <a:rPr lang="en-US" altLang="zh-TW" sz="2800" b="1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glow rad="165100">
                    <a:schemeClr val="tx2">
                      <a:lumMod val="50000"/>
                      <a:alpha val="62000"/>
                    </a:schemeClr>
                  </a:glow>
                </a:effectLst>
                <a:latin typeface="黑体"/>
                <a:ea typeface="黑体"/>
                <a:cs typeface="黑体"/>
              </a:rPr>
              <a:t/>
            </a:r>
            <a:br>
              <a:rPr lang="en-US" altLang="zh-TW" sz="2800" b="1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glow rad="165100">
                    <a:schemeClr val="tx2">
                      <a:lumMod val="50000"/>
                      <a:alpha val="62000"/>
                    </a:schemeClr>
                  </a:glow>
                </a:effectLst>
                <a:latin typeface="黑体"/>
                <a:ea typeface="黑体"/>
                <a:cs typeface="黑体"/>
              </a:rPr>
            </a:br>
            <a:r>
              <a:rPr lang="en-US" altLang="zh-TW" sz="2800" b="1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glow rad="165100">
                    <a:schemeClr val="tx2">
                      <a:lumMod val="50000"/>
                      <a:alpha val="62000"/>
                    </a:schemeClr>
                  </a:glow>
                </a:effectLst>
                <a:latin typeface="Helvetica"/>
                <a:cs typeface="Helvetica"/>
              </a:rPr>
              <a:t>Activity of Daily Living-aware </a:t>
            </a:r>
            <a:r>
              <a:rPr lang="en-US" altLang="zh-TW" sz="2800" b="1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glow rad="165100">
                    <a:schemeClr val="tx2">
                      <a:lumMod val="50000"/>
                      <a:alpha val="62000"/>
                    </a:schemeClr>
                  </a:glow>
                </a:effectLst>
                <a:latin typeface="Helvetica"/>
                <a:cs typeface="Helvetica"/>
              </a:rPr>
              <a:t>Healthcare </a:t>
            </a:r>
            <a:br>
              <a:rPr lang="en-US" altLang="zh-TW" sz="2800" b="1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glow rad="165100">
                    <a:schemeClr val="tx2">
                      <a:lumMod val="50000"/>
                      <a:alpha val="62000"/>
                    </a:schemeClr>
                  </a:glow>
                </a:effectLst>
                <a:latin typeface="Helvetica"/>
                <a:cs typeface="Helvetica"/>
              </a:rPr>
            </a:br>
            <a:r>
              <a:rPr lang="en-US" altLang="zh-TW" sz="2800" b="1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glow rad="165100">
                    <a:schemeClr val="tx2">
                      <a:lumMod val="50000"/>
                      <a:alpha val="62000"/>
                    </a:schemeClr>
                  </a:glow>
                </a:effectLst>
                <a:latin typeface="Helvetica"/>
                <a:cs typeface="Helvetica"/>
              </a:rPr>
              <a:t>for Elderly in </a:t>
            </a:r>
            <a:r>
              <a:rPr lang="en-US" altLang="zh-TW" sz="2800" b="1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glow rad="165100">
                    <a:schemeClr val="tx2">
                      <a:lumMod val="50000"/>
                      <a:alpha val="62000"/>
                    </a:schemeClr>
                  </a:glow>
                </a:effectLst>
                <a:latin typeface="Helvetica"/>
                <a:cs typeface="Helvetica"/>
              </a:rPr>
              <a:t>Pervasive </a:t>
            </a:r>
            <a:r>
              <a:rPr lang="en-US" altLang="zh-TW" sz="2800" b="1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glow rad="165100">
                    <a:schemeClr val="tx2">
                      <a:lumMod val="50000"/>
                      <a:alpha val="62000"/>
                    </a:schemeClr>
                  </a:glow>
                </a:effectLst>
                <a:latin typeface="Helvetica"/>
                <a:cs typeface="Helvetica"/>
              </a:rPr>
              <a:t>Environment</a:t>
            </a:r>
            <a:r>
              <a:rPr lang="zh-TW" altLang="en-US" b="1" dirty="0" smtClean="0">
                <a:ln w="18415" cmpd="sng">
                  <a:gradFill>
                    <a:gsLst>
                      <a:gs pos="0">
                        <a:srgbClr val="8488C4"/>
                      </a:gs>
                      <a:gs pos="53000">
                        <a:srgbClr val="D4DEFF"/>
                      </a:gs>
                      <a:gs pos="83000">
                        <a:srgbClr val="D4DEFF"/>
                      </a:gs>
                      <a:gs pos="100000">
                        <a:srgbClr val="96AB94"/>
                      </a:gs>
                    </a:gsLst>
                    <a:lin ang="5400000" scaled="0"/>
                  </a:gradFill>
                  <a:prstDash val="solid"/>
                </a:ln>
                <a:solidFill>
                  <a:srgbClr val="FFFFCC"/>
                </a:solidFill>
                <a:effectLst>
                  <a:outerShdw blurRad="88900" dist="38100" dir="12600000" sx="101000" sy="101000" algn="tr" rotWithShape="0">
                    <a:prstClr val="black"/>
                  </a:outerShdw>
                </a:effectLst>
                <a:latin typeface="Helvetica"/>
                <a:ea typeface="新細明體" charset="-120"/>
                <a:cs typeface="Helvetica"/>
              </a:rPr>
              <a:t/>
            </a:r>
            <a:br>
              <a:rPr lang="zh-TW" altLang="en-US" b="1" dirty="0" smtClean="0">
                <a:ln w="18415" cmpd="sng">
                  <a:gradFill>
                    <a:gsLst>
                      <a:gs pos="0">
                        <a:srgbClr val="8488C4"/>
                      </a:gs>
                      <a:gs pos="53000">
                        <a:srgbClr val="D4DEFF"/>
                      </a:gs>
                      <a:gs pos="83000">
                        <a:srgbClr val="D4DEFF"/>
                      </a:gs>
                      <a:gs pos="100000">
                        <a:srgbClr val="96AB94"/>
                      </a:gs>
                    </a:gsLst>
                    <a:lin ang="5400000" scaled="0"/>
                  </a:gradFill>
                  <a:prstDash val="solid"/>
                </a:ln>
                <a:solidFill>
                  <a:srgbClr val="FFFFCC"/>
                </a:solidFill>
                <a:effectLst>
                  <a:outerShdw blurRad="88900" dist="38100" dir="12600000" sx="101000" sy="101000" algn="tr" rotWithShape="0">
                    <a:prstClr val="black"/>
                  </a:outerShdw>
                </a:effectLst>
                <a:latin typeface="Helvetica"/>
                <a:ea typeface="新細明體" charset="-120"/>
                <a:cs typeface="Helvetica"/>
              </a:rPr>
            </a:br>
            <a:endParaRPr lang="zh-TW" altLang="en-US" b="1" dirty="0" smtClean="0">
              <a:ln w="18415" cmpd="sng">
                <a:gradFill>
                  <a:gsLst>
                    <a:gs pos="0">
                      <a:srgbClr val="8488C4"/>
                    </a:gs>
                    <a:gs pos="53000">
                      <a:srgbClr val="D4DEFF"/>
                    </a:gs>
                    <a:gs pos="83000">
                      <a:srgbClr val="D4DEFF"/>
                    </a:gs>
                    <a:gs pos="100000">
                      <a:srgbClr val="96AB94"/>
                    </a:gs>
                  </a:gsLst>
                  <a:lin ang="5400000" scaled="0"/>
                </a:gradFill>
                <a:prstDash val="solid"/>
              </a:ln>
              <a:solidFill>
                <a:srgbClr val="FFFFCC"/>
              </a:solidFill>
              <a:effectLst>
                <a:outerShdw blurRad="88900" dist="38100" dir="12600000" sx="101000" sy="101000" algn="tr" rotWithShape="0">
                  <a:prstClr val="black"/>
                </a:outerShdw>
              </a:effectLst>
              <a:latin typeface="Helvetica"/>
              <a:ea typeface="新細明體" charset="-120"/>
              <a:cs typeface="Helvetica"/>
            </a:endParaRPr>
          </a:p>
        </p:txBody>
      </p:sp>
      <p:sp>
        <p:nvSpPr>
          <p:cNvPr id="44034" name="副標題 3"/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9001125" cy="576064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TW" altLang="en-US" sz="20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glow rad="127000">
                    <a:schemeClr val="accent5">
                      <a:lumMod val="50000"/>
                      <a:alpha val="48000"/>
                    </a:schemeClr>
                  </a:glow>
                  <a:outerShdw blurRad="50800" dist="101600" dir="13500000" algn="br" rotWithShape="0">
                    <a:prstClr val="black">
                      <a:alpha val="40000"/>
                    </a:prstClr>
                  </a:outerShdw>
                </a:effectLst>
                <a:latin typeface="SimHei" pitchFamily="49" charset="-122"/>
                <a:ea typeface="SimHei" pitchFamily="49" charset="-122"/>
                <a:cs typeface="Helvetica"/>
              </a:rPr>
              <a:t>研究生</a:t>
            </a:r>
            <a:r>
              <a:rPr lang="zh-TW" altLang="en-US" sz="20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glow rad="127000">
                    <a:schemeClr val="accent5">
                      <a:lumMod val="50000"/>
                      <a:alpha val="48000"/>
                    </a:schemeClr>
                  </a:glow>
                  <a:outerShdw blurRad="50800" dist="101600" dir="13500000" algn="br" rotWithShape="0">
                    <a:prstClr val="black">
                      <a:alpha val="40000"/>
                    </a:prstClr>
                  </a:outerShdw>
                </a:effectLst>
                <a:latin typeface="SimHei" pitchFamily="49" charset="-122"/>
                <a:ea typeface="SimHei" pitchFamily="49" charset="-122"/>
                <a:cs typeface="Helvetica"/>
              </a:rPr>
              <a:t>：陳雅虹</a:t>
            </a:r>
            <a:endParaRPr lang="en-US" altLang="zh-TW" sz="200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glow rad="127000">
                  <a:schemeClr val="accent5">
                    <a:lumMod val="50000"/>
                    <a:alpha val="48000"/>
                  </a:schemeClr>
                </a:glow>
                <a:outerShdw blurRad="50800" dist="101600" dir="13500000" algn="br" rotWithShape="0">
                  <a:prstClr val="black">
                    <a:alpha val="40000"/>
                  </a:prstClr>
                </a:outerShdw>
              </a:effectLst>
              <a:latin typeface="SimHei" pitchFamily="49" charset="-122"/>
              <a:ea typeface="SimHei" pitchFamily="49" charset="-122"/>
              <a:cs typeface="Helvetic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TW" altLang="en-US" sz="20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glow rad="127000">
                    <a:schemeClr val="accent5">
                      <a:lumMod val="50000"/>
                      <a:alpha val="48000"/>
                    </a:schemeClr>
                  </a:glow>
                  <a:outerShdw blurRad="50800" dist="101600" dir="13500000" algn="br" rotWithShape="0">
                    <a:prstClr val="black">
                      <a:alpha val="40000"/>
                    </a:prstClr>
                  </a:outerShdw>
                </a:effectLst>
                <a:latin typeface="SimHei" pitchFamily="49" charset="-122"/>
                <a:ea typeface="SimHei" pitchFamily="49" charset="-122"/>
                <a:cs typeface="Helvetica"/>
              </a:rPr>
              <a:t>指導教授：</a:t>
            </a:r>
            <a:r>
              <a:rPr lang="zh-TW" altLang="en-US" sz="200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glow rad="127000">
                    <a:schemeClr val="accent5">
                      <a:lumMod val="50000"/>
                      <a:alpha val="48000"/>
                    </a:schemeClr>
                  </a:glow>
                  <a:outerShdw blurRad="50800" dist="101600" dir="13500000" algn="br" rotWithShape="0">
                    <a:prstClr val="black">
                      <a:alpha val="40000"/>
                    </a:prstClr>
                  </a:outerShdw>
                </a:effectLst>
                <a:latin typeface="SimHei" pitchFamily="49" charset="-122"/>
                <a:ea typeface="SimHei" pitchFamily="49" charset="-122"/>
                <a:cs typeface="Helvetica"/>
              </a:rPr>
              <a:t>傅立成</a:t>
            </a:r>
            <a:r>
              <a:rPr lang="zh-TW" altLang="en-US" sz="20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glow rad="127000">
                    <a:schemeClr val="accent5">
                      <a:lumMod val="50000"/>
                      <a:alpha val="48000"/>
                    </a:schemeClr>
                  </a:glow>
                  <a:outerShdw blurRad="50800" dist="101600" dir="13500000" algn="br" rotWithShape="0">
                    <a:prstClr val="black">
                      <a:alpha val="40000"/>
                    </a:prstClr>
                  </a:outerShdw>
                </a:effectLst>
                <a:latin typeface="SimHei" pitchFamily="49" charset="-122"/>
                <a:ea typeface="SimHei" pitchFamily="49" charset="-122"/>
                <a:cs typeface="Helvetica"/>
              </a:rPr>
              <a:t>教授</a:t>
            </a:r>
            <a:endParaRPr lang="en-US" altLang="zh-TW" sz="2000" dirty="0">
              <a:ln w="18415" cmpd="sng">
                <a:noFill/>
                <a:prstDash val="solid"/>
              </a:ln>
              <a:solidFill>
                <a:schemeClr val="bg1"/>
              </a:solidFill>
              <a:effectLst>
                <a:glow rad="127000">
                  <a:schemeClr val="accent5">
                    <a:lumMod val="50000"/>
                    <a:alpha val="48000"/>
                  </a:schemeClr>
                </a:glow>
                <a:outerShdw blurRad="50800" dist="101600" dir="13500000" algn="br" rotWithShape="0">
                  <a:prstClr val="black">
                    <a:alpha val="40000"/>
                  </a:prstClr>
                </a:outerShdw>
              </a:effectLst>
              <a:latin typeface="SimHei" pitchFamily="49" charset="-122"/>
              <a:ea typeface="SimHei" pitchFamily="49" charset="-122"/>
              <a:cs typeface="Helvetica"/>
            </a:endParaRPr>
          </a:p>
          <a:p>
            <a:pPr eaLnBrk="1" hangingPunct="1">
              <a:lnSpc>
                <a:spcPct val="150000"/>
              </a:lnSpc>
            </a:pPr>
            <a:endParaRPr lang="zh-TW" altLang="en-US" sz="2400" dirty="0">
              <a:ln w="18415" cmpd="sng">
                <a:gradFill>
                  <a:gsLst>
                    <a:gs pos="0">
                      <a:srgbClr val="8488C4"/>
                    </a:gs>
                    <a:gs pos="53000">
                      <a:srgbClr val="D4DEFF"/>
                    </a:gs>
                    <a:gs pos="83000">
                      <a:srgbClr val="D4DEFF"/>
                    </a:gs>
                    <a:gs pos="100000">
                      <a:srgbClr val="96AB94"/>
                    </a:gs>
                  </a:gsLst>
                  <a:lin ang="5400000" scaled="0"/>
                </a:gradFill>
                <a:prstDash val="solid"/>
              </a:ln>
              <a:solidFill>
                <a:schemeClr val="bg1"/>
              </a:solidFill>
              <a:effectLst>
                <a:outerShdw blurRad="88900" dist="76200" dir="21594000" algn="tr" rotWithShape="0">
                  <a:prstClr val="black"/>
                </a:outerShdw>
              </a:effectLst>
              <a:latin typeface="Helvetica"/>
              <a:ea typeface="+mj-ea"/>
              <a:cs typeface="Helvetica"/>
            </a:endParaRPr>
          </a:p>
          <a:p>
            <a:pPr eaLnBrk="1" hangingPunct="1">
              <a:lnSpc>
                <a:spcPct val="150000"/>
              </a:lnSpc>
            </a:pPr>
            <a:endParaRPr lang="en-US" altLang="zh-TW" sz="2000" dirty="0" smtClean="0">
              <a:ea typeface="新細明體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003228" y="5733256"/>
            <a:ext cx="715292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1">
                    <a:lumMod val="50000"/>
                  </a:schemeClr>
                </a:solidFill>
                <a:latin typeface="Candara" pitchFamily="34" charset="0"/>
                <a:ea typeface="Gulim" pitchFamily="34" charset="-127"/>
                <a:cs typeface="Helvetica"/>
              </a:rPr>
              <a:t>Intelligent Robot and Automation Lab </a:t>
            </a:r>
            <a:br>
              <a:rPr lang="en-US" altLang="zh-TW" sz="2000" b="1" dirty="0">
                <a:solidFill>
                  <a:schemeClr val="accent1">
                    <a:lumMod val="50000"/>
                  </a:schemeClr>
                </a:solidFill>
                <a:latin typeface="Candara" pitchFamily="34" charset="0"/>
                <a:ea typeface="Gulim" pitchFamily="34" charset="-127"/>
                <a:cs typeface="Helvetica"/>
              </a:rPr>
            </a:br>
            <a:r>
              <a:rPr lang="en-US" altLang="zh-TW" sz="2000" b="1" dirty="0">
                <a:solidFill>
                  <a:schemeClr val="accent1">
                    <a:lumMod val="50000"/>
                  </a:schemeClr>
                </a:solidFill>
                <a:latin typeface="Candara" pitchFamily="34" charset="0"/>
                <a:ea typeface="Gulim" pitchFamily="34" charset="-127"/>
                <a:cs typeface="Helvetica"/>
              </a:rPr>
              <a:t>Department of Computer Science and Information Engineering </a:t>
            </a:r>
            <a:br>
              <a:rPr lang="en-US" altLang="zh-TW" sz="2000" b="1" dirty="0">
                <a:solidFill>
                  <a:schemeClr val="accent1">
                    <a:lumMod val="50000"/>
                  </a:schemeClr>
                </a:solidFill>
                <a:latin typeface="Candara" pitchFamily="34" charset="0"/>
                <a:ea typeface="Gulim" pitchFamily="34" charset="-127"/>
                <a:cs typeface="Helvetica"/>
              </a:rPr>
            </a:br>
            <a:r>
              <a:rPr lang="en-US" altLang="zh-TW" sz="2000" b="1" dirty="0">
                <a:solidFill>
                  <a:schemeClr val="accent1">
                    <a:lumMod val="50000"/>
                  </a:schemeClr>
                </a:solidFill>
                <a:latin typeface="Candara" pitchFamily="34" charset="0"/>
                <a:ea typeface="Gulim" pitchFamily="34" charset="-127"/>
                <a:cs typeface="Helvetica"/>
              </a:rPr>
              <a:t>National Taiwan University 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dirty="0" smtClean="0"/>
              <a:t>Outline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608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altLang="zh-TW" sz="2600" b="1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Introduction</a:t>
            </a:r>
          </a:p>
          <a:p>
            <a:pPr>
              <a:lnSpc>
                <a:spcPct val="200000"/>
              </a:lnSpc>
            </a:pPr>
            <a:r>
              <a:rPr lang="en-US" altLang="zh-TW" b="1" dirty="0" smtClean="0">
                <a:latin typeface="Helvetica"/>
                <a:cs typeface="Helvetica"/>
              </a:rPr>
              <a:t>Activity Recognition</a:t>
            </a:r>
          </a:p>
          <a:p>
            <a:pPr>
              <a:lnSpc>
                <a:spcPct val="200000"/>
              </a:lnSpc>
            </a:pPr>
            <a:r>
              <a:rPr lang="en-US" altLang="zh-TW" b="1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Activity 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of Daily Living-aware Elderly </a:t>
            </a:r>
            <a:r>
              <a:rPr lang="en-US" altLang="zh-TW" b="1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Healthcare</a:t>
            </a:r>
          </a:p>
          <a:p>
            <a:pPr>
              <a:lnSpc>
                <a:spcPct val="200000"/>
              </a:lnSpc>
            </a:pPr>
            <a:r>
              <a:rPr lang="en-US" altLang="zh-TW" b="1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Evaluation</a:t>
            </a:r>
            <a:endParaRPr lang="en-US" altLang="zh-TW" sz="2600" b="1" dirty="0" smtClean="0">
              <a:solidFill>
                <a:schemeClr val="bg1">
                  <a:lumMod val="75000"/>
                </a:schemeClr>
              </a:solidFill>
              <a:latin typeface="Helvetica"/>
              <a:cs typeface="Helvetica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TW" sz="2600" b="1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Conclusion and Future Work</a:t>
            </a:r>
            <a:endParaRPr lang="zh-TW" altLang="en-US" sz="2600" b="1" dirty="0" smtClean="0">
              <a:solidFill>
                <a:schemeClr val="bg1">
                  <a:lumMod val="7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46083" name="投影片編號版面配置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EAC564B-1D8F-4A1A-B038-D7B02C6DA516}" type="slidenum">
              <a:rPr lang="zh-TW" altLang="en-US" smtClean="0">
                <a:ea typeface="新細明體" charset="-120"/>
              </a:rPr>
              <a:pPr/>
              <a:t>10</a:t>
            </a:fld>
            <a:endParaRPr lang="en-US" altLang="zh-TW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485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568952" cy="679104"/>
          </a:xfrm>
        </p:spPr>
        <p:txBody>
          <a:bodyPr/>
          <a:lstStyle/>
          <a:p>
            <a:r>
              <a:rPr lang="en-US" altLang="zh-TW" dirty="0" smtClean="0"/>
              <a:t>Architecture of Activity Recognition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371600"/>
            <a:ext cx="8583488" cy="4895850"/>
          </a:xfrm>
        </p:spPr>
        <p:txBody>
          <a:bodyPr/>
          <a:lstStyle/>
          <a:p>
            <a:r>
              <a:rPr lang="en-US" altLang="zh-TW" dirty="0" smtClean="0"/>
              <a:t>An </a:t>
            </a:r>
            <a:r>
              <a:rPr lang="en-US" altLang="zh-TW" dirty="0"/>
              <a:t>activity recognition model </a:t>
            </a:r>
            <a:r>
              <a:rPr lang="en-US" altLang="zh-TW" dirty="0" smtClean="0"/>
              <a:t>is proposed to </a:t>
            </a:r>
            <a:r>
              <a:rPr lang="en-US" altLang="zh-TW" dirty="0"/>
              <a:t>real-time </a:t>
            </a:r>
            <a:r>
              <a:rPr lang="en-US" altLang="zh-TW" dirty="0" smtClean="0"/>
              <a:t>recognize elder’s activity of  daily living</a:t>
            </a:r>
          </a:p>
          <a:p>
            <a:r>
              <a:rPr lang="en-US" altLang="zh-TW" dirty="0" smtClean="0"/>
              <a:t>To achieve fewer efforts on labeling, the model has two modes</a:t>
            </a:r>
          </a:p>
          <a:p>
            <a:pPr lvl="1"/>
            <a:r>
              <a:rPr lang="en-US" altLang="zh-TW" dirty="0" smtClean="0"/>
              <a:t>Training mode</a:t>
            </a:r>
          </a:p>
          <a:p>
            <a:pPr lvl="2"/>
            <a:r>
              <a:rPr lang="en-US" altLang="zh-TW" dirty="0" smtClean="0"/>
              <a:t>Categorizing raw data into a number of clusters</a:t>
            </a:r>
          </a:p>
          <a:p>
            <a:pPr lvl="2"/>
            <a:r>
              <a:rPr lang="en-US" altLang="zh-TW" dirty="0"/>
              <a:t>Reducing the number of labeling </a:t>
            </a:r>
            <a:r>
              <a:rPr lang="en-US" altLang="zh-TW" dirty="0" smtClean="0"/>
              <a:t>data</a:t>
            </a:r>
          </a:p>
          <a:p>
            <a:pPr lvl="1"/>
            <a:r>
              <a:rPr lang="en-US" altLang="zh-TW" dirty="0" smtClean="0"/>
              <a:t>Online mode</a:t>
            </a:r>
          </a:p>
          <a:p>
            <a:pPr lvl="2"/>
            <a:r>
              <a:rPr lang="en-US" altLang="zh-TW" dirty="0" smtClean="0"/>
              <a:t>Real-time </a:t>
            </a:r>
            <a:r>
              <a:rPr lang="en-US" altLang="zh-TW" dirty="0"/>
              <a:t>recognizing elders</a:t>
            </a:r>
            <a:r>
              <a:rPr lang="en-US" altLang="zh-TW" dirty="0" smtClean="0"/>
              <a:t>’ activity </a:t>
            </a:r>
          </a:p>
          <a:p>
            <a:pPr lvl="2"/>
            <a:r>
              <a:rPr lang="en-US" altLang="zh-TW" dirty="0" smtClean="0"/>
              <a:t>Discovering unknown activity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65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圖片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023" y="511714"/>
            <a:ext cx="4500417" cy="577217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4608512" cy="679104"/>
          </a:xfrm>
        </p:spPr>
        <p:txBody>
          <a:bodyPr/>
          <a:lstStyle/>
          <a:p>
            <a:r>
              <a:rPr lang="en-US" altLang="zh-TW" dirty="0" smtClean="0"/>
              <a:t>Training Mode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12</a:t>
            </a:fld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947070" y="6406855"/>
            <a:ext cx="182473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Mode</a:t>
            </a:r>
            <a:endParaRPr lang="zh-TW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588224" y="6370694"/>
            <a:ext cx="161454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Mode</a:t>
            </a:r>
            <a:endParaRPr lang="zh-TW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>
            <a:off x="3691811" y="4149080"/>
            <a:ext cx="1096213" cy="0"/>
          </a:xfrm>
          <a:prstGeom prst="straightConnector1">
            <a:avLst/>
          </a:prstGeom>
          <a:noFill/>
          <a:ln w="57150" cap="flat" cmpd="sng" algn="ctr">
            <a:solidFill>
              <a:srgbClr val="675E47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直線接點 35"/>
          <p:cNvCxnSpPr/>
          <p:nvPr/>
        </p:nvCxnSpPr>
        <p:spPr bwMode="auto">
          <a:xfrm>
            <a:off x="3155391" y="1504368"/>
            <a:ext cx="536420" cy="0"/>
          </a:xfrm>
          <a:prstGeom prst="line">
            <a:avLst/>
          </a:prstGeom>
          <a:noFill/>
          <a:ln w="57150" cap="flat" cmpd="sng" algn="ctr">
            <a:solidFill>
              <a:srgbClr val="675E4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線接點 36"/>
          <p:cNvCxnSpPr/>
          <p:nvPr/>
        </p:nvCxnSpPr>
        <p:spPr bwMode="auto">
          <a:xfrm>
            <a:off x="3691811" y="1504368"/>
            <a:ext cx="0" cy="2644712"/>
          </a:xfrm>
          <a:prstGeom prst="line">
            <a:avLst/>
          </a:prstGeom>
          <a:noFill/>
          <a:ln w="57150" cap="flat" cmpd="sng" algn="ctr">
            <a:solidFill>
              <a:srgbClr val="675E4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37" y="1262490"/>
            <a:ext cx="2827736" cy="5085290"/>
          </a:xfrm>
          <a:prstGeom prst="rect">
            <a:avLst/>
          </a:prstGeom>
        </p:spPr>
      </p:pic>
      <p:sp>
        <p:nvSpPr>
          <p:cNvPr id="86" name="圓角矩形 85"/>
          <p:cNvSpPr/>
          <p:nvPr/>
        </p:nvSpPr>
        <p:spPr bwMode="auto">
          <a:xfrm>
            <a:off x="395536" y="2138834"/>
            <a:ext cx="3024336" cy="3234382"/>
          </a:xfrm>
          <a:prstGeom prst="roundRect">
            <a:avLst>
              <a:gd name="adj" fmla="val 10163"/>
            </a:avLst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165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/>
              <a:t>Activity Clustering in Training Mode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371600"/>
            <a:ext cx="8367464" cy="4895850"/>
          </a:xfrm>
        </p:spPr>
        <p:txBody>
          <a:bodyPr/>
          <a:lstStyle/>
          <a:p>
            <a:r>
              <a:rPr lang="en-US" altLang="zh-TW" dirty="0" smtClean="0"/>
              <a:t>To achieve fewer efforts on labeling, training mode should not require prior knowledge</a:t>
            </a:r>
          </a:p>
          <a:p>
            <a:pPr lvl="1"/>
            <a:r>
              <a:rPr lang="en-US" altLang="zh-TW" dirty="0" smtClean="0"/>
              <a:t>Supervised learning needs to give ground truths on data</a:t>
            </a:r>
          </a:p>
          <a:p>
            <a:pPr lvl="1"/>
            <a:r>
              <a:rPr lang="en-US" altLang="zh-TW" dirty="0" smtClean="0"/>
              <a:t>Some unsupervised learning requires prior knowledge, </a:t>
            </a:r>
            <a:br>
              <a:rPr lang="en-US" altLang="zh-TW" dirty="0" smtClean="0"/>
            </a:br>
            <a:r>
              <a:rPr lang="en-US" altLang="zh-TW" i="1" dirty="0" smtClean="0"/>
              <a:t>e.g.</a:t>
            </a:r>
            <a:r>
              <a:rPr lang="en-US" altLang="zh-TW" dirty="0" smtClean="0"/>
              <a:t>, K-means should give</a:t>
            </a:r>
            <a:r>
              <a:rPr lang="zh-TW" altLang="en-US" dirty="0" smtClean="0"/>
              <a:t> </a:t>
            </a:r>
            <a:r>
              <a:rPr lang="en-US" altLang="zh-TW" dirty="0" smtClean="0"/>
              <a:t>a specific number </a:t>
            </a:r>
            <a:r>
              <a:rPr lang="en-US" altLang="zh-TW" i="1" dirty="0" smtClean="0"/>
              <a:t>k</a:t>
            </a:r>
          </a:p>
          <a:p>
            <a:r>
              <a:rPr lang="en-US" altLang="zh-TW" dirty="0" smtClean="0"/>
              <a:t>The proposed activity clustering is a Non-Parametric Hierarchical Activity Cluster(NHAC)</a:t>
            </a:r>
          </a:p>
          <a:p>
            <a:pPr lvl="1"/>
            <a:r>
              <a:rPr lang="en-US" altLang="zh-TW" dirty="0" smtClean="0"/>
              <a:t>Non-parametric</a:t>
            </a:r>
            <a:r>
              <a:rPr lang="zh-TW" altLang="en-US" dirty="0" smtClean="0"/>
              <a:t> </a:t>
            </a:r>
            <a:r>
              <a:rPr lang="en-US" altLang="zh-TW" dirty="0" smtClean="0"/>
              <a:t>unsupervised AC </a:t>
            </a:r>
            <a:r>
              <a:rPr lang="en-US" altLang="zh-TW" dirty="0"/>
              <a:t>models do not need to set a specific number </a:t>
            </a:r>
            <a:r>
              <a:rPr lang="en-US" altLang="zh-TW" i="1" dirty="0"/>
              <a:t>k</a:t>
            </a:r>
            <a:r>
              <a:rPr lang="en-US" altLang="zh-TW" dirty="0"/>
              <a:t> </a:t>
            </a:r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569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圖片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023" y="511714"/>
            <a:ext cx="4500417" cy="577217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5472608" cy="679104"/>
          </a:xfrm>
        </p:spPr>
        <p:txBody>
          <a:bodyPr/>
          <a:lstStyle/>
          <a:p>
            <a:r>
              <a:rPr lang="en-US" altLang="zh-TW" dirty="0" smtClean="0"/>
              <a:t>Separated Activity Clusters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14</a:t>
            </a:fld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947070" y="6406855"/>
            <a:ext cx="182473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Mode</a:t>
            </a:r>
            <a:endParaRPr lang="zh-TW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588224" y="6370694"/>
            <a:ext cx="161454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Mode</a:t>
            </a:r>
            <a:endParaRPr lang="zh-TW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>
            <a:off x="3691811" y="4149080"/>
            <a:ext cx="1096213" cy="0"/>
          </a:xfrm>
          <a:prstGeom prst="straightConnector1">
            <a:avLst/>
          </a:prstGeom>
          <a:noFill/>
          <a:ln w="57150" cap="flat" cmpd="sng" algn="ctr">
            <a:solidFill>
              <a:srgbClr val="675E47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直線接點 35"/>
          <p:cNvCxnSpPr/>
          <p:nvPr/>
        </p:nvCxnSpPr>
        <p:spPr bwMode="auto">
          <a:xfrm>
            <a:off x="3155391" y="1504368"/>
            <a:ext cx="536420" cy="0"/>
          </a:xfrm>
          <a:prstGeom prst="line">
            <a:avLst/>
          </a:prstGeom>
          <a:noFill/>
          <a:ln w="57150" cap="flat" cmpd="sng" algn="ctr">
            <a:solidFill>
              <a:srgbClr val="675E4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線接點 36"/>
          <p:cNvCxnSpPr/>
          <p:nvPr/>
        </p:nvCxnSpPr>
        <p:spPr bwMode="auto">
          <a:xfrm>
            <a:off x="3691811" y="1504368"/>
            <a:ext cx="0" cy="2644712"/>
          </a:xfrm>
          <a:prstGeom prst="line">
            <a:avLst/>
          </a:prstGeom>
          <a:noFill/>
          <a:ln w="57150" cap="flat" cmpd="sng" algn="ctr">
            <a:solidFill>
              <a:srgbClr val="675E4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37" y="1262490"/>
            <a:ext cx="2827736" cy="5085290"/>
          </a:xfrm>
          <a:prstGeom prst="rect">
            <a:avLst/>
          </a:prstGeom>
        </p:spPr>
      </p:pic>
      <p:sp>
        <p:nvSpPr>
          <p:cNvPr id="86" name="圓角矩形 85"/>
          <p:cNvSpPr/>
          <p:nvPr/>
        </p:nvSpPr>
        <p:spPr bwMode="auto">
          <a:xfrm>
            <a:off x="686339" y="3789040"/>
            <a:ext cx="2445501" cy="684000"/>
          </a:xfrm>
          <a:prstGeom prst="roundRect">
            <a:avLst>
              <a:gd name="adj" fmla="val 10163"/>
            </a:avLst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418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Activity </a:t>
            </a:r>
            <a:r>
              <a:rPr lang="en-US" altLang="zh-TW" sz="3200" dirty="0" smtClean="0"/>
              <a:t>Clustering from Ambient Sensor Data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are monitoring environment state by current sensors, lumen sensor and switch sensors</a:t>
            </a:r>
          </a:p>
          <a:p>
            <a:r>
              <a:rPr lang="en-US" altLang="zh-TW" dirty="0" smtClean="0"/>
              <a:t>Because ambient sensors </a:t>
            </a:r>
            <a:r>
              <a:rPr lang="en-US" altLang="zh-TW" dirty="0"/>
              <a:t>are triggered by human </a:t>
            </a:r>
            <a:r>
              <a:rPr lang="en-US" altLang="zh-TW" dirty="0" smtClean="0"/>
              <a:t>activity, their </a:t>
            </a:r>
            <a:r>
              <a:rPr lang="en-US" altLang="zh-TW" dirty="0"/>
              <a:t>data </a:t>
            </a:r>
            <a:r>
              <a:rPr lang="en-US" altLang="zh-TW" dirty="0" smtClean="0"/>
              <a:t>extracts </a:t>
            </a:r>
            <a:r>
              <a:rPr lang="en-US" altLang="zh-TW" dirty="0"/>
              <a:t>as </a:t>
            </a:r>
            <a:r>
              <a:rPr lang="en-US" altLang="zh-TW" dirty="0" smtClean="0"/>
              <a:t>binary values</a:t>
            </a:r>
          </a:p>
          <a:p>
            <a:pPr marL="457200" lvl="1" indent="0">
              <a:buNone/>
            </a:pPr>
            <a:endParaRPr lang="zh-TW" altLang="en-US" i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15</a:t>
            </a:fld>
            <a:endParaRPr lang="zh-TW" altLang="en-US" dirty="0"/>
          </a:p>
        </p:txBody>
      </p:sp>
      <p:pic>
        <p:nvPicPr>
          <p:cNvPr id="5" name="圖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57" y="3645024"/>
            <a:ext cx="2705100" cy="1907540"/>
          </a:xfrm>
          <a:prstGeom prst="rect">
            <a:avLst/>
          </a:prstGeom>
          <a:noFill/>
        </p:spPr>
      </p:pic>
      <p:pic>
        <p:nvPicPr>
          <p:cNvPr id="6" name="圖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614" y="3645024"/>
            <a:ext cx="2545715" cy="1914525"/>
          </a:xfrm>
          <a:prstGeom prst="rect">
            <a:avLst/>
          </a:prstGeom>
          <a:noFill/>
        </p:spPr>
      </p:pic>
      <p:sp>
        <p:nvSpPr>
          <p:cNvPr id="9" name="文字方塊 8"/>
          <p:cNvSpPr txBox="1"/>
          <p:nvPr/>
        </p:nvSpPr>
        <p:spPr>
          <a:xfrm>
            <a:off x="1726500" y="5559549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chemeClr val="accent2">
                    <a:lumMod val="75000"/>
                  </a:schemeClr>
                </a:solidFill>
              </a:rPr>
              <a:t>Current Sensor</a:t>
            </a:r>
            <a:endParaRPr lang="zh-TW" alt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277164" y="550794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chemeClr val="accent2">
                    <a:lumMod val="75000"/>
                  </a:schemeClr>
                </a:solidFill>
              </a:rPr>
              <a:t>Lumen Sensor</a:t>
            </a:r>
            <a:endParaRPr lang="zh-TW" alt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81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Activity </a:t>
            </a:r>
            <a:r>
              <a:rPr lang="en-US" altLang="zh-TW" sz="3200" dirty="0" smtClean="0"/>
              <a:t>Clustering from </a:t>
            </a:r>
            <a:r>
              <a:rPr lang="en-US" altLang="zh-TW" sz="3200" dirty="0"/>
              <a:t>Ambient </a:t>
            </a:r>
            <a:r>
              <a:rPr lang="en-US" altLang="zh-TW" sz="3200" dirty="0" smtClean="0"/>
              <a:t>Sensor Data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371600"/>
            <a:ext cx="8583488" cy="4895850"/>
          </a:xfrm>
        </p:spPr>
        <p:txBody>
          <a:bodyPr/>
          <a:lstStyle/>
          <a:p>
            <a:r>
              <a:rPr lang="en-US" altLang="zh-TW" dirty="0"/>
              <a:t>Clustering of data instances </a:t>
            </a:r>
            <a:r>
              <a:rPr lang="en-US" altLang="zh-TW" dirty="0" smtClean="0"/>
              <a:t>depend </a:t>
            </a:r>
            <a:r>
              <a:rPr lang="en-US" altLang="zh-TW" dirty="0"/>
              <a:t>on time-frequency (</a:t>
            </a:r>
            <a:r>
              <a:rPr lang="en-US" altLang="zh-TW" dirty="0" smtClean="0"/>
              <a:t>TF) </a:t>
            </a:r>
            <a:r>
              <a:rPr lang="en-US" altLang="zh-TW" dirty="0"/>
              <a:t>of </a:t>
            </a:r>
            <a:r>
              <a:rPr lang="en-US" altLang="zh-TW" dirty="0" smtClean="0"/>
              <a:t>each data instance</a:t>
            </a:r>
          </a:p>
          <a:p>
            <a:pPr lvl="1"/>
            <a:r>
              <a:rPr lang="en-US" altLang="zh-TW" dirty="0" smtClean="0"/>
              <a:t>Data instance is a feature vector whose dimension equals number of sensors </a:t>
            </a:r>
            <a:endParaRPr lang="en-US" altLang="zh-TW" dirty="0"/>
          </a:p>
          <a:p>
            <a:pPr lvl="1"/>
            <a:r>
              <a:rPr lang="en-US" altLang="zh-TW" dirty="0" smtClean="0"/>
              <a:t>If a TF of data instance is </a:t>
            </a:r>
            <a:r>
              <a:rPr lang="en-US" altLang="zh-TW" dirty="0"/>
              <a:t>higher than 1%, </a:t>
            </a:r>
            <a:r>
              <a:rPr lang="en-US" altLang="zh-TW" dirty="0" smtClean="0"/>
              <a:t>that data instance forms the head of cluster</a:t>
            </a:r>
          </a:p>
          <a:p>
            <a:r>
              <a:rPr lang="en-US" altLang="zh-TW" dirty="0" smtClean="0"/>
              <a:t>Using </a:t>
            </a:r>
            <a:r>
              <a:rPr lang="en-US" altLang="zh-TW" dirty="0"/>
              <a:t>k-nearest neighbor (KNN) to </a:t>
            </a:r>
            <a:r>
              <a:rPr lang="en-US" altLang="zh-TW" dirty="0" smtClean="0"/>
              <a:t>cluster rest instances whose TFs are lower than 1%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485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Activity </a:t>
            </a:r>
            <a:r>
              <a:rPr lang="en-US" altLang="zh-TW" sz="3200" dirty="0" smtClean="0"/>
              <a:t>Clustering from Vital Sign Sensor data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371600"/>
            <a:ext cx="8763000" cy="4895850"/>
          </a:xfrm>
        </p:spPr>
        <p:txBody>
          <a:bodyPr/>
          <a:lstStyle/>
          <a:p>
            <a:r>
              <a:rPr lang="en-US" altLang="zh-TW" dirty="0"/>
              <a:t>A wearable device “</a:t>
            </a:r>
            <a:r>
              <a:rPr lang="en-US" altLang="zh-TW" dirty="0" err="1" smtClean="0"/>
              <a:t>ZenWatch</a:t>
            </a:r>
            <a:r>
              <a:rPr lang="en-US" altLang="zh-TW" dirty="0"/>
              <a:t>” is used to monitor human’s </a:t>
            </a:r>
            <a:r>
              <a:rPr lang="en-US" altLang="zh-TW" dirty="0" smtClean="0"/>
              <a:t>behavioral activities</a:t>
            </a:r>
          </a:p>
          <a:p>
            <a:pPr lvl="1">
              <a:tabLst>
                <a:tab pos="4484688" algn="l"/>
              </a:tabLst>
            </a:pPr>
            <a:r>
              <a:rPr lang="en-US" altLang="zh-TW" dirty="0" smtClean="0"/>
              <a:t>The </a:t>
            </a:r>
            <a:r>
              <a:rPr lang="en-US" altLang="zh-TW" dirty="0"/>
              <a:t>sensors on </a:t>
            </a:r>
            <a:r>
              <a:rPr lang="en-US" altLang="zh-TW" dirty="0" err="1" smtClean="0"/>
              <a:t>ZenWatch</a:t>
            </a:r>
            <a:r>
              <a:rPr lang="en-US" altLang="zh-TW" dirty="0" smtClean="0"/>
              <a:t> </a:t>
            </a:r>
            <a:r>
              <a:rPr lang="en-US" altLang="zh-TW" dirty="0"/>
              <a:t>are accelerometer and </a:t>
            </a:r>
            <a:r>
              <a:rPr lang="en-US" altLang="zh-TW" dirty="0" smtClean="0"/>
              <a:t>gyroscope</a:t>
            </a:r>
          </a:p>
          <a:p>
            <a:r>
              <a:rPr lang="en-US" altLang="zh-TW" dirty="0" smtClean="0"/>
              <a:t>The activity of human can be categorized to two types: static and dynamic</a:t>
            </a:r>
          </a:p>
          <a:p>
            <a:pPr lvl="1"/>
            <a:r>
              <a:rPr lang="en-US" altLang="zh-TW" dirty="0" smtClean="0"/>
              <a:t>We consider each are “posture type” and “motion type”</a:t>
            </a:r>
          </a:p>
          <a:p>
            <a:pPr lvl="1"/>
            <a:r>
              <a:rPr lang="en-US" altLang="zh-TW" dirty="0" smtClean="0"/>
              <a:t>Posture: hand is usually turning to </a:t>
            </a:r>
            <a:r>
              <a:rPr lang="en-US" altLang="zh-TW" dirty="0"/>
              <a:t>a fixed </a:t>
            </a:r>
            <a:r>
              <a:rPr lang="en-US" altLang="zh-TW" dirty="0" smtClean="0"/>
              <a:t>direction </a:t>
            </a:r>
          </a:p>
          <a:p>
            <a:pPr lvl="1"/>
            <a:r>
              <a:rPr lang="en-US" altLang="zh-TW" dirty="0" smtClean="0"/>
              <a:t>Motion: hand is always moving in rhythms but </a:t>
            </a:r>
            <a:r>
              <a:rPr lang="en-US" altLang="zh-TW" dirty="0"/>
              <a:t>not turning in a fixed direction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17</a:t>
            </a:fld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1485252" y="5170632"/>
            <a:ext cx="5391004" cy="1714752"/>
            <a:chOff x="1485252" y="5170632"/>
            <a:chExt cx="5391004" cy="1714752"/>
          </a:xfrm>
        </p:grpSpPr>
        <p:grpSp>
          <p:nvGrpSpPr>
            <p:cNvPr id="25" name="群組 24"/>
            <p:cNvGrpSpPr/>
            <p:nvPr/>
          </p:nvGrpSpPr>
          <p:grpSpPr>
            <a:xfrm>
              <a:off x="2243687" y="5244322"/>
              <a:ext cx="1759314" cy="1613678"/>
              <a:chOff x="2243687" y="5244322"/>
              <a:chExt cx="1759314" cy="1613678"/>
            </a:xfrm>
          </p:grpSpPr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2243687" y="5244322"/>
                <a:ext cx="1759314" cy="1613678"/>
              </a:xfrm>
              <a:prstGeom prst="rect">
                <a:avLst/>
              </a:prstGeom>
              <a:ln w="19050">
                <a:solidFill>
                  <a:schemeClr val="accent6">
                    <a:lumMod val="50000"/>
                  </a:schemeClr>
                </a:solidFill>
              </a:ln>
            </p:spPr>
          </p:pic>
          <p:sp>
            <p:nvSpPr>
              <p:cNvPr id="7" name="文字方塊 6"/>
              <p:cNvSpPr txBox="1"/>
              <p:nvPr/>
            </p:nvSpPr>
            <p:spPr>
              <a:xfrm>
                <a:off x="2300574" y="5264113"/>
                <a:ext cx="10864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 smtClean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Reading</a:t>
                </a:r>
                <a:endParaRPr lang="zh-TW" altLang="en-US" b="1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" name="直線單箭頭接點 8"/>
              <p:cNvCxnSpPr/>
              <p:nvPr/>
            </p:nvCxnSpPr>
            <p:spPr bwMode="auto">
              <a:xfrm flipH="1" flipV="1">
                <a:off x="2933516" y="5805264"/>
                <a:ext cx="270332" cy="174940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accent6">
                    <a:lumMod val="75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32" name="群組 31"/>
            <p:cNvGrpSpPr/>
            <p:nvPr/>
          </p:nvGrpSpPr>
          <p:grpSpPr>
            <a:xfrm>
              <a:off x="5148064" y="5170632"/>
              <a:ext cx="1728192" cy="1714752"/>
              <a:chOff x="4860032" y="5170632"/>
              <a:chExt cx="1728192" cy="1714752"/>
            </a:xfrm>
          </p:grpSpPr>
          <p:grpSp>
            <p:nvGrpSpPr>
              <p:cNvPr id="26" name="群組 25"/>
              <p:cNvGrpSpPr/>
              <p:nvPr/>
            </p:nvGrpSpPr>
            <p:grpSpPr>
              <a:xfrm>
                <a:off x="4860032" y="5170632"/>
                <a:ext cx="1728192" cy="1714752"/>
                <a:chOff x="4860032" y="5170632"/>
                <a:chExt cx="1728192" cy="1714752"/>
              </a:xfrm>
            </p:grpSpPr>
            <p:pic>
              <p:nvPicPr>
                <p:cNvPr id="24" name="圖片 23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60032" y="5170632"/>
                  <a:ext cx="1728192" cy="1714752"/>
                </a:xfrm>
                <a:prstGeom prst="rect">
                  <a:avLst/>
                </a:prstGeom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</p:pic>
            <p:cxnSp>
              <p:nvCxnSpPr>
                <p:cNvPr id="14" name="直線單箭頭接點 13"/>
                <p:cNvCxnSpPr/>
                <p:nvPr/>
              </p:nvCxnSpPr>
              <p:spPr bwMode="auto">
                <a:xfrm>
                  <a:off x="6032596" y="6151292"/>
                  <a:ext cx="267596" cy="230036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accent6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8" name="直線單箭頭接點 17"/>
                <p:cNvCxnSpPr/>
                <p:nvPr/>
              </p:nvCxnSpPr>
              <p:spPr bwMode="auto">
                <a:xfrm flipH="1">
                  <a:off x="5692450" y="6151292"/>
                  <a:ext cx="253452" cy="137626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accent6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23" name="文字方塊 22"/>
                <p:cNvSpPr txBox="1"/>
                <p:nvPr/>
              </p:nvSpPr>
              <p:spPr>
                <a:xfrm>
                  <a:off x="4860032" y="5264113"/>
                  <a:ext cx="10864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b="1" dirty="0" smtClean="0">
                      <a:solidFill>
                        <a:schemeClr val="accent6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Sweeping</a:t>
                  </a:r>
                  <a:endParaRPr lang="zh-TW" altLang="en-US" b="1" dirty="0">
                    <a:solidFill>
                      <a:schemeClr val="accent6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0" name="弧形 29"/>
              <p:cNvSpPr/>
              <p:nvPr/>
            </p:nvSpPr>
            <p:spPr bwMode="auto">
              <a:xfrm rot="8716777">
                <a:off x="5717850" y="5715627"/>
                <a:ext cx="648072" cy="686251"/>
              </a:xfrm>
              <a:prstGeom prst="arc">
                <a:avLst/>
              </a:prstGeom>
              <a:noFill/>
              <a:ln w="19050" cap="flat" cmpd="sng" algn="ctr">
                <a:solidFill>
                  <a:schemeClr val="accent6">
                    <a:lumMod val="75000"/>
                  </a:schemeClr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  <p:sp>
            <p:nvSpPr>
              <p:cNvPr id="31" name="弧形 30"/>
              <p:cNvSpPr/>
              <p:nvPr/>
            </p:nvSpPr>
            <p:spPr bwMode="auto">
              <a:xfrm rot="8716777">
                <a:off x="5790067" y="5824721"/>
                <a:ext cx="480096" cy="508379"/>
              </a:xfrm>
              <a:prstGeom prst="arc">
                <a:avLst/>
              </a:prstGeom>
              <a:noFill/>
              <a:ln w="19050" cap="flat" cmpd="sng" algn="ctr">
                <a:solidFill>
                  <a:schemeClr val="accent6">
                    <a:lumMod val="75000"/>
                  </a:schemeClr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pitchFamily="18" charset="-120"/>
                </a:endParaRPr>
              </a:p>
            </p:txBody>
          </p:sp>
        </p:grpSp>
        <p:sp>
          <p:nvSpPr>
            <p:cNvPr id="33" name="文字方塊 32"/>
            <p:cNvSpPr txBox="1"/>
            <p:nvPr/>
          </p:nvSpPr>
          <p:spPr>
            <a:xfrm>
              <a:off x="1485252" y="5820712"/>
              <a:ext cx="937116" cy="36933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Posture</a:t>
              </a:r>
              <a:endParaRPr lang="zh-TW" alt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4514149" y="5820712"/>
              <a:ext cx="902811" cy="36933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sz="1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Motion</a:t>
              </a:r>
              <a:endParaRPr lang="zh-TW" alt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12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Activity </a:t>
            </a:r>
            <a:r>
              <a:rPr lang="en-US" altLang="zh-TW" sz="3200" dirty="0" smtClean="0"/>
              <a:t>Clustering from Vital Sign sensor data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371600"/>
            <a:ext cx="8367464" cy="48958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dirty="0"/>
              <a:t>To detect posture and motion </a:t>
            </a:r>
            <a:r>
              <a:rPr lang="en-US" altLang="zh-TW" dirty="0" smtClean="0"/>
              <a:t>types by </a:t>
            </a:r>
            <a:r>
              <a:rPr lang="en-US" altLang="zh-TW" dirty="0"/>
              <a:t>monitoring the device’s orientation and acceleration variable</a:t>
            </a:r>
          </a:p>
          <a:p>
            <a:pPr lvl="1"/>
            <a:r>
              <a:rPr lang="en-US" altLang="zh-TW" dirty="0"/>
              <a:t>Orientation </a:t>
            </a:r>
            <a:r>
              <a:rPr lang="en-US" altLang="zh-TW" dirty="0" smtClean="0"/>
              <a:t>is captured </a:t>
            </a:r>
            <a:r>
              <a:rPr lang="en-US" altLang="zh-TW" dirty="0"/>
              <a:t>from accelerometer and gyro</a:t>
            </a:r>
          </a:p>
          <a:p>
            <a:pPr lvl="1"/>
            <a:r>
              <a:rPr lang="en-US" altLang="zh-TW" dirty="0"/>
              <a:t>Condensing the raw data as mean </a:t>
            </a:r>
            <a:r>
              <a:rPr lang="en-US" altLang="zh-TW" dirty="0" smtClean="0"/>
              <a:t>and variance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en-US" altLang="zh-TW" dirty="0" smtClean="0"/>
              <a:t>Orientation helps to detect “Posture type” activity</a:t>
            </a:r>
          </a:p>
          <a:p>
            <a:r>
              <a:rPr lang="en-US" altLang="zh-TW" dirty="0" smtClean="0"/>
              <a:t>Acceleration helps to detect “Motion type” activity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18</a:t>
            </a:fld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794163"/>
              </p:ext>
            </p:extLst>
          </p:nvPr>
        </p:nvGraphicFramePr>
        <p:xfrm>
          <a:off x="2699792" y="3408784"/>
          <a:ext cx="5510790" cy="1676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55395"/>
                <a:gridCol w="2755395"/>
              </a:tblGrid>
              <a:tr h="1584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Orientations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Accelerations</a:t>
                      </a:r>
                      <a:endParaRPr lang="zh-TW" altLang="en-US" sz="1600" dirty="0"/>
                    </a:p>
                  </a:txBody>
                  <a:tcPr/>
                </a:tc>
              </a:tr>
              <a:tr h="1584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Mean</a:t>
                      </a:r>
                      <a:r>
                        <a:rPr lang="en-US" altLang="zh-TW" sz="1600" baseline="0" dirty="0" smtClean="0"/>
                        <a:t> of Pitch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Mean of Accelerations</a:t>
                      </a:r>
                      <a:endParaRPr lang="zh-TW" altLang="en-US" sz="1600" dirty="0"/>
                    </a:p>
                  </a:txBody>
                  <a:tcPr/>
                </a:tc>
              </a:tr>
              <a:tr h="1584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Mean of Roll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Variance of Accelerations</a:t>
                      </a:r>
                      <a:endParaRPr lang="zh-TW" altLang="en-US" sz="1600" dirty="0"/>
                    </a:p>
                  </a:txBody>
                  <a:tcPr/>
                </a:tc>
              </a:tr>
              <a:tr h="1584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aseline="0" dirty="0" smtClean="0"/>
                        <a:t>Pitch </a:t>
                      </a:r>
                      <a:r>
                        <a:rPr lang="en-US" altLang="zh-TW" sz="1600" dirty="0" smtClean="0"/>
                        <a:t>variation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aseline="0" dirty="0" smtClean="0"/>
                        <a:t>Magnitude</a:t>
                      </a:r>
                      <a:endParaRPr lang="zh-TW" altLang="en-US" sz="1600" dirty="0"/>
                    </a:p>
                  </a:txBody>
                  <a:tcPr/>
                </a:tc>
              </a:tr>
              <a:tr h="1584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aseline="0" dirty="0" smtClean="0"/>
                        <a:t>Roll variation 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圖片 6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373" y="3338041"/>
            <a:ext cx="2447395" cy="174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4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Activity Clustering from Vital Sign sensor data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371600"/>
            <a:ext cx="8439472" cy="48958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dirty="0" smtClean="0"/>
              <a:t>An instance over one second is considered as hand’s movement</a:t>
            </a:r>
          </a:p>
          <a:p>
            <a:pPr lvl="1"/>
            <a:r>
              <a:rPr lang="en-US" altLang="zh-TW" dirty="0" smtClean="0"/>
              <a:t>The number </a:t>
            </a:r>
            <a:r>
              <a:rPr lang="en-US" altLang="zh-TW" dirty="0"/>
              <a:t>of consecutive </a:t>
            </a:r>
            <a:r>
              <a:rPr lang="en-US" altLang="zh-TW" dirty="0" smtClean="0"/>
              <a:t>hand’s movements are usually </a:t>
            </a:r>
            <a:r>
              <a:rPr lang="en-US" altLang="zh-TW" dirty="0"/>
              <a:t>associated with a specific </a:t>
            </a:r>
            <a:r>
              <a:rPr lang="en-US" altLang="zh-TW" dirty="0" smtClean="0"/>
              <a:t>activity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19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b="2654"/>
          <a:stretch/>
        </p:blipFill>
        <p:spPr>
          <a:xfrm>
            <a:off x="2771800" y="3202338"/>
            <a:ext cx="3856658" cy="319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7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dirty="0" smtClean="0"/>
              <a:t>Outline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608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altLang="zh-TW" sz="2600" b="1" dirty="0" smtClean="0">
                <a:latin typeface="Helvetica"/>
                <a:cs typeface="Helvetica"/>
              </a:rPr>
              <a:t>Introduction</a:t>
            </a:r>
          </a:p>
          <a:p>
            <a:pPr>
              <a:lnSpc>
                <a:spcPct val="200000"/>
              </a:lnSpc>
            </a:pPr>
            <a:r>
              <a:rPr lang="en-US" altLang="zh-TW" b="1" dirty="0" smtClean="0">
                <a:latin typeface="Helvetica"/>
                <a:cs typeface="Helvetica"/>
              </a:rPr>
              <a:t>Activity Recognition</a:t>
            </a:r>
          </a:p>
          <a:p>
            <a:pPr>
              <a:lnSpc>
                <a:spcPct val="200000"/>
              </a:lnSpc>
            </a:pPr>
            <a:r>
              <a:rPr lang="en-US" altLang="zh-TW" b="1" dirty="0">
                <a:latin typeface="Helvetica"/>
                <a:cs typeface="Helvetica"/>
              </a:rPr>
              <a:t>Activity of Daily Living-aware Elderly </a:t>
            </a:r>
            <a:r>
              <a:rPr lang="en-US" altLang="zh-TW" b="1" dirty="0" smtClean="0">
                <a:latin typeface="Helvetica"/>
                <a:cs typeface="Helvetica"/>
              </a:rPr>
              <a:t>Healthcare</a:t>
            </a:r>
          </a:p>
          <a:p>
            <a:pPr>
              <a:lnSpc>
                <a:spcPct val="200000"/>
              </a:lnSpc>
            </a:pPr>
            <a:r>
              <a:rPr lang="en-US" altLang="zh-TW" b="1" dirty="0" smtClean="0">
                <a:latin typeface="Helvetica"/>
                <a:cs typeface="Helvetica"/>
              </a:rPr>
              <a:t>System Evaluation</a:t>
            </a:r>
            <a:endParaRPr lang="en-US" altLang="zh-TW" sz="2600" b="1" dirty="0" smtClean="0">
              <a:latin typeface="Helvetica"/>
              <a:cs typeface="Helvetica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TW" sz="2600" b="1" dirty="0" smtClean="0">
                <a:latin typeface="Helvetica"/>
                <a:cs typeface="Helvetica"/>
              </a:rPr>
              <a:t>Conclusion and Future Work</a:t>
            </a:r>
            <a:endParaRPr lang="zh-TW" altLang="en-US" sz="2600" b="1" dirty="0" smtClean="0">
              <a:latin typeface="Helvetica"/>
              <a:cs typeface="Helvetica"/>
            </a:endParaRPr>
          </a:p>
        </p:txBody>
      </p:sp>
      <p:sp>
        <p:nvSpPr>
          <p:cNvPr id="46083" name="投影片編號版面配置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EAC564B-1D8F-4A1A-B038-D7B02C6DA516}" type="slidenum">
              <a:rPr lang="zh-TW" altLang="en-US" smtClean="0">
                <a:ea typeface="新細明體" charset="-120"/>
              </a:rPr>
              <a:pPr/>
              <a:t>2</a:t>
            </a:fld>
            <a:endParaRPr lang="en-US" altLang="zh-TW" dirty="0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Activity Clustering from Vital Sign sensor data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371600"/>
            <a:ext cx="8439472" cy="48958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topic model is </a:t>
            </a:r>
            <a:r>
              <a:rPr lang="en-US" altLang="zh-TW" dirty="0" smtClean="0"/>
              <a:t>used to detect topics from different documents</a:t>
            </a:r>
          </a:p>
          <a:p>
            <a:pPr lvl="1"/>
            <a:r>
              <a:rPr lang="en-US" altLang="zh-TW" dirty="0"/>
              <a:t>Each vocabulary belongs to a specific </a:t>
            </a:r>
            <a:r>
              <a:rPr lang="en-US" altLang="zh-TW" dirty="0" smtClean="0"/>
              <a:t>topic</a:t>
            </a:r>
          </a:p>
          <a:p>
            <a:pPr lvl="1"/>
            <a:r>
              <a:rPr lang="en-US" altLang="zh-TW" dirty="0" smtClean="0"/>
              <a:t>One document has several vocabularies</a:t>
            </a:r>
          </a:p>
          <a:p>
            <a:pPr lvl="1"/>
            <a:r>
              <a:rPr lang="en-US" altLang="zh-TW" dirty="0" smtClean="0"/>
              <a:t>According to the vocabularies distribution, the topic model can find the topic of one document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20</a:t>
            </a:fld>
            <a:endParaRPr lang="zh-TW" altLang="en-US" dirty="0"/>
          </a:p>
        </p:txBody>
      </p:sp>
      <p:pic>
        <p:nvPicPr>
          <p:cNvPr id="1026" name="Picture 2" descr="http://journalofdigitalhumanities.org/wp-content/uploads/2013/02/blei_lda_illustration.pn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6E0D7"/>
              </a:clrFrom>
              <a:clrTo>
                <a:srgbClr val="F6E0D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" t="16300" r="679" b="1866"/>
          <a:stretch/>
        </p:blipFill>
        <p:spPr bwMode="auto">
          <a:xfrm>
            <a:off x="1792424" y="3864496"/>
            <a:ext cx="5616624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53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Activity Clustering from Vital Sign sensor data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371600"/>
            <a:ext cx="8439472" cy="48958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dirty="0" smtClean="0"/>
              <a:t>We modified the topic model to our activity cluster </a:t>
            </a:r>
          </a:p>
          <a:p>
            <a:pPr lvl="1"/>
            <a:r>
              <a:rPr lang="en-US" altLang="zh-TW" dirty="0" smtClean="0"/>
              <a:t>The features are considered as “word”, so one vocabulary is constructed by one instance’s features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sz="1100" dirty="0" smtClean="0"/>
          </a:p>
          <a:p>
            <a:pPr lvl="1"/>
            <a:r>
              <a:rPr lang="en-US" altLang="zh-TW" dirty="0" smtClean="0"/>
              <a:t>An activity consists a series of hand’s movements </a:t>
            </a:r>
          </a:p>
          <a:p>
            <a:pPr lvl="1"/>
            <a:r>
              <a:rPr lang="en-US" altLang="zh-TW" dirty="0" smtClean="0"/>
              <a:t>An activity belongs to one specific ADL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21</a:t>
            </a:fld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144016" y="2793457"/>
            <a:ext cx="8964488" cy="855835"/>
            <a:chOff x="20948" y="2793457"/>
            <a:chExt cx="8964488" cy="8558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/>
                <p:cNvSpPr txBox="1"/>
                <p:nvPr/>
              </p:nvSpPr>
              <p:spPr>
                <a:xfrm>
                  <a:off x="20948" y="2793457"/>
                  <a:ext cx="8964488" cy="400110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u="sng" dirty="0" smtClean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Hand’s movement </a:t>
                  </a:r>
                  <a:r>
                    <a:rPr lang="en-US" altLang="zh-TW" dirty="0" smtClean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= {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i="1" u="sng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TW" altLang="en-US" i="1" u="sng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i="1" u="sng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𝑃𝑖𝑡𝑐h</m:t>
                          </m:r>
                        </m:sub>
                      </m:sSub>
                    </m:oMath>
                  </a14:m>
                  <a:r>
                    <a:rPr lang="en-US" altLang="zh-TW" u="sng" dirty="0" smtClean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i="1" u="sng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u="sng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𝑣𝑎𝑟𝑖𝑎𝑡𝑖𝑜𝑛</m:t>
                          </m:r>
                        </m:e>
                        <m:sub>
                          <m:r>
                            <a:rPr lang="en-US" altLang="zh-TW" b="0" i="1" u="sng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𝑃𝑖𝑡𝑐h</m:t>
                          </m:r>
                        </m:sub>
                      </m:sSub>
                    </m:oMath>
                  </a14:m>
                  <a:r>
                    <a:rPr lang="en-US" altLang="zh-TW" u="sng" dirty="0" smtClean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</a:t>
                  </a:r>
                  <a14:m>
                    <m:oMath xmlns:m="http://schemas.openxmlformats.org/officeDocument/2006/math">
                      <m:r>
                        <a:rPr lang="en-US" altLang="zh-TW" b="0" i="0" u="sng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b="0" i="1" u="sng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i="1" u="sng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TW" altLang="en-US" i="1" u="sng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b="0" i="1" u="sng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𝑅𝑜𝑙𝑙</m:t>
                          </m:r>
                        </m:sub>
                      </m:sSub>
                    </m:oMath>
                  </a14:m>
                  <a:r>
                    <a:rPr lang="en-US" altLang="zh-TW" u="sng" dirty="0" smtClean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i="1" u="sng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u="sng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𝑣𝑎𝑟𝑖𝑎𝑡𝑖𝑜𝑛</m:t>
                          </m:r>
                        </m:e>
                        <m:sub>
                          <m:r>
                            <a:rPr lang="en-US" altLang="zh-TW" b="0" i="1" u="sng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𝑅𝑜𝑙𝑙</m:t>
                          </m:r>
                        </m:sub>
                      </m:sSub>
                    </m:oMath>
                  </a14:m>
                  <a:r>
                    <a:rPr lang="en-US" altLang="zh-TW" u="sng" dirty="0" smtClean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i="1" u="sng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TW" altLang="en-US" i="1" u="sng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b="0" i="1" u="sng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en-US" altLang="zh-TW" u="sng" dirty="0" smtClean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u="sng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 u="sng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b="0" i="1" u="sng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zh-TW" b="0" i="1" u="sng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b="0" i="1" u="sng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i="1" u="sng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TW" altLang="en-US" i="1" u="sng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b="0" i="1" u="sng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u="sng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zh-TW" i="1" u="sng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 u="sng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b="0" i="1" u="sng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zh-TW" i="1" u="sng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i="1" u="sng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a14:m>
                  <a:r>
                    <a:rPr lang="zh-TW" altLang="en-US" u="sng" dirty="0" smtClean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i="1" u="sng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TW" altLang="en-US" i="1" u="sng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b="0" i="1" u="sng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</m:oMath>
                  </a14:m>
                  <a:r>
                    <a:rPr lang="en-US" altLang="zh-TW" u="sng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u="sng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 u="sng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b="0" i="1" u="sng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zh-TW" i="1" u="sng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i="1" u="sng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a14:m>
                  <a:r>
                    <a:rPr lang="zh-TW" altLang="en-US" u="sng" dirty="0" smtClean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TW" i="1" u="sng" dirty="0" smtClean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magnitude</a:t>
                  </a:r>
                  <a:r>
                    <a:rPr lang="en-US" altLang="zh-TW" dirty="0" smtClean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}</a:t>
                  </a:r>
                  <a:endParaRPr lang="zh-TW" alt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" name="文字方塊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48" y="2793457"/>
                  <a:ext cx="8964488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11" t="-5714" b="-2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文字方塊 5"/>
            <p:cNvSpPr txBox="1"/>
            <p:nvPr/>
          </p:nvSpPr>
          <p:spPr>
            <a:xfrm>
              <a:off x="269776" y="3304789"/>
              <a:ext cx="11917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Vocabulary</a:t>
              </a:r>
              <a:endPara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4820540" y="3310738"/>
              <a:ext cx="7664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Words</a:t>
              </a:r>
              <a:endPara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直線單箭頭接點 8"/>
            <p:cNvCxnSpPr/>
            <p:nvPr/>
          </p:nvCxnSpPr>
          <p:spPr bwMode="auto">
            <a:xfrm>
              <a:off x="971600" y="3089345"/>
              <a:ext cx="0" cy="208444"/>
            </a:xfrm>
            <a:prstGeom prst="straightConnector1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直線單箭頭接點 10"/>
            <p:cNvCxnSpPr/>
            <p:nvPr/>
          </p:nvCxnSpPr>
          <p:spPr bwMode="auto">
            <a:xfrm>
              <a:off x="5279410" y="3095632"/>
              <a:ext cx="0" cy="26136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5831" b="20103"/>
          <a:stretch/>
        </p:blipFill>
        <p:spPr>
          <a:xfrm>
            <a:off x="2598460" y="4698942"/>
            <a:ext cx="4373617" cy="1983846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1475656" y="5229200"/>
            <a:ext cx="885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Walk</a:t>
            </a:r>
            <a:endParaRPr lang="zh-TW" alt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橢圓 19"/>
          <p:cNvSpPr/>
          <p:nvPr/>
        </p:nvSpPr>
        <p:spPr bwMode="auto">
          <a:xfrm rot="19524983">
            <a:off x="3082091" y="5029815"/>
            <a:ext cx="394329" cy="887240"/>
          </a:xfrm>
          <a:prstGeom prst="ellips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4459565" y="5063867"/>
            <a:ext cx="394329" cy="887240"/>
          </a:xfrm>
          <a:prstGeom prst="ellips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3" name="橢圓 22"/>
          <p:cNvSpPr/>
          <p:nvPr/>
        </p:nvSpPr>
        <p:spPr bwMode="auto">
          <a:xfrm rot="20277641">
            <a:off x="3822561" y="5032862"/>
            <a:ext cx="394329" cy="887240"/>
          </a:xfrm>
          <a:prstGeom prst="ellips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4" name="橢圓 23"/>
          <p:cNvSpPr/>
          <p:nvPr/>
        </p:nvSpPr>
        <p:spPr bwMode="auto">
          <a:xfrm rot="851162">
            <a:off x="5113566" y="5028547"/>
            <a:ext cx="394329" cy="887240"/>
          </a:xfrm>
          <a:prstGeom prst="ellips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 rot="1720819">
            <a:off x="5874897" y="5063867"/>
            <a:ext cx="394329" cy="887240"/>
          </a:xfrm>
          <a:prstGeom prst="ellips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26" name="弧形接點 25"/>
          <p:cNvCxnSpPr/>
          <p:nvPr/>
        </p:nvCxnSpPr>
        <p:spPr bwMode="auto">
          <a:xfrm>
            <a:off x="6211380" y="5666364"/>
            <a:ext cx="798488" cy="317649"/>
          </a:xfrm>
          <a:prstGeom prst="curvedConnector3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弧形接點 27"/>
          <p:cNvCxnSpPr/>
          <p:nvPr/>
        </p:nvCxnSpPr>
        <p:spPr bwMode="auto">
          <a:xfrm>
            <a:off x="5400913" y="5761877"/>
            <a:ext cx="1608955" cy="405334"/>
          </a:xfrm>
          <a:prstGeom prst="curvedConnector3">
            <a:avLst>
              <a:gd name="adj1" fmla="val -3841"/>
            </a:avLst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文字方塊 30"/>
          <p:cNvSpPr txBox="1"/>
          <p:nvPr/>
        </p:nvSpPr>
        <p:spPr>
          <a:xfrm>
            <a:off x="6953454" y="5861281"/>
            <a:ext cx="2104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series of hand’s movements</a:t>
            </a:r>
            <a:endParaRPr lang="zh-TW" altLang="en-US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弧形接點 32"/>
          <p:cNvCxnSpPr>
            <a:stCxn id="22" idx="4"/>
          </p:cNvCxnSpPr>
          <p:nvPr/>
        </p:nvCxnSpPr>
        <p:spPr bwMode="auto">
          <a:xfrm rot="16200000" flipH="1">
            <a:off x="5676794" y="4931043"/>
            <a:ext cx="324014" cy="2364142"/>
          </a:xfrm>
          <a:prstGeom prst="curvedConnector2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弧形接點 34"/>
          <p:cNvCxnSpPr>
            <a:stCxn id="23" idx="4"/>
          </p:cNvCxnSpPr>
          <p:nvPr/>
        </p:nvCxnSpPr>
        <p:spPr bwMode="auto">
          <a:xfrm rot="16200000" flipH="1">
            <a:off x="5349562" y="4724313"/>
            <a:ext cx="496936" cy="2823679"/>
          </a:xfrm>
          <a:prstGeom prst="curvedConnector2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弧形接點 38"/>
          <p:cNvCxnSpPr>
            <a:stCxn id="20" idx="4"/>
          </p:cNvCxnSpPr>
          <p:nvPr/>
        </p:nvCxnSpPr>
        <p:spPr bwMode="auto">
          <a:xfrm rot="16200000" flipH="1">
            <a:off x="5025825" y="4343898"/>
            <a:ext cx="628293" cy="3617827"/>
          </a:xfrm>
          <a:prstGeom prst="curvedConnector2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文字方塊 40"/>
          <p:cNvSpPr txBox="1"/>
          <p:nvPr/>
        </p:nvSpPr>
        <p:spPr>
          <a:xfrm>
            <a:off x="1636796" y="5825188"/>
            <a:ext cx="662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線單箭頭接點 42"/>
          <p:cNvCxnSpPr/>
          <p:nvPr/>
        </p:nvCxnSpPr>
        <p:spPr bwMode="auto">
          <a:xfrm>
            <a:off x="1959292" y="5621816"/>
            <a:ext cx="0" cy="26136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文字方塊 43"/>
          <p:cNvSpPr txBox="1"/>
          <p:nvPr/>
        </p:nvSpPr>
        <p:spPr>
          <a:xfrm>
            <a:off x="7245745" y="5187906"/>
            <a:ext cx="1318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Vocabularies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線單箭頭接點 44"/>
          <p:cNvCxnSpPr/>
          <p:nvPr/>
        </p:nvCxnSpPr>
        <p:spPr bwMode="auto">
          <a:xfrm flipV="1">
            <a:off x="7922690" y="5534131"/>
            <a:ext cx="0" cy="349045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5967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Activity Clustering from Vital Sign sensor data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371600"/>
            <a:ext cx="8655496" cy="48958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dirty="0"/>
              <a:t>The topic model is constructed by Two Layer </a:t>
            </a:r>
            <a:r>
              <a:rPr lang="en-US" altLang="zh-TW" dirty="0" err="1"/>
              <a:t>Dirichlet</a:t>
            </a:r>
            <a:r>
              <a:rPr lang="en-US" altLang="zh-TW" dirty="0"/>
              <a:t> process mixture model (2LDPMM)</a:t>
            </a:r>
          </a:p>
          <a:p>
            <a:pPr lvl="1"/>
            <a:r>
              <a:rPr lang="en-US" altLang="zh-TW" dirty="0" smtClean="0"/>
              <a:t>First </a:t>
            </a:r>
            <a:r>
              <a:rPr lang="en-US" altLang="zh-TW" dirty="0"/>
              <a:t>Layer </a:t>
            </a:r>
            <a:r>
              <a:rPr lang="en-US" altLang="zh-TW" dirty="0" smtClean="0"/>
              <a:t>recognizes hand’s movements </a:t>
            </a:r>
            <a:endParaRPr lang="en-US" altLang="zh-TW" dirty="0"/>
          </a:p>
          <a:p>
            <a:pPr lvl="1"/>
            <a:r>
              <a:rPr lang="en-US" altLang="zh-TW" dirty="0"/>
              <a:t>Second Layer </a:t>
            </a:r>
            <a:r>
              <a:rPr lang="en-US" altLang="zh-TW" dirty="0" smtClean="0"/>
              <a:t>recognizes </a:t>
            </a:r>
            <a:r>
              <a:rPr lang="en-US" altLang="zh-TW" dirty="0"/>
              <a:t>activity by concatenating 60 successive hand’s movements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This method can find </a:t>
            </a:r>
            <a:r>
              <a:rPr lang="en-US" altLang="zh-TW" dirty="0"/>
              <a:t>different kinds of </a:t>
            </a:r>
            <a:r>
              <a:rPr lang="en-US" altLang="zh-TW" dirty="0" smtClean="0"/>
              <a:t>hand’s </a:t>
            </a:r>
            <a:r>
              <a:rPr lang="en-US" altLang="zh-TW" dirty="0"/>
              <a:t>movements from raw data without </a:t>
            </a:r>
            <a:r>
              <a:rPr lang="en-US" altLang="zh-TW" dirty="0" smtClean="0"/>
              <a:t>giving </a:t>
            </a:r>
            <a:r>
              <a:rPr lang="en-US" altLang="zh-TW" dirty="0"/>
              <a:t>a specific </a:t>
            </a:r>
            <a:r>
              <a:rPr lang="en-US" altLang="zh-TW" dirty="0" smtClean="0"/>
              <a:t>number</a:t>
            </a:r>
          </a:p>
          <a:p>
            <a:r>
              <a:rPr lang="en-US" altLang="zh-TW" dirty="0" smtClean="0"/>
              <a:t>DPMM is a infinite mixture model</a:t>
            </a:r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22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11256" t="4640" r="7475" b="51260"/>
          <a:stretch/>
        </p:blipFill>
        <p:spPr>
          <a:xfrm>
            <a:off x="535924" y="4803242"/>
            <a:ext cx="3960000" cy="1611629"/>
          </a:xfrm>
          <a:prstGeom prst="rect">
            <a:avLst/>
          </a:prstGeom>
        </p:spPr>
      </p:pic>
      <p:pic>
        <p:nvPicPr>
          <p:cNvPr id="5124" name="Picture 4" descr="http://scikit-learn.org/stable/_images/plot_gmm_00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6" t="47107" r="7186" b="6726"/>
          <a:stretch/>
        </p:blipFill>
        <p:spPr bwMode="auto">
          <a:xfrm>
            <a:off x="4650848" y="4803242"/>
            <a:ext cx="3960000" cy="163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95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Activity Clustering from Vital Sign sensor data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371600"/>
            <a:ext cx="8655496" cy="48958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dirty="0" smtClean="0"/>
              <a:t> The plate notation of 2LDPMM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23</a:t>
            </a:fld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971600" y="1814636"/>
            <a:ext cx="6553294" cy="4743723"/>
            <a:chOff x="143729" y="1226231"/>
            <a:chExt cx="7386810" cy="5347078"/>
          </a:xfrm>
        </p:grpSpPr>
        <p:pic>
          <p:nvPicPr>
            <p:cNvPr id="2050" name="Picture 2" descr="http://pubs.rsc.org/services/images/RSCpubs.ePlatform.Service.FreeContent.ImageService.svc/ImageService/Articleimage/2013/MB/c3mb25497f/c3mb25497f-f3.gif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4907" y="1408983"/>
              <a:ext cx="2785845" cy="5164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橢圓形圖說文字 6"/>
            <p:cNvSpPr/>
            <p:nvPr/>
          </p:nvSpPr>
          <p:spPr bwMode="auto">
            <a:xfrm flipH="1">
              <a:off x="2059816" y="5321081"/>
              <a:ext cx="1332147" cy="435859"/>
            </a:xfrm>
            <a:prstGeom prst="wedgeEllipseCallout">
              <a:avLst>
                <a:gd name="adj1" fmla="val -106875"/>
                <a:gd name="adj2" fmla="val 75134"/>
              </a:avLst>
            </a:prstGeom>
            <a:solidFill>
              <a:srgbClr val="FFFF99"/>
            </a:solidFill>
            <a:ln w="12700" cap="flat" cmpd="sng" algn="ctr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rPr>
                <a:t>Features</a:t>
              </a:r>
              <a:endParaRPr kumimoji="1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8" name="橢圓形圖說文字 7"/>
            <p:cNvSpPr/>
            <p:nvPr/>
          </p:nvSpPr>
          <p:spPr bwMode="auto">
            <a:xfrm>
              <a:off x="5191568" y="1226231"/>
              <a:ext cx="2194740" cy="442512"/>
            </a:xfrm>
            <a:prstGeom prst="wedgeEllipseCallout">
              <a:avLst>
                <a:gd name="adj1" fmla="val -63397"/>
                <a:gd name="adj2" fmla="val 71131"/>
              </a:avLst>
            </a:prstGeom>
            <a:solidFill>
              <a:srgbClr val="FFFF99"/>
            </a:solidFill>
            <a:ln w="12700" cap="flat" cmpd="sng" algn="ctr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200" dirty="0" smtClean="0"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rPr>
                <a:t>Base Distribution</a:t>
              </a:r>
              <a:endParaRPr kumimoji="1" lang="zh-TW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" name="橢圓形圖說文字 8"/>
            <p:cNvSpPr/>
            <p:nvPr/>
          </p:nvSpPr>
          <p:spPr bwMode="auto">
            <a:xfrm>
              <a:off x="5148064" y="4885222"/>
              <a:ext cx="2382475" cy="435859"/>
            </a:xfrm>
            <a:prstGeom prst="wedgeEllipseCallout">
              <a:avLst>
                <a:gd name="adj1" fmla="val -65292"/>
                <a:gd name="adj2" fmla="val -62780"/>
              </a:avLst>
            </a:prstGeom>
            <a:solidFill>
              <a:srgbClr val="FFFF99"/>
            </a:solidFill>
            <a:ln w="12700" cap="flat" cmpd="sng" algn="ctr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rPr>
                <a:t>Hand’s movement</a:t>
              </a:r>
              <a:endParaRPr kumimoji="1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" name="橢圓形圖說文字 9"/>
            <p:cNvSpPr/>
            <p:nvPr/>
          </p:nvSpPr>
          <p:spPr bwMode="auto">
            <a:xfrm flipH="1">
              <a:off x="233055" y="4135969"/>
              <a:ext cx="2696741" cy="442512"/>
            </a:xfrm>
            <a:prstGeom prst="wedgeEllipseCallout">
              <a:avLst>
                <a:gd name="adj1" fmla="val -56795"/>
                <a:gd name="adj2" fmla="val -99135"/>
              </a:avLst>
            </a:prstGeom>
            <a:solidFill>
              <a:srgbClr val="FFFF99"/>
            </a:solidFill>
            <a:ln w="12700" cap="flat" cmpd="sng" algn="ctr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200" dirty="0" err="1" smtClean="0"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rPr>
                <a:t>Dirichlet</a:t>
              </a:r>
              <a:r>
                <a:rPr lang="en-US" altLang="zh-TW" sz="1200" dirty="0" smtClean="0"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rPr>
                <a:t> prior of ADLs</a:t>
              </a:r>
              <a:endParaRPr kumimoji="1" lang="zh-TW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2" name="橢圓形圖說文字 11"/>
            <p:cNvSpPr/>
            <p:nvPr/>
          </p:nvSpPr>
          <p:spPr bwMode="auto">
            <a:xfrm flipH="1">
              <a:off x="143729" y="2123587"/>
              <a:ext cx="2875396" cy="442512"/>
            </a:xfrm>
            <a:prstGeom prst="wedgeEllipseCallout">
              <a:avLst>
                <a:gd name="adj1" fmla="val -51607"/>
                <a:gd name="adj2" fmla="val 105381"/>
              </a:avLst>
            </a:prstGeom>
            <a:solidFill>
              <a:srgbClr val="FFFF99"/>
            </a:solidFill>
            <a:ln w="12700" cap="flat" cmpd="sng" algn="ctr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zh-TW" sz="1200" dirty="0" err="1"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rPr>
                <a:t>Dirichlet</a:t>
              </a:r>
              <a:r>
                <a:rPr lang="en-US" altLang="zh-TW" sz="1200" dirty="0"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rPr>
                <a:t> prior of </a:t>
              </a:r>
              <a:r>
                <a:rPr lang="en-US" altLang="zh-TW" sz="1200" dirty="0" smtClean="0"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rPr>
                <a:t>activity</a:t>
              </a:r>
              <a:endParaRPr lang="zh-TW" altLang="en-US" sz="12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3" name="橢圓形圖說文字 12"/>
            <p:cNvSpPr/>
            <p:nvPr/>
          </p:nvSpPr>
          <p:spPr bwMode="auto">
            <a:xfrm>
              <a:off x="5095315" y="3919692"/>
              <a:ext cx="1787779" cy="491296"/>
            </a:xfrm>
            <a:prstGeom prst="wedgeEllipseCallout">
              <a:avLst>
                <a:gd name="adj1" fmla="val -65292"/>
                <a:gd name="adj2" fmla="val -62780"/>
              </a:avLst>
            </a:prstGeom>
            <a:solidFill>
              <a:srgbClr val="FFFF99"/>
            </a:solidFill>
            <a:ln w="12700" cap="flat" cmpd="sng" algn="ctr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rPr>
                <a:t>ADLs</a:t>
              </a:r>
              <a:endParaRPr kumimoji="1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4" name="橢圓形圖說文字 13"/>
            <p:cNvSpPr/>
            <p:nvPr/>
          </p:nvSpPr>
          <p:spPr bwMode="auto">
            <a:xfrm>
              <a:off x="5072352" y="2228479"/>
              <a:ext cx="1787779" cy="435859"/>
            </a:xfrm>
            <a:prstGeom prst="wedgeEllipseCallout">
              <a:avLst>
                <a:gd name="adj1" fmla="val -65292"/>
                <a:gd name="adj2" fmla="val 64110"/>
              </a:avLst>
            </a:prstGeom>
            <a:solidFill>
              <a:srgbClr val="FFFF99"/>
            </a:solidFill>
            <a:ln w="12700" cap="flat" cmpd="sng" algn="ctr">
              <a:solidFill>
                <a:srgbClr val="CC99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rPr>
                <a:t>Activity</a:t>
              </a:r>
              <a:endParaRPr kumimoji="1" lang="zh-TW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108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圖片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023" y="511714"/>
            <a:ext cx="4500417" cy="577217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6192688" cy="679104"/>
          </a:xfrm>
        </p:spPr>
        <p:txBody>
          <a:bodyPr/>
          <a:lstStyle/>
          <a:p>
            <a:r>
              <a:rPr lang="en-US" altLang="zh-TW" dirty="0" smtClean="0"/>
              <a:t>Activity Cluster: Fusing Sensors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24</a:t>
            </a:fld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947070" y="6406855"/>
            <a:ext cx="182473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Mode</a:t>
            </a:r>
            <a:endParaRPr lang="zh-TW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588224" y="6370694"/>
            <a:ext cx="161454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Mode</a:t>
            </a:r>
            <a:endParaRPr lang="zh-TW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>
            <a:off x="3691811" y="4149080"/>
            <a:ext cx="1096213" cy="0"/>
          </a:xfrm>
          <a:prstGeom prst="straightConnector1">
            <a:avLst/>
          </a:prstGeom>
          <a:noFill/>
          <a:ln w="57150" cap="flat" cmpd="sng" algn="ctr">
            <a:solidFill>
              <a:srgbClr val="675E47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直線接點 35"/>
          <p:cNvCxnSpPr/>
          <p:nvPr/>
        </p:nvCxnSpPr>
        <p:spPr bwMode="auto">
          <a:xfrm>
            <a:off x="3155391" y="1504368"/>
            <a:ext cx="536420" cy="0"/>
          </a:xfrm>
          <a:prstGeom prst="line">
            <a:avLst/>
          </a:prstGeom>
          <a:noFill/>
          <a:ln w="57150" cap="flat" cmpd="sng" algn="ctr">
            <a:solidFill>
              <a:srgbClr val="675E4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線接點 36"/>
          <p:cNvCxnSpPr/>
          <p:nvPr/>
        </p:nvCxnSpPr>
        <p:spPr bwMode="auto">
          <a:xfrm>
            <a:off x="3691811" y="1504368"/>
            <a:ext cx="0" cy="2644712"/>
          </a:xfrm>
          <a:prstGeom prst="line">
            <a:avLst/>
          </a:prstGeom>
          <a:noFill/>
          <a:ln w="57150" cap="flat" cmpd="sng" algn="ctr">
            <a:solidFill>
              <a:srgbClr val="675E4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37" y="1262490"/>
            <a:ext cx="2827736" cy="5085290"/>
          </a:xfrm>
          <a:prstGeom prst="rect">
            <a:avLst/>
          </a:prstGeom>
        </p:spPr>
      </p:pic>
      <p:sp>
        <p:nvSpPr>
          <p:cNvPr id="86" name="圓角矩形 85"/>
          <p:cNvSpPr/>
          <p:nvPr/>
        </p:nvSpPr>
        <p:spPr bwMode="auto">
          <a:xfrm>
            <a:off x="686339" y="2649402"/>
            <a:ext cx="2445501" cy="1044000"/>
          </a:xfrm>
          <a:prstGeom prst="roundRect">
            <a:avLst>
              <a:gd name="adj" fmla="val 10163"/>
            </a:avLst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683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640960" cy="679104"/>
          </a:xfrm>
        </p:spPr>
        <p:txBody>
          <a:bodyPr/>
          <a:lstStyle/>
          <a:p>
            <a:r>
              <a:rPr lang="en-US" altLang="zh-TW" sz="3200" dirty="0" smtClean="0"/>
              <a:t>Activity Clustering </a:t>
            </a:r>
            <a:r>
              <a:rPr lang="en-US" altLang="zh-TW" sz="3200" dirty="0"/>
              <a:t>From Fuse Data Both </a:t>
            </a:r>
            <a:r>
              <a:rPr lang="en-US" altLang="zh-TW" sz="3200" dirty="0" smtClean="0"/>
              <a:t>Sensors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371600"/>
            <a:ext cx="8655496" cy="48958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dirty="0" smtClean="0"/>
              <a:t>Fusing ambient and vital sign information to detect living activities more precisely</a:t>
            </a:r>
          </a:p>
          <a:p>
            <a:pPr lvl="1"/>
            <a:r>
              <a:rPr lang="en-US" altLang="zh-TW" dirty="0" smtClean="0"/>
              <a:t>Considering each cluster </a:t>
            </a:r>
            <a:r>
              <a:rPr lang="en-US" altLang="zh-TW" dirty="0"/>
              <a:t>as a </a:t>
            </a:r>
            <a:r>
              <a:rPr lang="en-US" altLang="zh-TW" dirty="0" smtClean="0"/>
              <a:t>sensor from the 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layer NHAC</a:t>
            </a:r>
          </a:p>
          <a:p>
            <a:pPr lvl="1"/>
            <a:r>
              <a:rPr lang="en-US" altLang="zh-TW" dirty="0" smtClean="0"/>
              <a:t>Each sensor is used to sensing a specific activity</a:t>
            </a:r>
          </a:p>
          <a:p>
            <a:r>
              <a:rPr lang="en-US" altLang="zh-TW" dirty="0"/>
              <a:t>If an instance’s TF are higher than 1 %, the instance forms the head of cluster</a:t>
            </a:r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25</a:t>
            </a:fld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971600" y="4012387"/>
            <a:ext cx="7200800" cy="2512957"/>
            <a:chOff x="971600" y="3573016"/>
            <a:chExt cx="7200800" cy="2512957"/>
          </a:xfrm>
        </p:grpSpPr>
        <p:graphicFrame>
          <p:nvGraphicFramePr>
            <p:cNvPr id="7" name="圖表 6"/>
            <p:cNvGraphicFramePr/>
            <p:nvPr>
              <p:extLst>
                <p:ext uri="{D42A27DB-BD31-4B8C-83A1-F6EECF244321}">
                  <p14:modId xmlns:p14="http://schemas.microsoft.com/office/powerpoint/2010/main" val="3571752782"/>
                </p:ext>
              </p:extLst>
            </p:nvPr>
          </p:nvGraphicFramePr>
          <p:xfrm>
            <a:off x="971600" y="3573016"/>
            <a:ext cx="7200800" cy="21602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圓角矩形 7"/>
            <p:cNvSpPr/>
            <p:nvPr/>
          </p:nvSpPr>
          <p:spPr bwMode="auto">
            <a:xfrm>
              <a:off x="1403648" y="5373216"/>
              <a:ext cx="3096344" cy="288032"/>
            </a:xfrm>
            <a:prstGeom prst="round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9" name="圓角矩形 8"/>
            <p:cNvSpPr/>
            <p:nvPr/>
          </p:nvSpPr>
          <p:spPr bwMode="auto">
            <a:xfrm>
              <a:off x="4788024" y="5373216"/>
              <a:ext cx="3096344" cy="288032"/>
            </a:xfrm>
            <a:prstGeom prst="round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835696" y="5778196"/>
              <a:ext cx="2425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FF0000"/>
                  </a:solidFill>
                </a:rPr>
                <a:t>Cluster Index of Ambient AC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5123620" y="5778195"/>
              <a:ext cx="2532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FF0000"/>
                  </a:solidFill>
                </a:rPr>
                <a:t>Cluster Index of Vital Sign AC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783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640960" cy="679104"/>
          </a:xfrm>
        </p:spPr>
        <p:txBody>
          <a:bodyPr/>
          <a:lstStyle/>
          <a:p>
            <a:r>
              <a:rPr lang="en-US" altLang="zh-TW" sz="3200" dirty="0" smtClean="0"/>
              <a:t>Activity Clustering </a:t>
            </a:r>
            <a:r>
              <a:rPr lang="en-US" altLang="zh-TW" sz="3200" dirty="0"/>
              <a:t>From Fuse Data Both </a:t>
            </a:r>
            <a:r>
              <a:rPr lang="en-US" altLang="zh-TW" sz="3200" dirty="0" smtClean="0"/>
              <a:t>Sensors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371600"/>
            <a:ext cx="8655496" cy="48958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dirty="0" smtClean="0"/>
              <a:t>Fusing ambient and vital sign information to detect living activities more precisely</a:t>
            </a:r>
          </a:p>
          <a:p>
            <a:pPr lvl="1"/>
            <a:r>
              <a:rPr lang="en-US" altLang="zh-TW" dirty="0" smtClean="0"/>
              <a:t>Considering each cluster </a:t>
            </a:r>
            <a:r>
              <a:rPr lang="en-US" altLang="zh-TW" dirty="0"/>
              <a:t>as a </a:t>
            </a:r>
            <a:r>
              <a:rPr lang="en-US" altLang="zh-TW" dirty="0" smtClean="0"/>
              <a:t>sensor from the 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layer NHAC</a:t>
            </a:r>
          </a:p>
          <a:p>
            <a:pPr lvl="1"/>
            <a:r>
              <a:rPr lang="en-US" altLang="zh-TW" dirty="0" smtClean="0"/>
              <a:t>Each sensor is used to sensing a specific activity</a:t>
            </a:r>
          </a:p>
          <a:p>
            <a:r>
              <a:rPr lang="en-US" altLang="zh-TW" dirty="0"/>
              <a:t>If an instance’s TF are higher than 1 %, the instance forms the head of cluster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26</a:t>
            </a:fld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971600" y="4012387"/>
            <a:ext cx="7200800" cy="2512957"/>
            <a:chOff x="971600" y="3573016"/>
            <a:chExt cx="7200800" cy="2512957"/>
          </a:xfrm>
        </p:grpSpPr>
        <p:graphicFrame>
          <p:nvGraphicFramePr>
            <p:cNvPr id="7" name="圖表 6"/>
            <p:cNvGraphicFramePr/>
            <p:nvPr>
              <p:extLst>
                <p:ext uri="{D42A27DB-BD31-4B8C-83A1-F6EECF244321}">
                  <p14:modId xmlns:p14="http://schemas.microsoft.com/office/powerpoint/2010/main" val="1148069154"/>
                </p:ext>
              </p:extLst>
            </p:nvPr>
          </p:nvGraphicFramePr>
          <p:xfrm>
            <a:off x="971600" y="3573016"/>
            <a:ext cx="7200800" cy="21602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圓角矩形 7"/>
            <p:cNvSpPr/>
            <p:nvPr/>
          </p:nvSpPr>
          <p:spPr bwMode="auto">
            <a:xfrm>
              <a:off x="1403648" y="5373216"/>
              <a:ext cx="3096344" cy="288032"/>
            </a:xfrm>
            <a:prstGeom prst="round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9" name="圓角矩形 8"/>
            <p:cNvSpPr/>
            <p:nvPr/>
          </p:nvSpPr>
          <p:spPr bwMode="auto">
            <a:xfrm>
              <a:off x="4788024" y="5373216"/>
              <a:ext cx="3096344" cy="288032"/>
            </a:xfrm>
            <a:prstGeom prst="round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835696" y="5778196"/>
              <a:ext cx="2425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FF0000"/>
                  </a:solidFill>
                </a:rPr>
                <a:t>Cluster Index of Ambient AC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5123620" y="5778195"/>
              <a:ext cx="2532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FF0000"/>
                  </a:solidFill>
                </a:rPr>
                <a:t>Cluster Index of Vital Sign AC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486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640960" cy="679104"/>
          </a:xfrm>
        </p:spPr>
        <p:txBody>
          <a:bodyPr/>
          <a:lstStyle/>
          <a:p>
            <a:r>
              <a:rPr lang="en-US" altLang="zh-TW" sz="3200" dirty="0" smtClean="0"/>
              <a:t>Activity Clustering </a:t>
            </a:r>
            <a:r>
              <a:rPr lang="en-US" altLang="zh-TW" sz="3200" dirty="0"/>
              <a:t>From Fuse Data Both </a:t>
            </a:r>
            <a:r>
              <a:rPr lang="en-US" altLang="zh-TW" sz="3200" dirty="0" smtClean="0"/>
              <a:t>Sensors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371600"/>
            <a:ext cx="8655496" cy="48958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dirty="0" smtClean="0"/>
              <a:t>Fusing ambient and vital sign information to detect living activities more precisely</a:t>
            </a:r>
          </a:p>
          <a:p>
            <a:pPr lvl="1"/>
            <a:r>
              <a:rPr lang="en-US" altLang="zh-TW" dirty="0" smtClean="0"/>
              <a:t>Considering each cluster </a:t>
            </a:r>
            <a:r>
              <a:rPr lang="en-US" altLang="zh-TW" dirty="0"/>
              <a:t>as a </a:t>
            </a:r>
            <a:r>
              <a:rPr lang="en-US" altLang="zh-TW" dirty="0" smtClean="0"/>
              <a:t>sensor from the 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layer NHAC</a:t>
            </a:r>
          </a:p>
          <a:p>
            <a:pPr lvl="1"/>
            <a:r>
              <a:rPr lang="en-US" altLang="zh-TW" dirty="0" smtClean="0"/>
              <a:t>Each sensor is used to sensing a specific activity</a:t>
            </a:r>
          </a:p>
          <a:p>
            <a:r>
              <a:rPr lang="en-US" altLang="zh-TW" dirty="0"/>
              <a:t>If an instance’s TF are higher than 1 %, the instance forms the head of cluster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27</a:t>
            </a:fld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971600" y="4012387"/>
            <a:ext cx="7200800" cy="2512957"/>
            <a:chOff x="971600" y="3573016"/>
            <a:chExt cx="7200800" cy="2512957"/>
          </a:xfrm>
        </p:grpSpPr>
        <p:graphicFrame>
          <p:nvGraphicFramePr>
            <p:cNvPr id="7" name="圖表 6"/>
            <p:cNvGraphicFramePr/>
            <p:nvPr>
              <p:extLst>
                <p:ext uri="{D42A27DB-BD31-4B8C-83A1-F6EECF244321}">
                  <p14:modId xmlns:p14="http://schemas.microsoft.com/office/powerpoint/2010/main" val="4273674556"/>
                </p:ext>
              </p:extLst>
            </p:nvPr>
          </p:nvGraphicFramePr>
          <p:xfrm>
            <a:off x="971600" y="3573016"/>
            <a:ext cx="7200800" cy="21602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圓角矩形 7"/>
            <p:cNvSpPr/>
            <p:nvPr/>
          </p:nvSpPr>
          <p:spPr bwMode="auto">
            <a:xfrm>
              <a:off x="1403648" y="5373216"/>
              <a:ext cx="3096344" cy="288032"/>
            </a:xfrm>
            <a:prstGeom prst="round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9" name="圓角矩形 8"/>
            <p:cNvSpPr/>
            <p:nvPr/>
          </p:nvSpPr>
          <p:spPr bwMode="auto">
            <a:xfrm>
              <a:off x="4788024" y="5373216"/>
              <a:ext cx="3096344" cy="288032"/>
            </a:xfrm>
            <a:prstGeom prst="round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835696" y="5778196"/>
              <a:ext cx="2425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FF0000"/>
                  </a:solidFill>
                </a:rPr>
                <a:t>Cluster Index of Ambient AC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5123620" y="5778195"/>
              <a:ext cx="2532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>
                  <a:solidFill>
                    <a:srgbClr val="FF0000"/>
                  </a:solidFill>
                </a:rPr>
                <a:t>Cluster Index of Vital Sign AC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942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640960" cy="679104"/>
          </a:xfrm>
        </p:spPr>
        <p:txBody>
          <a:bodyPr/>
          <a:lstStyle/>
          <a:p>
            <a:r>
              <a:rPr lang="en-US" altLang="zh-TW" sz="3200" dirty="0" smtClean="0"/>
              <a:t>Activity Clustering </a:t>
            </a:r>
            <a:r>
              <a:rPr lang="en-US" altLang="zh-TW" sz="3200" dirty="0"/>
              <a:t>From Fuse Data Both </a:t>
            </a:r>
            <a:r>
              <a:rPr lang="en-US" altLang="zh-TW" sz="3200" dirty="0" smtClean="0"/>
              <a:t>Sensors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371600"/>
            <a:ext cx="8655496" cy="48958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dirty="0" smtClean="0"/>
              <a:t>Using KNN to cluster rest instances</a:t>
            </a:r>
          </a:p>
          <a:p>
            <a:pPr lvl="1"/>
            <a:r>
              <a:rPr lang="en-US" altLang="zh-TW" dirty="0"/>
              <a:t>The occurrence time of each cluster </a:t>
            </a:r>
            <a:r>
              <a:rPr lang="en-US" altLang="zh-TW" dirty="0" smtClean="0"/>
              <a:t>in one minute from the 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layer NHAC</a:t>
            </a:r>
          </a:p>
          <a:p>
            <a:pPr lvl="1"/>
            <a:r>
              <a:rPr lang="en-US" altLang="zh-TW" dirty="0" smtClean="0"/>
              <a:t>Finding nearby neighbors by Manhattan distance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28</a:t>
            </a:fld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971600" y="3573016"/>
            <a:ext cx="6336704" cy="2795582"/>
            <a:chOff x="971600" y="3764256"/>
            <a:chExt cx="6336704" cy="2795582"/>
          </a:xfrm>
        </p:grpSpPr>
        <p:sp>
          <p:nvSpPr>
            <p:cNvPr id="13" name="矩形 12"/>
            <p:cNvSpPr/>
            <p:nvPr/>
          </p:nvSpPr>
          <p:spPr bwMode="auto">
            <a:xfrm>
              <a:off x="2314811" y="3764256"/>
              <a:ext cx="4993493" cy="228757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graphicFrame>
          <p:nvGraphicFramePr>
            <p:cNvPr id="19" name="圖表 1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07773202"/>
                </p:ext>
              </p:extLst>
            </p:nvPr>
          </p:nvGraphicFramePr>
          <p:xfrm>
            <a:off x="4716016" y="3843355"/>
            <a:ext cx="2520000" cy="216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20" name="圖表 1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09321898"/>
                </p:ext>
              </p:extLst>
            </p:nvPr>
          </p:nvGraphicFramePr>
          <p:xfrm>
            <a:off x="2343782" y="3839092"/>
            <a:ext cx="2320925" cy="216852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1" name="文字方塊 20"/>
            <p:cNvSpPr txBox="1"/>
            <p:nvPr/>
          </p:nvSpPr>
          <p:spPr>
            <a:xfrm>
              <a:off x="971600" y="4615657"/>
              <a:ext cx="12880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accent5">
                      <a:lumMod val="75000"/>
                    </a:schemeClr>
                  </a:solidFill>
                </a:rPr>
                <a:t>Occurrence Time</a:t>
              </a:r>
              <a:endParaRPr lang="zh-TW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2447478" y="5975063"/>
              <a:ext cx="20411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accent5">
                      <a:lumMod val="75000"/>
                    </a:schemeClr>
                  </a:solidFill>
                </a:rPr>
                <a:t>Cluster Index of Ambient AC</a:t>
              </a:r>
              <a:endParaRPr lang="zh-TW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5004048" y="5975062"/>
              <a:ext cx="20411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smtClean="0">
                  <a:solidFill>
                    <a:schemeClr val="accent5">
                      <a:lumMod val="75000"/>
                    </a:schemeClr>
                  </a:solidFill>
                </a:rPr>
                <a:t>Cluster Index of Hand’s Movements</a:t>
              </a:r>
              <a:endParaRPr lang="zh-TW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749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640960" cy="679104"/>
          </a:xfrm>
        </p:spPr>
        <p:txBody>
          <a:bodyPr/>
          <a:lstStyle/>
          <a:p>
            <a:r>
              <a:rPr lang="en-US" altLang="zh-TW" sz="3200" dirty="0" smtClean="0"/>
              <a:t>Activity Clustering </a:t>
            </a:r>
            <a:r>
              <a:rPr lang="en-US" altLang="zh-TW" sz="3200" dirty="0"/>
              <a:t>From Fuse Data Both </a:t>
            </a:r>
            <a:r>
              <a:rPr lang="en-US" altLang="zh-TW" sz="3200" dirty="0" smtClean="0"/>
              <a:t>Sensors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371600"/>
            <a:ext cx="8655496" cy="48958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dirty="0" smtClean="0"/>
              <a:t>Using KNN to cluster rest instances</a:t>
            </a:r>
          </a:p>
          <a:p>
            <a:pPr lvl="1"/>
            <a:r>
              <a:rPr lang="en-US" altLang="zh-TW" dirty="0"/>
              <a:t>The occurrence time of each cluster </a:t>
            </a:r>
            <a:r>
              <a:rPr lang="en-US" altLang="zh-TW" dirty="0" smtClean="0"/>
              <a:t>in one minute from the 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layer NHAC</a:t>
            </a:r>
          </a:p>
          <a:p>
            <a:pPr lvl="1"/>
            <a:r>
              <a:rPr lang="en-US" altLang="zh-TW" dirty="0"/>
              <a:t>Finding nearby neighbors by Manhattan distance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29</a:t>
            </a:fld>
            <a:endParaRPr lang="zh-TW" altLang="en-US" dirty="0"/>
          </a:p>
        </p:txBody>
      </p:sp>
      <p:sp>
        <p:nvSpPr>
          <p:cNvPr id="13" name="矩形 12"/>
          <p:cNvSpPr/>
          <p:nvPr/>
        </p:nvSpPr>
        <p:spPr bwMode="auto">
          <a:xfrm>
            <a:off x="2314811" y="3573016"/>
            <a:ext cx="4993493" cy="228757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971600" y="4424417"/>
            <a:ext cx="1288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Occurrence Time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854399" y="5906933"/>
            <a:ext cx="3708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Index of KNN Features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12" name="圖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0797736"/>
              </p:ext>
            </p:extLst>
          </p:nvPr>
        </p:nvGraphicFramePr>
        <p:xfrm>
          <a:off x="2342510" y="3578597"/>
          <a:ext cx="4965793" cy="2281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820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dirty="0" smtClean="0"/>
              <a:t>Outline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608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altLang="zh-TW" sz="2600" b="1" dirty="0" smtClean="0">
                <a:latin typeface="Helvetica"/>
                <a:cs typeface="Helvetica"/>
              </a:rPr>
              <a:t>Introduction</a:t>
            </a:r>
          </a:p>
          <a:p>
            <a:pPr>
              <a:lnSpc>
                <a:spcPct val="200000"/>
              </a:lnSpc>
            </a:pPr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Activity Recognition</a:t>
            </a:r>
          </a:p>
          <a:p>
            <a:pPr>
              <a:lnSpc>
                <a:spcPct val="200000"/>
              </a:lnSpc>
            </a:pPr>
            <a:r>
              <a:rPr lang="en-US" altLang="zh-TW" b="1" dirty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Activity of Daily Living-aware Elderly </a:t>
            </a:r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Healthcare</a:t>
            </a:r>
          </a:p>
          <a:p>
            <a:pPr>
              <a:lnSpc>
                <a:spcPct val="200000"/>
              </a:lnSpc>
            </a:pPr>
            <a:r>
              <a:rPr lang="en-US" altLang="zh-TW" b="1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System Evaluation</a:t>
            </a:r>
            <a:endParaRPr lang="en-US" altLang="zh-TW" sz="2600" b="1" dirty="0" smtClean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TW" sz="2600" b="1" dirty="0" smtClean="0">
                <a:solidFill>
                  <a:schemeClr val="bg1">
                    <a:lumMod val="65000"/>
                  </a:schemeClr>
                </a:solidFill>
                <a:latin typeface="Helvetica"/>
                <a:cs typeface="Helvetica"/>
              </a:rPr>
              <a:t>Conclusion and Future Work</a:t>
            </a:r>
            <a:endParaRPr lang="zh-TW" altLang="en-US" sz="2600" b="1" dirty="0" smtClean="0">
              <a:solidFill>
                <a:schemeClr val="bg1">
                  <a:lumMod val="6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46083" name="投影片編號版面配置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EAC564B-1D8F-4A1A-B038-D7B02C6DA516}" type="slidenum">
              <a:rPr lang="zh-TW" altLang="en-US" smtClean="0">
                <a:ea typeface="新細明體" charset="-120"/>
              </a:rPr>
              <a:pPr/>
              <a:t>3</a:t>
            </a:fld>
            <a:endParaRPr lang="en-US" altLang="zh-TW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561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圖片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023" y="511714"/>
            <a:ext cx="4500417" cy="577217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5688632" cy="679104"/>
          </a:xfrm>
        </p:spPr>
        <p:txBody>
          <a:bodyPr/>
          <a:lstStyle/>
          <a:p>
            <a:r>
              <a:rPr lang="en-US" altLang="zh-TW" dirty="0" smtClean="0"/>
              <a:t>Online Activity Recognition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30</a:t>
            </a:fld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947070" y="6406855"/>
            <a:ext cx="182473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Mode</a:t>
            </a:r>
            <a:endParaRPr lang="zh-TW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588224" y="6370694"/>
            <a:ext cx="161454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Mode</a:t>
            </a:r>
            <a:endParaRPr lang="zh-TW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>
            <a:off x="3691811" y="4149080"/>
            <a:ext cx="1096213" cy="0"/>
          </a:xfrm>
          <a:prstGeom prst="straightConnector1">
            <a:avLst/>
          </a:prstGeom>
          <a:noFill/>
          <a:ln w="57150" cap="flat" cmpd="sng" algn="ctr">
            <a:solidFill>
              <a:srgbClr val="675E47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直線接點 35"/>
          <p:cNvCxnSpPr/>
          <p:nvPr/>
        </p:nvCxnSpPr>
        <p:spPr bwMode="auto">
          <a:xfrm>
            <a:off x="3155391" y="1504368"/>
            <a:ext cx="536420" cy="0"/>
          </a:xfrm>
          <a:prstGeom prst="line">
            <a:avLst/>
          </a:prstGeom>
          <a:noFill/>
          <a:ln w="57150" cap="flat" cmpd="sng" algn="ctr">
            <a:solidFill>
              <a:srgbClr val="675E4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線接點 36"/>
          <p:cNvCxnSpPr/>
          <p:nvPr/>
        </p:nvCxnSpPr>
        <p:spPr bwMode="auto">
          <a:xfrm>
            <a:off x="3691811" y="1504368"/>
            <a:ext cx="0" cy="2644712"/>
          </a:xfrm>
          <a:prstGeom prst="line">
            <a:avLst/>
          </a:prstGeom>
          <a:noFill/>
          <a:ln w="57150" cap="flat" cmpd="sng" algn="ctr">
            <a:solidFill>
              <a:srgbClr val="675E4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圓角矩形 85"/>
          <p:cNvSpPr/>
          <p:nvPr/>
        </p:nvSpPr>
        <p:spPr bwMode="auto">
          <a:xfrm>
            <a:off x="6732239" y="3501136"/>
            <a:ext cx="1470529" cy="1152000"/>
          </a:xfrm>
          <a:prstGeom prst="roundRect">
            <a:avLst>
              <a:gd name="adj" fmla="val 10163"/>
            </a:avLst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37" y="1262490"/>
            <a:ext cx="2827736" cy="508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640960" cy="679104"/>
          </a:xfrm>
        </p:spPr>
        <p:txBody>
          <a:bodyPr/>
          <a:lstStyle/>
          <a:p>
            <a:r>
              <a:rPr lang="en-US" altLang="zh-TW" dirty="0" smtClean="0"/>
              <a:t>Activity Recognition Model in Online Mode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371600"/>
            <a:ext cx="8655496" cy="48958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dirty="0"/>
              <a:t>U</a:t>
            </a:r>
            <a:r>
              <a:rPr lang="en-US" altLang="zh-TW" dirty="0" smtClean="0"/>
              <a:t>sing Dynamic Bayesian Network (DBN) to build online mode AR model</a:t>
            </a:r>
          </a:p>
          <a:p>
            <a:pPr lvl="1"/>
            <a:r>
              <a:rPr lang="en-US" altLang="zh-TW" dirty="0" smtClean="0"/>
              <a:t>Because user can label data in training mode, the online mode uses an supervised learning method</a:t>
            </a:r>
          </a:p>
          <a:p>
            <a:r>
              <a:rPr lang="en-US" altLang="zh-TW" dirty="0" smtClean="0"/>
              <a:t>DBN </a:t>
            </a:r>
            <a:r>
              <a:rPr lang="en-US" altLang="zh-TW" dirty="0"/>
              <a:t>determines activity using the instance’s observations and the previous </a:t>
            </a:r>
            <a:r>
              <a:rPr lang="en-US" altLang="zh-TW" dirty="0" smtClean="0"/>
              <a:t>state</a:t>
            </a:r>
          </a:p>
          <a:p>
            <a:pPr lvl="1"/>
            <a:r>
              <a:rPr lang="en-US" altLang="zh-TW" dirty="0"/>
              <a:t>T</a:t>
            </a:r>
            <a:r>
              <a:rPr lang="en-US" altLang="zh-TW" dirty="0" smtClean="0"/>
              <a:t>he training mode is regardless temporal information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31</a:t>
            </a:fld>
            <a:endParaRPr lang="zh-TW" altLang="en-US" dirty="0"/>
          </a:p>
        </p:txBody>
      </p:sp>
      <p:pic>
        <p:nvPicPr>
          <p:cNvPr id="10" name="圖片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4365104"/>
            <a:ext cx="7056784" cy="2448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873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dirty="0" smtClean="0"/>
              <a:t>Outline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608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altLang="zh-TW" sz="2600" b="1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Introduction</a:t>
            </a:r>
          </a:p>
          <a:p>
            <a:pPr>
              <a:lnSpc>
                <a:spcPct val="200000"/>
              </a:lnSpc>
            </a:pPr>
            <a:r>
              <a:rPr lang="en-US" altLang="zh-TW" b="1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Activity Recognition</a:t>
            </a:r>
          </a:p>
          <a:p>
            <a:pPr>
              <a:lnSpc>
                <a:spcPct val="200000"/>
              </a:lnSpc>
            </a:pPr>
            <a:r>
              <a:rPr lang="en-US" altLang="zh-TW" b="1" dirty="0" smtClean="0">
                <a:latin typeface="Helvetica"/>
                <a:cs typeface="Helvetica"/>
              </a:rPr>
              <a:t>Activity </a:t>
            </a:r>
            <a:r>
              <a:rPr lang="en-US" altLang="zh-TW" b="1" dirty="0">
                <a:latin typeface="Helvetica"/>
                <a:cs typeface="Helvetica"/>
              </a:rPr>
              <a:t>of Daily Living-aware </a:t>
            </a:r>
            <a:r>
              <a:rPr lang="en-US" altLang="zh-TW" b="1" dirty="0" smtClean="0">
                <a:latin typeface="Helvetica"/>
                <a:cs typeface="Helvetica"/>
              </a:rPr>
              <a:t>Healthcare System</a:t>
            </a:r>
          </a:p>
          <a:p>
            <a:pPr>
              <a:lnSpc>
                <a:spcPct val="200000"/>
              </a:lnSpc>
            </a:pPr>
            <a:r>
              <a:rPr lang="en-US" altLang="zh-TW" b="1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Evaluation</a:t>
            </a:r>
            <a:endParaRPr lang="en-US" altLang="zh-TW" sz="2600" b="1" dirty="0" smtClean="0">
              <a:solidFill>
                <a:schemeClr val="bg1">
                  <a:lumMod val="75000"/>
                </a:schemeClr>
              </a:solidFill>
              <a:latin typeface="Helvetica"/>
              <a:cs typeface="Helvetica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TW" sz="2600" b="1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Conclusion and Future Work</a:t>
            </a:r>
            <a:endParaRPr lang="zh-TW" altLang="en-US" sz="2600" b="1" dirty="0" smtClean="0">
              <a:solidFill>
                <a:schemeClr val="bg1">
                  <a:lumMod val="7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46083" name="投影片編號版面配置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EAC564B-1D8F-4A1A-B038-D7B02C6DA516}" type="slidenum">
              <a:rPr lang="zh-TW" altLang="en-US" smtClean="0">
                <a:ea typeface="新細明體" charset="-120"/>
              </a:rPr>
              <a:pPr/>
              <a:t>32</a:t>
            </a:fld>
            <a:endParaRPr lang="en-US" altLang="zh-TW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565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圖片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023" y="511714"/>
            <a:ext cx="4500417" cy="577217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5688632" cy="679104"/>
          </a:xfrm>
        </p:spPr>
        <p:txBody>
          <a:bodyPr/>
          <a:lstStyle/>
          <a:p>
            <a:r>
              <a:rPr lang="en-US" altLang="zh-TW" dirty="0" smtClean="0"/>
              <a:t>Labeling Interface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33</a:t>
            </a:fld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947070" y="6406855"/>
            <a:ext cx="182473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Mode</a:t>
            </a:r>
            <a:endParaRPr lang="zh-TW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588224" y="6370694"/>
            <a:ext cx="161454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Mode</a:t>
            </a:r>
            <a:endParaRPr lang="zh-TW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>
            <a:off x="3691811" y="4149080"/>
            <a:ext cx="1096213" cy="0"/>
          </a:xfrm>
          <a:prstGeom prst="straightConnector1">
            <a:avLst/>
          </a:prstGeom>
          <a:noFill/>
          <a:ln w="57150" cap="flat" cmpd="sng" algn="ctr">
            <a:solidFill>
              <a:srgbClr val="675E47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直線接點 35"/>
          <p:cNvCxnSpPr/>
          <p:nvPr/>
        </p:nvCxnSpPr>
        <p:spPr bwMode="auto">
          <a:xfrm>
            <a:off x="3155391" y="1504368"/>
            <a:ext cx="536420" cy="0"/>
          </a:xfrm>
          <a:prstGeom prst="line">
            <a:avLst/>
          </a:prstGeom>
          <a:noFill/>
          <a:ln w="57150" cap="flat" cmpd="sng" algn="ctr">
            <a:solidFill>
              <a:srgbClr val="675E4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線接點 36"/>
          <p:cNvCxnSpPr/>
          <p:nvPr/>
        </p:nvCxnSpPr>
        <p:spPr bwMode="auto">
          <a:xfrm>
            <a:off x="3691811" y="1504368"/>
            <a:ext cx="0" cy="2644712"/>
          </a:xfrm>
          <a:prstGeom prst="line">
            <a:avLst/>
          </a:prstGeom>
          <a:noFill/>
          <a:ln w="57150" cap="flat" cmpd="sng" algn="ctr">
            <a:solidFill>
              <a:srgbClr val="675E4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37" y="1262490"/>
            <a:ext cx="2827736" cy="5085290"/>
          </a:xfrm>
          <a:prstGeom prst="rect">
            <a:avLst/>
          </a:prstGeom>
        </p:spPr>
      </p:pic>
      <p:sp>
        <p:nvSpPr>
          <p:cNvPr id="86" name="圓角矩形 85"/>
          <p:cNvSpPr/>
          <p:nvPr/>
        </p:nvSpPr>
        <p:spPr bwMode="auto">
          <a:xfrm>
            <a:off x="395536" y="1142843"/>
            <a:ext cx="3096344" cy="864000"/>
          </a:xfrm>
          <a:prstGeom prst="roundRect">
            <a:avLst>
              <a:gd name="adj" fmla="val 10163"/>
            </a:avLst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087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568952" cy="679104"/>
          </a:xfrm>
        </p:spPr>
        <p:txBody>
          <a:bodyPr/>
          <a:lstStyle/>
          <a:p>
            <a:r>
              <a:rPr lang="en-US" altLang="zh-TW" dirty="0" smtClean="0"/>
              <a:t>The Interface of Labeling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After building NHAC in training mode, training data are categorized into clusters</a:t>
            </a:r>
          </a:p>
          <a:p>
            <a:pPr lvl="1"/>
            <a:r>
              <a:rPr lang="en-US" altLang="zh-TW" dirty="0" smtClean="0"/>
              <a:t>Each cluster represents an living activity</a:t>
            </a:r>
          </a:p>
          <a:p>
            <a:pPr lvl="1"/>
            <a:r>
              <a:rPr lang="en-US" altLang="zh-TW" dirty="0" smtClean="0"/>
              <a:t>Labeling all clusters to regenerate training data with label</a:t>
            </a:r>
          </a:p>
          <a:p>
            <a:r>
              <a:rPr lang="en-US" altLang="zh-TW" dirty="0" smtClean="0"/>
              <a:t>A GUI is designed for user labeling clusters</a:t>
            </a:r>
          </a:p>
          <a:p>
            <a:pPr lvl="1"/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34</a:t>
            </a:fld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323528" y="3826597"/>
            <a:ext cx="8676456" cy="2266699"/>
            <a:chOff x="341784" y="3819525"/>
            <a:chExt cx="8676456" cy="2266699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784" y="3819525"/>
              <a:ext cx="8676456" cy="22666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矩形 7"/>
            <p:cNvSpPr/>
            <p:nvPr/>
          </p:nvSpPr>
          <p:spPr bwMode="auto">
            <a:xfrm>
              <a:off x="389608" y="5085184"/>
              <a:ext cx="1086048" cy="288032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784" y="3819525"/>
              <a:ext cx="8676402" cy="22666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81" t="61821" r="67110" b="35002"/>
            <a:stretch/>
          </p:blipFill>
          <p:spPr>
            <a:xfrm>
              <a:off x="3722400" y="5220000"/>
              <a:ext cx="504056" cy="72008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4169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圖片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023" y="511714"/>
            <a:ext cx="4500417" cy="577217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5688632" cy="679104"/>
          </a:xfrm>
        </p:spPr>
        <p:txBody>
          <a:bodyPr/>
          <a:lstStyle/>
          <a:p>
            <a:r>
              <a:rPr lang="en-US" altLang="zh-TW" dirty="0" smtClean="0"/>
              <a:t>Adaptive Learning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35</a:t>
            </a:fld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947070" y="6406855"/>
            <a:ext cx="182473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Mode</a:t>
            </a:r>
            <a:endParaRPr lang="zh-TW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588224" y="6370694"/>
            <a:ext cx="161454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Mode</a:t>
            </a:r>
            <a:endParaRPr lang="zh-TW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>
            <a:off x="3691811" y="4149080"/>
            <a:ext cx="1096213" cy="0"/>
          </a:xfrm>
          <a:prstGeom prst="straightConnector1">
            <a:avLst/>
          </a:prstGeom>
          <a:noFill/>
          <a:ln w="57150" cap="flat" cmpd="sng" algn="ctr">
            <a:solidFill>
              <a:srgbClr val="675E47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直線接點 35"/>
          <p:cNvCxnSpPr/>
          <p:nvPr/>
        </p:nvCxnSpPr>
        <p:spPr bwMode="auto">
          <a:xfrm>
            <a:off x="3155391" y="1504368"/>
            <a:ext cx="536420" cy="0"/>
          </a:xfrm>
          <a:prstGeom prst="line">
            <a:avLst/>
          </a:prstGeom>
          <a:noFill/>
          <a:ln w="57150" cap="flat" cmpd="sng" algn="ctr">
            <a:solidFill>
              <a:srgbClr val="675E4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線接點 36"/>
          <p:cNvCxnSpPr/>
          <p:nvPr/>
        </p:nvCxnSpPr>
        <p:spPr bwMode="auto">
          <a:xfrm>
            <a:off x="3691811" y="1504368"/>
            <a:ext cx="0" cy="2644712"/>
          </a:xfrm>
          <a:prstGeom prst="line">
            <a:avLst/>
          </a:prstGeom>
          <a:noFill/>
          <a:ln w="57150" cap="flat" cmpd="sng" algn="ctr">
            <a:solidFill>
              <a:srgbClr val="675E4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37" y="1262490"/>
            <a:ext cx="2827736" cy="5085290"/>
          </a:xfrm>
          <a:prstGeom prst="rect">
            <a:avLst/>
          </a:prstGeom>
        </p:spPr>
      </p:pic>
      <p:sp>
        <p:nvSpPr>
          <p:cNvPr id="86" name="圓角矩形 85"/>
          <p:cNvSpPr/>
          <p:nvPr/>
        </p:nvSpPr>
        <p:spPr bwMode="auto">
          <a:xfrm>
            <a:off x="4247725" y="1328351"/>
            <a:ext cx="4320000" cy="2268000"/>
          </a:xfrm>
          <a:prstGeom prst="roundRect">
            <a:avLst>
              <a:gd name="adj" fmla="val 10163"/>
            </a:avLst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385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568952" cy="679104"/>
          </a:xfrm>
        </p:spPr>
        <p:txBody>
          <a:bodyPr/>
          <a:lstStyle/>
          <a:p>
            <a:r>
              <a:rPr lang="en-US" altLang="zh-TW" dirty="0" smtClean="0"/>
              <a:t>Adaptive Learning in Online Mode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achieve the function of discovering unknown activity, adaptive learning is necessary for AR model</a:t>
            </a:r>
          </a:p>
          <a:p>
            <a:r>
              <a:rPr lang="en-US" altLang="zh-TW" dirty="0" smtClean="0"/>
              <a:t>We design a similarity function for detecting whether the input instance is known activity or not</a:t>
            </a:r>
          </a:p>
          <a:p>
            <a:pPr lvl="1"/>
            <a:r>
              <a:rPr lang="en-US" altLang="zh-TW" dirty="0" smtClean="0"/>
              <a:t>The similarity function calculates the similarity scores of all activities</a:t>
            </a:r>
          </a:p>
          <a:p>
            <a:pPr lvl="1"/>
            <a:r>
              <a:rPr lang="en-US" altLang="zh-TW" dirty="0" smtClean="0"/>
              <a:t>If the highest score is lower than threshold </a:t>
            </a:r>
            <a:r>
              <a:rPr lang="en-US" altLang="zh-TW" i="1" dirty="0" smtClean="0"/>
              <a:t>T</a:t>
            </a:r>
            <a:r>
              <a:rPr lang="en-US" altLang="zh-TW" dirty="0" smtClean="0"/>
              <a:t>, this input instance may be an unknown activity</a:t>
            </a:r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36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99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Adaptive Learning </a:t>
            </a:r>
            <a:r>
              <a:rPr lang="en-US" altLang="zh-TW" dirty="0" smtClean="0"/>
              <a:t>in </a:t>
            </a:r>
            <a:r>
              <a:rPr lang="en-US" altLang="zh-TW" dirty="0"/>
              <a:t>Online Mode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371600"/>
            <a:ext cx="8583488" cy="4895850"/>
          </a:xfrm>
        </p:spPr>
        <p:txBody>
          <a:bodyPr/>
          <a:lstStyle/>
          <a:p>
            <a:r>
              <a:rPr lang="en-US" altLang="zh-TW" dirty="0" smtClean="0"/>
              <a:t>Adaptive learning can discover new activity and learn it</a:t>
            </a:r>
          </a:p>
          <a:p>
            <a:pPr lvl="1"/>
            <a:r>
              <a:rPr lang="en-US" altLang="zh-TW" dirty="0" smtClean="0"/>
              <a:t>We test one new activity: playing iPad </a:t>
            </a:r>
            <a:r>
              <a:rPr lang="en-US" altLang="zh-TW" dirty="0"/>
              <a:t>o</a:t>
            </a:r>
            <a:r>
              <a:rPr lang="en-US" altLang="zh-TW" dirty="0" smtClean="0"/>
              <a:t>n the bed</a:t>
            </a:r>
          </a:p>
          <a:p>
            <a:r>
              <a:rPr lang="en-US" altLang="zh-TW" dirty="0" smtClean="0"/>
              <a:t>The similarity function computes all known ADLs’ similarity score</a:t>
            </a:r>
          </a:p>
          <a:p>
            <a:pPr lvl="1"/>
            <a:r>
              <a:rPr lang="en-US" altLang="zh-TW" dirty="0" smtClean="0"/>
              <a:t>The highest score of ADL is “Play pad”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37</a:t>
            </a:fld>
            <a:endParaRPr lang="zh-TW" altLang="en-US" dirty="0"/>
          </a:p>
        </p:txBody>
      </p:sp>
      <p:pic>
        <p:nvPicPr>
          <p:cNvPr id="7" name="圖片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580" y="3645024"/>
            <a:ext cx="5219700" cy="3009265"/>
          </a:xfrm>
          <a:prstGeom prst="rect">
            <a:avLst/>
          </a:prstGeom>
          <a:noFill/>
        </p:spPr>
      </p:pic>
      <p:sp>
        <p:nvSpPr>
          <p:cNvPr id="8" name="圓角矩形 7"/>
          <p:cNvSpPr/>
          <p:nvPr/>
        </p:nvSpPr>
        <p:spPr bwMode="auto">
          <a:xfrm>
            <a:off x="3563888" y="4581128"/>
            <a:ext cx="3347492" cy="105786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135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568952" cy="679104"/>
          </a:xfrm>
        </p:spPr>
        <p:txBody>
          <a:bodyPr/>
          <a:lstStyle/>
          <a:p>
            <a:r>
              <a:rPr lang="en-US" altLang="zh-TW" dirty="0" smtClean="0"/>
              <a:t>Adaptive Learning in Online Mode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371600"/>
            <a:ext cx="8763000" cy="4895850"/>
          </a:xfrm>
        </p:spPr>
        <p:txBody>
          <a:bodyPr/>
          <a:lstStyle/>
          <a:p>
            <a:r>
              <a:rPr lang="en-US" altLang="zh-TW" dirty="0" smtClean="0"/>
              <a:t>If discovering an unknown activity, the mechanism of adaptive learning is triggered</a:t>
            </a:r>
          </a:p>
          <a:p>
            <a:pPr lvl="1"/>
            <a:r>
              <a:rPr lang="en-US" altLang="zh-TW" dirty="0" smtClean="0"/>
              <a:t>The adaptive learning is built by case-based reasoning (CBR)</a:t>
            </a:r>
          </a:p>
          <a:p>
            <a:r>
              <a:rPr lang="en-US" altLang="zh-TW" dirty="0"/>
              <a:t>CBR is </a:t>
            </a:r>
            <a:r>
              <a:rPr lang="en-US" altLang="zh-TW" dirty="0" smtClean="0"/>
              <a:t>the </a:t>
            </a:r>
            <a:r>
              <a:rPr lang="en-US" altLang="zh-TW" dirty="0"/>
              <a:t>process of solving new problems based on the solutions of similar past </a:t>
            </a:r>
            <a:r>
              <a:rPr lang="en-US" altLang="zh-TW" dirty="0" smtClean="0"/>
              <a:t>problems</a:t>
            </a:r>
          </a:p>
          <a:p>
            <a:pPr lvl="1"/>
            <a:r>
              <a:rPr lang="en-US" altLang="zh-TW" dirty="0" smtClean="0"/>
              <a:t>The system provides a service of the most similar activity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38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4158985"/>
            <a:ext cx="6624736" cy="2812388"/>
          </a:xfrm>
          <a:prstGeom prst="rect">
            <a:avLst/>
          </a:prstGeom>
        </p:spPr>
      </p:pic>
      <p:sp>
        <p:nvSpPr>
          <p:cNvPr id="8" name="橢圓 7"/>
          <p:cNvSpPr/>
          <p:nvPr/>
        </p:nvSpPr>
        <p:spPr bwMode="auto">
          <a:xfrm>
            <a:off x="5652120" y="4437112"/>
            <a:ext cx="944712" cy="504056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6916564" y="4365104"/>
            <a:ext cx="944712" cy="504056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4680012" y="4823251"/>
            <a:ext cx="944712" cy="504056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7025362" y="5075279"/>
            <a:ext cx="944712" cy="504056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5796136" y="5121188"/>
            <a:ext cx="944712" cy="504056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3655990" y="5229200"/>
            <a:ext cx="1217739" cy="108000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923928" y="5517232"/>
            <a:ext cx="396000" cy="252000"/>
          </a:xfrm>
          <a:prstGeom prst="rect">
            <a:avLst/>
          </a:prstGeom>
          <a:solidFill>
            <a:srgbClr val="A9A57C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5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新細明體" pitchFamily="18" charset="-120"/>
              </a:rPr>
              <a:t>DBN</a:t>
            </a:r>
            <a:endParaRPr kumimoji="1" lang="zh-TW" altLang="en-US" sz="105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783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dirty="0" smtClean="0"/>
              <a:t>Outline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608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altLang="zh-TW" sz="2600" b="1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Introduction</a:t>
            </a:r>
          </a:p>
          <a:p>
            <a:pPr>
              <a:lnSpc>
                <a:spcPct val="200000"/>
              </a:lnSpc>
            </a:pPr>
            <a:r>
              <a:rPr lang="en-US" altLang="zh-TW" b="1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Activity Recognition</a:t>
            </a:r>
          </a:p>
          <a:p>
            <a:pPr>
              <a:lnSpc>
                <a:spcPct val="200000"/>
              </a:lnSpc>
            </a:pPr>
            <a:r>
              <a:rPr lang="en-US" altLang="zh-TW" b="1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Activity 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of Daily Living-aware Elderly </a:t>
            </a:r>
            <a:r>
              <a:rPr lang="en-US" altLang="zh-TW" b="1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Healthcare</a:t>
            </a:r>
          </a:p>
          <a:p>
            <a:pPr>
              <a:lnSpc>
                <a:spcPct val="200000"/>
              </a:lnSpc>
            </a:pPr>
            <a:r>
              <a:rPr lang="en-US" altLang="zh-TW" b="1" dirty="0" smtClean="0">
                <a:latin typeface="Helvetica"/>
                <a:cs typeface="Helvetica"/>
              </a:rPr>
              <a:t>Evaluation</a:t>
            </a:r>
            <a:endParaRPr lang="en-US" altLang="zh-TW" sz="2600" b="1" dirty="0" smtClean="0">
              <a:latin typeface="Helvetica"/>
              <a:cs typeface="Helvetica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TW" sz="2600" b="1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Conclusion and Future Work</a:t>
            </a:r>
            <a:endParaRPr lang="zh-TW" altLang="en-US" sz="2600" b="1" dirty="0" smtClean="0">
              <a:solidFill>
                <a:schemeClr val="bg1">
                  <a:lumMod val="7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46083" name="投影片編號版面配置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EAC564B-1D8F-4A1A-B038-D7B02C6DA516}" type="slidenum">
              <a:rPr lang="zh-TW" altLang="en-US" smtClean="0">
                <a:ea typeface="新細明體" charset="-120"/>
              </a:rPr>
              <a:pPr/>
              <a:t>39</a:t>
            </a:fld>
            <a:endParaRPr lang="en-US" altLang="zh-TW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347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Activity of Daily Living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With population aging, the aging in place is </a:t>
            </a:r>
            <a:r>
              <a:rPr lang="en-US" altLang="zh-TW" dirty="0" smtClean="0"/>
              <a:t>popular</a:t>
            </a:r>
          </a:p>
          <a:p>
            <a:pPr lvl="1" algn="just"/>
            <a:r>
              <a:rPr lang="en-US" altLang="zh-TW" dirty="0"/>
              <a:t>Most </a:t>
            </a:r>
            <a:r>
              <a:rPr lang="en-US" altLang="zh-TW" dirty="0" smtClean="0"/>
              <a:t>elderly </a:t>
            </a:r>
            <a:r>
              <a:rPr lang="en-US" altLang="zh-TW" dirty="0"/>
              <a:t>people </a:t>
            </a:r>
            <a:r>
              <a:rPr lang="en-US" altLang="zh-TW" dirty="0" smtClean="0"/>
              <a:t>prefer </a:t>
            </a:r>
            <a:r>
              <a:rPr lang="en-US" altLang="zh-TW" dirty="0"/>
              <a:t>to live their own house 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inconvenient </a:t>
            </a:r>
            <a:r>
              <a:rPr lang="en-US" altLang="zh-TW" dirty="0" smtClean="0"/>
              <a:t>situations are still exist</a:t>
            </a:r>
            <a:endParaRPr lang="en-US" altLang="zh-TW" dirty="0"/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altLang="zh-TW" dirty="0"/>
              <a:t>Loss of autonomy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en-US" altLang="zh-TW" dirty="0"/>
              <a:t>Dementia </a:t>
            </a:r>
            <a:r>
              <a:rPr lang="en-US" altLang="zh-TW" dirty="0" smtClean="0"/>
              <a:t>symptoms</a:t>
            </a:r>
          </a:p>
          <a:p>
            <a:r>
              <a:rPr lang="en-US" altLang="zh-TW" dirty="0" smtClean="0"/>
              <a:t>Activity </a:t>
            </a:r>
            <a:r>
              <a:rPr lang="en-US" altLang="zh-TW" dirty="0"/>
              <a:t>of daily </a:t>
            </a:r>
            <a:r>
              <a:rPr lang="en-US" altLang="zh-TW" dirty="0" smtClean="0"/>
              <a:t>living(ADL) </a:t>
            </a:r>
            <a:r>
              <a:rPr lang="en-US" altLang="zh-TW" dirty="0"/>
              <a:t>is an important factor to estimate the </a:t>
            </a:r>
            <a:r>
              <a:rPr lang="en-US" altLang="zh-TW" dirty="0" smtClean="0"/>
              <a:t>independency </a:t>
            </a:r>
            <a:r>
              <a:rPr lang="en-US" altLang="zh-TW" dirty="0"/>
              <a:t>ability of </a:t>
            </a:r>
            <a:r>
              <a:rPr lang="en-US" altLang="zh-TW" dirty="0" smtClean="0"/>
              <a:t>elders</a:t>
            </a:r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4</a:t>
            </a:fld>
            <a:endParaRPr lang="zh-TW" altLang="en-US" dirty="0"/>
          </a:p>
        </p:txBody>
      </p:sp>
      <p:pic>
        <p:nvPicPr>
          <p:cNvPr id="1026" name="Picture 2" descr="http://2.bp.blogspot.com/-ORlPLmlmhhE/VRdybsa1OAI/AAAAAAAAKW4/PiwpSlQbgl8/s1600/505919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EEAE7"/>
              </a:clrFrom>
              <a:clrTo>
                <a:srgbClr val="EEEAE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820664"/>
            <a:ext cx="4320480" cy="170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64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568952" cy="679104"/>
          </a:xfrm>
        </p:spPr>
        <p:txBody>
          <a:bodyPr/>
          <a:lstStyle/>
          <a:p>
            <a:r>
              <a:rPr lang="en-US" altLang="zh-TW" dirty="0" smtClean="0"/>
              <a:t>Experiment Setting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371600"/>
            <a:ext cx="8583488" cy="48958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Hant" dirty="0" smtClean="0"/>
              <a:t>Layout of experimental environment</a:t>
            </a:r>
          </a:p>
          <a:p>
            <a:pPr lvl="1"/>
            <a:endParaRPr lang="en-US" altLang="zh-Hant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40</a:t>
            </a:fld>
            <a:endParaRPr lang="zh-TW" altLang="en-US" dirty="0"/>
          </a:p>
        </p:txBody>
      </p:sp>
      <p:pic>
        <p:nvPicPr>
          <p:cNvPr id="7" name="圖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88840"/>
            <a:ext cx="5688632" cy="40324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5395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Testing Activity of Daily Living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Single-user Activity</a:t>
            </a:r>
          </a:p>
          <a:p>
            <a:pPr lvl="1"/>
            <a:r>
              <a:rPr lang="en-US" altLang="zh-TW" dirty="0" smtClean="0"/>
              <a:t>3 individual users with 2 hours of daily life routine</a:t>
            </a:r>
          </a:p>
          <a:p>
            <a:pPr lvl="1"/>
            <a:r>
              <a:rPr lang="en-US" altLang="zh-TW" dirty="0" smtClean="0"/>
              <a:t>10 types of ADLs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41</a:t>
            </a:fld>
            <a:endParaRPr lang="zh-TW" altLang="en-US" dirty="0"/>
          </a:p>
        </p:txBody>
      </p:sp>
      <p:graphicFrame>
        <p:nvGraphicFramePr>
          <p:cNvPr id="5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3911993"/>
              </p:ext>
            </p:extLst>
          </p:nvPr>
        </p:nvGraphicFramePr>
        <p:xfrm>
          <a:off x="978868" y="3372061"/>
          <a:ext cx="7048648" cy="3024336"/>
        </p:xfrm>
        <a:graphic>
          <a:graphicData uri="http://schemas.openxmlformats.org/drawingml/2006/table">
            <a:tbl>
              <a:tblPr firstRow="1" firstCol="1" bandRow="1"/>
              <a:tblGrid>
                <a:gridCol w="1762162"/>
                <a:gridCol w="1762162"/>
                <a:gridCol w="1762162"/>
                <a:gridCol w="1762162"/>
              </a:tblGrid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Location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30">
                      <a:fgClr>
                        <a:srgbClr val="FFFF00"/>
                      </a:fgClr>
                      <a:bgClr>
                        <a:srgbClr val="FFFF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Activity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30">
                      <a:fgClr>
                        <a:srgbClr val="FFFF00"/>
                      </a:fgClr>
                      <a:bgClr>
                        <a:srgbClr val="FFFF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Location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30">
                      <a:fgClr>
                        <a:srgbClr val="FFFF00"/>
                      </a:fgClr>
                      <a:bgClr>
                        <a:srgbClr val="FFFF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Activity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30">
                      <a:fgClr>
                        <a:srgbClr val="FFFF00"/>
                      </a:fgClr>
                      <a:bgClr>
                        <a:srgbClr val="FFFFCA"/>
                      </a:bgClr>
                    </a:pattFill>
                  </a:tcPr>
                </a:tc>
              </a:tr>
              <a:tr h="504056">
                <a:tc row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Living Room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Watch TV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Study Room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Read book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Do exercise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Play pad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Read newspaper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Sweep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Meal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Kitchen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Wash dishes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Bedroom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Sleeping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Hallway</a:t>
                      </a:r>
                      <a:endParaRPr lang="zh-TW" sz="1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Go out</a:t>
                      </a:r>
                      <a:endParaRPr lang="zh-TW" sz="1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52920" y="2780928"/>
            <a:ext cx="46714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1" i="0" strike="noStrike" cap="none" normalizeH="0" baseline="0" dirty="0" smtClean="0" bmk="_Toc330345498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Activity list in the simulated home</a:t>
            </a:r>
            <a:endParaRPr kumimoji="0" lang="en-US" altLang="zh-TW" sz="2400" b="1" i="0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22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 Clustering: Only Ambient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ambient part AR model finds 8 clusters, and each cluster represents one to two activities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42</a:t>
            </a:fld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40021"/>
              </p:ext>
            </p:extLst>
          </p:nvPr>
        </p:nvGraphicFramePr>
        <p:xfrm>
          <a:off x="364569" y="2619666"/>
          <a:ext cx="8136906" cy="3634464"/>
        </p:xfrm>
        <a:graphic>
          <a:graphicData uri="http://schemas.openxmlformats.org/drawingml/2006/table">
            <a:tbl>
              <a:tblPr firstRow="1" firstCol="1" bandRow="1"/>
              <a:tblGrid>
                <a:gridCol w="2096434"/>
                <a:gridCol w="755059"/>
                <a:gridCol w="755059"/>
                <a:gridCol w="755059"/>
                <a:gridCol w="755059"/>
                <a:gridCol w="755059"/>
                <a:gridCol w="755059"/>
                <a:gridCol w="755059"/>
                <a:gridCol w="755059"/>
              </a:tblGrid>
              <a:tr h="3028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8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Subject 1</a:t>
                      </a:r>
                      <a:endParaRPr lang="zh-TW" sz="18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C2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C3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C4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C5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C6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C7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C8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</a:tr>
              <a:tr h="3028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Watch TV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69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</a:tr>
              <a:tr h="3028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Read Newspaper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62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</a:tr>
              <a:tr h="3028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Exercise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114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B0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</a:tr>
              <a:tr h="3028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Meal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220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</a:tr>
              <a:tr h="3028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Play Pad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133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</a:tr>
              <a:tr h="3028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Read Book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126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</a:tr>
              <a:tr h="3028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Sweep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63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B3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</a:tr>
              <a:tr h="3028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Sleep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293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EF0"/>
                    </a:solidFill>
                  </a:tcPr>
                </a:tc>
              </a:tr>
              <a:tr h="3028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Wash Dishes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0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166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</a:tr>
              <a:tr h="3028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Go Out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59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696B"/>
                    </a:solidFill>
                  </a:tcPr>
                </a:tc>
              </a:tr>
              <a:tr h="3028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Other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8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  <a:endParaRPr lang="zh-TW" sz="28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5F8"/>
                    </a:solidFill>
                  </a:tcPr>
                </a:tc>
              </a:tr>
            </a:tbl>
          </a:graphicData>
        </a:graphic>
      </p:graphicFrame>
      <p:sp>
        <p:nvSpPr>
          <p:cNvPr id="7" name="圓角矩形 6"/>
          <p:cNvSpPr/>
          <p:nvPr/>
        </p:nvSpPr>
        <p:spPr bwMode="auto">
          <a:xfrm>
            <a:off x="3923928" y="3429000"/>
            <a:ext cx="864096" cy="828000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8" name="圓角矩形 7"/>
          <p:cNvSpPr/>
          <p:nvPr/>
        </p:nvSpPr>
        <p:spPr bwMode="auto">
          <a:xfrm>
            <a:off x="5436096" y="4293192"/>
            <a:ext cx="864096" cy="864000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9" name="圓角矩形 8"/>
          <p:cNvSpPr/>
          <p:nvPr/>
        </p:nvSpPr>
        <p:spPr bwMode="auto">
          <a:xfrm>
            <a:off x="683568" y="4437112"/>
            <a:ext cx="1440160" cy="612000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0" name="圓角矩形 9"/>
          <p:cNvSpPr/>
          <p:nvPr/>
        </p:nvSpPr>
        <p:spPr bwMode="auto">
          <a:xfrm>
            <a:off x="827712" y="3501080"/>
            <a:ext cx="1152000" cy="648000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379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Activity </a:t>
            </a:r>
            <a:r>
              <a:rPr lang="en-US" altLang="zh-TW" dirty="0" smtClean="0"/>
              <a:t>Clustering: Only Vital 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Feature extraction:</a:t>
            </a:r>
          </a:p>
          <a:p>
            <a:pPr lvl="1"/>
            <a:r>
              <a:rPr lang="en-US" altLang="zh-TW" dirty="0" smtClean="0"/>
              <a:t>Find </a:t>
            </a:r>
            <a:r>
              <a:rPr lang="en-US" altLang="zh-TW" dirty="0"/>
              <a:t>the physical </a:t>
            </a:r>
            <a:r>
              <a:rPr lang="en-US" altLang="zh-TW" dirty="0" smtClean="0"/>
              <a:t>meaning</a:t>
            </a:r>
          </a:p>
          <a:p>
            <a:pPr lvl="1"/>
            <a:r>
              <a:rPr lang="en-US" altLang="zh-TW" dirty="0"/>
              <a:t>R</a:t>
            </a:r>
            <a:r>
              <a:rPr lang="en-US" altLang="zh-TW" dirty="0" smtClean="0"/>
              <a:t>educe </a:t>
            </a:r>
            <a:r>
              <a:rPr lang="en-US" altLang="zh-TW" dirty="0"/>
              <a:t>the quantity of </a:t>
            </a:r>
            <a:r>
              <a:rPr lang="en-US" altLang="zh-TW" dirty="0" smtClean="0"/>
              <a:t>data</a:t>
            </a:r>
          </a:p>
          <a:p>
            <a:r>
              <a:rPr lang="en-US" altLang="zh-TW" dirty="0" smtClean="0"/>
              <a:t>Distinguish “Posture” and ”Motion”</a:t>
            </a:r>
          </a:p>
          <a:p>
            <a:pPr lvl="1"/>
            <a:r>
              <a:rPr lang="en-US" altLang="zh-TW" dirty="0" smtClean="0"/>
              <a:t>Acceleration and Orientation</a:t>
            </a:r>
            <a:endParaRPr lang="zh-TW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43</a:t>
            </a:fld>
            <a:endParaRPr lang="zh-TW" altLang="en-US" dirty="0"/>
          </a:p>
        </p:txBody>
      </p:sp>
      <p:pic>
        <p:nvPicPr>
          <p:cNvPr id="6" name="圖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87" y="3615163"/>
            <a:ext cx="8591087" cy="31991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790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 Clustering: Only Vital 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371600"/>
            <a:ext cx="8871520" cy="4895850"/>
          </a:xfrm>
        </p:spPr>
        <p:txBody>
          <a:bodyPr/>
          <a:lstStyle/>
          <a:p>
            <a:r>
              <a:rPr lang="en-US" altLang="zh-TW" dirty="0" smtClean="0"/>
              <a:t>The result of First Layer 2LDPMM</a:t>
            </a:r>
          </a:p>
          <a:p>
            <a:pPr lvl="1"/>
            <a:r>
              <a:rPr lang="en-US" altLang="zh-TW" dirty="0" smtClean="0"/>
              <a:t>Find 56 kinds of clusters (hand’s movements)</a:t>
            </a:r>
          </a:p>
          <a:p>
            <a:r>
              <a:rPr lang="en-US" altLang="zh-TW" dirty="0" smtClean="0"/>
              <a:t>One activity may have many kinds of hand’s movements</a:t>
            </a:r>
          </a:p>
          <a:p>
            <a:pPr lvl="1"/>
            <a:r>
              <a:rPr lang="en-US" altLang="zh-TW" dirty="0" smtClean="0"/>
              <a:t>In other words, one kind of hand’s behavior may occur in different activities</a:t>
            </a:r>
          </a:p>
          <a:p>
            <a:pPr lvl="1"/>
            <a:endParaRPr lang="zh-TW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44</a:t>
            </a:fld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073166"/>
              </p:ext>
            </p:extLst>
          </p:nvPr>
        </p:nvGraphicFramePr>
        <p:xfrm>
          <a:off x="179512" y="3599264"/>
          <a:ext cx="8712969" cy="2926080"/>
        </p:xfrm>
        <a:graphic>
          <a:graphicData uri="http://schemas.openxmlformats.org/drawingml/2006/table">
            <a:tbl>
              <a:tblPr firstRow="1" firstCol="1" bandRow="1"/>
              <a:tblGrid>
                <a:gridCol w="1450454"/>
                <a:gridCol w="405349"/>
                <a:gridCol w="406375"/>
                <a:gridCol w="405349"/>
                <a:gridCol w="406375"/>
                <a:gridCol w="406375"/>
                <a:gridCol w="405349"/>
                <a:gridCol w="406375"/>
                <a:gridCol w="405349"/>
                <a:gridCol w="406375"/>
                <a:gridCol w="550702"/>
                <a:gridCol w="583457"/>
                <a:gridCol w="724714"/>
                <a:gridCol w="583457"/>
                <a:gridCol w="583457"/>
                <a:gridCol w="583457"/>
              </a:tblGrid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Subject1</a:t>
                      </a:r>
                      <a:endParaRPr lang="zh-TW" sz="16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h1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h2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h3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h4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h5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h6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h7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h8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h9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h10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h11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…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h54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h55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h56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Watch TV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129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229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2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…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Read Newspaper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268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8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…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Exercise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151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19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87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67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13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235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25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13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…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Meal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184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78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9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TW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124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170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Play Pad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541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103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2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…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FB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Read Book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24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575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…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Sweep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…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Sleep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31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…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Wash Dishes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…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54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14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Go Out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…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Other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TW" sz="16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</a:tr>
            </a:tbl>
          </a:graphicData>
        </a:graphic>
      </p:graphicFrame>
      <p:sp>
        <p:nvSpPr>
          <p:cNvPr id="8" name="圓角矩形 7"/>
          <p:cNvSpPr/>
          <p:nvPr/>
        </p:nvSpPr>
        <p:spPr bwMode="auto">
          <a:xfrm>
            <a:off x="107505" y="3743280"/>
            <a:ext cx="1584176" cy="648000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9" name="圓角矩形 8"/>
          <p:cNvSpPr/>
          <p:nvPr/>
        </p:nvSpPr>
        <p:spPr bwMode="auto">
          <a:xfrm>
            <a:off x="1965176" y="3730263"/>
            <a:ext cx="590600" cy="1692000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0" name="圓角矩形 9"/>
          <p:cNvSpPr/>
          <p:nvPr/>
        </p:nvSpPr>
        <p:spPr bwMode="auto">
          <a:xfrm>
            <a:off x="-1" y="4550509"/>
            <a:ext cx="1691681" cy="828000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1" name="圓角矩形 10"/>
          <p:cNvSpPr/>
          <p:nvPr/>
        </p:nvSpPr>
        <p:spPr bwMode="auto">
          <a:xfrm>
            <a:off x="53751" y="4319719"/>
            <a:ext cx="1584176" cy="324000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2" name="圓角矩形 11"/>
          <p:cNvSpPr/>
          <p:nvPr/>
        </p:nvSpPr>
        <p:spPr bwMode="auto">
          <a:xfrm>
            <a:off x="2699792" y="4293096"/>
            <a:ext cx="3816424" cy="360000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805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1" grpId="1" animBg="1"/>
      <p:bldP spid="12" grpId="0" animBg="1"/>
      <p:bldP spid="12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 Clustering: Only Vital 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371600"/>
            <a:ext cx="8583488" cy="4895850"/>
          </a:xfrm>
        </p:spPr>
        <p:txBody>
          <a:bodyPr/>
          <a:lstStyle/>
          <a:p>
            <a:r>
              <a:rPr lang="en-US" altLang="zh-TW" dirty="0" smtClean="0"/>
              <a:t>The result of Second Layer 2LDPMM</a:t>
            </a:r>
          </a:p>
          <a:p>
            <a:pPr lvl="1"/>
            <a:r>
              <a:rPr lang="en-US" altLang="zh-TW" dirty="0" smtClean="0"/>
              <a:t>Find 16 kinds of clusters (activities)</a:t>
            </a:r>
          </a:p>
          <a:p>
            <a:r>
              <a:rPr lang="en-US" altLang="zh-TW" dirty="0" smtClean="0"/>
              <a:t>One activity may have many kinds of actions</a:t>
            </a:r>
          </a:p>
          <a:p>
            <a:pPr lvl="1"/>
            <a:r>
              <a:rPr lang="en-US" altLang="zh-TW" dirty="0" smtClean="0"/>
              <a:t>Having meal has different activities(Drinking, Eating, tec.)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45</a:t>
            </a:fld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484397"/>
              </p:ext>
            </p:extLst>
          </p:nvPr>
        </p:nvGraphicFramePr>
        <p:xfrm>
          <a:off x="-3" y="3284984"/>
          <a:ext cx="9060392" cy="2926080"/>
        </p:xfrm>
        <a:graphic>
          <a:graphicData uri="http://schemas.openxmlformats.org/drawingml/2006/table">
            <a:tbl>
              <a:tblPr firstRow="1" firstCol="1" bandRow="1"/>
              <a:tblGrid>
                <a:gridCol w="1547667"/>
                <a:gridCol w="474771"/>
                <a:gridCol w="474771"/>
                <a:gridCol w="474771"/>
                <a:gridCol w="474771"/>
                <a:gridCol w="474771"/>
                <a:gridCol w="474771"/>
                <a:gridCol w="391160"/>
                <a:gridCol w="474771"/>
                <a:gridCol w="474771"/>
                <a:gridCol w="474771"/>
                <a:gridCol w="474771"/>
                <a:gridCol w="474771"/>
                <a:gridCol w="474771"/>
                <a:gridCol w="474771"/>
                <a:gridCol w="474771"/>
                <a:gridCol w="474771"/>
              </a:tblGrid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6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Subject1</a:t>
                      </a:r>
                      <a:endParaRPr lang="zh-TW" sz="16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C1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C2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C3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C4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C5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C6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C7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C8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C9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C10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C11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C12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C13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C14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C15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C16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Watch TV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21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41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5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Read Newspaper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A9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54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3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Exercise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115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Meal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9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76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12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26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101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Play Pad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F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87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E9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Read Book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A9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9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108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Sweep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56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Sleep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13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286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Wash Dishes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B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164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Go Out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56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Other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B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C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3B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B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8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</a:tr>
            </a:tbl>
          </a:graphicData>
        </a:graphic>
      </p:graphicFrame>
      <p:sp>
        <p:nvSpPr>
          <p:cNvPr id="13" name="圓角矩形 12"/>
          <p:cNvSpPr/>
          <p:nvPr/>
        </p:nvSpPr>
        <p:spPr bwMode="auto">
          <a:xfrm>
            <a:off x="2449860" y="4203000"/>
            <a:ext cx="2448272" cy="360000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4" name="圓角矩形 13"/>
          <p:cNvSpPr/>
          <p:nvPr/>
        </p:nvSpPr>
        <p:spPr bwMode="auto">
          <a:xfrm>
            <a:off x="259221" y="4228415"/>
            <a:ext cx="1061864" cy="360000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5" name="圓角矩形 14"/>
          <p:cNvSpPr/>
          <p:nvPr/>
        </p:nvSpPr>
        <p:spPr bwMode="auto">
          <a:xfrm>
            <a:off x="5315644" y="3502590"/>
            <a:ext cx="468000" cy="1584000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6" name="圓角矩形 15"/>
          <p:cNvSpPr/>
          <p:nvPr/>
        </p:nvSpPr>
        <p:spPr bwMode="auto">
          <a:xfrm>
            <a:off x="-36512" y="3501080"/>
            <a:ext cx="1648483" cy="576000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7" name="圓角矩形 16"/>
          <p:cNvSpPr/>
          <p:nvPr/>
        </p:nvSpPr>
        <p:spPr bwMode="auto">
          <a:xfrm>
            <a:off x="107504" y="4725176"/>
            <a:ext cx="1224000" cy="288000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26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 Results: Fusion Ambient and  Vital 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371600"/>
            <a:ext cx="8583488" cy="4895850"/>
          </a:xfrm>
        </p:spPr>
        <p:txBody>
          <a:bodyPr/>
          <a:lstStyle/>
          <a:p>
            <a:r>
              <a:rPr lang="en-US" altLang="zh-TW" dirty="0" smtClean="0"/>
              <a:t>The result of Non-parametric Hierarchical Activity Recognition Model</a:t>
            </a:r>
          </a:p>
          <a:p>
            <a:pPr lvl="1"/>
            <a:r>
              <a:rPr lang="en-US" altLang="zh-TW" dirty="0" smtClean="0"/>
              <a:t>Find 14 kinds of clusters (behaviors of different ADLs)</a:t>
            </a:r>
          </a:p>
          <a:p>
            <a:r>
              <a:rPr lang="en-US" altLang="zh-TW" dirty="0" smtClean="0"/>
              <a:t>One activity may have many kinds of behaviors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46</a:t>
            </a:fld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104565"/>
              </p:ext>
            </p:extLst>
          </p:nvPr>
        </p:nvGraphicFramePr>
        <p:xfrm>
          <a:off x="107510" y="3349815"/>
          <a:ext cx="8856978" cy="2926080"/>
        </p:xfrm>
        <a:graphic>
          <a:graphicData uri="http://schemas.openxmlformats.org/drawingml/2006/table">
            <a:tbl>
              <a:tblPr firstRow="1" firstCol="1" bandRow="1"/>
              <a:tblGrid>
                <a:gridCol w="1584174"/>
                <a:gridCol w="519486"/>
                <a:gridCol w="519486"/>
                <a:gridCol w="519486"/>
                <a:gridCol w="519486"/>
                <a:gridCol w="519486"/>
                <a:gridCol w="519486"/>
                <a:gridCol w="519486"/>
                <a:gridCol w="519486"/>
                <a:gridCol w="519486"/>
                <a:gridCol w="519486"/>
                <a:gridCol w="519486"/>
                <a:gridCol w="519486"/>
                <a:gridCol w="519486"/>
                <a:gridCol w="519486"/>
              </a:tblGrid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600" b="1" dirty="0" smtClean="0">
                          <a:solidFill>
                            <a:srgbClr val="800000"/>
                          </a:solidFill>
                          <a:effectLst/>
                          <a:latin typeface="Times New Roman" panose="02020603050405020304" pitchFamily="18" charset="0"/>
                        </a:rPr>
                        <a:t>Subject1</a:t>
                      </a:r>
                      <a:endParaRPr lang="zh-TW" sz="1600" b="1" dirty="0">
                        <a:solidFill>
                          <a:srgbClr val="8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C1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C2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C3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C4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C5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C6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C7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C8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C9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C10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C11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C12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C13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C14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Watch TV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21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42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Read</a:t>
                      </a:r>
                      <a:r>
                        <a:rPr lang="en-US" sz="1600" kern="1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sz="1600" kern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Newspaper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62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Exercise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119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Meal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26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107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90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Play Pad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89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45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Read Book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124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Sweep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64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FA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Sleep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297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FA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Wash Dishes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172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Go Out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59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Other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3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28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 Results: Fusion Ambient and  Vital 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371600"/>
            <a:ext cx="8583488" cy="4895850"/>
          </a:xfrm>
        </p:spPr>
        <p:txBody>
          <a:bodyPr/>
          <a:lstStyle/>
          <a:p>
            <a:r>
              <a:rPr lang="en-US" altLang="zh-TW" dirty="0" smtClean="0"/>
              <a:t>The labeling interface for building ADL-aware healthcare system</a:t>
            </a:r>
          </a:p>
          <a:p>
            <a:pPr lvl="1"/>
            <a:r>
              <a:rPr lang="en-US" altLang="zh-TW" dirty="0" smtClean="0"/>
              <a:t>According to 14 kinds of recognized clusters, each cluster represent one ADL</a:t>
            </a:r>
          </a:p>
          <a:p>
            <a:pPr lvl="1"/>
            <a:r>
              <a:rPr lang="en-US" altLang="zh-TW" dirty="0" smtClean="0"/>
              <a:t>One color represents one cluster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47</a:t>
            </a:fld>
            <a:endParaRPr lang="zh-TW" altLang="en-US" dirty="0"/>
          </a:p>
        </p:txBody>
      </p:sp>
      <p:pic>
        <p:nvPicPr>
          <p:cNvPr id="7" name="圖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73" y="3793553"/>
            <a:ext cx="8691715" cy="21602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581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 Results: Fusion Ambient and  Vital 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371600"/>
            <a:ext cx="8583488" cy="4895850"/>
          </a:xfrm>
        </p:spPr>
        <p:txBody>
          <a:bodyPr/>
          <a:lstStyle/>
          <a:p>
            <a:r>
              <a:rPr lang="en-US" altLang="zh-TW" dirty="0" smtClean="0"/>
              <a:t>Accuracies of each ADL and all ADLs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en-US" altLang="zh-TW" dirty="0" smtClean="0"/>
              <a:t>That the TP of each cluster is its dominated ADL</a:t>
            </a:r>
          </a:p>
          <a:p>
            <a:pPr lvl="1"/>
            <a:r>
              <a:rPr lang="en-US" altLang="zh-TW" dirty="0" smtClean="0"/>
              <a:t>The accuracy of fusion result is up to 97.4846%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The accuracies of only ambient and only vital sign:</a:t>
            </a:r>
          </a:p>
          <a:p>
            <a:pPr lvl="1"/>
            <a:r>
              <a:rPr lang="en-US" altLang="zh-TW" dirty="0" smtClean="0"/>
              <a:t>Only ambient data </a:t>
            </a:r>
            <a:r>
              <a:rPr lang="en-US" altLang="zh-TW" dirty="0"/>
              <a:t>is </a:t>
            </a:r>
            <a:r>
              <a:rPr lang="en-US" altLang="zh-TW" dirty="0" smtClean="0"/>
              <a:t>83.6175%</a:t>
            </a:r>
          </a:p>
          <a:p>
            <a:pPr lvl="1"/>
            <a:r>
              <a:rPr lang="en-US" altLang="zh-TW" dirty="0" smtClean="0"/>
              <a:t>Only vital sign data </a:t>
            </a:r>
            <a:r>
              <a:rPr lang="en-US" altLang="zh-TW" dirty="0"/>
              <a:t>is </a:t>
            </a:r>
            <a:r>
              <a:rPr lang="en-US" altLang="zh-TW" dirty="0" smtClean="0"/>
              <a:t>83.7175%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48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99592" y="1988840"/>
                <a:ext cx="5616624" cy="629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z="180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zh-TW" altLang="en-US" sz="1800" i="0">
                          <a:latin typeface="Cambria Math" panose="02040503050406030204" pitchFamily="18" charset="0"/>
                        </a:rPr>
                        <m:t>ccuracy</m:t>
                      </m:r>
                      <m:r>
                        <a:rPr lang="zh-TW" altLang="en-US" sz="18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zh-TW" alt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TW" alt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1800" i="1">
                                  <a:latin typeface="Cambria Math" panose="02040503050406030204" pitchFamily="18" charset="0"/>
                                </a:rPr>
                                <m:t>𝑇𝑟𝑢𝑒𝑃𝑜𝑠𝑖𝑡𝑖𝑣𝑒</m:t>
                              </m:r>
                              <m:r>
                                <a:rPr lang="zh-TW" altLang="en-US" sz="1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TW" altLang="en-US" sz="1800" i="1">
                                  <a:latin typeface="Cambria Math" panose="02040503050406030204" pitchFamily="18" charset="0"/>
                                </a:rPr>
                                <m:t>𝑇𝑟𝑢𝑒𝑁𝑒𝑔𝑎𝑡𝑖𝑣𝑒</m:t>
                              </m:r>
                            </m:e>
                          </m:d>
                        </m:num>
                        <m:den>
                          <m:r>
                            <a:rPr lang="zh-TW" altLang="en-US" sz="1800" i="1">
                              <a:latin typeface="Cambria Math" panose="02040503050406030204" pitchFamily="18" charset="0"/>
                            </a:rPr>
                            <m:t>𝐴𝑙𝑙</m:t>
                          </m:r>
                          <m:r>
                            <a:rPr lang="zh-TW" altLang="en-US" sz="18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sz="1800" i="1">
                              <a:latin typeface="Cambria Math" panose="02040503050406030204" pitchFamily="18" charset="0"/>
                            </a:rPr>
                            <m:t>𝑖𝑛𝑠𝑡𝑎𝑛𝑐𝑒𝑠</m:t>
                          </m:r>
                        </m:den>
                      </m:f>
                    </m:oMath>
                  </m:oMathPara>
                </a14:m>
                <a:endParaRPr lang="zh-TW" altLang="en-US" sz="1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988840"/>
                <a:ext cx="5616624" cy="6299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219148"/>
              </p:ext>
            </p:extLst>
          </p:nvPr>
        </p:nvGraphicFramePr>
        <p:xfrm>
          <a:off x="381000" y="3789040"/>
          <a:ext cx="8511480" cy="975360"/>
        </p:xfrm>
        <a:graphic>
          <a:graphicData uri="http://schemas.openxmlformats.org/drawingml/2006/table">
            <a:tbl>
              <a:tblPr firstRow="1" firstCol="1" bandRow="1"/>
              <a:tblGrid>
                <a:gridCol w="1000537"/>
                <a:gridCol w="682813"/>
                <a:gridCol w="682813"/>
                <a:gridCol w="682813"/>
                <a:gridCol w="682813"/>
                <a:gridCol w="682813"/>
                <a:gridCol w="682813"/>
                <a:gridCol w="682813"/>
                <a:gridCol w="682813"/>
                <a:gridCol w="682813"/>
                <a:gridCol w="682813"/>
                <a:gridCol w="682813"/>
              </a:tblGrid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Activity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Watch TV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Read Newspaper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Exercise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Meal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Play Pad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Read Book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Sweep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Sleep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Wash Dishes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Go Out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Accuracy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0.9844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0.9834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0.9054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0.9764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0.9846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0.9966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0.9773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0.9403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Average Accuracy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indent="1270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0.974846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54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568952" cy="679104"/>
          </a:xfrm>
        </p:spPr>
        <p:txBody>
          <a:bodyPr/>
          <a:lstStyle/>
          <a:p>
            <a:r>
              <a:rPr lang="en-US" altLang="zh-TW" dirty="0" smtClean="0"/>
              <a:t>Performance of Online Activity Recognition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371600"/>
            <a:ext cx="8583488" cy="4895850"/>
          </a:xfrm>
        </p:spPr>
        <p:txBody>
          <a:bodyPr/>
          <a:lstStyle/>
          <a:p>
            <a:r>
              <a:rPr lang="en-US" altLang="zh-TW" dirty="0" smtClean="0"/>
              <a:t>Testing 10 folds cross-validation of online AR model</a:t>
            </a:r>
          </a:p>
          <a:p>
            <a:pPr lvl="1"/>
            <a:r>
              <a:rPr lang="en-US" altLang="zh-TW" dirty="0" smtClean="0"/>
              <a:t>Using labeling data from NHARM</a:t>
            </a:r>
          </a:p>
          <a:p>
            <a:pPr lvl="1"/>
            <a:r>
              <a:rPr lang="en-US" altLang="zh-TW" dirty="0"/>
              <a:t>3 individual subjects for single-user activity </a:t>
            </a:r>
            <a:r>
              <a:rPr lang="en-US" altLang="zh-TW" dirty="0" smtClean="0"/>
              <a:t>experiments</a:t>
            </a:r>
          </a:p>
          <a:p>
            <a:pPr lvl="1"/>
            <a:r>
              <a:rPr lang="en-US" altLang="zh-TW" dirty="0" smtClean="0"/>
              <a:t>The precision each subject are 97.8%, 98.7%, 96.5%</a:t>
            </a:r>
          </a:p>
          <a:p>
            <a:pPr lvl="1"/>
            <a:r>
              <a:rPr lang="en-US" altLang="zh-TW" dirty="0" smtClean="0"/>
              <a:t>Average precision is up to 97.67%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49</a:t>
            </a:fld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35183"/>
              </p:ext>
            </p:extLst>
          </p:nvPr>
        </p:nvGraphicFramePr>
        <p:xfrm>
          <a:off x="395536" y="3573016"/>
          <a:ext cx="8568952" cy="3187864"/>
        </p:xfrm>
        <a:graphic>
          <a:graphicData uri="http://schemas.openxmlformats.org/drawingml/2006/table">
            <a:tbl>
              <a:tblPr firstRow="1" firstCol="1" bandRow="1"/>
              <a:tblGrid>
                <a:gridCol w="1656184"/>
                <a:gridCol w="1152128"/>
                <a:gridCol w="1152128"/>
                <a:gridCol w="1152128"/>
                <a:gridCol w="1152128"/>
                <a:gridCol w="1152128"/>
                <a:gridCol w="1152128"/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Activity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Subject 1</a:t>
                      </a:r>
                      <a:endParaRPr lang="zh-TW" sz="16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pattFill prst="pct30">
                      <a:fgClr>
                        <a:srgbClr val="FFFF00"/>
                      </a:fgClr>
                      <a:bgClr>
                        <a:srgbClr val="FFFFCA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30">
                      <a:fgClr>
                        <a:srgbClr val="FFFF00"/>
                      </a:fgClr>
                      <a:bgClr>
                        <a:srgbClr val="FFFFCA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Subject 2</a:t>
                      </a:r>
                      <a:endParaRPr lang="zh-TW" altLang="zh-TW" sz="1600" b="1" kern="10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pattFill prst="pct30">
                      <a:fgClr>
                        <a:srgbClr val="FFFF00"/>
                      </a:fgClr>
                      <a:bgClr>
                        <a:srgbClr val="FFFFCA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30">
                      <a:fgClr>
                        <a:srgbClr val="FFFF00"/>
                      </a:fgClr>
                      <a:bgClr>
                        <a:srgbClr val="FFFFCA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Subject 3</a:t>
                      </a:r>
                      <a:endParaRPr lang="zh-TW" altLang="zh-TW" sz="1600" b="1" kern="100" dirty="0" smtClean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pattFill prst="pct30">
                      <a:fgClr>
                        <a:srgbClr val="FFFF00"/>
                      </a:fgClr>
                      <a:bgClr>
                        <a:srgbClr val="FFFFCA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30">
                      <a:fgClr>
                        <a:srgbClr val="FFFF00"/>
                      </a:fgClr>
                      <a:bgClr>
                        <a:srgbClr val="FFFFCA"/>
                      </a:bgClr>
                    </a:pattFill>
                  </a:tcPr>
                </a:tc>
              </a:tr>
              <a:tr h="261784"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30">
                      <a:fgClr>
                        <a:srgbClr val="FFFF00"/>
                      </a:fgClr>
                      <a:bgClr>
                        <a:srgbClr val="FFFF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Precision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30">
                      <a:fgClr>
                        <a:srgbClr val="FFFF00"/>
                      </a:fgClr>
                      <a:bgClr>
                        <a:srgbClr val="FFFF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Recall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30">
                      <a:fgClr>
                        <a:srgbClr val="FFFF00"/>
                      </a:fgClr>
                      <a:bgClr>
                        <a:srgbClr val="FFFF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Precision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30">
                      <a:fgClr>
                        <a:srgbClr val="FFFF00"/>
                      </a:fgClr>
                      <a:bgClr>
                        <a:srgbClr val="FFFF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Recall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30">
                      <a:fgClr>
                        <a:srgbClr val="FFFF00"/>
                      </a:fgClr>
                      <a:bgClr>
                        <a:srgbClr val="FFFF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Precision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30">
                      <a:fgClr>
                        <a:srgbClr val="FFFF00"/>
                      </a:fgClr>
                      <a:bgClr>
                        <a:srgbClr val="FFFF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Recall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30">
                      <a:fgClr>
                        <a:srgbClr val="FFFF00"/>
                      </a:fgClr>
                      <a:bgClr>
                        <a:srgbClr val="FFFFCA"/>
                      </a:bgClr>
                    </a:patt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Watch TV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100%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97.6%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99.4%</a:t>
                      </a:r>
                      <a:endParaRPr lang="zh-TW" altLang="en-US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98.9%</a:t>
                      </a:r>
                      <a:endParaRPr lang="zh-TW" altLang="en-US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99.3%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100%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Play Pad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95.7%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84.6%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99.7%</a:t>
                      </a:r>
                      <a:endParaRPr lang="zh-TW" altLang="en-US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99.2%</a:t>
                      </a:r>
                      <a:endParaRPr lang="zh-TW" altLang="en-US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88.9%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99.0%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Meal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100%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99.6%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97.7%</a:t>
                      </a:r>
                      <a:endParaRPr lang="zh-TW" altLang="en-US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100%</a:t>
                      </a:r>
                      <a:endParaRPr lang="zh-TW" altLang="en-US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94.6%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99.0%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Read Book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98.4%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97.4%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100%</a:t>
                      </a:r>
                      <a:endParaRPr lang="zh-TW" altLang="en-US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100%</a:t>
                      </a:r>
                      <a:endParaRPr lang="zh-TW" altLang="en-US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100%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83.1%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Read </a:t>
                      </a:r>
                      <a:r>
                        <a:rPr lang="en-US" sz="16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Newspaper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91.4%</a:t>
                      </a:r>
                      <a:endParaRPr lang="zh-TW" sz="16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94.4%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91.7%</a:t>
                      </a:r>
                      <a:endParaRPr lang="zh-TW" altLang="en-US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100%</a:t>
                      </a:r>
                      <a:endParaRPr lang="zh-TW" altLang="en-US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97.3%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100%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Go out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91.5%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97%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-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-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87.1%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100%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Exercise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97%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100%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95.2%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100%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95.9%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100%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Sweep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97.6%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99.2%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99.4%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98.9%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98.1%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100%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Sleep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100%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99%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99.0%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99.8%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100%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100%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Wash Dishes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97.2%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100%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97.6%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100%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96.9%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100%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Overall</a:t>
                      </a:r>
                      <a:endParaRPr lang="zh-TW" sz="16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97.8%</a:t>
                      </a:r>
                      <a:endParaRPr lang="zh-TW" sz="16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97.8%</a:t>
                      </a:r>
                      <a:endParaRPr lang="zh-TW" sz="16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98.7%</a:t>
                      </a:r>
                      <a:endParaRPr lang="zh-TW" sz="16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99.4%</a:t>
                      </a:r>
                      <a:endParaRPr lang="zh-TW" sz="16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96.5%</a:t>
                      </a:r>
                      <a:endParaRPr lang="zh-TW" sz="16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97.6%</a:t>
                      </a:r>
                      <a:endParaRPr lang="zh-TW" sz="16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60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Motivation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371600"/>
            <a:ext cx="8439472" cy="5297760"/>
          </a:xfrm>
        </p:spPr>
        <p:txBody>
          <a:bodyPr/>
          <a:lstStyle/>
          <a:p>
            <a:pPr marL="342900" lvl="1" indent="-342900" algn="just">
              <a:buFont typeface="Wingdings" pitchFamily="2" charset="2"/>
              <a:buChar char="¡"/>
            </a:pPr>
            <a:r>
              <a:rPr lang="en-US" altLang="zh-TW" sz="2600" dirty="0"/>
              <a:t>Monitoring the ADL of elders to measure their ability can improve the safe living conditions at </a:t>
            </a:r>
            <a:r>
              <a:rPr lang="en-US" altLang="zh-TW" sz="2600" dirty="0" smtClean="0"/>
              <a:t>home</a:t>
            </a:r>
            <a:endParaRPr lang="en-US" altLang="zh-TW" dirty="0" smtClean="0"/>
          </a:p>
          <a:p>
            <a:pPr algn="just"/>
            <a:r>
              <a:rPr lang="en-US" altLang="zh-TW" dirty="0" smtClean="0"/>
              <a:t>Most of </a:t>
            </a:r>
            <a:r>
              <a:rPr lang="en-US" altLang="zh-TW" dirty="0"/>
              <a:t>the activity monitoring </a:t>
            </a:r>
            <a:r>
              <a:rPr lang="en-US" altLang="zh-TW" dirty="0" smtClean="0"/>
              <a:t>methods are still in </a:t>
            </a:r>
            <a:r>
              <a:rPr lang="en-US" altLang="zh-TW" dirty="0"/>
              <a:t>the experimental stage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Both Ambient Intelligence (</a:t>
            </a:r>
            <a:r>
              <a:rPr lang="en-US" altLang="zh-TW" dirty="0" err="1" smtClean="0"/>
              <a:t>AmI</a:t>
            </a:r>
            <a:r>
              <a:rPr lang="en-US" altLang="zh-TW" dirty="0" smtClean="0"/>
              <a:t>) and mobile computing develop the techniques of activity recognition</a:t>
            </a:r>
          </a:p>
          <a:p>
            <a:pPr lvl="1"/>
            <a:r>
              <a:rPr lang="en-US" altLang="zh-TW" dirty="0" smtClean="0"/>
              <a:t>The techniques of fusing both types of sensors is lacking</a:t>
            </a:r>
          </a:p>
          <a:p>
            <a:pPr marL="342900" lvl="1" indent="-342900" algn="just">
              <a:buFont typeface="Wingdings" pitchFamily="2" charset="2"/>
              <a:buChar char="¡"/>
            </a:pPr>
            <a:r>
              <a:rPr lang="en-US" altLang="zh-TW" sz="2600" dirty="0"/>
              <a:t>Unfriendly human computer </a:t>
            </a:r>
            <a:r>
              <a:rPr lang="en-US" altLang="zh-TW" sz="2600" dirty="0" smtClean="0"/>
              <a:t>interaction</a:t>
            </a:r>
            <a:endParaRPr lang="en-US" altLang="zh-TW" sz="2600" dirty="0"/>
          </a:p>
          <a:p>
            <a:pPr lvl="1" algn="just"/>
            <a:r>
              <a:rPr lang="en-US" altLang="zh-TW" dirty="0" smtClean="0"/>
              <a:t>Most of activity </a:t>
            </a:r>
            <a:r>
              <a:rPr lang="en-US" altLang="zh-TW" dirty="0"/>
              <a:t>recognition methods are supervised learning </a:t>
            </a:r>
          </a:p>
          <a:p>
            <a:pPr lvl="1" algn="just"/>
            <a:r>
              <a:rPr lang="en-US" altLang="zh-TW" dirty="0" smtClean="0"/>
              <a:t>All training data are required to be labeled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085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dirty="0" smtClean="0"/>
              <a:t>Outline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608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altLang="zh-TW" sz="2600" b="1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Introduction</a:t>
            </a:r>
          </a:p>
          <a:p>
            <a:pPr>
              <a:lnSpc>
                <a:spcPct val="200000"/>
              </a:lnSpc>
            </a:pPr>
            <a:r>
              <a:rPr lang="en-US" altLang="zh-TW" b="1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Activity Recognition</a:t>
            </a:r>
          </a:p>
          <a:p>
            <a:pPr>
              <a:lnSpc>
                <a:spcPct val="200000"/>
              </a:lnSpc>
            </a:pPr>
            <a:r>
              <a:rPr lang="en-US" altLang="zh-TW" b="1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Activity </a:t>
            </a: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of Daily Living-aware Elderly </a:t>
            </a:r>
            <a:r>
              <a:rPr lang="en-US" altLang="zh-TW" b="1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Healthcare</a:t>
            </a:r>
          </a:p>
          <a:p>
            <a:pPr>
              <a:lnSpc>
                <a:spcPct val="200000"/>
              </a:lnSpc>
            </a:pPr>
            <a:r>
              <a:rPr lang="en-US" altLang="zh-TW" b="1" dirty="0" smtClean="0">
                <a:solidFill>
                  <a:schemeClr val="bg1">
                    <a:lumMod val="75000"/>
                  </a:schemeClr>
                </a:solidFill>
                <a:latin typeface="Helvetica"/>
                <a:cs typeface="Helvetica"/>
              </a:rPr>
              <a:t>Evaluation</a:t>
            </a:r>
            <a:endParaRPr lang="en-US" altLang="zh-TW" sz="2600" b="1" dirty="0" smtClean="0">
              <a:solidFill>
                <a:schemeClr val="bg1">
                  <a:lumMod val="75000"/>
                </a:schemeClr>
              </a:solidFill>
              <a:latin typeface="Helvetica"/>
              <a:cs typeface="Helvetica"/>
            </a:endParaRPr>
          </a:p>
          <a:p>
            <a:pPr eaLnBrk="1" hangingPunct="1">
              <a:lnSpc>
                <a:spcPct val="200000"/>
              </a:lnSpc>
            </a:pPr>
            <a:r>
              <a:rPr lang="en-US" altLang="zh-TW" sz="2600" b="1" dirty="0" smtClean="0">
                <a:latin typeface="Helvetica"/>
                <a:cs typeface="Helvetica"/>
              </a:rPr>
              <a:t>Conclusion and Future Work</a:t>
            </a:r>
            <a:endParaRPr lang="zh-TW" altLang="en-US" sz="2600" b="1" dirty="0" smtClean="0">
              <a:latin typeface="Helvetica"/>
              <a:cs typeface="Helvetica"/>
            </a:endParaRPr>
          </a:p>
        </p:txBody>
      </p:sp>
      <p:sp>
        <p:nvSpPr>
          <p:cNvPr id="46083" name="投影片編號版面配置區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EAC564B-1D8F-4A1A-B038-D7B02C6DA516}" type="slidenum">
              <a:rPr lang="zh-TW" altLang="en-US" smtClean="0">
                <a:ea typeface="新細明體" charset="-120"/>
              </a:rPr>
              <a:pPr/>
              <a:t>50</a:t>
            </a:fld>
            <a:endParaRPr lang="en-US" altLang="zh-TW" dirty="0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64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568952" cy="679104"/>
          </a:xfrm>
        </p:spPr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371600"/>
            <a:ext cx="8583488" cy="48958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Hant" dirty="0" smtClean="0"/>
              <a:t>We have </a:t>
            </a:r>
            <a:r>
              <a:rPr lang="en-US" altLang="zh-TW" dirty="0"/>
              <a:t>proposed a healthcare system to monitor the activities of daily living for elders in their </a:t>
            </a:r>
            <a:r>
              <a:rPr lang="en-US" altLang="zh-TW" dirty="0" smtClean="0"/>
              <a:t>home</a:t>
            </a:r>
          </a:p>
          <a:p>
            <a:r>
              <a:rPr lang="en-US" altLang="zh-TW" dirty="0" smtClean="0"/>
              <a:t>The proposed ADL-aware system is more appropriate for real life environment</a:t>
            </a:r>
          </a:p>
          <a:p>
            <a:pPr lvl="1"/>
            <a:r>
              <a:rPr lang="en-US" altLang="zh-TW" dirty="0" smtClean="0"/>
              <a:t>Precisely detecting activities by fusing ambient and vital sign sensor data</a:t>
            </a:r>
          </a:p>
          <a:p>
            <a:pPr lvl="1"/>
            <a:r>
              <a:rPr lang="en-US" altLang="zh-TW" dirty="0" smtClean="0"/>
              <a:t>Reducing </a:t>
            </a:r>
            <a:r>
              <a:rPr lang="en-US" altLang="zh-TW" dirty="0"/>
              <a:t>the burden on labeling data </a:t>
            </a:r>
            <a:r>
              <a:rPr lang="en-US" altLang="zh-TW" dirty="0" smtClean="0"/>
              <a:t>by non-parametric hierarchical activity clustering (NHAC)</a:t>
            </a:r>
          </a:p>
          <a:p>
            <a:pPr lvl="1"/>
            <a:r>
              <a:rPr lang="en-US" altLang="zh-TW" dirty="0" smtClean="0"/>
              <a:t>Discovering </a:t>
            </a:r>
            <a:r>
              <a:rPr lang="en-US" altLang="zh-TW" dirty="0"/>
              <a:t>new activity </a:t>
            </a:r>
            <a:r>
              <a:rPr lang="en-US" altLang="zh-TW" dirty="0" smtClean="0"/>
              <a:t>and </a:t>
            </a:r>
            <a:r>
              <a:rPr lang="en-US" altLang="zh-TW" dirty="0"/>
              <a:t>retraining the AR </a:t>
            </a:r>
            <a:r>
              <a:rPr lang="en-US" altLang="zh-TW" dirty="0" smtClean="0"/>
              <a:t>model by case-based reasoning (CBR)</a:t>
            </a:r>
          </a:p>
          <a:p>
            <a:r>
              <a:rPr lang="en-US" altLang="zh-Hant" dirty="0" smtClean="0"/>
              <a:t>The experiment result shows the performance of activity recognition is up to 97.67% by fusing sensors 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51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089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568952" cy="679104"/>
          </a:xfrm>
        </p:spPr>
        <p:txBody>
          <a:bodyPr/>
          <a:lstStyle/>
          <a:p>
            <a:r>
              <a:rPr lang="en-US" altLang="zh-TW" dirty="0" smtClean="0"/>
              <a:t>Future works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371600"/>
            <a:ext cx="8583488" cy="48958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dirty="0"/>
              <a:t>A more friendly interface for elderly </a:t>
            </a:r>
            <a:r>
              <a:rPr lang="en-US" altLang="zh-TW" dirty="0" smtClean="0"/>
              <a:t>user</a:t>
            </a:r>
          </a:p>
          <a:p>
            <a:pPr lvl="1"/>
            <a:r>
              <a:rPr lang="en-US" altLang="zh-TW" dirty="0" smtClean="0"/>
              <a:t>We </a:t>
            </a:r>
            <a:r>
              <a:rPr lang="en-US" altLang="zh-TW" dirty="0"/>
              <a:t>can invite some elderly people use our system and give some </a:t>
            </a:r>
            <a:r>
              <a:rPr lang="en-US" altLang="zh-TW" dirty="0" smtClean="0"/>
              <a:t>feedbacks</a:t>
            </a:r>
          </a:p>
          <a:p>
            <a:pPr lvl="1"/>
            <a:r>
              <a:rPr lang="en-US" altLang="zh-TW" dirty="0" smtClean="0"/>
              <a:t>Base </a:t>
            </a:r>
            <a:r>
              <a:rPr lang="en-US" altLang="zh-TW" dirty="0"/>
              <a:t>on those feedbacks to improve the labeling interface</a:t>
            </a:r>
            <a:endParaRPr lang="en-US" altLang="zh-TW" dirty="0" smtClean="0"/>
          </a:p>
          <a:p>
            <a:pPr lvl="0"/>
            <a:r>
              <a:rPr lang="en-US" altLang="zh-TW" dirty="0"/>
              <a:t>Developing more applications based on the activity-aware system</a:t>
            </a:r>
            <a:endParaRPr lang="zh-TW" altLang="zh-TW" dirty="0"/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service is simple that we only give alert message when the system monitors the </a:t>
            </a:r>
            <a:r>
              <a:rPr lang="en-US" altLang="zh-TW" dirty="0" smtClean="0"/>
              <a:t>abnormal activity labeled </a:t>
            </a:r>
            <a:r>
              <a:rPr lang="en-US" altLang="zh-TW" dirty="0"/>
              <a:t>by </a:t>
            </a:r>
            <a:r>
              <a:rPr lang="en-US" altLang="zh-TW" dirty="0" smtClean="0"/>
              <a:t>user</a:t>
            </a:r>
          </a:p>
          <a:p>
            <a:pPr lvl="1"/>
            <a:r>
              <a:rPr lang="en-US" altLang="zh-TW" dirty="0"/>
              <a:t>There are more useful applications can imply in </a:t>
            </a:r>
            <a:r>
              <a:rPr lang="en-US" altLang="zh-TW" dirty="0" smtClean="0"/>
              <a:t>the our healthcare system based </a:t>
            </a:r>
            <a:r>
              <a:rPr lang="en-US" altLang="zh-TW" dirty="0"/>
              <a:t>on the real-time monitoring </a:t>
            </a:r>
            <a:r>
              <a:rPr lang="en-US" altLang="zh-TW" dirty="0" smtClean="0"/>
              <a:t>activity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52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542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71800" y="3212976"/>
            <a:ext cx="3744416" cy="720080"/>
          </a:xfrm>
        </p:spPr>
        <p:txBody>
          <a:bodyPr/>
          <a:lstStyle/>
          <a:p>
            <a:pPr algn="ctr"/>
            <a:r>
              <a:rPr lang="en-US" altLang="zh-TW" sz="5400" dirty="0" smtClean="0"/>
              <a:t>Q &amp; A</a:t>
            </a:r>
            <a:endParaRPr lang="zh-TW" altLang="en-US" sz="4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53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261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71800" y="3212976"/>
            <a:ext cx="3744416" cy="720080"/>
          </a:xfrm>
        </p:spPr>
        <p:txBody>
          <a:bodyPr/>
          <a:lstStyle/>
          <a:p>
            <a:pPr algn="ctr"/>
            <a:r>
              <a:rPr lang="en-US" altLang="zh-TW" sz="5400" dirty="0" smtClean="0"/>
              <a:t>Appendix</a:t>
            </a:r>
            <a:endParaRPr lang="zh-TW" altLang="en-US" sz="4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54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620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Activity Recognition of Ambient Part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371600"/>
                <a:ext cx="8511480" cy="4895850"/>
              </a:xfrm>
            </p:spPr>
            <p:txBody>
              <a:bodyPr/>
              <a:lstStyle/>
              <a:p>
                <a:r>
                  <a:rPr lang="en-US" altLang="zh-TW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/>
                  <a:t> be the training </a:t>
                </a:r>
                <a:r>
                  <a:rPr lang="en-US" altLang="zh-TW" dirty="0" smtClean="0"/>
                  <a:t>set,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TW" dirty="0"/>
                  <a:t> </a:t>
                </a:r>
                <a:endParaRPr lang="en-US" altLang="zh-TW" dirty="0" smtClean="0"/>
              </a:p>
              <a:p>
                <a:r>
                  <a:rPr lang="en-US" altLang="zh-TW" dirty="0" smtClean="0"/>
                  <a:t>The </a:t>
                </a:r>
                <a:r>
                  <a:rPr lang="en-US" altLang="zh-TW" dirty="0"/>
                  <a:t>similarity measurement uses </a:t>
                </a:r>
                <a:r>
                  <a:rPr lang="en-US" altLang="zh-TW" dirty="0" smtClean="0"/>
                  <a:t>Hamming distance</a:t>
                </a:r>
              </a:p>
              <a:p>
                <a:endParaRPr lang="en-US" altLang="zh-TW" sz="1600" i="1" dirty="0"/>
              </a:p>
              <a:p>
                <a:pPr marL="0" indent="0">
                  <a:buNone/>
                </a:pPr>
                <a:endParaRPr lang="en-US" altLang="zh-TW" i="1" dirty="0"/>
              </a:p>
              <a:p>
                <a:r>
                  <a:rPr lang="en-US" altLang="zh-TW" dirty="0" smtClean="0"/>
                  <a:t>The identity function</a:t>
                </a:r>
              </a:p>
              <a:p>
                <a:pPr marL="0" indent="0">
                  <a:buNone/>
                </a:pPr>
                <a:r>
                  <a:rPr lang="en-US" altLang="zh-TW" i="1" dirty="0" smtClean="0"/>
                  <a:t/>
                </a:r>
                <a:br>
                  <a:rPr lang="en-US" altLang="zh-TW" i="1" dirty="0" smtClean="0"/>
                </a:br>
                <a:endParaRPr lang="en-US" altLang="zh-TW" i="1" dirty="0" smtClean="0"/>
              </a:p>
              <a:p>
                <a:pPr lvl="1"/>
                <a:r>
                  <a:rPr lang="en-US" altLang="zh-TW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 smtClean="0"/>
                  <a:t>is the </a:t>
                </a:r>
                <a:r>
                  <a:rPr lang="en-US" altLang="zh-TW" dirty="0"/>
                  <a:t>cluster </a:t>
                </a:r>
                <a:r>
                  <a:rPr lang="en-US" altLang="zh-TW" dirty="0" smtClean="0"/>
                  <a:t>head for </a:t>
                </a:r>
                <a:r>
                  <a:rPr lang="en-US" altLang="zh-TW" dirty="0" err="1" smtClean="0"/>
                  <a:t>i</a:t>
                </a:r>
                <a:r>
                  <a:rPr lang="en-US" altLang="zh-TW" baseline="30000" dirty="0" err="1" smtClean="0"/>
                  <a:t>th</a:t>
                </a:r>
                <a:r>
                  <a:rPr lang="en-US" altLang="zh-TW" dirty="0" smtClean="0"/>
                  <a:t> </a:t>
                </a:r>
                <a:r>
                  <a:rPr lang="en-US" altLang="zh-TW" dirty="0"/>
                  <a:t>neighbor of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The number of neighbors with cluster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altLang="zh-TW" i="1" dirty="0"/>
              </a:p>
              <a:p>
                <a:endParaRPr lang="zh-TW" altLang="en-US" i="1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371600"/>
                <a:ext cx="8511480" cy="4895850"/>
              </a:xfrm>
              <a:blipFill rotWithShape="0">
                <a:blip r:embed="rId3"/>
                <a:stretch>
                  <a:fillRect l="-501" t="-11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55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245010" y="2336383"/>
                <a:ext cx="4027028" cy="9326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TW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TW" altLang="en-US" sz="20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TW" alt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TW" altLang="en-US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TW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TW" alt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TW" altLang="en-US" sz="20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TW" alt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010" y="2336383"/>
                <a:ext cx="4027028" cy="93262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237650" y="3738182"/>
                <a:ext cx="4531084" cy="7788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z="2000" smtClean="0">
                          <a:latin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sz="2000" i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TW" altLang="en-US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zh-TW" altLang="en-US" sz="20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zh-TW" altLang="en-US" sz="2000" i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zh-TW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TW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TW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zh-TW" altLang="en-US" sz="20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  <m:t>𝑡h𝑒𝑛</m:t>
                              </m:r>
                              <m:r>
                                <a:rPr lang="zh-TW" altLang="en-US" sz="20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  <m:r>
                                <a:rPr lang="zh-TW" altLang="en-US" sz="20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zh-TW" altLang="en-US" sz="2000" i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e>
                            <m:e>
                              <m:r>
                                <a:rPr lang="zh-TW" altLang="en-US" sz="2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zh-TW" altLang="en-US" sz="20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  <m:t>𝑡h𝑒𝑛</m:t>
                              </m:r>
                              <m:r>
                                <a:rPr lang="zh-TW" altLang="en-US" sz="20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  <m:r>
                                <a:rPr lang="zh-TW" altLang="en-US" sz="20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zh-TW" altLang="en-US" sz="2000" i="0">
                                  <a:latin typeface="Cambria Math" panose="02040503050406030204" pitchFamily="18" charset="0"/>
                                </a:rPr>
                                <m:t> 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650" y="3738182"/>
                <a:ext cx="4531084" cy="7788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059832" y="5715792"/>
                <a:ext cx="2541400" cy="8392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z="2000" smtClean="0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sz="2000" i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zh-TW" altLang="en-US" sz="2000" i="0">
                              <a:latin typeface="Cambria Math" panose="02040503050406030204" pitchFamily="18" charset="0"/>
                            </a:rPr>
                            <m:t>δ</m:t>
                          </m:r>
                          <m:d>
                            <m:dPr>
                              <m:ctrlP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TW" altLang="en-US" sz="2000" i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zh-TW" altLang="en-US" sz="2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TW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TW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TW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5715792"/>
                <a:ext cx="2541400" cy="83926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49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Activity Recognition of Ambient Part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371600"/>
                <a:ext cx="8511480" cy="4895850"/>
              </a:xfrm>
            </p:spPr>
            <p:txBody>
              <a:bodyPr/>
              <a:lstStyle/>
              <a:p>
                <a:r>
                  <a:rPr lang="en-US" altLang="zh-TW" dirty="0"/>
                  <a:t>The function of weight voting is used to determine </a:t>
                </a:r>
                <a:r>
                  <a:rPr lang="en-US" altLang="zh-TW" dirty="0" smtClean="0"/>
                  <a:t>one instance </a:t>
                </a:r>
                <a:r>
                  <a:rPr lang="en-US" altLang="zh-TW" dirty="0"/>
                  <a:t>belongs to which </a:t>
                </a:r>
                <a:r>
                  <a:rPr lang="en-US" altLang="zh-TW" dirty="0" smtClean="0"/>
                  <a:t>cluster</a:t>
                </a:r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r>
                  <a:rPr lang="en-US" altLang="zh-TW" dirty="0"/>
                  <a:t>The instance will belong to the closet cluster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zh-TW" altLang="en-US" i="1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371600"/>
                <a:ext cx="8511480" cy="4895850"/>
              </a:xfrm>
              <a:blipFill rotWithShape="0">
                <a:blip r:embed="rId2"/>
                <a:stretch>
                  <a:fillRect l="-501" t="-1121" r="-15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56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635896" y="2348880"/>
                <a:ext cx="1310167" cy="670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𝑑𝑖𝑠𝑡</m:t>
                          </m:r>
                        </m:den>
                      </m:f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348880"/>
                <a:ext cx="1310167" cy="6706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741619" y="3996856"/>
                <a:ext cx="3523144" cy="8392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TW" altLang="en-US" sz="200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p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TW" altLang="en-US" sz="2000" i="0">
                          <a:latin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TW" altLang="en-US" sz="2000" i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TW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TW" alt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m:rPr>
                          <m:sty m:val="p"/>
                        </m:rPr>
                        <a:rPr lang="zh-TW" altLang="en-US" sz="2000" i="0">
                          <a:latin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sz="2000" i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619" y="3996856"/>
                <a:ext cx="3523144" cy="83926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934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Activity Recognition of </a:t>
            </a:r>
            <a:r>
              <a:rPr lang="en-US" altLang="zh-TW" dirty="0" smtClean="0"/>
              <a:t>Vital Sign </a:t>
            </a:r>
            <a:r>
              <a:rPr lang="en-US" altLang="zh-TW" dirty="0"/>
              <a:t>Part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371600"/>
            <a:ext cx="8655496" cy="48958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dirty="0" smtClean="0"/>
              <a:t>The topic model is constructed by Two Layer </a:t>
            </a:r>
            <a:r>
              <a:rPr lang="en-US" altLang="zh-TW" dirty="0" err="1" smtClean="0"/>
              <a:t>Dirichlet</a:t>
            </a:r>
            <a:r>
              <a:rPr lang="en-US" altLang="zh-TW" dirty="0" smtClean="0"/>
              <a:t> process mixture model (2LDPMM)</a:t>
            </a:r>
          </a:p>
          <a:p>
            <a:r>
              <a:rPr lang="en-US" altLang="zh-TW" dirty="0" smtClean="0"/>
              <a:t>2LDPMM is a non-parametric unsupervised learning inference model</a:t>
            </a:r>
          </a:p>
          <a:p>
            <a:pPr lvl="1"/>
            <a:r>
              <a:rPr lang="en-US" altLang="zh-TW" dirty="0" smtClean="0"/>
              <a:t>It’s </a:t>
            </a:r>
            <a:r>
              <a:rPr lang="en-US" altLang="zh-TW" dirty="0"/>
              <a:t>hard to define the specific number of kinds of hand’s waving </a:t>
            </a:r>
            <a:r>
              <a:rPr lang="en-US" altLang="zh-TW" dirty="0" smtClean="0"/>
              <a:t>motions</a:t>
            </a:r>
          </a:p>
          <a:p>
            <a:pPr lvl="1"/>
            <a:r>
              <a:rPr lang="en-US" altLang="zh-TW" dirty="0" smtClean="0"/>
              <a:t>2LDPMM is a data-driven method, so</a:t>
            </a:r>
            <a:r>
              <a:rPr lang="en-US" altLang="zh-TW" dirty="0"/>
              <a:t> </a:t>
            </a:r>
            <a:r>
              <a:rPr lang="en-US" altLang="zh-TW" dirty="0" smtClean="0"/>
              <a:t>it </a:t>
            </a:r>
            <a:r>
              <a:rPr lang="en-US" altLang="zh-TW" dirty="0"/>
              <a:t>can find different kinds of hand’s waving motion from raw data without given a specific </a:t>
            </a:r>
            <a:r>
              <a:rPr lang="en-US" altLang="zh-TW" dirty="0" smtClean="0"/>
              <a:t>number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57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70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Dirichlet</a:t>
            </a:r>
            <a:r>
              <a:rPr lang="en-US" altLang="zh-TW" dirty="0"/>
              <a:t> </a:t>
            </a:r>
            <a:r>
              <a:rPr lang="en-US" altLang="zh-TW" dirty="0" smtClean="0"/>
              <a:t>Process Mixture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371600"/>
                <a:ext cx="8655496" cy="4895850"/>
              </a:xfr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dirty="0" smtClean="0"/>
                  <a:t>Dirichlet distribution is the conjugate prior of multinomial distribution</a:t>
                </a:r>
              </a:p>
              <a:p>
                <a:r>
                  <a:rPr lang="en-US" altLang="zh-TW" dirty="0" smtClean="0"/>
                  <a:t>Binomial distribution</a:t>
                </a:r>
              </a:p>
              <a:p>
                <a:pPr marL="0" indent="0">
                  <a:buNone/>
                </a:pPr>
                <a:endParaRPr lang="en-US" altLang="zh-TW" sz="5400" dirty="0"/>
              </a:p>
              <a:p>
                <a:r>
                  <a:rPr lang="en-US" altLang="zh-TW" dirty="0" smtClean="0"/>
                  <a:t>Multinomial distribution</a:t>
                </a:r>
              </a:p>
              <a:p>
                <a:endParaRPr lang="en-US" altLang="zh-TW" sz="1100" dirty="0" smtClean="0"/>
              </a:p>
              <a:p>
                <a:endParaRPr lang="en-US" altLang="zh-TW" sz="1100" dirty="0"/>
              </a:p>
              <a:p>
                <a:endParaRPr lang="en-US" altLang="zh-TW" sz="1100" dirty="0" smtClean="0"/>
              </a:p>
              <a:p>
                <a:endParaRPr lang="en-US" altLang="zh-TW" sz="1100" dirty="0"/>
              </a:p>
              <a:p>
                <a:endParaRPr lang="en-US" altLang="zh-TW" sz="1100" dirty="0" smtClean="0"/>
              </a:p>
              <a:p>
                <a:pPr lvl="1"/>
                <a:r>
                  <a:rPr lang="en-US" altLang="zh-TW" dirty="0" smtClean="0"/>
                  <a:t>Where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nary>
                  </m:oMath>
                </a14:m>
                <a:r>
                  <a:rPr lang="en-US" altLang="zh-TW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371600"/>
                <a:ext cx="8655496" cy="4895850"/>
              </a:xfrm>
              <a:blipFill rotWithShape="0">
                <a:blip r:embed="rId3"/>
                <a:stretch>
                  <a:fillRect l="-493" t="-1121" b="-115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58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593522" y="4499220"/>
                <a:ext cx="4230452" cy="6660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nary>
                            <m:naryPr>
                              <m:chr m:val="∏"/>
                              <m:limLoc m:val="subSup"/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nary>
                        </m:den>
                      </m:f>
                      <m:sSubSup>
                        <m:sSubSup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522" y="4499220"/>
                <a:ext cx="4230452" cy="6660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630743" y="2996952"/>
                <a:ext cx="3830600" cy="544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743" y="2996952"/>
                <a:ext cx="3830600" cy="5442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09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Dirichlet</a:t>
            </a:r>
            <a:r>
              <a:rPr lang="en-US" altLang="zh-TW" dirty="0"/>
              <a:t> </a:t>
            </a:r>
            <a:r>
              <a:rPr lang="en-US" altLang="zh-TW" dirty="0" smtClean="0"/>
              <a:t>Process Mixture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371600"/>
                <a:ext cx="8655496" cy="4895850"/>
              </a:xfr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dirty="0" smtClean="0"/>
                  <a:t>Dirichlet distribution is the conjugate prior of multinomial distribution</a:t>
                </a:r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Where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 altLang="zh-TW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Two parameters</a:t>
                </a:r>
              </a:p>
              <a:p>
                <a:pPr lvl="1"/>
                <a:r>
                  <a:rPr lang="en-US" altLang="zh-TW" dirty="0" smtClean="0"/>
                  <a:t>Concentration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b="0" dirty="0" smtClean="0"/>
              </a:p>
              <a:p>
                <a:pPr lvl="1"/>
                <a:r>
                  <a:rPr lang="en-US" altLang="zh-TW" dirty="0" smtClean="0"/>
                  <a:t>Base measure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371600"/>
                <a:ext cx="8655496" cy="4895850"/>
              </a:xfrm>
              <a:blipFill rotWithShape="0">
                <a:blip r:embed="rId3"/>
                <a:stretch>
                  <a:fillRect l="-493" t="-112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59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516109" y="2492896"/>
                <a:ext cx="3974165" cy="750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limLoc m:val="subSup"/>
                              <m:supHide m:val="on"/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l-GR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el-GR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nary>
                        <m:naryPr>
                          <m:chr m:val="∏"/>
                          <m:supHide m:val="on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0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109" y="2492896"/>
                <a:ext cx="3974165" cy="7500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群組 16"/>
          <p:cNvGrpSpPr/>
          <p:nvPr/>
        </p:nvGrpSpPr>
        <p:grpSpPr>
          <a:xfrm>
            <a:off x="861794" y="5305349"/>
            <a:ext cx="1733808" cy="1508027"/>
            <a:chOff x="861794" y="5305349"/>
            <a:chExt cx="1733808" cy="1508027"/>
          </a:xfrm>
        </p:grpSpPr>
        <p:pic>
          <p:nvPicPr>
            <p:cNvPr id="8" name="Picture 2" descr="http://www.columbia.edu/%7Ecjd11/charles_dimaggio/DIRE/resources/Bayes/Bayes1/dirichlet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772" b="58005"/>
            <a:stretch/>
          </p:blipFill>
          <p:spPr bwMode="auto">
            <a:xfrm>
              <a:off x="901621" y="5305349"/>
              <a:ext cx="1654155" cy="1219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861794" y="6559460"/>
                  <a:ext cx="173380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05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05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105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1050" b="0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=3.5 </m:t>
                      </m:r>
                      <m:sSub>
                        <m:sSubPr>
                          <m:ctrlPr>
                            <a:rPr lang="en-US" altLang="zh-TW" sz="1050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050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105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1050" i="1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=3.5</m:t>
                      </m:r>
                    </m:oMath>
                  </a14:m>
                  <a:r>
                    <a:rPr lang="zh-TW" altLang="en-US" sz="1050" dirty="0" smtClean="0">
                      <a:solidFill>
                        <a:srgbClr val="8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050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050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105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1050" i="1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=3.5</m:t>
                      </m:r>
                    </m:oMath>
                  </a14:m>
                  <a:endParaRPr lang="zh-TW" altLang="en-US" sz="1050" dirty="0">
                    <a:solidFill>
                      <a:srgbClr val="80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794" y="6559460"/>
                  <a:ext cx="1733808" cy="25391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群組 15"/>
          <p:cNvGrpSpPr/>
          <p:nvPr/>
        </p:nvGrpSpPr>
        <p:grpSpPr>
          <a:xfrm>
            <a:off x="2843808" y="5298112"/>
            <a:ext cx="1706557" cy="1532280"/>
            <a:chOff x="2659772" y="5298112"/>
            <a:chExt cx="1706557" cy="1532280"/>
          </a:xfrm>
        </p:grpSpPr>
        <p:pic>
          <p:nvPicPr>
            <p:cNvPr id="9" name="Picture 2" descr="http://www.columbia.edu/%7Ecjd11/charles_dimaggio/DIRE/resources/Bayes/Bayes1/dirichlet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291" b="57756"/>
            <a:stretch/>
          </p:blipFill>
          <p:spPr bwMode="auto">
            <a:xfrm>
              <a:off x="2711177" y="5298112"/>
              <a:ext cx="1572791" cy="1227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/>
                <p:cNvSpPr txBox="1"/>
                <p:nvPr/>
              </p:nvSpPr>
              <p:spPr>
                <a:xfrm>
                  <a:off x="2659772" y="6576476"/>
                  <a:ext cx="1706557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05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05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105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1050" b="0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=10 </m:t>
                      </m:r>
                      <m:sSub>
                        <m:sSubPr>
                          <m:ctrlPr>
                            <a:rPr lang="en-US" altLang="zh-TW" sz="1050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050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105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1050" i="1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=3.5</m:t>
                      </m:r>
                    </m:oMath>
                  </a14:m>
                  <a:r>
                    <a:rPr lang="zh-TW" altLang="en-US" sz="1050" dirty="0" smtClean="0">
                      <a:solidFill>
                        <a:srgbClr val="8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050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050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105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1050" i="1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=3.5</m:t>
                      </m:r>
                    </m:oMath>
                  </a14:m>
                  <a:endParaRPr lang="zh-TW" altLang="en-US" sz="1050" dirty="0">
                    <a:solidFill>
                      <a:srgbClr val="8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字方塊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9772" y="6576476"/>
                  <a:ext cx="1706557" cy="25391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群組 14"/>
          <p:cNvGrpSpPr/>
          <p:nvPr/>
        </p:nvGrpSpPr>
        <p:grpSpPr>
          <a:xfrm>
            <a:off x="4854830" y="5298112"/>
            <a:ext cx="1706557" cy="1488584"/>
            <a:chOff x="4470779" y="5301208"/>
            <a:chExt cx="1706557" cy="1488584"/>
          </a:xfrm>
        </p:grpSpPr>
        <p:pic>
          <p:nvPicPr>
            <p:cNvPr id="2050" name="Picture 2" descr="http://www.columbia.edu/%7Ecjd11/charles_dimaggio/DIRE/resources/Bayes/Bayes1/dirichlet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319" r="48808" b="5544"/>
            <a:stretch/>
          </p:blipFill>
          <p:spPr bwMode="auto">
            <a:xfrm>
              <a:off x="4502087" y="5301208"/>
              <a:ext cx="1652985" cy="1224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/>
                <p:cNvSpPr txBox="1"/>
                <p:nvPr/>
              </p:nvSpPr>
              <p:spPr>
                <a:xfrm>
                  <a:off x="4470779" y="6535876"/>
                  <a:ext cx="1706557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05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05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105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1050" b="0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=3.5 </m:t>
                      </m:r>
                      <m:sSub>
                        <m:sSubPr>
                          <m:ctrlPr>
                            <a:rPr lang="en-US" altLang="zh-TW" sz="1050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050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105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1050" i="1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050" b="0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a14:m>
                  <a:r>
                    <a:rPr lang="zh-TW" altLang="en-US" sz="1050" dirty="0" smtClean="0">
                      <a:solidFill>
                        <a:srgbClr val="8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050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050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105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1050" i="1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=3.5</m:t>
                      </m:r>
                    </m:oMath>
                  </a14:m>
                  <a:endParaRPr lang="zh-TW" altLang="en-US" sz="1050" dirty="0">
                    <a:solidFill>
                      <a:srgbClr val="80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字方塊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779" y="6535876"/>
                  <a:ext cx="1706557" cy="25391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群組 10"/>
          <p:cNvGrpSpPr/>
          <p:nvPr/>
        </p:nvGrpSpPr>
        <p:grpSpPr>
          <a:xfrm>
            <a:off x="6906027" y="5298112"/>
            <a:ext cx="1706557" cy="1453026"/>
            <a:chOff x="6331023" y="5301208"/>
            <a:chExt cx="1706557" cy="1453026"/>
          </a:xfrm>
        </p:grpSpPr>
        <p:pic>
          <p:nvPicPr>
            <p:cNvPr id="10" name="Picture 2" descr="http://www.columbia.edu/%7Ecjd11/charles_dimaggio/DIRE/resources/Bayes/Bayes1/dirichlet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933" t="53576" b="4287"/>
            <a:stretch/>
          </p:blipFill>
          <p:spPr bwMode="auto">
            <a:xfrm>
              <a:off x="6364146" y="5301208"/>
              <a:ext cx="1584374" cy="1224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/>
                <p:cNvSpPr txBox="1"/>
                <p:nvPr/>
              </p:nvSpPr>
              <p:spPr>
                <a:xfrm>
                  <a:off x="6331023" y="6500318"/>
                  <a:ext cx="1706557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05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05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105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1050" b="0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=3.5 </m:t>
                      </m:r>
                      <m:sSub>
                        <m:sSubPr>
                          <m:ctrlPr>
                            <a:rPr lang="en-US" altLang="zh-TW" sz="1050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050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105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1050" i="1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050" b="0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3.5</m:t>
                      </m:r>
                    </m:oMath>
                  </a14:m>
                  <a:r>
                    <a:rPr lang="zh-TW" altLang="en-US" sz="1050" dirty="0" smtClean="0">
                      <a:solidFill>
                        <a:srgbClr val="8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050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050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1050" b="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1050" i="1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050" b="0" i="1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a14:m>
                  <a:endParaRPr lang="zh-TW" altLang="en-US" sz="1050" dirty="0">
                    <a:solidFill>
                      <a:srgbClr val="80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字方塊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023" y="6500318"/>
                  <a:ext cx="1706557" cy="25391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9629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371600"/>
            <a:ext cx="8439472" cy="4895850"/>
          </a:xfrm>
        </p:spPr>
        <p:txBody>
          <a:bodyPr/>
          <a:lstStyle/>
          <a:p>
            <a:pPr algn="just"/>
            <a:r>
              <a:rPr lang="en-US" altLang="zh-TW" dirty="0" smtClean="0"/>
              <a:t>We propose a system that helps caregivers recognize elders’ ADL in their home</a:t>
            </a:r>
          </a:p>
          <a:p>
            <a:pPr lvl="1" algn="just">
              <a:lnSpc>
                <a:spcPct val="150000"/>
              </a:lnSpc>
            </a:pPr>
            <a:r>
              <a:rPr lang="en-US" altLang="zh-TW" sz="2400" dirty="0" smtClean="0"/>
              <a:t>Monitoring elders activities in real-time</a:t>
            </a:r>
          </a:p>
          <a:p>
            <a:pPr lvl="1" algn="just">
              <a:lnSpc>
                <a:spcPct val="150000"/>
              </a:lnSpc>
            </a:pPr>
            <a:r>
              <a:rPr lang="en-US" altLang="zh-TW" sz="2400" dirty="0"/>
              <a:t>Discovering </a:t>
            </a:r>
            <a:r>
              <a:rPr lang="en-US" altLang="zh-TW" sz="2400" dirty="0" smtClean="0"/>
              <a:t>new activities</a:t>
            </a:r>
            <a:endParaRPr lang="en-US" altLang="zh-TW" sz="2400" dirty="0"/>
          </a:p>
          <a:p>
            <a:r>
              <a:rPr lang="en-US" altLang="zh-TW" dirty="0"/>
              <a:t>Propose a model to categorize raw sensor data into fewer quantity of  clusters</a:t>
            </a:r>
          </a:p>
          <a:p>
            <a:pPr lvl="1">
              <a:lnSpc>
                <a:spcPct val="150000"/>
              </a:lnSpc>
            </a:pPr>
            <a:r>
              <a:rPr lang="en-US" altLang="zh-TW" sz="2400" dirty="0" smtClean="0"/>
              <a:t>Labeling activity with fewer efforts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6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221088"/>
            <a:ext cx="2448272" cy="18362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7377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Dirichlet</a:t>
            </a:r>
            <a:r>
              <a:rPr lang="en-US" altLang="zh-TW" dirty="0"/>
              <a:t> </a:t>
            </a:r>
            <a:r>
              <a:rPr lang="en-US" altLang="zh-TW" dirty="0" smtClean="0"/>
              <a:t>Process Mixture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371600"/>
                <a:ext cx="8655496" cy="4895850"/>
              </a:xfr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dirty="0" smtClean="0"/>
                  <a:t>Dirichlet process (DP) is an infinite-dimensional generalization of </a:t>
                </a:r>
                <a:r>
                  <a:rPr lang="en-US" altLang="zh-TW" dirty="0" err="1" smtClean="0"/>
                  <a:t>Dirichlet</a:t>
                </a:r>
                <a:r>
                  <a:rPr lang="en-US" altLang="zh-TW" dirty="0" smtClean="0"/>
                  <a:t> distribution</a:t>
                </a:r>
              </a:p>
              <a:p>
                <a:r>
                  <a:rPr lang="en-US" altLang="zh-TW" dirty="0" smtClean="0"/>
                  <a:t>DP also has two parameters</a:t>
                </a:r>
              </a:p>
              <a:p>
                <a:pPr lvl="1"/>
                <a:r>
                  <a:rPr lang="en-US" altLang="zh-TW" dirty="0" smtClean="0"/>
                  <a:t>Strength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TW" dirty="0" smtClean="0"/>
                  <a:t> likes an inverse-variance of DP</a:t>
                </a:r>
              </a:p>
              <a:p>
                <a:pPr lvl="1"/>
                <a:r>
                  <a:rPr lang="en-US" altLang="zh-TW" dirty="0" smtClean="0"/>
                  <a:t>Base distribution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TW" dirty="0" smtClean="0"/>
                  <a:t> likes the mean of DP</a:t>
                </a:r>
              </a:p>
              <a:p>
                <a:r>
                  <a:rPr lang="en-US" altLang="zh-TW" dirty="0" smtClean="0"/>
                  <a:t>If for any partition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/>
                  <a:t> of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𝕩</m:t>
                    </m:r>
                  </m:oMath>
                </a14:m>
                <a:r>
                  <a:rPr lang="en-US" altLang="zh-TW" dirty="0" smtClean="0"/>
                  <a:t>: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371600"/>
                <a:ext cx="8655496" cy="4895850"/>
              </a:xfrm>
              <a:blipFill rotWithShape="0">
                <a:blip r:embed="rId3"/>
                <a:stretch>
                  <a:fillRect l="-493" t="-112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60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491880" y="4365104"/>
                <a:ext cx="19016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DP</m:t>
                      </m:r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altLang="zh-TW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4365104"/>
                <a:ext cx="1901674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441443" y="4221088"/>
                <a:ext cx="65346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43" y="4221088"/>
                <a:ext cx="653460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026" r="-1213" b="-377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7824" y="4824571"/>
            <a:ext cx="3122315" cy="170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7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Dirichlet</a:t>
            </a:r>
            <a:r>
              <a:rPr lang="en-US" altLang="zh-TW" dirty="0"/>
              <a:t> </a:t>
            </a:r>
            <a:r>
              <a:rPr lang="en-US" altLang="zh-TW" dirty="0" smtClean="0"/>
              <a:t>Mixture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371600"/>
                <a:ext cx="8655496" cy="4895850"/>
              </a:xfr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dirty="0" err="1" smtClean="0"/>
                  <a:t>Dirichlet</a:t>
                </a:r>
                <a:r>
                  <a:rPr lang="en-US" altLang="zh-TW" dirty="0" smtClean="0"/>
                  <a:t> process mixture model generalizes finite mixture models</a:t>
                </a:r>
              </a:p>
              <a:p>
                <a:pPr lvl="1"/>
                <a:r>
                  <a:rPr lang="en-US" altLang="zh-TW" dirty="0" smtClean="0"/>
                  <a:t>Total number of mixture components can be infinite</a:t>
                </a:r>
              </a:p>
              <a:p>
                <a:r>
                  <a:rPr lang="en-US" altLang="zh-TW" dirty="0" smtClean="0"/>
                  <a:t>Using the </a:t>
                </a:r>
                <a:r>
                  <a:rPr lang="en-US" altLang="zh-TW" dirty="0" err="1" smtClean="0"/>
                  <a:t>Dirichlet</a:t>
                </a:r>
                <a:r>
                  <a:rPr lang="en-US" altLang="zh-TW" dirty="0" smtClean="0"/>
                  <a:t> distribution to construct a finite mixture model</a:t>
                </a:r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sz="1400" dirty="0" smtClean="0"/>
              </a:p>
              <a:p>
                <a:pPr lvl="1"/>
                <a:r>
                  <a:rPr lang="en-US" altLang="zh-TW" dirty="0" smtClean="0"/>
                  <a:t>A data point is drawn from the mixture model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lvl="1"/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371600"/>
                <a:ext cx="8655496" cy="4895850"/>
              </a:xfrm>
              <a:blipFill rotWithShape="0">
                <a:blip r:embed="rId3"/>
                <a:stretch>
                  <a:fillRect l="-493" t="-112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61</a:t>
            </a:fld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1977523" y="3520727"/>
            <a:ext cx="5051337" cy="1788897"/>
            <a:chOff x="1475656" y="3861048"/>
            <a:chExt cx="5051337" cy="17888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2675735" y="3861048"/>
                  <a:ext cx="3116879" cy="11440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a14:m>
                  <a:r>
                    <a:rPr lang="zh-TW" altLang="en-US" sz="2400" dirty="0"/>
                    <a:t> </a:t>
                  </a:r>
                  <a:r>
                    <a:rPr lang="en-US" altLang="zh-TW" sz="2400" dirty="0"/>
                    <a:t>for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1,…,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a14:m>
                  <a:endParaRPr lang="en-US" altLang="zh-TW" sz="2400" i="1" dirty="0" smtClean="0">
                    <a:latin typeface="Cambria Math" panose="02040503050406030204" pitchFamily="18" charset="0"/>
                  </a:endParaRPr>
                </a:p>
                <a:p>
                  <a:r>
                    <a:rPr lang="en-US" altLang="zh-TW" sz="2400" b="0" i="1" dirty="0" smtClean="0">
                      <a:latin typeface="Cambria Math" panose="02040503050406030204" pitchFamily="18" charset="0"/>
                    </a:rPr>
                    <a:t/>
                  </a:r>
                  <a:br>
                    <a:rPr lang="en-US" altLang="zh-TW" sz="2400" b="0" i="1" dirty="0" smtClean="0">
                      <a:latin typeface="Cambria Math" panose="02040503050406030204" pitchFamily="18" charset="0"/>
                    </a:rPr>
                  </a:br>
                  <a:endParaRPr lang="en-US" altLang="zh-TW" sz="2400" b="0" i="1" dirty="0" smtClean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5735" y="3861048"/>
                  <a:ext cx="3116879" cy="11440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320" t="-797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475656" y="4149080"/>
                  <a:ext cx="4531177" cy="74546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𝐷𝑖𝑟𝑖𝑐h𝑙𝑒𝑡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den>
                            </m:f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f>
                              <m:f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4149080"/>
                  <a:ext cx="4531177" cy="74546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2627784" y="4735689"/>
                  <a:ext cx="389920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𝑀𝑢𝑙𝑡𝑖𝑛𝑜𝑚𝑖𝑎𝑙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7784" y="4735689"/>
                  <a:ext cx="3899209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2627784" y="5152245"/>
                  <a:ext cx="1814664" cy="4977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7784" y="5152245"/>
                  <a:ext cx="1814664" cy="49770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7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224541" y="5833769"/>
                <a:ext cx="2557302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541" y="5833769"/>
                <a:ext cx="2557302" cy="95782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67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Dirichlet</a:t>
            </a:r>
            <a:r>
              <a:rPr lang="en-US" altLang="zh-TW" dirty="0"/>
              <a:t> </a:t>
            </a:r>
            <a:r>
              <a:rPr lang="en-US" altLang="zh-TW" dirty="0" smtClean="0"/>
              <a:t>Process Mixture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371600"/>
                <a:ext cx="8655496" cy="4895850"/>
              </a:xfr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TW" dirty="0" smtClean="0"/>
                  <a:t>Using the </a:t>
                </a:r>
                <a:r>
                  <a:rPr lang="en-US" altLang="zh-TW" dirty="0" err="1" smtClean="0"/>
                  <a:t>Dirichlet</a:t>
                </a:r>
                <a:r>
                  <a:rPr lang="en-US" altLang="zh-TW" dirty="0" smtClean="0"/>
                  <a:t> process to construct an infinite mixture model</a:t>
                </a:r>
              </a:p>
              <a:p>
                <a:pPr lvl="1"/>
                <a:r>
                  <a:rPr lang="en-US" altLang="zh-TW" dirty="0" smtClean="0"/>
                  <a:t>In other words, let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altLang="zh-TW" dirty="0" smtClean="0"/>
              </a:p>
              <a:p>
                <a:pPr lvl="1"/>
                <a:endParaRPr lang="en-US" altLang="zh-TW" dirty="0" smtClean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 smtClean="0"/>
              </a:p>
              <a:p>
                <a:pPr marL="457200" lvl="1" indent="0">
                  <a:buNone/>
                </a:pP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The mixture model becomes </a:t>
                </a:r>
                <a:endParaRPr lang="en-US" altLang="zh-TW" dirty="0"/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371600"/>
                <a:ext cx="8655496" cy="4895850"/>
              </a:xfrm>
              <a:blipFill rotWithShape="0">
                <a:blip r:embed="rId3"/>
                <a:stretch>
                  <a:fillRect l="-493" t="-112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62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339752" y="5062935"/>
                <a:ext cx="2557302" cy="957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5062935"/>
                <a:ext cx="2557302" cy="9578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/>
          <p:cNvGrpSpPr/>
          <p:nvPr/>
        </p:nvGrpSpPr>
        <p:grpSpPr>
          <a:xfrm>
            <a:off x="2411760" y="2874143"/>
            <a:ext cx="1801244" cy="1295444"/>
            <a:chOff x="2741504" y="3450193"/>
            <a:chExt cx="1801244" cy="12954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2843808" y="3904384"/>
                  <a:ext cx="75572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altLang="zh-TW" sz="2400" i="1" dirty="0" smtClean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808" y="3904384"/>
                  <a:ext cx="75572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871" r="-8871" b="-180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2741504" y="4283972"/>
                  <a:ext cx="171604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1504" y="4283972"/>
                  <a:ext cx="1716047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/>
                <p:cNvSpPr txBox="1"/>
                <p:nvPr/>
              </p:nvSpPr>
              <p:spPr>
                <a:xfrm>
                  <a:off x="2839461" y="3450193"/>
                  <a:ext cx="170328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𝐷𝑃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TW" sz="2400" i="1" dirty="0" smtClean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" name="文字方塊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9461" y="3450193"/>
                  <a:ext cx="1703287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943" r="-6093" b="-3770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40152" y="2348880"/>
            <a:ext cx="2462065" cy="33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7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568952" cy="679104"/>
          </a:xfrm>
        </p:spPr>
        <p:txBody>
          <a:bodyPr/>
          <a:lstStyle/>
          <a:p>
            <a:r>
              <a:rPr lang="en-US" altLang="zh-TW" dirty="0" smtClean="0"/>
              <a:t>Adaptive Learning on Online Mode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371600"/>
                <a:ext cx="8583488" cy="4895850"/>
              </a:xfr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zh-Hant" dirty="0" smtClean="0"/>
                  <a:t>A case-based reasoning measurement is denoted as </a:t>
                </a:r>
                <a14:m>
                  <m:oMath xmlns:m="http://schemas.openxmlformats.org/officeDocument/2006/math">
                    <m:r>
                      <a:rPr lang="en-US" altLang="zh-Hant">
                        <a:latin typeface="Cambria Math" panose="02040503050406030204" pitchFamily="18" charset="0"/>
                      </a:rPr>
                      <m:t>𝐶𝐵𝑅</m:t>
                    </m:r>
                  </m:oMath>
                </a14:m>
                <a:endParaRPr lang="en-US" altLang="zh-Hant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Hant">
                        <a:latin typeface="Cambria Math" panose="02040503050406030204" pitchFamily="18" charset="0"/>
                      </a:rPr>
                      <m:t>𝐶𝐵</m:t>
                    </m:r>
                  </m:oMath>
                </a14:m>
                <a:r>
                  <a:rPr lang="en-US" altLang="zh-Hant" dirty="0"/>
                  <a:t> is denoted as a set of input description </a:t>
                </a:r>
                <a14:m>
                  <m:oMath xmlns:m="http://schemas.openxmlformats.org/officeDocument/2006/math">
                    <m:r>
                      <a:rPr lang="en-US" altLang="zh-Hant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Hant" dirty="0"/>
                  <a:t> for which a service </a:t>
                </a:r>
                <a14:m>
                  <m:oMath xmlns:m="http://schemas.openxmlformats.org/officeDocument/2006/math">
                    <m:r>
                      <a:rPr lang="en-US" altLang="zh-Hant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Hant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Hant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Hant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Hant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Hant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Hant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Hant" dirty="0"/>
                  <a:t> is in the case base</a:t>
                </a:r>
              </a:p>
              <a:p>
                <a:r>
                  <a:rPr lang="en-US" altLang="zh-Hant" dirty="0"/>
                  <a:t>A similarity function is mapping to </a:t>
                </a:r>
                <a:r>
                  <a:rPr lang="en-US" altLang="zh-Hant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Hant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Hant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Hant">
                        <a:latin typeface="Cambria Math" panose="02040503050406030204" pitchFamily="18" charset="0"/>
                      </a:rPr>
                      <m:t>𝐶𝐵𝑅</m:t>
                    </m:r>
                    <m:r>
                      <a:rPr lang="en-US" altLang="zh-Hant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Han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ant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Hant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Hant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Hant" dirty="0" smtClean="0"/>
              </a:p>
              <a:p>
                <a:endParaRPr lang="en-US" altLang="zh-Hant" sz="5400" dirty="0" smtClean="0"/>
              </a:p>
              <a:p>
                <a:pPr lvl="1"/>
                <a:r>
                  <a:rPr lang="en-US" altLang="zh-TW" dirty="0" smtClean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an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/>
                          </a:rPr>
                        </m:ctrlPr>
                      </m:sSubPr>
                      <m:e>
                        <m:r>
                          <a:rPr lang="en-US" altLang="zh-Han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/>
                          </a:rPr>
                          <m:t>𝑑𝑖𝑠𝑡𝑛𝑎𝑐𝑒</m:t>
                        </m:r>
                      </m:e>
                      <m:sub>
                        <m:r>
                          <a:rPr lang="en-US" altLang="zh-Han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Hant" altLang="en-US" dirty="0">
                    <a:solidFill>
                      <a:schemeClr val="tx1"/>
                    </a:solidFill>
                    <a:latin typeface="Times"/>
                    <a:cs typeface="Times"/>
                  </a:rPr>
                  <a:t> </a:t>
                </a:r>
                <a:r>
                  <a:rPr lang="en-US" altLang="zh-Hant" dirty="0"/>
                  <a:t>is the </a:t>
                </a:r>
                <a:r>
                  <a:rPr lang="en-US" altLang="zh-TW" dirty="0"/>
                  <a:t>Manhattan </a:t>
                </a:r>
                <a:r>
                  <a:rPr lang="en-US" altLang="zh-Hant" dirty="0"/>
                  <a:t>distance of feature </a:t>
                </a:r>
                <a:r>
                  <a:rPr lang="en-US" altLang="zh-Hant" i="1" dirty="0" err="1" smtClean="0">
                    <a:latin typeface="Times"/>
                    <a:cs typeface="Times"/>
                  </a:rPr>
                  <a:t>i</a:t>
                </a:r>
                <a:endParaRPr lang="en-US" altLang="zh-Hant" dirty="0"/>
              </a:p>
              <a:p>
                <a:pPr lvl="1"/>
                <a:endParaRPr lang="en-US" altLang="zh-Hant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371600"/>
                <a:ext cx="8583488" cy="4895850"/>
              </a:xfrm>
              <a:blipFill rotWithShape="0">
                <a:blip r:embed="rId2"/>
                <a:stretch>
                  <a:fillRect l="-497" t="-112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63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331640" y="4077072"/>
                <a:ext cx="6408712" cy="77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Hant" sz="2200" i="1" smtClean="0">
                          <a:latin typeface="Cambria Math" panose="02040503050406030204" pitchFamily="18" charset="0"/>
                          <a:cs typeface="Times"/>
                        </a:rPr>
                        <m:t>𝑠𝑖𝑚</m:t>
                      </m:r>
                      <m:d>
                        <m:dPr>
                          <m:ctrlPr>
                            <a:rPr kumimoji="1" lang="en-US" altLang="zh-Hant" sz="2200" i="1">
                              <a:latin typeface="Cambria Math" panose="02040503050406030204" pitchFamily="18" charset="0"/>
                              <a:cs typeface="Time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Hant" sz="2200" i="1">
                                  <a:latin typeface="Cambria Math" panose="02040503050406030204" pitchFamily="18" charset="0"/>
                                  <a:cs typeface="Times"/>
                                </a:rPr>
                              </m:ctrlPr>
                            </m:sSubPr>
                            <m:e>
                              <m:r>
                                <a:rPr kumimoji="1" lang="en-US" altLang="zh-Hant" sz="2200" i="1">
                                  <a:latin typeface="Cambria Math" panose="02040503050406030204" pitchFamily="18" charset="0"/>
                                  <a:cs typeface="Times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Hant" sz="2200" i="1">
                                  <a:latin typeface="Cambria Math" panose="02040503050406030204" pitchFamily="18" charset="0"/>
                                  <a:cs typeface="Times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Hant" sz="2200" i="1">
                              <a:latin typeface="Cambria Math" panose="02040503050406030204" pitchFamily="18" charset="0"/>
                              <a:cs typeface="Time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Hant" sz="2200" i="1">
                                  <a:latin typeface="Cambria Math" panose="02040503050406030204" pitchFamily="18" charset="0"/>
                                  <a:cs typeface="Times"/>
                                </a:rPr>
                              </m:ctrlPr>
                            </m:sSubPr>
                            <m:e>
                              <m:r>
                                <a:rPr kumimoji="1" lang="en-US" altLang="zh-Hant" sz="2200" i="1">
                                  <a:latin typeface="Cambria Math" panose="02040503050406030204" pitchFamily="18" charset="0"/>
                                  <a:cs typeface="Times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Hant" sz="2200" i="1">
                                  <a:latin typeface="Cambria Math" panose="02040503050406030204" pitchFamily="18" charset="0"/>
                                  <a:cs typeface="Time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Hant" sz="2200" i="1">
                          <a:latin typeface="Cambria Math" panose="02040503050406030204" pitchFamily="18" charset="0"/>
                          <a:cs typeface="Times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Hant" sz="2200" i="1" smtClean="0">
                              <a:latin typeface="Cambria Math" panose="02040503050406030204" pitchFamily="18" charset="0"/>
                              <a:cs typeface="Times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Hant" sz="2200" b="0" i="1" smtClean="0">
                              <a:latin typeface="Cambria Math" panose="02040503050406030204" pitchFamily="18" charset="0"/>
                              <a:cs typeface="Times"/>
                            </a:rPr>
                            <m:t>𝑖</m:t>
                          </m:r>
                          <m:r>
                            <a:rPr lang="en-US" altLang="zh-Hant" sz="2200" b="0" i="1" smtClean="0">
                              <a:latin typeface="Cambria Math" panose="02040503050406030204" pitchFamily="18" charset="0"/>
                              <a:cs typeface="Times"/>
                            </a:rPr>
                            <m:t>=1</m:t>
                          </m:r>
                        </m:sub>
                        <m:sup>
                          <m:r>
                            <a:rPr lang="en-US" altLang="zh-Hant" sz="2200" b="0" i="1" smtClean="0">
                              <a:latin typeface="Cambria Math" panose="02040503050406030204" pitchFamily="18" charset="0"/>
                              <a:cs typeface="Times"/>
                            </a:rPr>
                            <m:t>𝑛</m:t>
                          </m:r>
                          <m:r>
                            <a:rPr lang="en-US" altLang="zh-Hant" sz="2200" b="0" i="1" smtClean="0">
                              <a:latin typeface="Cambria Math" panose="02040503050406030204" pitchFamily="18" charset="0"/>
                              <a:cs typeface="Times"/>
                            </a:rPr>
                            <m:t>+</m:t>
                          </m:r>
                          <m:r>
                            <a:rPr lang="en-US" altLang="zh-Hant" sz="2200" b="0" i="1" smtClean="0">
                              <a:latin typeface="Cambria Math" panose="02040503050406030204" pitchFamily="18" charset="0"/>
                              <a:cs typeface="Times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Hant" sz="2200" i="1" smtClean="0">
                                  <a:latin typeface="Cambria Math" panose="02040503050406030204" pitchFamily="18" charset="0"/>
                                  <a:cs typeface="Times"/>
                                </a:rPr>
                              </m:ctrlPr>
                            </m:sSubPr>
                            <m:e>
                              <m:r>
                                <a:rPr lang="en-US" altLang="zh-Han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/>
                                </a:rPr>
                                <m:t>𝑑𝑖𝑠𝑡𝑎𝑛𝑐𝑒</m:t>
                              </m:r>
                            </m:e>
                            <m:sub>
                              <m:r>
                                <a:rPr lang="en-US" altLang="zh-Hant" sz="2200" b="0" i="1" smtClean="0">
                                  <a:latin typeface="Cambria Math" panose="02040503050406030204" pitchFamily="18" charset="0"/>
                                  <a:cs typeface="Times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Hant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/>
                            </a:rPr>
                            <m:t> </m:t>
                          </m:r>
                          <m:r>
                            <a:rPr lang="en-US" altLang="zh-Hant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Han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/>
                                </a:rPr>
                              </m:ctrlPr>
                            </m:sSubPr>
                            <m:e>
                              <m:r>
                                <a:rPr lang="en-US" altLang="zh-Han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Han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Hant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Han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/>
                                </a:rPr>
                              </m:ctrlPr>
                            </m:sSubPr>
                            <m:e>
                              <m:r>
                                <a:rPr lang="en-US" altLang="zh-Han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Hant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Hant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Hant" altLang="en-US" sz="2200" dirty="0">
                  <a:latin typeface="Times"/>
                  <a:cs typeface="Times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4077072"/>
                <a:ext cx="6408712" cy="7743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808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568952" cy="679104"/>
          </a:xfrm>
        </p:spPr>
        <p:txBody>
          <a:bodyPr/>
          <a:lstStyle/>
          <a:p>
            <a:r>
              <a:rPr lang="en-US" altLang="zh-TW" dirty="0"/>
              <a:t>Activity of Daily Living-aware </a:t>
            </a:r>
            <a:r>
              <a:rPr lang="en-US" altLang="zh-TW" dirty="0" smtClean="0"/>
              <a:t>System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371600"/>
            <a:ext cx="8655496" cy="4895850"/>
          </a:xfrm>
        </p:spPr>
        <p:txBody>
          <a:bodyPr/>
          <a:lstStyle/>
          <a:p>
            <a:r>
              <a:rPr lang="en-US" altLang="zh-TW" dirty="0"/>
              <a:t>The healthcare system </a:t>
            </a:r>
            <a:r>
              <a:rPr lang="en-US" altLang="zh-TW" dirty="0" smtClean="0"/>
              <a:t>can real-time </a:t>
            </a:r>
            <a:r>
              <a:rPr lang="en-US" altLang="zh-TW" dirty="0"/>
              <a:t>aware residents’ activity based on </a:t>
            </a:r>
            <a:r>
              <a:rPr lang="en-US" altLang="zh-TW" dirty="0" smtClean="0"/>
              <a:t>proposed </a:t>
            </a:r>
            <a:r>
              <a:rPr lang="en-US" altLang="zh-TW" dirty="0"/>
              <a:t>activity recognition </a:t>
            </a:r>
            <a:r>
              <a:rPr lang="en-US" altLang="zh-TW" dirty="0" smtClean="0"/>
              <a:t>models</a:t>
            </a:r>
          </a:p>
          <a:p>
            <a:r>
              <a:rPr lang="en-US" altLang="zh-TW" dirty="0" smtClean="0"/>
              <a:t>Three main components of activity-aware system</a:t>
            </a:r>
          </a:p>
          <a:p>
            <a:pPr lvl="1"/>
            <a:r>
              <a:rPr lang="en-US" altLang="zh-TW" dirty="0" smtClean="0"/>
              <a:t>The function of activity recognition</a:t>
            </a:r>
          </a:p>
          <a:p>
            <a:pPr lvl="1"/>
            <a:r>
              <a:rPr lang="en-US" altLang="zh-TW" dirty="0" smtClean="0"/>
              <a:t>The interface of labeling data</a:t>
            </a:r>
          </a:p>
          <a:p>
            <a:pPr lvl="1"/>
            <a:r>
              <a:rPr lang="en-US" altLang="zh-TW" dirty="0" smtClean="0"/>
              <a:t>The function of discovering unknown activity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64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4161967"/>
            <a:ext cx="6084367" cy="269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03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568952" cy="679104"/>
          </a:xfrm>
        </p:spPr>
        <p:txBody>
          <a:bodyPr/>
          <a:lstStyle/>
          <a:p>
            <a:r>
              <a:rPr lang="en-US" altLang="zh-TW" dirty="0" smtClean="0"/>
              <a:t>The Interface of Labeling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According </a:t>
            </a:r>
            <a:r>
              <a:rPr lang="en-US" altLang="zh-TW" dirty="0"/>
              <a:t>to the timeline presented </a:t>
            </a:r>
            <a:r>
              <a:rPr lang="en-US" altLang="zh-TW" dirty="0" smtClean="0"/>
              <a:t>information</a:t>
            </a:r>
          </a:p>
          <a:p>
            <a:pPr lvl="1"/>
            <a:r>
              <a:rPr lang="en-US" altLang="zh-TW" dirty="0"/>
              <a:t>Each color represents a cluster</a:t>
            </a:r>
          </a:p>
          <a:p>
            <a:pPr lvl="1"/>
            <a:r>
              <a:rPr lang="en-US" altLang="zh-TW" dirty="0" smtClean="0"/>
              <a:t>A set of living activities integrated into a list, so user can choose cluster’s activity by the list</a:t>
            </a:r>
          </a:p>
          <a:p>
            <a:r>
              <a:rPr lang="en-US" altLang="zh-TW" dirty="0" smtClean="0"/>
              <a:t>After labeling them, generating the new dataset 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65</a:t>
            </a:fld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341784" y="3819525"/>
            <a:ext cx="8676456" cy="2266699"/>
            <a:chOff x="341784" y="3819525"/>
            <a:chExt cx="8676456" cy="2266699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784" y="3819525"/>
              <a:ext cx="8676456" cy="22666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矩形 5"/>
            <p:cNvSpPr/>
            <p:nvPr/>
          </p:nvSpPr>
          <p:spPr bwMode="auto">
            <a:xfrm>
              <a:off x="389608" y="5085184"/>
              <a:ext cx="1086048" cy="288032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endParaRPr>
            </a:p>
          </p:txBody>
        </p:sp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784" y="3819525"/>
              <a:ext cx="8676402" cy="22666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81" t="61821" r="67110" b="35002"/>
            <a:stretch/>
          </p:blipFill>
          <p:spPr>
            <a:xfrm>
              <a:off x="3722400" y="5220000"/>
              <a:ext cx="504056" cy="72008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72111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568952" cy="679104"/>
          </a:xfrm>
        </p:spPr>
        <p:txBody>
          <a:bodyPr/>
          <a:lstStyle/>
          <a:p>
            <a:r>
              <a:rPr lang="en-US" altLang="zh-TW" dirty="0" smtClean="0"/>
              <a:t>The Interface of Labeling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also ask users to note </a:t>
            </a:r>
            <a:r>
              <a:rPr lang="en-US" altLang="zh-TW" dirty="0" err="1" smtClean="0"/>
              <a:t>thefor</a:t>
            </a:r>
            <a:r>
              <a:rPr lang="en-US" altLang="zh-TW" dirty="0" smtClean="0"/>
              <a:t> all activities</a:t>
            </a:r>
          </a:p>
          <a:p>
            <a:pPr lvl="1"/>
            <a:r>
              <a:rPr lang="en-US" altLang="zh-TW" dirty="0" smtClean="0"/>
              <a:t>If an activity belongs to abnormal, once detecting this activity sends alert message to user’s caregiver</a:t>
            </a:r>
          </a:p>
          <a:p>
            <a:pPr lvl="1"/>
            <a:r>
              <a:rPr lang="en-US" altLang="zh-TW" dirty="0" smtClean="0"/>
              <a:t>If an activity belongs to normal, the system does nothing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66</a:t>
            </a:fld>
            <a:endParaRPr lang="zh-TW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389608" y="5085184"/>
            <a:ext cx="1086048" cy="28803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72" y="3819525"/>
            <a:ext cx="8649804" cy="227377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307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Activity Clustering: Only Vital 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371600"/>
            <a:ext cx="8655496" cy="48958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dirty="0" smtClean="0"/>
              <a:t>Finding the histogram of 60 successive hand’s movements</a:t>
            </a:r>
          </a:p>
          <a:p>
            <a:r>
              <a:rPr lang="en-US" altLang="zh-TW" dirty="0" smtClean="0"/>
              <a:t>Each histogram represents a specific activity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67</a:t>
            </a:fld>
            <a:endParaRPr lang="zh-TW" altLang="en-US" dirty="0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0105137"/>
              </p:ext>
            </p:extLst>
          </p:nvPr>
        </p:nvGraphicFramePr>
        <p:xfrm>
          <a:off x="6879230" y="3790483"/>
          <a:ext cx="2034007" cy="1743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圖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0087114"/>
              </p:ext>
            </p:extLst>
          </p:nvPr>
        </p:nvGraphicFramePr>
        <p:xfrm>
          <a:off x="743967" y="3810997"/>
          <a:ext cx="2034007" cy="1743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圖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5663076"/>
              </p:ext>
            </p:extLst>
          </p:nvPr>
        </p:nvGraphicFramePr>
        <p:xfrm>
          <a:off x="4704407" y="3810997"/>
          <a:ext cx="2034007" cy="1743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1624774" y="3214419"/>
            <a:ext cx="6702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histogram of different hand’s movements for four activities</a:t>
            </a:r>
            <a:endParaRPr lang="zh-TW" altLang="en-US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圖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3425725"/>
              </p:ext>
            </p:extLst>
          </p:nvPr>
        </p:nvGraphicFramePr>
        <p:xfrm>
          <a:off x="2702766" y="3807438"/>
          <a:ext cx="2088232" cy="1789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906723" y="5506459"/>
            <a:ext cx="17668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2">
                    <a:lumMod val="75000"/>
                  </a:schemeClr>
                </a:solidFill>
              </a:rPr>
              <a:t>Index of hand’s movement</a:t>
            </a:r>
            <a:endParaRPr lang="zh-TW" altLang="en-US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892444" y="5487208"/>
            <a:ext cx="17668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2">
                    <a:lumMod val="75000"/>
                  </a:schemeClr>
                </a:solidFill>
              </a:rPr>
              <a:t>Index of hand’s movement</a:t>
            </a:r>
            <a:endParaRPr lang="zh-TW" altLang="en-US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971609" y="5506459"/>
            <a:ext cx="17668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2">
                    <a:lumMod val="75000"/>
                  </a:schemeClr>
                </a:solidFill>
              </a:rPr>
              <a:t>Index of hand’s movement</a:t>
            </a:r>
            <a:endParaRPr lang="zh-TW" altLang="en-US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050774" y="5506459"/>
            <a:ext cx="17668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smtClean="0">
                <a:solidFill>
                  <a:schemeClr val="accent2">
                    <a:lumMod val="75000"/>
                  </a:schemeClr>
                </a:solidFill>
              </a:rPr>
              <a:t>Index of </a:t>
            </a:r>
            <a:r>
              <a:rPr lang="en-US" altLang="zh-TW" sz="1050" dirty="0">
                <a:solidFill>
                  <a:schemeClr val="accent2">
                    <a:lumMod val="75000"/>
                  </a:schemeClr>
                </a:solidFill>
              </a:rPr>
              <a:t>h</a:t>
            </a:r>
            <a:r>
              <a:rPr lang="en-US" altLang="zh-TW" sz="1050" dirty="0" smtClean="0">
                <a:solidFill>
                  <a:schemeClr val="accent2">
                    <a:lumMod val="75000"/>
                  </a:schemeClr>
                </a:solidFill>
              </a:rPr>
              <a:t>and’s movement</a:t>
            </a:r>
            <a:endParaRPr lang="zh-TW" altLang="en-US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-19338" y="4588079"/>
            <a:ext cx="8066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occurrence time</a:t>
            </a:r>
            <a:endParaRPr lang="zh-TW" altLang="en-US" sz="105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5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568952" cy="679104"/>
          </a:xfrm>
        </p:spPr>
        <p:txBody>
          <a:bodyPr/>
          <a:lstStyle/>
          <a:p>
            <a:r>
              <a:rPr lang="en-US" altLang="zh-TW" dirty="0" smtClean="0"/>
              <a:t>Performance of Online Activity Recognition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371600"/>
            <a:ext cx="8583488" cy="4895850"/>
          </a:xfrm>
        </p:spPr>
        <p:txBody>
          <a:bodyPr/>
          <a:lstStyle/>
          <a:p>
            <a:r>
              <a:rPr lang="en-US" altLang="zh-TW" dirty="0" smtClean="0"/>
              <a:t>Testing 10 folds cross-validation of online AR model</a:t>
            </a:r>
          </a:p>
          <a:p>
            <a:pPr lvl="1"/>
            <a:r>
              <a:rPr lang="en-US" altLang="zh-TW" dirty="0" smtClean="0"/>
              <a:t>Using labeling data from NHARM</a:t>
            </a:r>
          </a:p>
          <a:p>
            <a:pPr lvl="1"/>
            <a:r>
              <a:rPr lang="en-US" altLang="zh-TW" dirty="0" smtClean="0"/>
              <a:t>The equation of Precision and Recall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68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815257" y="3573016"/>
                <a:ext cx="5205015" cy="712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z="200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zh-TW" altLang="en-US" sz="2000" i="0">
                          <a:latin typeface="Cambria Math" panose="02040503050406030204" pitchFamily="18" charset="0"/>
                        </a:rPr>
                        <m:t>recision</m:t>
                      </m:r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𝑇𝑟𝑢𝑒𝑃𝑜𝑠𝑖𝑡𝑖𝑣𝑒</m:t>
                          </m:r>
                        </m:num>
                        <m:den>
                          <m:d>
                            <m:dPr>
                              <m:ctrlP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  <m:t>𝑇𝑟𝑢𝑒𝑃𝑜𝑠𝑖𝑡𝑖𝑣𝑒</m:t>
                              </m:r>
                              <m:r>
                                <a:rPr lang="zh-TW" altLang="en-US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  <m:t>𝐹𝑎𝑙𝑠𝑒𝑃𝑜𝑠𝑖𝑡𝑖𝑣𝑒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257" y="3573016"/>
                <a:ext cx="5205015" cy="71205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163211" y="4573102"/>
                <a:ext cx="5019066" cy="722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z="200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zh-TW" altLang="en-US" sz="2000" i="0">
                          <a:latin typeface="Cambria Math" panose="02040503050406030204" pitchFamily="18" charset="0"/>
                        </a:rPr>
                        <m:t>ecall</m:t>
                      </m:r>
                      <m:r>
                        <a:rPr lang="zh-TW" altLang="en-US" sz="20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𝑇𝑟𝑢𝑒𝑃𝑜𝑠𝑖𝑡𝑖𝑣𝑒</m:t>
                          </m:r>
                        </m:num>
                        <m:den>
                          <m:d>
                            <m:dPr>
                              <m:ctrlP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  <m:t>𝑇𝑟𝑢𝑒𝑃𝑜𝑠𝑖𝑡𝑖𝑣𝑒</m:t>
                              </m:r>
                              <m:r>
                                <a:rPr lang="zh-TW" altLang="en-US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  <m:t>𝐹𝑎𝑙𝑠𝑒𝑁𝑒𝑔𝑎𝑡𝑖𝑣𝑒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211" y="4573102"/>
                <a:ext cx="5019066" cy="7225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20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Challenge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371600"/>
            <a:ext cx="8439472" cy="529776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zh-TW" dirty="0"/>
              <a:t>Integrating data from both ambient and vital sign sensors</a:t>
            </a:r>
          </a:p>
          <a:p>
            <a:pPr lvl="1">
              <a:spcBef>
                <a:spcPts val="36"/>
              </a:spcBef>
            </a:pPr>
            <a:r>
              <a:rPr lang="en-US" altLang="zh-TW" dirty="0"/>
              <a:t>Ambient data are discrete and vital sign data are continuous</a:t>
            </a:r>
          </a:p>
          <a:p>
            <a:pPr>
              <a:lnSpc>
                <a:spcPct val="150000"/>
              </a:lnSpc>
              <a:spcBef>
                <a:spcPts val="36"/>
              </a:spcBef>
            </a:pPr>
            <a:r>
              <a:rPr lang="en-US" altLang="zh-TW" dirty="0" smtClean="0"/>
              <a:t>High cost on labeling activity</a:t>
            </a:r>
          </a:p>
          <a:p>
            <a:pPr lvl="1"/>
            <a:r>
              <a:rPr lang="en-US" altLang="zh-TW" dirty="0" smtClean="0"/>
              <a:t>Ground truth of each instance in machine learning are necessary</a:t>
            </a:r>
            <a:endParaRPr lang="en-US" altLang="zh-TW" dirty="0"/>
          </a:p>
          <a:p>
            <a:pPr>
              <a:lnSpc>
                <a:spcPct val="150000"/>
              </a:lnSpc>
              <a:spcBef>
                <a:spcPts val="36"/>
              </a:spcBef>
            </a:pPr>
            <a:r>
              <a:rPr lang="en-US" altLang="zh-TW" dirty="0" smtClean="0"/>
              <a:t>Adaptive learning </a:t>
            </a:r>
            <a:r>
              <a:rPr lang="en-US" altLang="zh-TW" dirty="0"/>
              <a:t>of </a:t>
            </a:r>
            <a:r>
              <a:rPr lang="en-US" altLang="zh-TW" dirty="0" smtClean="0"/>
              <a:t>activity recognition</a:t>
            </a:r>
          </a:p>
          <a:p>
            <a:pPr lvl="1"/>
            <a:r>
              <a:rPr lang="en-US" altLang="zh-TW" dirty="0"/>
              <a:t>With aging, elderly people may have new </a:t>
            </a:r>
            <a:r>
              <a:rPr lang="en-US" altLang="zh-TW" dirty="0" smtClean="0"/>
              <a:t>lifestyles activities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177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15312" cy="679104"/>
          </a:xfrm>
        </p:spPr>
        <p:txBody>
          <a:bodyPr/>
          <a:lstStyle/>
          <a:p>
            <a:r>
              <a:rPr lang="en-US" altLang="zh-TW" dirty="0" smtClean="0"/>
              <a:t>Related Work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771668"/>
              </p:ext>
            </p:extLst>
          </p:nvPr>
        </p:nvGraphicFramePr>
        <p:xfrm>
          <a:off x="213938" y="1268760"/>
          <a:ext cx="8578507" cy="302709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98438"/>
                <a:gridCol w="1123520"/>
                <a:gridCol w="1008112"/>
                <a:gridCol w="1961343"/>
                <a:gridCol w="2187094"/>
              </a:tblGrid>
              <a:tr h="34485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Hant" sz="1600" dirty="0" smtClean="0">
                          <a:latin typeface="Times"/>
                          <a:cs typeface="Times"/>
                        </a:rPr>
                        <a:t>ADL-aware System</a:t>
                      </a:r>
                      <a:endParaRPr lang="zh-Hant" altLang="en-US" sz="1600" dirty="0">
                        <a:latin typeface="Times"/>
                        <a:cs typeface="Times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Hant" sz="1600" dirty="0" smtClean="0">
                          <a:latin typeface="Times"/>
                          <a:cs typeface="Times"/>
                        </a:rPr>
                        <a:t>Sensor</a:t>
                      </a:r>
                      <a:r>
                        <a:rPr lang="zh-Hant" altLang="en-US" sz="16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Hant" sz="1600" dirty="0" smtClean="0">
                          <a:latin typeface="Times"/>
                          <a:cs typeface="Times"/>
                        </a:rPr>
                        <a:t>Network</a:t>
                      </a:r>
                      <a:endParaRPr lang="zh-Hant" altLang="en-US" sz="1600" dirty="0">
                        <a:latin typeface="Times"/>
                        <a:cs typeface="Time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Hant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Hant" sz="1600" dirty="0" smtClean="0">
                          <a:latin typeface="Times"/>
                          <a:cs typeface="Times"/>
                        </a:rPr>
                        <a:t>Reduce the burden on labeling</a:t>
                      </a:r>
                      <a:endParaRPr lang="zh-Hant" altLang="en-US" sz="1600" dirty="0">
                        <a:latin typeface="Times"/>
                        <a:cs typeface="Time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Hant" sz="1600" dirty="0" smtClean="0">
                          <a:latin typeface="Times"/>
                          <a:cs typeface="Times"/>
                        </a:rPr>
                        <a:t>Discover</a:t>
                      </a:r>
                      <a:r>
                        <a:rPr lang="zh-Hant" altLang="en-US" sz="16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Hant" sz="1600" dirty="0" smtClean="0">
                          <a:latin typeface="Times"/>
                          <a:cs typeface="Times"/>
                        </a:rPr>
                        <a:t>Unknown</a:t>
                      </a:r>
                      <a:r>
                        <a:rPr lang="zh-Hant" altLang="en-US" sz="16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Hant" sz="1600" dirty="0" smtClean="0">
                          <a:latin typeface="Times"/>
                          <a:cs typeface="Times"/>
                        </a:rPr>
                        <a:t>Activity</a:t>
                      </a:r>
                      <a:r>
                        <a:rPr lang="zh-Hant" altLang="en-US" sz="1600" dirty="0" smtClean="0">
                          <a:latin typeface="Times"/>
                          <a:cs typeface="Times"/>
                        </a:rPr>
                        <a:t> </a:t>
                      </a:r>
                      <a:endParaRPr lang="zh-Hant" altLang="en-US" sz="1600" dirty="0">
                        <a:latin typeface="Times"/>
                        <a:cs typeface="Times"/>
                      </a:endParaRPr>
                    </a:p>
                  </a:txBody>
                  <a:tcPr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zh-Hant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t" sz="1600" dirty="0" smtClean="0">
                          <a:latin typeface="Times"/>
                          <a:cs typeface="Times"/>
                        </a:rPr>
                        <a:t>Vital Sign</a:t>
                      </a:r>
                      <a:endParaRPr lang="zh-Hant" altLang="en-US" sz="1600" dirty="0">
                        <a:latin typeface="Times"/>
                        <a:cs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t" sz="1600" dirty="0" smtClean="0">
                          <a:latin typeface="Times"/>
                          <a:cs typeface="Times"/>
                        </a:rPr>
                        <a:t>Ambient</a:t>
                      </a:r>
                      <a:endParaRPr lang="zh-Hant" altLang="en-US" sz="1600" dirty="0">
                        <a:latin typeface="Times"/>
                        <a:cs typeface="Time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Hant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Hant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Hant" sz="1600" dirty="0" smtClean="0">
                          <a:latin typeface="Times"/>
                          <a:cs typeface="Times"/>
                        </a:rPr>
                        <a:t>The</a:t>
                      </a:r>
                      <a:r>
                        <a:rPr lang="zh-Hant" altLang="en-US" sz="16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Hant" sz="1600" dirty="0" smtClean="0">
                          <a:latin typeface="Times"/>
                          <a:cs typeface="Times"/>
                        </a:rPr>
                        <a:t>proposed</a:t>
                      </a:r>
                      <a:r>
                        <a:rPr lang="zh-Hant" altLang="en-US" sz="16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Hant" sz="1600" dirty="0" smtClean="0">
                          <a:latin typeface="Times"/>
                          <a:cs typeface="Times"/>
                        </a:rPr>
                        <a:t>Model</a:t>
                      </a:r>
                      <a:endParaRPr lang="zh-Hant" altLang="en-US" sz="1600" dirty="0">
                        <a:latin typeface="Times"/>
                        <a:cs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ant" alt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zh-Hant" altLang="en-US" sz="1600" dirty="0" smtClean="0">
                        <a:latin typeface="Times"/>
                        <a:cs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ant" alt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zh-Hant" altLang="en-US" sz="1600" dirty="0" smtClean="0">
                        <a:latin typeface="Times"/>
                        <a:cs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ant" alt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zh-Hant" altLang="en-US" sz="1600" dirty="0" smtClean="0">
                        <a:latin typeface="Times"/>
                        <a:cs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ant" alt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zh-Hant" altLang="en-US" sz="1600" dirty="0" smtClean="0">
                        <a:latin typeface="Times"/>
                        <a:cs typeface="Times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Hant" sz="1600" dirty="0" smtClean="0">
                          <a:latin typeface="Times"/>
                          <a:cs typeface="Times"/>
                        </a:rPr>
                        <a:t>Sun</a:t>
                      </a:r>
                      <a:r>
                        <a:rPr lang="zh-Hant" altLang="en-US" sz="16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Hant" sz="1600" i="1" dirty="0" smtClean="0">
                          <a:latin typeface="Times"/>
                          <a:cs typeface="Times"/>
                        </a:rPr>
                        <a:t>et</a:t>
                      </a:r>
                      <a:r>
                        <a:rPr lang="zh-Hant" altLang="en-US" sz="1600" i="1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Hant" sz="1600" i="1" dirty="0" smtClean="0">
                          <a:latin typeface="Times"/>
                          <a:cs typeface="Times"/>
                        </a:rPr>
                        <a:t>al</a:t>
                      </a:r>
                      <a:r>
                        <a:rPr lang="en-US" altLang="zh-Hant" sz="1600" dirty="0" smtClean="0">
                          <a:latin typeface="Times"/>
                          <a:cs typeface="Times"/>
                        </a:rPr>
                        <a:t>.</a:t>
                      </a:r>
                      <a:r>
                        <a:rPr lang="zh-Hant" altLang="en-US" sz="16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Hant" sz="1600" dirty="0" smtClean="0">
                          <a:latin typeface="Times"/>
                          <a:cs typeface="Times"/>
                        </a:rPr>
                        <a:t>[1]</a:t>
                      </a:r>
                      <a:endParaRPr lang="zh-Hant" altLang="en-US" sz="1600" dirty="0">
                        <a:latin typeface="Times"/>
                        <a:cs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t" alt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zh-Hant" altLang="en-US" sz="1600" dirty="0">
                        <a:latin typeface="Times"/>
                        <a:cs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Hant" altLang="en-US" sz="1600">
                        <a:latin typeface="Times"/>
                        <a:cs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ant" alt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zh-Hant" altLang="en-US" sz="1600" dirty="0" smtClean="0">
                        <a:latin typeface="Times"/>
                        <a:cs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Hant" altLang="en-US" sz="1600" dirty="0">
                        <a:latin typeface="Times"/>
                        <a:cs typeface="Times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Hant" sz="1600" dirty="0" smtClean="0">
                          <a:latin typeface="Times"/>
                          <a:cs typeface="Times"/>
                        </a:rPr>
                        <a:t>Yuan</a:t>
                      </a:r>
                      <a:r>
                        <a:rPr lang="zh-Hant" altLang="en-US" sz="16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Hant" sz="1600" dirty="0" smtClean="0">
                          <a:latin typeface="Times"/>
                          <a:cs typeface="Times"/>
                        </a:rPr>
                        <a:t>et</a:t>
                      </a:r>
                      <a:r>
                        <a:rPr lang="zh-Hant" altLang="en-US" sz="16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Hant" sz="1600" dirty="0" smtClean="0">
                          <a:latin typeface="Times"/>
                          <a:cs typeface="Times"/>
                        </a:rPr>
                        <a:t>al.</a:t>
                      </a:r>
                      <a:r>
                        <a:rPr lang="zh-Hant" altLang="en-US" sz="16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Hant" sz="1600" dirty="0" smtClean="0">
                          <a:latin typeface="Times"/>
                          <a:cs typeface="Times"/>
                        </a:rPr>
                        <a:t>[2]</a:t>
                      </a:r>
                      <a:endParaRPr lang="zh-Hant" altLang="en-US" sz="1600" dirty="0">
                        <a:latin typeface="Times"/>
                        <a:cs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t" alt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zh-Hant" altLang="en-US" sz="1600" dirty="0">
                        <a:latin typeface="Times"/>
                        <a:cs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Hant" altLang="en-US" sz="1600">
                        <a:latin typeface="Times"/>
                        <a:cs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Hant" altLang="en-US" sz="1600" dirty="0">
                        <a:latin typeface="Times"/>
                        <a:cs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t" alt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zh-Hant" altLang="en-US" sz="1600" dirty="0">
                        <a:latin typeface="Times"/>
                        <a:cs typeface="Times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Hant" sz="1600" dirty="0" smtClean="0">
                          <a:latin typeface="Times"/>
                          <a:cs typeface="Times"/>
                        </a:rPr>
                        <a:t>Cheng</a:t>
                      </a:r>
                      <a:r>
                        <a:rPr lang="zh-Hant" altLang="en-US" sz="16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Hant" sz="1600" dirty="0" smtClean="0">
                          <a:latin typeface="Times"/>
                          <a:cs typeface="Times"/>
                        </a:rPr>
                        <a:t>et</a:t>
                      </a:r>
                      <a:r>
                        <a:rPr lang="zh-Hant" altLang="en-US" sz="16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Hant" sz="1600" dirty="0" smtClean="0">
                          <a:latin typeface="Times"/>
                          <a:cs typeface="Times"/>
                        </a:rPr>
                        <a:t>al.</a:t>
                      </a:r>
                      <a:r>
                        <a:rPr lang="zh-Hant" altLang="en-US" sz="16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Hant" sz="1600" dirty="0" smtClean="0">
                          <a:latin typeface="Times"/>
                          <a:cs typeface="Times"/>
                        </a:rPr>
                        <a:t>[3]</a:t>
                      </a:r>
                      <a:endParaRPr lang="zh-Hant" altLang="en-US" sz="1600" dirty="0">
                        <a:latin typeface="Times"/>
                        <a:cs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t" alt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zh-Hant" altLang="en-US" sz="1600" dirty="0">
                        <a:latin typeface="Times"/>
                        <a:cs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Hant" altLang="en-US" sz="1600" dirty="0">
                        <a:latin typeface="Times"/>
                        <a:cs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ant" alt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zh-Hant" altLang="en-US" sz="1600" dirty="0" smtClean="0">
                        <a:latin typeface="Times"/>
                        <a:cs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Hant" altLang="en-US" sz="1600" dirty="0">
                        <a:latin typeface="Times"/>
                        <a:cs typeface="Times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Hant" sz="1600" dirty="0" smtClean="0">
                          <a:latin typeface="Times"/>
                          <a:cs typeface="Times"/>
                        </a:rPr>
                        <a:t>Sanchez</a:t>
                      </a:r>
                      <a:r>
                        <a:rPr lang="zh-Hant" altLang="en-US" sz="16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Hant" sz="1600" dirty="0" smtClean="0">
                          <a:latin typeface="Times"/>
                          <a:cs typeface="Times"/>
                        </a:rPr>
                        <a:t>et</a:t>
                      </a:r>
                      <a:r>
                        <a:rPr lang="zh-Hant" altLang="en-US" sz="16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Hant" sz="1600" dirty="0" smtClean="0">
                          <a:latin typeface="Times"/>
                          <a:cs typeface="Times"/>
                        </a:rPr>
                        <a:t>al.</a:t>
                      </a:r>
                      <a:r>
                        <a:rPr lang="zh-Hant" altLang="en-US" sz="16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Hant" sz="1600" dirty="0" smtClean="0">
                          <a:latin typeface="Times"/>
                          <a:cs typeface="Times"/>
                        </a:rPr>
                        <a:t>[4]</a:t>
                      </a:r>
                      <a:endParaRPr lang="zh-Hant" altLang="en-US" sz="1600" dirty="0">
                        <a:latin typeface="Times"/>
                        <a:cs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Hant" altLang="en-US" sz="1600" dirty="0">
                        <a:latin typeface="Times"/>
                        <a:cs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ant" alt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zh-Hant" altLang="en-US" sz="1600" dirty="0">
                        <a:latin typeface="Times"/>
                        <a:cs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Hant" altLang="en-US" sz="1600" dirty="0">
                        <a:latin typeface="Times"/>
                        <a:cs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Hant" altLang="en-US" sz="1600" dirty="0">
                        <a:latin typeface="Times"/>
                        <a:cs typeface="Times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Hant" sz="1600" dirty="0" smtClean="0">
                          <a:latin typeface="Times"/>
                          <a:cs typeface="Times"/>
                        </a:rPr>
                        <a:t>Cook</a:t>
                      </a:r>
                      <a:r>
                        <a:rPr lang="zh-Hant" altLang="en-US" sz="16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Hant" sz="1600" dirty="0" smtClean="0">
                          <a:latin typeface="Times"/>
                          <a:cs typeface="Times"/>
                        </a:rPr>
                        <a:t>et</a:t>
                      </a:r>
                      <a:r>
                        <a:rPr lang="zh-Hant" altLang="en-US" sz="16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Hant" sz="1600" dirty="0" smtClean="0">
                          <a:latin typeface="Times"/>
                          <a:cs typeface="Times"/>
                        </a:rPr>
                        <a:t>al.</a:t>
                      </a:r>
                      <a:r>
                        <a:rPr lang="zh-Hant" altLang="en-US" sz="1600" dirty="0" smtClean="0">
                          <a:latin typeface="Times"/>
                          <a:cs typeface="Times"/>
                        </a:rPr>
                        <a:t> </a:t>
                      </a:r>
                      <a:r>
                        <a:rPr lang="en-US" altLang="zh-Hant" sz="1600" dirty="0" smtClean="0">
                          <a:latin typeface="Times"/>
                          <a:cs typeface="Times"/>
                        </a:rPr>
                        <a:t>[5]</a:t>
                      </a:r>
                      <a:endParaRPr lang="zh-Hant" altLang="en-US" sz="1600" dirty="0">
                        <a:latin typeface="Times"/>
                        <a:cs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Hant" altLang="en-US" sz="1600" dirty="0">
                        <a:latin typeface="Times"/>
                        <a:cs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ant" alt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zh-Hant" altLang="en-US" sz="1600" dirty="0" smtClean="0">
                        <a:latin typeface="Times"/>
                        <a:cs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ant" alt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zh-Hant" altLang="en-US" sz="1600" dirty="0" smtClean="0">
                        <a:latin typeface="Times"/>
                        <a:cs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ant" alt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zh-Hant" altLang="en-US" sz="1600" dirty="0" smtClean="0">
                        <a:latin typeface="Times"/>
                        <a:cs typeface="Times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Hant" sz="1600" dirty="0" smtClean="0">
                          <a:latin typeface="Times"/>
                          <a:cs typeface="Times"/>
                        </a:rPr>
                        <a:t>Zhang et al. [6]</a:t>
                      </a:r>
                      <a:endParaRPr lang="zh-Hant" altLang="en-US" sz="1600" dirty="0">
                        <a:latin typeface="Times"/>
                        <a:cs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Hant" altLang="en-US" sz="1600" dirty="0">
                        <a:latin typeface="Times"/>
                        <a:cs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ant" altLang="en-US" sz="1600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zh-Hant" altLang="en-US" sz="1600" dirty="0" smtClean="0">
                        <a:latin typeface="Times"/>
                        <a:cs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Hant" altLang="en-US" sz="1600" dirty="0" smtClean="0">
                        <a:solidFill>
                          <a:schemeClr val="tx1"/>
                        </a:solidFill>
                        <a:latin typeface="Times"/>
                        <a:cs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Hant" altLang="en-US" sz="1600" dirty="0" smtClean="0">
                        <a:latin typeface="Times"/>
                        <a:cs typeface="Time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0" y="4437112"/>
            <a:ext cx="925252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t" sz="1200" dirty="0">
                <a:latin typeface="Times"/>
                <a:cs typeface="Times"/>
              </a:rPr>
              <a:t>[1</a:t>
            </a:r>
            <a:r>
              <a:rPr lang="en-US" altLang="zh-Hant" sz="1200" dirty="0" smtClean="0">
                <a:latin typeface="Times"/>
                <a:cs typeface="Times"/>
              </a:rPr>
              <a:t>]</a:t>
            </a:r>
            <a:r>
              <a:rPr lang="zh-Hant" altLang="en-US" sz="1200" dirty="0" smtClean="0">
                <a:latin typeface="Times"/>
                <a:cs typeface="Times"/>
              </a:rPr>
              <a:t> </a:t>
            </a:r>
            <a:r>
              <a:rPr lang="en-US" altLang="zh-Hant" sz="1200" dirty="0" smtClean="0">
                <a:latin typeface="Times"/>
                <a:cs typeface="Times"/>
              </a:rPr>
              <a:t>F.T</a:t>
            </a:r>
            <a:r>
              <a:rPr lang="en-US" altLang="zh-Hant" sz="1200" dirty="0">
                <a:latin typeface="Times"/>
                <a:cs typeface="Times"/>
              </a:rPr>
              <a:t>. Sun, </a:t>
            </a:r>
            <a:r>
              <a:rPr lang="en-US" altLang="zh-Hant" sz="1200" dirty="0" smtClean="0">
                <a:latin typeface="Times"/>
                <a:cs typeface="Times"/>
              </a:rPr>
              <a:t>Y.T</a:t>
            </a:r>
            <a:r>
              <a:rPr lang="en-US" altLang="zh-Hant" sz="1200" dirty="0">
                <a:latin typeface="Times"/>
                <a:cs typeface="Times"/>
              </a:rPr>
              <a:t>. </a:t>
            </a:r>
            <a:r>
              <a:rPr lang="en-US" altLang="zh-Hant" sz="1200" dirty="0" err="1">
                <a:latin typeface="Times"/>
                <a:cs typeface="Times"/>
              </a:rPr>
              <a:t>Yeh</a:t>
            </a:r>
            <a:r>
              <a:rPr lang="en-US" altLang="zh-Hant" sz="1200" dirty="0">
                <a:latin typeface="Times"/>
                <a:cs typeface="Times"/>
              </a:rPr>
              <a:t>, </a:t>
            </a:r>
            <a:r>
              <a:rPr lang="en-US" altLang="zh-Hant" sz="1200" dirty="0" smtClean="0">
                <a:latin typeface="Times"/>
                <a:cs typeface="Times"/>
              </a:rPr>
              <a:t>H.T</a:t>
            </a:r>
            <a:r>
              <a:rPr lang="en-US" altLang="zh-Hant" sz="1200" dirty="0">
                <a:latin typeface="Times"/>
                <a:cs typeface="Times"/>
              </a:rPr>
              <a:t>. Cheng, </a:t>
            </a:r>
            <a:r>
              <a:rPr lang="en-US" altLang="zh-Hant" sz="1200" dirty="0" smtClean="0">
                <a:latin typeface="Times"/>
                <a:cs typeface="Times"/>
              </a:rPr>
              <a:t>C.c. </a:t>
            </a:r>
            <a:r>
              <a:rPr lang="en-US" altLang="zh-Hant" sz="1200" dirty="0" err="1">
                <a:latin typeface="Times"/>
                <a:cs typeface="Times"/>
              </a:rPr>
              <a:t>Kuo</a:t>
            </a:r>
            <a:r>
              <a:rPr lang="en-US" altLang="zh-Hant" sz="1200" dirty="0">
                <a:latin typeface="Times"/>
                <a:cs typeface="Times"/>
              </a:rPr>
              <a:t>, and M. </a:t>
            </a:r>
            <a:r>
              <a:rPr lang="en-US" altLang="zh-Hant" sz="1200" dirty="0" err="1">
                <a:latin typeface="Times"/>
                <a:cs typeface="Times"/>
              </a:rPr>
              <a:t>Griss</a:t>
            </a:r>
            <a:r>
              <a:rPr lang="en-US" altLang="zh-Hant" sz="1200" dirty="0">
                <a:latin typeface="Times"/>
                <a:cs typeface="Times"/>
              </a:rPr>
              <a:t>, "Nonparametric discovery of human routines from sensor data," in </a:t>
            </a:r>
            <a:r>
              <a:rPr lang="en-US" altLang="zh-Hant" sz="1200" i="1" dirty="0" smtClean="0">
                <a:latin typeface="Times"/>
                <a:cs typeface="Times"/>
              </a:rPr>
              <a:t>IEEE </a:t>
            </a:r>
            <a:r>
              <a:rPr lang="en-US" altLang="zh-Hant" sz="1200" i="1" dirty="0">
                <a:latin typeface="Times"/>
                <a:cs typeface="Times"/>
              </a:rPr>
              <a:t>International Conference on Pervasive Computing and </a:t>
            </a:r>
            <a:r>
              <a:rPr lang="en-US" altLang="zh-Hant" sz="1200" i="1" dirty="0" smtClean="0">
                <a:latin typeface="Times"/>
                <a:cs typeface="Times"/>
              </a:rPr>
              <a:t>Communications</a:t>
            </a:r>
            <a:r>
              <a:rPr lang="en-US" altLang="zh-Hant" sz="1200" dirty="0" smtClean="0">
                <a:latin typeface="Times"/>
                <a:cs typeface="Times"/>
              </a:rPr>
              <a:t>, </a:t>
            </a:r>
            <a:r>
              <a:rPr lang="en-US" altLang="zh-Hant" sz="1200" dirty="0">
                <a:latin typeface="Times"/>
                <a:cs typeface="Times"/>
              </a:rPr>
              <a:t>2014, pp. 11-19</a:t>
            </a:r>
            <a:r>
              <a:rPr lang="en-US" altLang="zh-Hant" sz="1200" dirty="0" smtClean="0">
                <a:latin typeface="Times"/>
                <a:cs typeface="Times"/>
              </a:rPr>
              <a:t>.</a:t>
            </a:r>
          </a:p>
          <a:p>
            <a:r>
              <a:rPr kumimoji="1" lang="zh-Hant" altLang="zh-Hant" sz="1200" dirty="0" smtClean="0">
                <a:latin typeface="Times"/>
                <a:cs typeface="Times"/>
              </a:rPr>
              <a:t>[</a:t>
            </a:r>
            <a:r>
              <a:rPr kumimoji="1" lang="en-US" altLang="zh-Hant" sz="1200" dirty="0" smtClean="0">
                <a:latin typeface="Times"/>
                <a:cs typeface="Times"/>
              </a:rPr>
              <a:t>2]</a:t>
            </a:r>
            <a:r>
              <a:rPr lang="en-US" altLang="zh-Hant" sz="1200" dirty="0">
                <a:latin typeface="Times"/>
                <a:cs typeface="Times"/>
              </a:rPr>
              <a:t> B. Yuan and J. Herbert, "Context-aware hybrid reasoning framework for pervasive healthcare</a:t>
            </a:r>
            <a:r>
              <a:rPr lang="en-US" altLang="zh-Hant" sz="1200" dirty="0" smtClean="0">
                <a:latin typeface="Times"/>
                <a:cs typeface="Times"/>
              </a:rPr>
              <a:t>,“ </a:t>
            </a:r>
            <a:r>
              <a:rPr lang="en-US" altLang="zh-Hant" sz="1200" i="1" dirty="0" smtClean="0">
                <a:latin typeface="Times"/>
                <a:cs typeface="Times"/>
              </a:rPr>
              <a:t>Personal </a:t>
            </a:r>
            <a:r>
              <a:rPr lang="en-US" altLang="zh-Hant" sz="1200" i="1" dirty="0">
                <a:latin typeface="Times"/>
                <a:cs typeface="Times"/>
              </a:rPr>
              <a:t>and ubiquitous computing, </a:t>
            </a:r>
            <a:r>
              <a:rPr lang="en-US" altLang="zh-Hant" sz="1200" dirty="0">
                <a:latin typeface="Times"/>
                <a:cs typeface="Times"/>
              </a:rPr>
              <a:t>vol. 18, pp. 865-881, 2014</a:t>
            </a:r>
            <a:r>
              <a:rPr lang="en-US" altLang="zh-Hant" sz="1200" dirty="0" smtClean="0">
                <a:latin typeface="Times"/>
                <a:cs typeface="Times"/>
              </a:rPr>
              <a:t>.</a:t>
            </a:r>
          </a:p>
          <a:p>
            <a:r>
              <a:rPr lang="en-US" altLang="zh-Hant" sz="1200" dirty="0" smtClean="0">
                <a:latin typeface="Times"/>
                <a:cs typeface="Times"/>
              </a:rPr>
              <a:t>[3]</a:t>
            </a:r>
            <a:r>
              <a:rPr lang="en-US" altLang="zh-Hant" sz="1200" dirty="0">
                <a:latin typeface="Times"/>
                <a:cs typeface="Times"/>
              </a:rPr>
              <a:t> </a:t>
            </a:r>
            <a:r>
              <a:rPr lang="en-US" altLang="zh-Hant" sz="1200" dirty="0" smtClean="0">
                <a:latin typeface="Times"/>
                <a:cs typeface="Times"/>
              </a:rPr>
              <a:t>H.T</a:t>
            </a:r>
            <a:r>
              <a:rPr lang="en-US" altLang="zh-Hant" sz="1200" dirty="0">
                <a:latin typeface="Times"/>
                <a:cs typeface="Times"/>
              </a:rPr>
              <a:t>. Cheng, M. </a:t>
            </a:r>
            <a:r>
              <a:rPr lang="en-US" altLang="zh-Hant" sz="1200" dirty="0" err="1">
                <a:latin typeface="Times"/>
                <a:cs typeface="Times"/>
              </a:rPr>
              <a:t>Griss</a:t>
            </a:r>
            <a:r>
              <a:rPr lang="en-US" altLang="zh-Hant" sz="1200" dirty="0">
                <a:latin typeface="Times"/>
                <a:cs typeface="Times"/>
              </a:rPr>
              <a:t>, P. Davis, J. Li, and D. You, "Towards zero-shot learning for human activity recognition using semantic attribute sequence model," in </a:t>
            </a:r>
            <a:r>
              <a:rPr lang="en-US" altLang="zh-Hant" sz="1200" i="1" dirty="0" smtClean="0">
                <a:latin typeface="Times"/>
                <a:cs typeface="Times"/>
              </a:rPr>
              <a:t>Proc. ACM </a:t>
            </a:r>
            <a:r>
              <a:rPr lang="en-US" altLang="zh-Hant" sz="1200" i="1" dirty="0">
                <a:latin typeface="Times"/>
                <a:cs typeface="Times"/>
              </a:rPr>
              <a:t>international joint conference on Pervasive and ubiquitous computing</a:t>
            </a:r>
            <a:r>
              <a:rPr lang="en-US" altLang="zh-Hant" sz="1200" dirty="0">
                <a:latin typeface="Times"/>
                <a:cs typeface="Times"/>
              </a:rPr>
              <a:t>, 2013, pp. 355-358.</a:t>
            </a:r>
          </a:p>
          <a:p>
            <a:r>
              <a:rPr lang="en-US" altLang="zh-Hant" sz="1200" dirty="0" smtClean="0">
                <a:latin typeface="Times"/>
                <a:cs typeface="Times"/>
              </a:rPr>
              <a:t>[4]</a:t>
            </a:r>
            <a:r>
              <a:rPr lang="zh-Hant" altLang="en-US" sz="1200" dirty="0" smtClean="0">
                <a:latin typeface="Times"/>
                <a:cs typeface="Times"/>
              </a:rPr>
              <a:t> </a:t>
            </a:r>
            <a:r>
              <a:rPr lang="en-US" altLang="zh-Hant" sz="1200" dirty="0" smtClean="0">
                <a:latin typeface="Times"/>
                <a:cs typeface="Times"/>
              </a:rPr>
              <a:t>D</a:t>
            </a:r>
            <a:r>
              <a:rPr lang="en-US" altLang="zh-Hant" sz="1200" dirty="0">
                <a:latin typeface="Times"/>
                <a:cs typeface="Times"/>
              </a:rPr>
              <a:t>. Sanchez, M. </a:t>
            </a:r>
            <a:r>
              <a:rPr lang="en-US" altLang="zh-Hant" sz="1200" dirty="0" err="1">
                <a:latin typeface="Times"/>
                <a:cs typeface="Times"/>
              </a:rPr>
              <a:t>Tentori</a:t>
            </a:r>
            <a:r>
              <a:rPr lang="en-US" altLang="zh-Hant" sz="1200" dirty="0">
                <a:latin typeface="Times"/>
                <a:cs typeface="Times"/>
              </a:rPr>
              <a:t>, and J. Favela, </a:t>
            </a:r>
            <a:r>
              <a:rPr lang="en-US" altLang="zh-Hant" sz="1200" dirty="0" smtClean="0">
                <a:latin typeface="Times"/>
                <a:cs typeface="Times"/>
              </a:rPr>
              <a:t>“Hidden </a:t>
            </a:r>
            <a:r>
              <a:rPr lang="en-US" altLang="zh-Hant" sz="1200" dirty="0" err="1">
                <a:latin typeface="Times"/>
                <a:cs typeface="Times"/>
              </a:rPr>
              <a:t>markov</a:t>
            </a:r>
            <a:r>
              <a:rPr lang="en-US" altLang="zh-Hant" sz="1200" dirty="0">
                <a:latin typeface="Times"/>
                <a:cs typeface="Times"/>
              </a:rPr>
              <a:t> models for activity recognition in ambient intelligence environments</a:t>
            </a:r>
            <a:r>
              <a:rPr lang="en-US" altLang="zh-Hant" sz="1200" dirty="0" smtClean="0">
                <a:latin typeface="Times"/>
                <a:cs typeface="Times"/>
              </a:rPr>
              <a:t>,” </a:t>
            </a:r>
            <a:r>
              <a:rPr lang="en-US" altLang="zh-Hant" sz="1200" dirty="0">
                <a:latin typeface="Times"/>
                <a:cs typeface="Times"/>
              </a:rPr>
              <a:t>in </a:t>
            </a:r>
            <a:r>
              <a:rPr lang="en-US" altLang="zh-Hant" sz="1200" i="1" dirty="0">
                <a:latin typeface="Times"/>
                <a:cs typeface="Times"/>
              </a:rPr>
              <a:t>Eighth Mexican International Conference on Current Trends in Computer </a:t>
            </a:r>
            <a:r>
              <a:rPr lang="en-US" altLang="zh-Hant" sz="1200" i="1" dirty="0" smtClean="0">
                <a:latin typeface="Times"/>
                <a:cs typeface="Times"/>
              </a:rPr>
              <a:t>Science</a:t>
            </a:r>
            <a:r>
              <a:rPr lang="en-US" altLang="zh-Hant" sz="1200" dirty="0" smtClean="0">
                <a:latin typeface="Times"/>
                <a:cs typeface="Times"/>
              </a:rPr>
              <a:t>, </a:t>
            </a:r>
            <a:r>
              <a:rPr lang="en-US" altLang="zh-Hant" sz="1200" dirty="0">
                <a:latin typeface="Times"/>
                <a:cs typeface="Times"/>
              </a:rPr>
              <a:t>2007, pp. 33-40</a:t>
            </a:r>
            <a:r>
              <a:rPr lang="en-US" altLang="zh-Hant" sz="1200" dirty="0" smtClean="0">
                <a:latin typeface="Times"/>
                <a:cs typeface="Times"/>
              </a:rPr>
              <a:t>.</a:t>
            </a:r>
          </a:p>
          <a:p>
            <a:r>
              <a:rPr lang="en-US" altLang="zh-Hant" sz="1200" dirty="0">
                <a:latin typeface="Times"/>
                <a:cs typeface="Times"/>
              </a:rPr>
              <a:t>[5] </a:t>
            </a:r>
            <a:r>
              <a:rPr lang="en-US" altLang="zh-Hant" sz="1200" dirty="0" smtClean="0">
                <a:latin typeface="Times"/>
                <a:cs typeface="Times"/>
              </a:rPr>
              <a:t>D</a:t>
            </a:r>
            <a:r>
              <a:rPr lang="en-US" altLang="zh-Hant" sz="1200" dirty="0">
                <a:latin typeface="Times"/>
                <a:cs typeface="Times"/>
              </a:rPr>
              <a:t>. J. Cook, N. C. Krishnan, and P. </a:t>
            </a:r>
            <a:r>
              <a:rPr lang="en-US" altLang="zh-Hant" sz="1200" dirty="0" err="1">
                <a:latin typeface="Times"/>
                <a:cs typeface="Times"/>
              </a:rPr>
              <a:t>Rashidi</a:t>
            </a:r>
            <a:r>
              <a:rPr lang="en-US" altLang="zh-Hant" sz="1200" dirty="0">
                <a:latin typeface="Times"/>
                <a:cs typeface="Times"/>
              </a:rPr>
              <a:t>, "Activity discovery and activity recognition: A new partnership</a:t>
            </a:r>
            <a:r>
              <a:rPr lang="en-US" altLang="zh-Hant" sz="1200" dirty="0" smtClean="0">
                <a:latin typeface="Times"/>
                <a:cs typeface="Times"/>
              </a:rPr>
              <a:t>,"</a:t>
            </a:r>
            <a:r>
              <a:rPr lang="en-US" altLang="zh-Hant" sz="1200" i="1" dirty="0" smtClean="0">
                <a:latin typeface="Times"/>
                <a:cs typeface="Times"/>
              </a:rPr>
              <a:t> </a:t>
            </a:r>
            <a:r>
              <a:rPr lang="en-US" altLang="zh-Hant" sz="1200" i="1" dirty="0">
                <a:latin typeface="Times"/>
                <a:cs typeface="Times"/>
              </a:rPr>
              <a:t>IEEE Transactions on Cybernetics, </a:t>
            </a:r>
            <a:r>
              <a:rPr lang="en-US" altLang="zh-Hant" sz="1200" dirty="0">
                <a:latin typeface="Times"/>
                <a:cs typeface="Times"/>
              </a:rPr>
              <a:t>vol. 43, pp. 820-828, 2013</a:t>
            </a:r>
            <a:r>
              <a:rPr lang="en-US" altLang="zh-Hant" sz="1200" dirty="0" smtClean="0">
                <a:latin typeface="Times"/>
                <a:cs typeface="Times"/>
              </a:rPr>
              <a:t>.</a:t>
            </a:r>
          </a:p>
          <a:p>
            <a:r>
              <a:rPr lang="en-US" altLang="zh-Hant" sz="1200" dirty="0">
                <a:latin typeface="Times"/>
                <a:cs typeface="Times"/>
              </a:rPr>
              <a:t>[6] Q. Zhang, M. </a:t>
            </a:r>
            <a:r>
              <a:rPr lang="en-US" altLang="zh-Hant" sz="1200" dirty="0" err="1">
                <a:latin typeface="Times"/>
                <a:cs typeface="Times"/>
              </a:rPr>
              <a:t>Karunanithi</a:t>
            </a:r>
            <a:r>
              <a:rPr lang="en-US" altLang="zh-Hant" sz="1200" dirty="0">
                <a:latin typeface="Times"/>
                <a:cs typeface="Times"/>
              </a:rPr>
              <a:t>, R. </a:t>
            </a:r>
            <a:r>
              <a:rPr lang="en-US" altLang="zh-Hant" sz="1200" dirty="0" err="1">
                <a:latin typeface="Times"/>
                <a:cs typeface="Times"/>
              </a:rPr>
              <a:t>Rana</a:t>
            </a:r>
            <a:r>
              <a:rPr lang="en-US" altLang="zh-Hant" sz="1200" dirty="0">
                <a:latin typeface="Times"/>
                <a:cs typeface="Times"/>
              </a:rPr>
              <a:t>, and J. Liu, "Determination of Activities of Daily Living of independent living older people using environmentally placed sensors,"</a:t>
            </a:r>
            <a:r>
              <a:rPr lang="en-US" altLang="zh-Hant" sz="1200" i="1" dirty="0">
                <a:latin typeface="Times"/>
                <a:cs typeface="Times"/>
              </a:rPr>
              <a:t> </a:t>
            </a:r>
            <a:r>
              <a:rPr lang="en-US" altLang="zh-Hant" sz="1200" dirty="0" smtClean="0">
                <a:latin typeface="Times"/>
                <a:cs typeface="Times"/>
              </a:rPr>
              <a:t>in</a:t>
            </a:r>
            <a:r>
              <a:rPr lang="en-US" altLang="zh-Hant" sz="1200" i="1" dirty="0" smtClean="0">
                <a:latin typeface="Times"/>
                <a:cs typeface="Times"/>
              </a:rPr>
              <a:t> </a:t>
            </a:r>
            <a:r>
              <a:rPr lang="en-US" altLang="zh-Hant" sz="1200" i="1" dirty="0">
                <a:latin typeface="Times"/>
                <a:cs typeface="Times"/>
              </a:rPr>
              <a:t>2013 </a:t>
            </a:r>
            <a:r>
              <a:rPr lang="en-US" altLang="zh-Hant" sz="1200" i="1" dirty="0" smtClean="0">
                <a:latin typeface="Times"/>
                <a:cs typeface="Times"/>
              </a:rPr>
              <a:t>International </a:t>
            </a:r>
            <a:r>
              <a:rPr lang="en-US" altLang="zh-Hant" sz="1200" i="1" dirty="0">
                <a:latin typeface="Times"/>
                <a:cs typeface="Times"/>
              </a:rPr>
              <a:t>Conference of the </a:t>
            </a:r>
            <a:r>
              <a:rPr lang="en-US" altLang="zh-Hant" sz="1200" i="1" dirty="0" smtClean="0">
                <a:latin typeface="Times"/>
                <a:cs typeface="Times"/>
              </a:rPr>
              <a:t>IEEE on</a:t>
            </a:r>
            <a:r>
              <a:rPr lang="en-US" altLang="zh-Hant" sz="1200" dirty="0" smtClean="0">
                <a:latin typeface="Times"/>
                <a:cs typeface="Times"/>
              </a:rPr>
              <a:t> </a:t>
            </a:r>
            <a:r>
              <a:rPr lang="en-US" altLang="zh-Hant" sz="1200" i="1" dirty="0">
                <a:latin typeface="Times"/>
                <a:cs typeface="Times"/>
              </a:rPr>
              <a:t>Engineering in Medicine and Biology Society (EMBC</a:t>
            </a:r>
            <a:r>
              <a:rPr lang="en-US" altLang="zh-Hant" sz="1200" i="1" dirty="0" smtClean="0">
                <a:latin typeface="Times"/>
                <a:cs typeface="Times"/>
              </a:rPr>
              <a:t>)</a:t>
            </a:r>
            <a:r>
              <a:rPr lang="en-US" altLang="zh-Hant" sz="1200" dirty="0" smtClean="0">
                <a:latin typeface="Times"/>
                <a:cs typeface="Times"/>
              </a:rPr>
              <a:t>, </a:t>
            </a:r>
            <a:r>
              <a:rPr lang="en-US" altLang="zh-Hant" sz="1200" dirty="0">
                <a:latin typeface="Times"/>
                <a:cs typeface="Times"/>
              </a:rPr>
              <a:t>2013, pp. 7044-7047.</a:t>
            </a:r>
            <a:endParaRPr lang="zh-Hant" altLang="en-US" sz="12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03928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圖片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023" y="511714"/>
            <a:ext cx="4500417" cy="577217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4608512" cy="679104"/>
          </a:xfrm>
        </p:spPr>
        <p:txBody>
          <a:bodyPr/>
          <a:lstStyle/>
          <a:p>
            <a:r>
              <a:rPr lang="en-US" altLang="zh-TW" dirty="0" smtClean="0"/>
              <a:t>System Flowchart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A2925-7CCB-4834-A370-9ADCE740D5D4}" type="slidenum">
              <a:rPr lang="zh-TW" altLang="en-US" smtClean="0"/>
              <a:pPr>
                <a:defRPr/>
              </a:pPr>
              <a:t>9</a:t>
            </a:fld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947070" y="6406855"/>
            <a:ext cx="182473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Mode</a:t>
            </a:r>
            <a:endParaRPr lang="zh-TW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588224" y="6370694"/>
            <a:ext cx="161454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Mode</a:t>
            </a:r>
            <a:endParaRPr lang="zh-TW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>
            <a:off x="3691811" y="4149080"/>
            <a:ext cx="1096213" cy="0"/>
          </a:xfrm>
          <a:prstGeom prst="straightConnector1">
            <a:avLst/>
          </a:prstGeom>
          <a:noFill/>
          <a:ln w="57150" cap="flat" cmpd="sng" algn="ctr">
            <a:solidFill>
              <a:srgbClr val="675E47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直線接點 35"/>
          <p:cNvCxnSpPr/>
          <p:nvPr/>
        </p:nvCxnSpPr>
        <p:spPr bwMode="auto">
          <a:xfrm>
            <a:off x="3155391" y="1504368"/>
            <a:ext cx="536420" cy="0"/>
          </a:xfrm>
          <a:prstGeom prst="line">
            <a:avLst/>
          </a:prstGeom>
          <a:noFill/>
          <a:ln w="57150" cap="flat" cmpd="sng" algn="ctr">
            <a:solidFill>
              <a:srgbClr val="675E4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線接點 36"/>
          <p:cNvCxnSpPr/>
          <p:nvPr/>
        </p:nvCxnSpPr>
        <p:spPr bwMode="auto">
          <a:xfrm>
            <a:off x="3691811" y="1504368"/>
            <a:ext cx="0" cy="2644712"/>
          </a:xfrm>
          <a:prstGeom prst="line">
            <a:avLst/>
          </a:prstGeom>
          <a:noFill/>
          <a:ln w="57150" cap="flat" cmpd="sng" algn="ctr">
            <a:solidFill>
              <a:srgbClr val="675E4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37" y="1262490"/>
            <a:ext cx="2827736" cy="508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7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martHo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Robot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1_Robot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obot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obot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obot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obot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obot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obot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obot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obot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obot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imosa_TP100690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E8C567"/>
        </a:lt1>
        <a:dk2>
          <a:srgbClr val="2B5502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2DFB8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E8C567"/>
        </a:lt1>
        <a:dk2>
          <a:srgbClr val="2B5502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F2DFB8"/>
        </a:accent3>
        <a:accent4>
          <a:srgbClr val="000000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smartHome</Template>
  <TotalTime>10976</TotalTime>
  <Words>4648</Words>
  <Application>Microsoft Office PowerPoint</Application>
  <PresentationFormat>如螢幕大小 (4:3)</PresentationFormat>
  <Paragraphs>1453</Paragraphs>
  <Slides>68</Slides>
  <Notes>45</Notes>
  <HiddenSlides>1</HiddenSlides>
  <MMClips>0</MMClips>
  <ScaleCrop>false</ScaleCrop>
  <HeadingPairs>
    <vt:vector size="6" baseType="variant">
      <vt:variant>
        <vt:lpstr>使用字型</vt:lpstr>
      </vt:variant>
      <vt:variant>
        <vt:i4>16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68</vt:i4>
      </vt:variant>
    </vt:vector>
  </HeadingPairs>
  <TitlesOfParts>
    <vt:vector size="88" baseType="lpstr">
      <vt:lpstr>Gulim</vt:lpstr>
      <vt:lpstr>SimHei</vt:lpstr>
      <vt:lpstr>SimHei</vt:lpstr>
      <vt:lpstr>Zapf Dingbats</vt:lpstr>
      <vt:lpstr>新細明體</vt:lpstr>
      <vt:lpstr>標楷體</vt:lpstr>
      <vt:lpstr>Arial</vt:lpstr>
      <vt:lpstr>Arial Black</vt:lpstr>
      <vt:lpstr>Calibri</vt:lpstr>
      <vt:lpstr>Cambria Math</vt:lpstr>
      <vt:lpstr>Candara</vt:lpstr>
      <vt:lpstr>Helvetica</vt:lpstr>
      <vt:lpstr>Palatino Linotype</vt:lpstr>
      <vt:lpstr>Times</vt:lpstr>
      <vt:lpstr>Times New Roman</vt:lpstr>
      <vt:lpstr>Wingdings</vt:lpstr>
      <vt:lpstr>smartHome</vt:lpstr>
      <vt:lpstr>自訂設計</vt:lpstr>
      <vt:lpstr>Mimosa_TP10069043</vt:lpstr>
      <vt:lpstr>1_自訂設計</vt:lpstr>
      <vt:lpstr> 基於智慧空間之銀髮族日常生活活動觀測照護系統  Activity of Daily Living-aware Healthcare  for Elderly in Pervasive Environment </vt:lpstr>
      <vt:lpstr>Outline </vt:lpstr>
      <vt:lpstr>Outline </vt:lpstr>
      <vt:lpstr>Activity of Daily Living</vt:lpstr>
      <vt:lpstr>Motivation</vt:lpstr>
      <vt:lpstr>Objective</vt:lpstr>
      <vt:lpstr>Challenge</vt:lpstr>
      <vt:lpstr>Related Work</vt:lpstr>
      <vt:lpstr>System Flowchart</vt:lpstr>
      <vt:lpstr>Outline </vt:lpstr>
      <vt:lpstr>Architecture of Activity Recognition Model</vt:lpstr>
      <vt:lpstr>Training Mode</vt:lpstr>
      <vt:lpstr>Activity Clustering in Training Mode</vt:lpstr>
      <vt:lpstr>Separated Activity Clusters</vt:lpstr>
      <vt:lpstr>Activity Clustering from Ambient Sensor Data</vt:lpstr>
      <vt:lpstr>Activity Clustering from Ambient Sensor Data</vt:lpstr>
      <vt:lpstr>Activity Clustering from Vital Sign Sensor data</vt:lpstr>
      <vt:lpstr>Activity Clustering from Vital Sign sensor data</vt:lpstr>
      <vt:lpstr>Activity Clustering from Vital Sign sensor data</vt:lpstr>
      <vt:lpstr>Activity Clustering from Vital Sign sensor data</vt:lpstr>
      <vt:lpstr>Activity Clustering from Vital Sign sensor data</vt:lpstr>
      <vt:lpstr>Activity Clustering from Vital Sign sensor data</vt:lpstr>
      <vt:lpstr>Activity Clustering from Vital Sign sensor data</vt:lpstr>
      <vt:lpstr>Activity Cluster: Fusing Sensors</vt:lpstr>
      <vt:lpstr>Activity Clustering From Fuse Data Both Sensors</vt:lpstr>
      <vt:lpstr>Activity Clustering From Fuse Data Both Sensors</vt:lpstr>
      <vt:lpstr>Activity Clustering From Fuse Data Both Sensors</vt:lpstr>
      <vt:lpstr>Activity Clustering From Fuse Data Both Sensors</vt:lpstr>
      <vt:lpstr>Activity Clustering From Fuse Data Both Sensors</vt:lpstr>
      <vt:lpstr>Online Activity Recognition</vt:lpstr>
      <vt:lpstr>Activity Recognition Model in Online Mode</vt:lpstr>
      <vt:lpstr>Outline </vt:lpstr>
      <vt:lpstr>Labeling Interface</vt:lpstr>
      <vt:lpstr>The Interface of Labeling Data</vt:lpstr>
      <vt:lpstr>Adaptive Learning</vt:lpstr>
      <vt:lpstr>Adaptive Learning in Online Mode</vt:lpstr>
      <vt:lpstr>Adaptive Learning in Online Mode</vt:lpstr>
      <vt:lpstr>Adaptive Learning in Online Mode</vt:lpstr>
      <vt:lpstr>Outline </vt:lpstr>
      <vt:lpstr>Experiment Setting</vt:lpstr>
      <vt:lpstr>Testing Activity of Daily Living</vt:lpstr>
      <vt:lpstr>Activity Clustering: Only Ambient</vt:lpstr>
      <vt:lpstr>Activity Clustering: Only Vital Sign</vt:lpstr>
      <vt:lpstr>Activity Clustering: Only Vital Sign</vt:lpstr>
      <vt:lpstr>Activity Clustering: Only Vital Sign</vt:lpstr>
      <vt:lpstr>AC Results: Fusion Ambient and  Vital Sign</vt:lpstr>
      <vt:lpstr>AC Results: Fusion Ambient and  Vital Sign</vt:lpstr>
      <vt:lpstr>AC Results: Fusion Ambient and  Vital Sign</vt:lpstr>
      <vt:lpstr>Performance of Online Activity Recognition</vt:lpstr>
      <vt:lpstr>Outline </vt:lpstr>
      <vt:lpstr>Conclusion</vt:lpstr>
      <vt:lpstr>Future works</vt:lpstr>
      <vt:lpstr>Q &amp; A</vt:lpstr>
      <vt:lpstr>Appendix</vt:lpstr>
      <vt:lpstr>Activity Recognition of Ambient Part</vt:lpstr>
      <vt:lpstr>Activity Recognition of Ambient Part</vt:lpstr>
      <vt:lpstr>Activity Recognition of Vital Sign Part</vt:lpstr>
      <vt:lpstr>Dirichlet Process Mixture Model</vt:lpstr>
      <vt:lpstr>Dirichlet Process Mixture Model</vt:lpstr>
      <vt:lpstr>Dirichlet Process Mixture Model</vt:lpstr>
      <vt:lpstr>Dirichlet Mixture Model</vt:lpstr>
      <vt:lpstr>Dirichlet Process Mixture Model</vt:lpstr>
      <vt:lpstr>Adaptive Learning on Online Mode</vt:lpstr>
      <vt:lpstr>Activity of Daily Living-aware System</vt:lpstr>
      <vt:lpstr>The Interface of Labeling Data</vt:lpstr>
      <vt:lpstr>The Interface of Labeling Data</vt:lpstr>
      <vt:lpstr>Activity Clustering: Only Vital Sign</vt:lpstr>
      <vt:lpstr>Performance of Online Activity Recognition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以癌症存活癌症長者為中心之 健康量測與評估系統 Health Monitoring and Assessment System for Senior Cancer Survivors</dc:title>
  <dc:creator>黃冠翎</dc:creator>
  <cp:lastModifiedBy>陳雅虹</cp:lastModifiedBy>
  <cp:revision>490</cp:revision>
  <dcterms:created xsi:type="dcterms:W3CDTF">2014-07-08T14:21:11Z</dcterms:created>
  <dcterms:modified xsi:type="dcterms:W3CDTF">2015-07-28T05:13:00Z</dcterms:modified>
</cp:coreProperties>
</file>