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1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340D7-D1DD-4DF4-AE7C-482E80314BF7}" type="datetimeFigureOut">
              <a:rPr lang="zh-TW" altLang="en-US" smtClean="0"/>
              <a:t>2018/8/30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4ED96-9E8A-4095-ACE1-2B9AD3C7FA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5613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340D7-D1DD-4DF4-AE7C-482E80314BF7}" type="datetimeFigureOut">
              <a:rPr lang="zh-TW" altLang="en-US" smtClean="0"/>
              <a:t>2018/8/30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4ED96-9E8A-4095-ACE1-2B9AD3C7FA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2651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340D7-D1DD-4DF4-AE7C-482E80314BF7}" type="datetimeFigureOut">
              <a:rPr lang="zh-TW" altLang="en-US" smtClean="0"/>
              <a:t>2018/8/30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4ED96-9E8A-4095-ACE1-2B9AD3C7FA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8853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340D7-D1DD-4DF4-AE7C-482E80314BF7}" type="datetimeFigureOut">
              <a:rPr lang="zh-TW" altLang="en-US" smtClean="0"/>
              <a:t>2018/8/30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4ED96-9E8A-4095-ACE1-2B9AD3C7FA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6575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340D7-D1DD-4DF4-AE7C-482E80314BF7}" type="datetimeFigureOut">
              <a:rPr lang="zh-TW" altLang="en-US" smtClean="0"/>
              <a:t>2018/8/30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4ED96-9E8A-4095-ACE1-2B9AD3C7FA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0249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340D7-D1DD-4DF4-AE7C-482E80314BF7}" type="datetimeFigureOut">
              <a:rPr lang="zh-TW" altLang="en-US" smtClean="0"/>
              <a:t>2018/8/30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4ED96-9E8A-4095-ACE1-2B9AD3C7FA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8969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340D7-D1DD-4DF4-AE7C-482E80314BF7}" type="datetimeFigureOut">
              <a:rPr lang="zh-TW" altLang="en-US" smtClean="0"/>
              <a:t>2018/8/30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4ED96-9E8A-4095-ACE1-2B9AD3C7FA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3903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340D7-D1DD-4DF4-AE7C-482E80314BF7}" type="datetimeFigureOut">
              <a:rPr lang="zh-TW" altLang="en-US" smtClean="0"/>
              <a:t>2018/8/30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4ED96-9E8A-4095-ACE1-2B9AD3C7FA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1950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340D7-D1DD-4DF4-AE7C-482E80314BF7}" type="datetimeFigureOut">
              <a:rPr lang="zh-TW" altLang="en-US" smtClean="0"/>
              <a:t>2018/8/30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4ED96-9E8A-4095-ACE1-2B9AD3C7FA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2274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340D7-D1DD-4DF4-AE7C-482E80314BF7}" type="datetimeFigureOut">
              <a:rPr lang="zh-TW" altLang="en-US" smtClean="0"/>
              <a:t>2018/8/30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4ED96-9E8A-4095-ACE1-2B9AD3C7FA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0698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340D7-D1DD-4DF4-AE7C-482E80314BF7}" type="datetimeFigureOut">
              <a:rPr lang="zh-TW" altLang="en-US" smtClean="0"/>
              <a:t>2018/8/30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4ED96-9E8A-4095-ACE1-2B9AD3C7FA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3054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F340D7-D1DD-4DF4-AE7C-482E80314BF7}" type="datetimeFigureOut">
              <a:rPr lang="zh-TW" altLang="en-US" smtClean="0"/>
              <a:t>2018/8/30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44ED96-9E8A-4095-ACE1-2B9AD3C7FA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5374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jpeg"/><Relationship Id="rId17" Type="http://schemas.openxmlformats.org/officeDocument/2006/relationships/image" Target="../media/image26.png"/><Relationship Id="rId2" Type="http://schemas.openxmlformats.org/officeDocument/2006/relationships/image" Target="../media/image11.JPG"/><Relationship Id="rId16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emf"/><Relationship Id="rId5" Type="http://schemas.openxmlformats.org/officeDocument/2006/relationships/image" Target="../media/image14.png"/><Relationship Id="rId15" Type="http://schemas.openxmlformats.org/officeDocument/2006/relationships/image" Target="../media/image2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7" y="4207472"/>
            <a:ext cx="3456384" cy="2160240"/>
          </a:xfrm>
          <a:prstGeom prst="rect">
            <a:avLst/>
          </a:prstGeom>
        </p:spPr>
      </p:pic>
      <p:pic>
        <p:nvPicPr>
          <p:cNvPr id="6" name="圖片 5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3691001"/>
            <a:ext cx="3418234" cy="29850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129" y="884112"/>
            <a:ext cx="6194513" cy="28068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7642" y="836712"/>
            <a:ext cx="2254859" cy="3008382"/>
          </a:xfrm>
          <a:prstGeom prst="rect">
            <a:avLst/>
          </a:prstGeom>
        </p:spPr>
      </p:pic>
      <p:sp>
        <p:nvSpPr>
          <p:cNvPr id="69" name="標題 1"/>
          <p:cNvSpPr txBox="1">
            <a:spLocks/>
          </p:cNvSpPr>
          <p:nvPr/>
        </p:nvSpPr>
        <p:spPr>
          <a:xfrm>
            <a:off x="28832" y="-150523"/>
            <a:ext cx="901938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3600" b="1" dirty="0" smtClean="0">
                <a:latin typeface="標楷體" panose="03000509000000000000" pitchFamily="65" charset="-120"/>
              </a:rPr>
              <a:t>基因序列比對</a:t>
            </a:r>
            <a:r>
              <a:rPr lang="en-US" altLang="zh-TW" sz="3600" b="1" dirty="0" smtClean="0">
                <a:latin typeface="標楷體" panose="03000509000000000000" pitchFamily="65" charset="-120"/>
              </a:rPr>
              <a:t>/</a:t>
            </a:r>
            <a:r>
              <a:rPr lang="zh-TW" altLang="en-US" sz="3600" b="1" dirty="0" smtClean="0">
                <a:latin typeface="標楷體" panose="03000509000000000000" pitchFamily="65" charset="-120"/>
              </a:rPr>
              <a:t>生物標記探索</a:t>
            </a:r>
            <a:r>
              <a:rPr lang="en-US" altLang="zh-TW" sz="3600" b="1" dirty="0" smtClean="0">
                <a:latin typeface="標楷體" panose="03000509000000000000" pitchFamily="65" charset="-120"/>
              </a:rPr>
              <a:t>/</a:t>
            </a:r>
            <a:r>
              <a:rPr lang="zh-TW" altLang="en-US" sz="3600" b="1" dirty="0" smtClean="0">
                <a:latin typeface="標楷體" panose="03000509000000000000" pitchFamily="65" charset="-120"/>
              </a:rPr>
              <a:t>抗原表位預測</a:t>
            </a:r>
            <a:endParaRPr lang="zh-TW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568984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群組 40"/>
          <p:cNvGrpSpPr/>
          <p:nvPr/>
        </p:nvGrpSpPr>
        <p:grpSpPr>
          <a:xfrm>
            <a:off x="5304576" y="992476"/>
            <a:ext cx="3219942" cy="2641298"/>
            <a:chOff x="5803528" y="176632"/>
            <a:chExt cx="4966037" cy="3491933"/>
          </a:xfrm>
        </p:grpSpPr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827677" y="820494"/>
              <a:ext cx="4719826" cy="2848071"/>
            </a:xfrm>
            <a:prstGeom prst="rect">
              <a:avLst/>
            </a:prstGeom>
          </p:spPr>
        </p:pic>
        <p:grpSp>
          <p:nvGrpSpPr>
            <p:cNvPr id="33" name="群組 32"/>
            <p:cNvGrpSpPr/>
            <p:nvPr/>
          </p:nvGrpSpPr>
          <p:grpSpPr>
            <a:xfrm>
              <a:off x="5803528" y="176632"/>
              <a:ext cx="4966037" cy="3491932"/>
              <a:chOff x="195674" y="3894352"/>
              <a:chExt cx="4214402" cy="2763201"/>
            </a:xfrm>
          </p:grpSpPr>
          <p:sp>
            <p:nvSpPr>
              <p:cNvPr id="34" name="圓角矩形 33"/>
              <p:cNvSpPr/>
              <p:nvPr/>
            </p:nvSpPr>
            <p:spPr>
              <a:xfrm>
                <a:off x="195674" y="3923506"/>
                <a:ext cx="4214402" cy="2734047"/>
              </a:xfrm>
              <a:prstGeom prst="roundRect">
                <a:avLst/>
              </a:prstGeom>
              <a:noFill/>
              <a:ln w="28575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5" name="圓角矩形 34"/>
              <p:cNvSpPr/>
              <p:nvPr/>
            </p:nvSpPr>
            <p:spPr>
              <a:xfrm>
                <a:off x="539461" y="3894352"/>
                <a:ext cx="3526827" cy="485775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6" name="文字方塊 35"/>
              <p:cNvSpPr txBox="1"/>
              <p:nvPr/>
            </p:nvSpPr>
            <p:spPr>
              <a:xfrm>
                <a:off x="1453904" y="3902111"/>
                <a:ext cx="1917395" cy="3863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b="1" dirty="0" smtClean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rPr>
                  <a:t>Odds </a:t>
                </a:r>
                <a:r>
                  <a:rPr lang="en-US" altLang="zh-TW" b="1" dirty="0" smtClean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rPr>
                  <a:t>Ratio&gt;4</a:t>
                </a:r>
                <a:endParaRPr lang="zh-TW" altLang="en-US" b="1" dirty="0">
                  <a:solidFill>
                    <a:schemeClr val="accent1">
                      <a:lumMod val="20000"/>
                      <a:lumOff val="80000"/>
                    </a:schemeClr>
                  </a:solidFill>
                </a:endParaRPr>
              </a:p>
            </p:txBody>
          </p:sp>
        </p:grpSp>
      </p:grpSp>
      <p:grpSp>
        <p:nvGrpSpPr>
          <p:cNvPr id="14" name="群組 13"/>
          <p:cNvGrpSpPr/>
          <p:nvPr/>
        </p:nvGrpSpPr>
        <p:grpSpPr>
          <a:xfrm>
            <a:off x="6245951" y="3800422"/>
            <a:ext cx="2908759" cy="2704773"/>
            <a:chOff x="8327935" y="3952787"/>
            <a:chExt cx="3878345" cy="2704771"/>
          </a:xfrm>
        </p:grpSpPr>
        <p:grpSp>
          <p:nvGrpSpPr>
            <p:cNvPr id="30" name="群組 29"/>
            <p:cNvGrpSpPr/>
            <p:nvPr/>
          </p:nvGrpSpPr>
          <p:grpSpPr>
            <a:xfrm>
              <a:off x="8327935" y="3952787"/>
              <a:ext cx="3716093" cy="2704771"/>
              <a:chOff x="8327935" y="3952787"/>
              <a:chExt cx="3716093" cy="2704771"/>
            </a:xfrm>
          </p:grpSpPr>
          <p:pic>
            <p:nvPicPr>
              <p:cNvPr id="4" name="圖片 3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27935" y="4258756"/>
                <a:ext cx="3620690" cy="2398802"/>
              </a:xfrm>
              <a:prstGeom prst="rect">
                <a:avLst/>
              </a:prstGeom>
            </p:spPr>
          </p:pic>
          <p:grpSp>
            <p:nvGrpSpPr>
              <p:cNvPr id="26" name="群組 25"/>
              <p:cNvGrpSpPr/>
              <p:nvPr/>
            </p:nvGrpSpPr>
            <p:grpSpPr>
              <a:xfrm>
                <a:off x="8327936" y="3952787"/>
                <a:ext cx="3716092" cy="2704766"/>
                <a:chOff x="195674" y="3923506"/>
                <a:chExt cx="4214402" cy="2734047"/>
              </a:xfrm>
            </p:grpSpPr>
            <p:sp>
              <p:nvSpPr>
                <p:cNvPr id="27" name="圓角矩形 26"/>
                <p:cNvSpPr/>
                <p:nvPr/>
              </p:nvSpPr>
              <p:spPr>
                <a:xfrm>
                  <a:off x="195674" y="3923506"/>
                  <a:ext cx="4214402" cy="2734047"/>
                </a:xfrm>
                <a:prstGeom prst="roundRect">
                  <a:avLst/>
                </a:prstGeom>
                <a:noFill/>
                <a:ln w="28575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8" name="圓角矩形 27"/>
                <p:cNvSpPr/>
                <p:nvPr/>
              </p:nvSpPr>
              <p:spPr>
                <a:xfrm>
                  <a:off x="485363" y="3925692"/>
                  <a:ext cx="3526827" cy="485775"/>
                </a:xfrm>
                <a:prstGeom prst="round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9" name="文字方塊 28"/>
                <p:cNvSpPr txBox="1"/>
                <p:nvPr/>
              </p:nvSpPr>
              <p:spPr>
                <a:xfrm>
                  <a:off x="1540241" y="3952787"/>
                  <a:ext cx="2215195" cy="37333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b="1" dirty="0" smtClean="0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</a:rPr>
                    <a:t>Odds </a:t>
                  </a:r>
                  <a:r>
                    <a:rPr lang="en-US" altLang="zh-TW" b="1" dirty="0" smtClean="0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</a:rPr>
                    <a:t>Ratio&gt;7</a:t>
                  </a:r>
                  <a:endParaRPr lang="zh-TW" altLang="en-US" b="1" dirty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endParaRPr>
                </a:p>
              </p:txBody>
            </p:sp>
          </p:grpSp>
        </p:grpSp>
        <p:grpSp>
          <p:nvGrpSpPr>
            <p:cNvPr id="12" name="群組 11"/>
            <p:cNvGrpSpPr/>
            <p:nvPr/>
          </p:nvGrpSpPr>
          <p:grpSpPr>
            <a:xfrm>
              <a:off x="9213375" y="4831827"/>
              <a:ext cx="2992905" cy="1622419"/>
              <a:chOff x="9213375" y="4831827"/>
              <a:chExt cx="2992905" cy="1622419"/>
            </a:xfrm>
          </p:grpSpPr>
          <p:sp>
            <p:nvSpPr>
              <p:cNvPr id="3" name="文字方塊 2"/>
              <p:cNvSpPr txBox="1"/>
              <p:nvPr/>
            </p:nvSpPr>
            <p:spPr>
              <a:xfrm>
                <a:off x="10176172" y="4831827"/>
                <a:ext cx="840255" cy="2538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000" b="1" dirty="0">
                    <a:solidFill>
                      <a:srgbClr val="FF0000"/>
                    </a:solidFill>
                  </a:rPr>
                  <a:t>98.42</a:t>
                </a:r>
                <a:r>
                  <a:rPr lang="zh-TW" altLang="en-US" sz="1000" b="1" dirty="0">
                    <a:solidFill>
                      <a:srgbClr val="FF0000"/>
                    </a:solidFill>
                  </a:rPr>
                  <a:t>天</a:t>
                </a:r>
                <a:endParaRPr lang="zh-TW" altLang="en-US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44" name="文字方塊 43"/>
              <p:cNvSpPr txBox="1"/>
              <p:nvPr/>
            </p:nvSpPr>
            <p:spPr>
              <a:xfrm>
                <a:off x="11366025" y="5650977"/>
                <a:ext cx="840255" cy="2538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000" b="1" dirty="0">
                    <a:solidFill>
                      <a:srgbClr val="FF0000"/>
                    </a:solidFill>
                  </a:rPr>
                  <a:t>66.71</a:t>
                </a:r>
                <a:r>
                  <a:rPr lang="zh-TW" altLang="en-US" sz="1000" b="1" dirty="0">
                    <a:solidFill>
                      <a:srgbClr val="FF0000"/>
                    </a:solidFill>
                  </a:rPr>
                  <a:t>天</a:t>
                </a:r>
                <a:endParaRPr lang="zh-TW" altLang="en-US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45" name="文字方塊 44"/>
              <p:cNvSpPr txBox="1"/>
              <p:nvPr/>
            </p:nvSpPr>
            <p:spPr>
              <a:xfrm>
                <a:off x="9213375" y="5242632"/>
                <a:ext cx="840255" cy="2538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000" b="1" dirty="0">
                    <a:solidFill>
                      <a:srgbClr val="FF0000"/>
                    </a:solidFill>
                  </a:rPr>
                  <a:t>42.35</a:t>
                </a:r>
                <a:r>
                  <a:rPr lang="zh-TW" altLang="en-US" sz="1000" b="1" dirty="0">
                    <a:solidFill>
                      <a:srgbClr val="FF0000"/>
                    </a:solidFill>
                  </a:rPr>
                  <a:t>天</a:t>
                </a:r>
                <a:endParaRPr lang="zh-TW" altLang="en-US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46" name="文字方塊 45"/>
              <p:cNvSpPr txBox="1"/>
              <p:nvPr/>
            </p:nvSpPr>
            <p:spPr>
              <a:xfrm>
                <a:off x="10245101" y="5566484"/>
                <a:ext cx="748366" cy="2538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000" b="1" dirty="0">
                    <a:solidFill>
                      <a:srgbClr val="FF0000"/>
                    </a:solidFill>
                  </a:rPr>
                  <a:t>45.7</a:t>
                </a:r>
                <a:r>
                  <a:rPr lang="zh-TW" altLang="en-US" sz="1000" b="1" dirty="0">
                    <a:solidFill>
                      <a:srgbClr val="FF0000"/>
                    </a:solidFill>
                  </a:rPr>
                  <a:t>天</a:t>
                </a:r>
                <a:endParaRPr lang="zh-TW" altLang="en-US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47" name="文字方塊 46"/>
              <p:cNvSpPr txBox="1"/>
              <p:nvPr/>
            </p:nvSpPr>
            <p:spPr>
              <a:xfrm>
                <a:off x="10542415" y="6200389"/>
                <a:ext cx="932145" cy="2538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000" b="1" dirty="0">
                    <a:solidFill>
                      <a:srgbClr val="FF0000"/>
                    </a:solidFill>
                  </a:rPr>
                  <a:t>145.92</a:t>
                </a:r>
                <a:r>
                  <a:rPr lang="zh-TW" altLang="en-US" sz="1000" b="1" dirty="0">
                    <a:solidFill>
                      <a:srgbClr val="FF0000"/>
                    </a:solidFill>
                  </a:rPr>
                  <a:t>天</a:t>
                </a:r>
                <a:endParaRPr lang="zh-TW" altLang="en-US" b="1" dirty="0">
                  <a:solidFill>
                    <a:srgbClr val="FF0000"/>
                  </a:solidFill>
                </a:endParaRPr>
              </a:p>
            </p:txBody>
          </p:sp>
          <p:pic>
            <p:nvPicPr>
              <p:cNvPr id="11" name="圖片 10"/>
              <p:cNvPicPr>
                <a:picLocks noChangeAspect="1"/>
              </p:cNvPicPr>
              <p:nvPr/>
            </p:nvPicPr>
            <p:blipFill rotWithShape="1">
              <a:blip r:embed="rId4"/>
              <a:srcRect l="3203" t="1" b="-1"/>
              <a:stretch/>
            </p:blipFill>
            <p:spPr>
              <a:xfrm>
                <a:off x="10879931" y="6064867"/>
                <a:ext cx="349808" cy="133141"/>
              </a:xfrm>
              <a:prstGeom prst="rect">
                <a:avLst/>
              </a:prstGeom>
            </p:spPr>
          </p:pic>
        </p:grpSp>
      </p:grpSp>
      <p:grpSp>
        <p:nvGrpSpPr>
          <p:cNvPr id="15" name="群組 14"/>
          <p:cNvGrpSpPr/>
          <p:nvPr/>
        </p:nvGrpSpPr>
        <p:grpSpPr>
          <a:xfrm>
            <a:off x="146756" y="3771142"/>
            <a:ext cx="3160801" cy="2734047"/>
            <a:chOff x="195674" y="3923506"/>
            <a:chExt cx="4214402" cy="2734047"/>
          </a:xfrm>
        </p:grpSpPr>
        <p:grpSp>
          <p:nvGrpSpPr>
            <p:cNvPr id="32" name="群組 31"/>
            <p:cNvGrpSpPr/>
            <p:nvPr/>
          </p:nvGrpSpPr>
          <p:grpSpPr>
            <a:xfrm>
              <a:off x="195674" y="3923506"/>
              <a:ext cx="4214402" cy="2734047"/>
              <a:chOff x="195674" y="3923506"/>
              <a:chExt cx="4214402" cy="2734047"/>
            </a:xfrm>
          </p:grpSpPr>
          <p:pic>
            <p:nvPicPr>
              <p:cNvPr id="16" name="圖片 15"/>
              <p:cNvPicPr>
                <a:picLocks noChangeAspect="1"/>
              </p:cNvPicPr>
              <p:nvPr/>
            </p:nvPicPr>
            <p:blipFill rotWithShape="1">
              <a:blip r:embed="rId5"/>
              <a:srcRect l="2680"/>
              <a:stretch/>
            </p:blipFill>
            <p:spPr>
              <a:xfrm>
                <a:off x="246146" y="4543516"/>
                <a:ext cx="4113458" cy="2035410"/>
              </a:xfrm>
              <a:prstGeom prst="rect">
                <a:avLst/>
              </a:prstGeom>
            </p:spPr>
          </p:pic>
          <p:grpSp>
            <p:nvGrpSpPr>
              <p:cNvPr id="21" name="群組 20"/>
              <p:cNvGrpSpPr/>
              <p:nvPr/>
            </p:nvGrpSpPr>
            <p:grpSpPr>
              <a:xfrm>
                <a:off x="195674" y="3923506"/>
                <a:ext cx="4214402" cy="2734047"/>
                <a:chOff x="195674" y="3923506"/>
                <a:chExt cx="4214402" cy="2734047"/>
              </a:xfrm>
            </p:grpSpPr>
            <p:sp>
              <p:nvSpPr>
                <p:cNvPr id="18" name="圓角矩形 17"/>
                <p:cNvSpPr/>
                <p:nvPr/>
              </p:nvSpPr>
              <p:spPr>
                <a:xfrm>
                  <a:off x="195674" y="3923506"/>
                  <a:ext cx="4214402" cy="2734047"/>
                </a:xfrm>
                <a:prstGeom prst="roundRect">
                  <a:avLst/>
                </a:prstGeom>
                <a:noFill/>
                <a:ln w="28575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0" name="圓角矩形 19"/>
                <p:cNvSpPr/>
                <p:nvPr/>
              </p:nvSpPr>
              <p:spPr>
                <a:xfrm>
                  <a:off x="539461" y="3925692"/>
                  <a:ext cx="3526827" cy="485775"/>
                </a:xfrm>
                <a:prstGeom prst="round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0" name="文字方塊 9"/>
                <p:cNvSpPr txBox="1"/>
                <p:nvPr/>
              </p:nvSpPr>
              <p:spPr>
                <a:xfrm>
                  <a:off x="1460246" y="3983913"/>
                  <a:ext cx="195327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b="1" dirty="0" smtClean="0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</a:rPr>
                    <a:t>Odds </a:t>
                  </a:r>
                  <a:r>
                    <a:rPr lang="en-US" altLang="zh-TW" b="1" dirty="0" smtClean="0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</a:rPr>
                    <a:t>Ratio&gt;5</a:t>
                  </a:r>
                  <a:endParaRPr lang="zh-TW" altLang="en-US" b="1" dirty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endParaRPr>
                </a:p>
              </p:txBody>
            </p:sp>
          </p:grpSp>
        </p:grpSp>
        <p:pic>
          <p:nvPicPr>
            <p:cNvPr id="50" name="圖片 49"/>
            <p:cNvPicPr>
              <a:picLocks noChangeAspect="1"/>
            </p:cNvPicPr>
            <p:nvPr/>
          </p:nvPicPr>
          <p:blipFill rotWithShape="1">
            <a:blip r:embed="rId4"/>
            <a:srcRect l="3203" t="1" b="-1"/>
            <a:stretch/>
          </p:blipFill>
          <p:spPr>
            <a:xfrm>
              <a:off x="3336926" y="6295762"/>
              <a:ext cx="283753" cy="108000"/>
            </a:xfrm>
            <a:prstGeom prst="rect">
              <a:avLst/>
            </a:prstGeom>
          </p:spPr>
        </p:pic>
      </p:grpSp>
      <p:grpSp>
        <p:nvGrpSpPr>
          <p:cNvPr id="17" name="群組 16"/>
          <p:cNvGrpSpPr/>
          <p:nvPr/>
        </p:nvGrpSpPr>
        <p:grpSpPr>
          <a:xfrm>
            <a:off x="1095185" y="992476"/>
            <a:ext cx="3075973" cy="2641298"/>
            <a:chOff x="838200" y="225277"/>
            <a:chExt cx="4723341" cy="3475157"/>
          </a:xfrm>
        </p:grpSpPr>
        <p:grpSp>
          <p:nvGrpSpPr>
            <p:cNvPr id="43" name="群組 42"/>
            <p:cNvGrpSpPr/>
            <p:nvPr/>
          </p:nvGrpSpPr>
          <p:grpSpPr>
            <a:xfrm>
              <a:off x="838200" y="225277"/>
              <a:ext cx="4723341" cy="3475157"/>
              <a:chOff x="838199" y="166602"/>
              <a:chExt cx="4723341" cy="3475157"/>
            </a:xfrm>
          </p:grpSpPr>
          <p:grpSp>
            <p:nvGrpSpPr>
              <p:cNvPr id="37" name="群組 36"/>
              <p:cNvGrpSpPr/>
              <p:nvPr/>
            </p:nvGrpSpPr>
            <p:grpSpPr>
              <a:xfrm>
                <a:off x="838199" y="166602"/>
                <a:ext cx="4723341" cy="3475157"/>
                <a:chOff x="195674" y="3915807"/>
                <a:chExt cx="4214402" cy="2741746"/>
              </a:xfrm>
            </p:grpSpPr>
            <p:sp>
              <p:nvSpPr>
                <p:cNvPr id="38" name="圓角矩形 37"/>
                <p:cNvSpPr/>
                <p:nvPr/>
              </p:nvSpPr>
              <p:spPr>
                <a:xfrm>
                  <a:off x="195674" y="3923506"/>
                  <a:ext cx="4214402" cy="2734047"/>
                </a:xfrm>
                <a:prstGeom prst="roundRect">
                  <a:avLst/>
                </a:prstGeom>
                <a:noFill/>
                <a:ln w="28575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39" name="圓角矩形 38"/>
                <p:cNvSpPr/>
                <p:nvPr/>
              </p:nvSpPr>
              <p:spPr>
                <a:xfrm>
                  <a:off x="539461" y="3915807"/>
                  <a:ext cx="3526826" cy="485775"/>
                </a:xfrm>
                <a:prstGeom prst="round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40" name="文字方塊 39"/>
                <p:cNvSpPr txBox="1"/>
                <p:nvPr/>
              </p:nvSpPr>
              <p:spPr>
                <a:xfrm>
                  <a:off x="1441882" y="3944735"/>
                  <a:ext cx="2007138" cy="38337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b="1" dirty="0" smtClean="0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</a:rPr>
                    <a:t>Odds </a:t>
                  </a:r>
                  <a:r>
                    <a:rPr lang="en-US" altLang="zh-TW" b="1" dirty="0" smtClean="0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</a:rPr>
                    <a:t>Ratio&gt;3</a:t>
                  </a:r>
                  <a:endParaRPr lang="zh-TW" altLang="en-US" b="1" dirty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endParaRPr>
                </a:p>
              </p:txBody>
            </p:sp>
          </p:grpSp>
          <p:pic>
            <p:nvPicPr>
              <p:cNvPr id="42" name="圖片 41"/>
              <p:cNvPicPr>
                <a:picLocks noChangeAspect="1"/>
              </p:cNvPicPr>
              <p:nvPr/>
            </p:nvPicPr>
            <p:blipFill rotWithShape="1">
              <a:blip r:embed="rId6"/>
              <a:srcRect l="1559" t="1970" r="895"/>
              <a:stretch/>
            </p:blipFill>
            <p:spPr>
              <a:xfrm>
                <a:off x="903491" y="909498"/>
                <a:ext cx="4592753" cy="2407849"/>
              </a:xfrm>
              <a:prstGeom prst="rect">
                <a:avLst/>
              </a:prstGeom>
            </p:spPr>
          </p:pic>
        </p:grpSp>
        <p:pic>
          <p:nvPicPr>
            <p:cNvPr id="52" name="圖片 51"/>
            <p:cNvPicPr>
              <a:picLocks noChangeAspect="1"/>
            </p:cNvPicPr>
            <p:nvPr/>
          </p:nvPicPr>
          <p:blipFill rotWithShape="1">
            <a:blip r:embed="rId4"/>
            <a:srcRect l="3203" t="1" b="-1"/>
            <a:stretch/>
          </p:blipFill>
          <p:spPr>
            <a:xfrm>
              <a:off x="4611638" y="3007973"/>
              <a:ext cx="200868" cy="76453"/>
            </a:xfrm>
            <a:prstGeom prst="rect">
              <a:avLst/>
            </a:prstGeom>
          </p:spPr>
        </p:pic>
      </p:grpSp>
      <p:grpSp>
        <p:nvGrpSpPr>
          <p:cNvPr id="13" name="群組 12"/>
          <p:cNvGrpSpPr/>
          <p:nvPr/>
        </p:nvGrpSpPr>
        <p:grpSpPr>
          <a:xfrm>
            <a:off x="3378338" y="3800422"/>
            <a:ext cx="2787069" cy="2704766"/>
            <a:chOff x="4504450" y="3952787"/>
            <a:chExt cx="3716092" cy="2704766"/>
          </a:xfrm>
        </p:grpSpPr>
        <p:grpSp>
          <p:nvGrpSpPr>
            <p:cNvPr id="22" name="群組 21"/>
            <p:cNvGrpSpPr/>
            <p:nvPr/>
          </p:nvGrpSpPr>
          <p:grpSpPr>
            <a:xfrm>
              <a:off x="4504450" y="3952787"/>
              <a:ext cx="3716092" cy="2704766"/>
              <a:chOff x="195674" y="3923506"/>
              <a:chExt cx="4214402" cy="2734047"/>
            </a:xfrm>
          </p:grpSpPr>
          <p:sp>
            <p:nvSpPr>
              <p:cNvPr id="23" name="圓角矩形 22"/>
              <p:cNvSpPr/>
              <p:nvPr/>
            </p:nvSpPr>
            <p:spPr>
              <a:xfrm>
                <a:off x="195674" y="3923506"/>
                <a:ext cx="4214402" cy="2734047"/>
              </a:xfrm>
              <a:prstGeom prst="roundRect">
                <a:avLst/>
              </a:prstGeom>
              <a:noFill/>
              <a:ln w="28575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4" name="圓角矩形 23"/>
              <p:cNvSpPr/>
              <p:nvPr/>
            </p:nvSpPr>
            <p:spPr>
              <a:xfrm>
                <a:off x="539461" y="3925692"/>
                <a:ext cx="3526827" cy="485775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5" name="文字方塊 24"/>
              <p:cNvSpPr txBox="1"/>
              <p:nvPr/>
            </p:nvSpPr>
            <p:spPr>
              <a:xfrm>
                <a:off x="1461051" y="3952787"/>
                <a:ext cx="2215195" cy="37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b="1" dirty="0" smtClean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rPr>
                  <a:t>Odds </a:t>
                </a:r>
                <a:r>
                  <a:rPr lang="en-US" altLang="zh-TW" b="1" dirty="0" smtClean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rPr>
                  <a:t>Ratio&gt;6</a:t>
                </a:r>
                <a:endParaRPr lang="zh-TW" altLang="en-US" b="1" dirty="0">
                  <a:solidFill>
                    <a:schemeClr val="accent1">
                      <a:lumMod val="20000"/>
                      <a:lumOff val="80000"/>
                    </a:schemeClr>
                  </a:solidFill>
                </a:endParaRPr>
              </a:p>
            </p:txBody>
          </p:sp>
        </p:grpSp>
        <p:grpSp>
          <p:nvGrpSpPr>
            <p:cNvPr id="5" name="群組 4"/>
            <p:cNvGrpSpPr/>
            <p:nvPr/>
          </p:nvGrpSpPr>
          <p:grpSpPr>
            <a:xfrm>
              <a:off x="4692287" y="4433572"/>
              <a:ext cx="3388026" cy="2120859"/>
              <a:chOff x="3533126" y="1825559"/>
              <a:chExt cx="3802741" cy="2232443"/>
            </a:xfrm>
          </p:grpSpPr>
          <p:pic>
            <p:nvPicPr>
              <p:cNvPr id="2" name="圖片 1"/>
              <p:cNvPicPr>
                <a:picLocks noChangeAspect="1"/>
              </p:cNvPicPr>
              <p:nvPr/>
            </p:nvPicPr>
            <p:blipFill rotWithShape="1">
              <a:blip r:embed="rId7"/>
              <a:srcRect l="2279"/>
              <a:stretch/>
            </p:blipFill>
            <p:spPr>
              <a:xfrm>
                <a:off x="3533126" y="1825559"/>
                <a:ext cx="3745849" cy="2202058"/>
              </a:xfrm>
              <a:prstGeom prst="rect">
                <a:avLst/>
              </a:prstGeom>
            </p:spPr>
          </p:pic>
          <p:sp>
            <p:nvSpPr>
              <p:cNvPr id="76" name="文字方塊 75"/>
              <p:cNvSpPr txBox="1"/>
              <p:nvPr/>
            </p:nvSpPr>
            <p:spPr>
              <a:xfrm>
                <a:off x="5813537" y="2286451"/>
                <a:ext cx="753623" cy="2429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900" b="1" dirty="0">
                    <a:solidFill>
                      <a:srgbClr val="FF0000"/>
                    </a:solidFill>
                  </a:rPr>
                  <a:t>71.3</a:t>
                </a:r>
                <a:r>
                  <a:rPr lang="zh-TW" altLang="en-US" sz="900" b="1" dirty="0">
                    <a:solidFill>
                      <a:srgbClr val="FF0000"/>
                    </a:solidFill>
                  </a:rPr>
                  <a:t>天</a:t>
                </a:r>
                <a:endParaRPr lang="zh-TW" altLang="en-US" sz="14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7" name="文字方塊 76"/>
              <p:cNvSpPr txBox="1"/>
              <p:nvPr/>
            </p:nvSpPr>
            <p:spPr>
              <a:xfrm>
                <a:off x="6365218" y="2489471"/>
                <a:ext cx="926318" cy="2429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900" b="1" dirty="0">
                    <a:solidFill>
                      <a:srgbClr val="FF0000"/>
                    </a:solidFill>
                  </a:rPr>
                  <a:t>137.51</a:t>
                </a:r>
                <a:r>
                  <a:rPr lang="zh-TW" altLang="en-US" sz="900" b="1" dirty="0">
                    <a:solidFill>
                      <a:srgbClr val="FF0000"/>
                    </a:solidFill>
                  </a:rPr>
                  <a:t>天</a:t>
                </a:r>
                <a:endParaRPr lang="zh-TW" altLang="en-US" sz="14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8" name="文字方塊 77"/>
              <p:cNvSpPr txBox="1"/>
              <p:nvPr/>
            </p:nvSpPr>
            <p:spPr>
              <a:xfrm>
                <a:off x="5058567" y="2207733"/>
                <a:ext cx="839970" cy="2429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900" b="1" dirty="0">
                    <a:solidFill>
                      <a:srgbClr val="FF0000"/>
                    </a:solidFill>
                  </a:rPr>
                  <a:t>98.42</a:t>
                </a:r>
                <a:r>
                  <a:rPr lang="zh-TW" altLang="en-US" sz="900" b="1" dirty="0">
                    <a:solidFill>
                      <a:srgbClr val="FF0000"/>
                    </a:solidFill>
                  </a:rPr>
                  <a:t>天</a:t>
                </a:r>
                <a:endParaRPr lang="zh-TW" altLang="en-US" sz="14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9" name="文字方塊 78"/>
              <p:cNvSpPr txBox="1"/>
              <p:nvPr/>
            </p:nvSpPr>
            <p:spPr>
              <a:xfrm>
                <a:off x="4925802" y="3343344"/>
                <a:ext cx="839970" cy="2429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900" b="1" dirty="0">
                    <a:solidFill>
                      <a:srgbClr val="FF0000"/>
                    </a:solidFill>
                  </a:rPr>
                  <a:t>59.27</a:t>
                </a:r>
                <a:r>
                  <a:rPr lang="zh-TW" altLang="en-US" sz="900" b="1" dirty="0">
                    <a:solidFill>
                      <a:srgbClr val="FF0000"/>
                    </a:solidFill>
                  </a:rPr>
                  <a:t>天</a:t>
                </a:r>
                <a:endParaRPr lang="zh-TW" altLang="en-US" sz="14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80" name="文字方塊 79"/>
              <p:cNvSpPr txBox="1"/>
              <p:nvPr/>
            </p:nvSpPr>
            <p:spPr>
              <a:xfrm>
                <a:off x="5528727" y="3393410"/>
                <a:ext cx="839970" cy="2429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900" b="1" dirty="0">
                    <a:solidFill>
                      <a:srgbClr val="FF0000"/>
                    </a:solidFill>
                  </a:rPr>
                  <a:t>55.19</a:t>
                </a:r>
                <a:r>
                  <a:rPr lang="zh-TW" altLang="en-US" sz="900" b="1" dirty="0">
                    <a:solidFill>
                      <a:srgbClr val="FF0000"/>
                    </a:solidFill>
                  </a:rPr>
                  <a:t>天</a:t>
                </a:r>
                <a:endParaRPr lang="zh-TW" altLang="en-US" sz="14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81" name="文字方塊 80"/>
              <p:cNvSpPr txBox="1"/>
              <p:nvPr/>
            </p:nvSpPr>
            <p:spPr>
              <a:xfrm>
                <a:off x="5730921" y="2611341"/>
                <a:ext cx="839970" cy="2429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900" b="1" dirty="0">
                    <a:solidFill>
                      <a:srgbClr val="FF0000"/>
                    </a:solidFill>
                  </a:rPr>
                  <a:t>82.35</a:t>
                </a:r>
                <a:r>
                  <a:rPr lang="zh-TW" altLang="en-US" sz="900" b="1" dirty="0">
                    <a:solidFill>
                      <a:srgbClr val="FF0000"/>
                    </a:solidFill>
                  </a:rPr>
                  <a:t>天</a:t>
                </a:r>
                <a:endParaRPr lang="zh-TW" altLang="en-US" sz="14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82" name="文字方塊 81"/>
              <p:cNvSpPr txBox="1"/>
              <p:nvPr/>
            </p:nvSpPr>
            <p:spPr>
              <a:xfrm>
                <a:off x="4385556" y="2470566"/>
                <a:ext cx="926318" cy="2429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900" b="1" dirty="0">
                    <a:solidFill>
                      <a:srgbClr val="FF0000"/>
                    </a:solidFill>
                  </a:rPr>
                  <a:t>103.92</a:t>
                </a:r>
                <a:r>
                  <a:rPr lang="zh-TW" altLang="en-US" sz="900" b="1" dirty="0">
                    <a:solidFill>
                      <a:srgbClr val="FF0000"/>
                    </a:solidFill>
                  </a:rPr>
                  <a:t>天</a:t>
                </a:r>
                <a:endParaRPr lang="zh-TW" altLang="en-US" sz="14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83" name="文字方塊 82"/>
              <p:cNvSpPr txBox="1"/>
              <p:nvPr/>
            </p:nvSpPr>
            <p:spPr>
              <a:xfrm>
                <a:off x="6495897" y="3296401"/>
                <a:ext cx="839970" cy="2429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900" b="1" dirty="0">
                    <a:solidFill>
                      <a:srgbClr val="FF0000"/>
                    </a:solidFill>
                  </a:rPr>
                  <a:t>76.58</a:t>
                </a:r>
                <a:r>
                  <a:rPr lang="zh-TW" altLang="en-US" sz="900" b="1" dirty="0">
                    <a:solidFill>
                      <a:srgbClr val="FF0000"/>
                    </a:solidFill>
                  </a:rPr>
                  <a:t>天</a:t>
                </a:r>
                <a:endParaRPr lang="zh-TW" altLang="en-US" sz="14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84" name="文字方塊 83"/>
              <p:cNvSpPr txBox="1"/>
              <p:nvPr/>
            </p:nvSpPr>
            <p:spPr>
              <a:xfrm>
                <a:off x="5015898" y="2904866"/>
                <a:ext cx="839971" cy="2429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900" b="1" dirty="0">
                    <a:solidFill>
                      <a:srgbClr val="FF0000"/>
                    </a:solidFill>
                  </a:rPr>
                  <a:t>76.42</a:t>
                </a:r>
                <a:r>
                  <a:rPr lang="zh-TW" altLang="en-US" sz="900" b="1" dirty="0">
                    <a:solidFill>
                      <a:srgbClr val="FF0000"/>
                    </a:solidFill>
                  </a:rPr>
                  <a:t>天</a:t>
                </a:r>
                <a:endParaRPr lang="zh-TW" altLang="en-US" sz="14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85" name="文字方塊 84"/>
              <p:cNvSpPr txBox="1"/>
              <p:nvPr/>
            </p:nvSpPr>
            <p:spPr>
              <a:xfrm>
                <a:off x="3975042" y="3447663"/>
                <a:ext cx="839971" cy="2429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900" b="1" dirty="0">
                    <a:solidFill>
                      <a:srgbClr val="FF0000"/>
                    </a:solidFill>
                  </a:rPr>
                  <a:t>39.41</a:t>
                </a:r>
                <a:r>
                  <a:rPr lang="zh-TW" altLang="en-US" sz="900" b="1" dirty="0">
                    <a:solidFill>
                      <a:srgbClr val="FF0000"/>
                    </a:solidFill>
                  </a:rPr>
                  <a:t>天</a:t>
                </a:r>
                <a:endParaRPr lang="zh-TW" altLang="en-US" sz="14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86" name="文字方塊 85"/>
              <p:cNvSpPr txBox="1"/>
              <p:nvPr/>
            </p:nvSpPr>
            <p:spPr>
              <a:xfrm>
                <a:off x="5009651" y="3815082"/>
                <a:ext cx="839971" cy="2429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900" b="1" dirty="0">
                    <a:solidFill>
                      <a:srgbClr val="FF0000"/>
                    </a:solidFill>
                  </a:rPr>
                  <a:t>42.35</a:t>
                </a:r>
                <a:r>
                  <a:rPr lang="zh-TW" altLang="en-US" sz="900" b="1" dirty="0">
                    <a:solidFill>
                      <a:srgbClr val="FF0000"/>
                    </a:solidFill>
                  </a:rPr>
                  <a:t>天</a:t>
                </a:r>
                <a:endParaRPr lang="zh-TW" altLang="en-US" sz="1400" b="1" dirty="0">
                  <a:solidFill>
                    <a:srgbClr val="FF0000"/>
                  </a:solidFill>
                </a:endParaRPr>
              </a:p>
            </p:txBody>
          </p:sp>
        </p:grpSp>
      </p:grpSp>
      <p:sp>
        <p:nvSpPr>
          <p:cNvPr id="57" name="標題 1"/>
          <p:cNvSpPr>
            <a:spLocks noGrp="1"/>
          </p:cNvSpPr>
          <p:nvPr>
            <p:ph type="title"/>
          </p:nvPr>
        </p:nvSpPr>
        <p:spPr>
          <a:xfrm>
            <a:off x="28832" y="-150523"/>
            <a:ext cx="9019388" cy="1143000"/>
          </a:xfrm>
        </p:spPr>
        <p:txBody>
          <a:bodyPr>
            <a:normAutofit/>
          </a:bodyPr>
          <a:lstStyle/>
          <a:p>
            <a:r>
              <a:rPr lang="zh-TW" altLang="en-US" sz="3600" b="1" dirty="0" smtClean="0">
                <a:latin typeface="標楷體" panose="03000509000000000000" pitchFamily="65" charset="-120"/>
              </a:rPr>
              <a:t>醫療大數據分析</a:t>
            </a:r>
            <a:r>
              <a:rPr lang="en-US" altLang="zh-TW" sz="3600" b="1" dirty="0" smtClean="0">
                <a:latin typeface="標楷體" panose="03000509000000000000" pitchFamily="65" charset="-120"/>
              </a:rPr>
              <a:t>--</a:t>
            </a:r>
            <a:r>
              <a:rPr lang="zh-TW" altLang="en-US" sz="3600" b="1" dirty="0" smtClean="0">
                <a:latin typeface="標楷體" panose="03000509000000000000" pitchFamily="65" charset="-120"/>
              </a:rPr>
              <a:t>特定疾病之疾病軌跡探索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438451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圖片 18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9369" y="4481249"/>
            <a:ext cx="2066925" cy="2050415"/>
          </a:xfrm>
          <a:prstGeom prst="rect">
            <a:avLst/>
          </a:prstGeom>
        </p:spPr>
      </p:pic>
      <p:grpSp>
        <p:nvGrpSpPr>
          <p:cNvPr id="4" name="畫布 25"/>
          <p:cNvGrpSpPr/>
          <p:nvPr/>
        </p:nvGrpSpPr>
        <p:grpSpPr>
          <a:xfrm>
            <a:off x="179512" y="1620232"/>
            <a:ext cx="5328592" cy="2816880"/>
            <a:chOff x="0" y="0"/>
            <a:chExt cx="4657725" cy="2255520"/>
          </a:xfrm>
        </p:grpSpPr>
        <p:sp>
          <p:nvSpPr>
            <p:cNvPr id="5" name="矩形 4"/>
            <p:cNvSpPr/>
            <p:nvPr/>
          </p:nvSpPr>
          <p:spPr>
            <a:xfrm>
              <a:off x="0" y="0"/>
              <a:ext cx="4657725" cy="2255520"/>
            </a:xfrm>
            <a:prstGeom prst="rect">
              <a:avLst/>
            </a:prstGeom>
          </p:spPr>
        </p:sp>
        <p:pic>
          <p:nvPicPr>
            <p:cNvPr id="6" name="圖片 5" descr="C:\Users\ctach\Downloads\bed.png"/>
            <p:cNvPicPr/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0906" y="1592784"/>
              <a:ext cx="652082" cy="63908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" name="圖片 6" descr="C:\Users\ctach\Downloads\person-walking.png"/>
            <p:cNvPicPr/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1929" y="137586"/>
              <a:ext cx="528719" cy="57818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" name="Picture 4" descr="C:\Users\lab405_1\AppData\Local\Temp\technology (1).png"/>
            <p:cNvPicPr/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0082" y="86526"/>
              <a:ext cx="121358" cy="1124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圖片 8" descr="C:\Users\ctach\Downloads\running.png"/>
            <p:cNvPicPr/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1929" y="798898"/>
              <a:ext cx="598045" cy="65181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" name="圖片 9" descr="C:\Users\ctach\Downloads\cloud.png"/>
            <p:cNvPicPr/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82503" y="812904"/>
              <a:ext cx="770890" cy="7708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" name="圖片 10" descr="C:\Users\ctach\Downloads\hospital-building.png"/>
            <p:cNvPicPr/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45973" y="12250"/>
              <a:ext cx="770890" cy="7708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" name="圖片 11" descr="C:\Users\ctach\Downloads\standing-up-man- (1).png"/>
            <p:cNvPicPr/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91974" y="1521962"/>
              <a:ext cx="725486" cy="6949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" name="圖片 12" descr="C:\Users\ctach\Downloads\smartphone-call.png"/>
            <p:cNvPicPr/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91707" y="1844936"/>
              <a:ext cx="168910" cy="16891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" name="向右箭號 13"/>
            <p:cNvSpPr/>
            <p:nvPr/>
          </p:nvSpPr>
          <p:spPr>
            <a:xfrm rot="1611811">
              <a:off x="1175925" y="442637"/>
              <a:ext cx="573405" cy="242570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/>
            </a:p>
          </p:txBody>
        </p:sp>
        <p:sp>
          <p:nvSpPr>
            <p:cNvPr id="15" name="向右箭號 14"/>
            <p:cNvSpPr/>
            <p:nvPr/>
          </p:nvSpPr>
          <p:spPr>
            <a:xfrm rot="19349130">
              <a:off x="1166626" y="1808324"/>
              <a:ext cx="573405" cy="242570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/>
            </a:p>
          </p:txBody>
        </p:sp>
        <p:sp>
          <p:nvSpPr>
            <p:cNvPr id="16" name="向右箭號 15"/>
            <p:cNvSpPr/>
            <p:nvPr/>
          </p:nvSpPr>
          <p:spPr>
            <a:xfrm>
              <a:off x="1152430" y="1151042"/>
              <a:ext cx="573405" cy="242570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/>
            </a:p>
          </p:txBody>
        </p:sp>
        <p:sp>
          <p:nvSpPr>
            <p:cNvPr id="17" name="向右箭號 16"/>
            <p:cNvSpPr/>
            <p:nvPr/>
          </p:nvSpPr>
          <p:spPr>
            <a:xfrm rot="20069101">
              <a:off x="2870105" y="623612"/>
              <a:ext cx="573405" cy="242570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/>
            </a:p>
          </p:txBody>
        </p:sp>
        <p:sp>
          <p:nvSpPr>
            <p:cNvPr id="18" name="向右箭號 17"/>
            <p:cNvSpPr/>
            <p:nvPr/>
          </p:nvSpPr>
          <p:spPr>
            <a:xfrm rot="2038957">
              <a:off x="2757075" y="1588237"/>
              <a:ext cx="573405" cy="242570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/>
            </a:p>
          </p:txBody>
        </p:sp>
      </p:grpSp>
      <p:pic>
        <p:nvPicPr>
          <p:cNvPr id="20" name="圖片 19"/>
          <p:cNvPicPr/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876314"/>
            <a:ext cx="2046752" cy="1276787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圖片 20" descr="擷取"/>
          <p:cNvPicPr/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2203425"/>
            <a:ext cx="2152479" cy="1317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圖片 21" descr="org"/>
          <p:cNvPicPr/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0" y="4656714"/>
            <a:ext cx="2398395" cy="1797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圖片 22"/>
          <p:cNvPicPr/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7594" y="787131"/>
            <a:ext cx="748340" cy="833101"/>
          </a:xfrm>
          <a:prstGeom prst="rect">
            <a:avLst/>
          </a:prstGeom>
        </p:spPr>
      </p:pic>
      <p:pic>
        <p:nvPicPr>
          <p:cNvPr id="24" name="圖片 23"/>
          <p:cNvPicPr/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105188" y="817823"/>
            <a:ext cx="256856" cy="228493"/>
          </a:xfrm>
          <a:prstGeom prst="rect">
            <a:avLst/>
          </a:prstGeom>
        </p:spPr>
      </p:pic>
      <p:pic>
        <p:nvPicPr>
          <p:cNvPr id="25" name="圖片 24"/>
          <p:cNvPicPr/>
          <p:nvPr/>
        </p:nvPicPr>
        <p:blipFill>
          <a:blip r:embed="rId16"/>
          <a:stretch>
            <a:fillRect/>
          </a:stretch>
        </p:blipFill>
        <p:spPr>
          <a:xfrm>
            <a:off x="2445034" y="763002"/>
            <a:ext cx="401110" cy="901223"/>
          </a:xfrm>
          <a:prstGeom prst="rect">
            <a:avLst/>
          </a:prstGeom>
        </p:spPr>
      </p:pic>
      <p:sp>
        <p:nvSpPr>
          <p:cNvPr id="26" name="箭號: 向右 20"/>
          <p:cNvSpPr/>
          <p:nvPr/>
        </p:nvSpPr>
        <p:spPr>
          <a:xfrm rot="5400000">
            <a:off x="2581432" y="1932346"/>
            <a:ext cx="556032" cy="24463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  <p:sp>
        <p:nvSpPr>
          <p:cNvPr id="27" name="標題 1"/>
          <p:cNvSpPr>
            <a:spLocks noGrp="1"/>
          </p:cNvSpPr>
          <p:nvPr>
            <p:ph type="title"/>
          </p:nvPr>
        </p:nvSpPr>
        <p:spPr>
          <a:xfrm>
            <a:off x="28832" y="-150523"/>
            <a:ext cx="9019388" cy="1143000"/>
          </a:xfrm>
        </p:spPr>
        <p:txBody>
          <a:bodyPr>
            <a:normAutofit/>
          </a:bodyPr>
          <a:lstStyle/>
          <a:p>
            <a:r>
              <a:rPr lang="zh-TW" altLang="en-US" sz="3600" b="1" dirty="0" smtClean="0">
                <a:latin typeface="標楷體" panose="03000509000000000000" pitchFamily="65" charset="-120"/>
              </a:rPr>
              <a:t>醫療物聯網應用</a:t>
            </a:r>
            <a:r>
              <a:rPr lang="en-US" altLang="zh-TW" sz="3600" b="1" dirty="0" smtClean="0">
                <a:latin typeface="標楷體" panose="03000509000000000000" pitchFamily="65" charset="-120"/>
              </a:rPr>
              <a:t>—</a:t>
            </a:r>
            <a:r>
              <a:rPr lang="zh-TW" altLang="en-US" sz="3600" b="1" dirty="0" smtClean="0">
                <a:latin typeface="標楷體" panose="03000509000000000000" pitchFamily="65" charset="-120"/>
              </a:rPr>
              <a:t>智慧型自我照護系統</a:t>
            </a:r>
            <a:endParaRPr lang="zh-TW" altLang="en-US" sz="36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3609432"/>
            <a:ext cx="3128450" cy="3149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035213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>
            <a:spLocks/>
          </p:cNvSpPr>
          <p:nvPr/>
        </p:nvSpPr>
        <p:spPr>
          <a:xfrm>
            <a:off x="28832" y="-150523"/>
            <a:ext cx="901938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3600" b="1" dirty="0" smtClean="0">
                <a:latin typeface="標楷體" panose="03000509000000000000" pitchFamily="65" charset="-120"/>
              </a:rPr>
              <a:t>智慧型醫療影像分析</a:t>
            </a:r>
            <a:endParaRPr lang="zh-TW" altLang="en-US" sz="3600" dirty="0"/>
          </a:p>
        </p:txBody>
      </p:sp>
      <p:pic>
        <p:nvPicPr>
          <p:cNvPr id="5" name="圖片 4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914"/>
          <a:stretch/>
        </p:blipFill>
        <p:spPr bwMode="auto">
          <a:xfrm>
            <a:off x="835394" y="1043777"/>
            <a:ext cx="1573530" cy="71501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圖片 5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871"/>
          <a:stretch/>
        </p:blipFill>
        <p:spPr bwMode="auto">
          <a:xfrm>
            <a:off x="2665586" y="1043777"/>
            <a:ext cx="1513205" cy="71501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圖片 6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526"/>
          <a:stretch/>
        </p:blipFill>
        <p:spPr bwMode="auto">
          <a:xfrm>
            <a:off x="872224" y="1950538"/>
            <a:ext cx="1536700" cy="72199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圖片 7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257"/>
          <a:stretch/>
        </p:blipFill>
        <p:spPr bwMode="auto">
          <a:xfrm>
            <a:off x="2707042" y="1950537"/>
            <a:ext cx="1514475" cy="72199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圖片 8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914"/>
          <a:stretch/>
        </p:blipFill>
        <p:spPr bwMode="auto">
          <a:xfrm>
            <a:off x="872224" y="2814634"/>
            <a:ext cx="1573530" cy="71501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" name="圖片 9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085"/>
          <a:stretch/>
        </p:blipFill>
        <p:spPr bwMode="auto">
          <a:xfrm>
            <a:off x="2707042" y="2814634"/>
            <a:ext cx="1506220" cy="71501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5" y="4094067"/>
            <a:ext cx="6686747" cy="2579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" descr="D:\DATA\eye\比對\post1g.bm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9028" y="1374575"/>
            <a:ext cx="1800649" cy="2040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D:\DATA\eye\拚結果阿大大\output.bmp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4438" y="1356117"/>
            <a:ext cx="1807306" cy="2058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593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80</Words>
  <Application>Microsoft Office PowerPoint</Application>
  <PresentationFormat>如螢幕大小 (4:3)</PresentationFormat>
  <Paragraphs>25</Paragraphs>
  <Slides>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5" baseType="lpstr">
      <vt:lpstr>Office 佈景主題</vt:lpstr>
      <vt:lpstr>PowerPoint 簡報</vt:lpstr>
      <vt:lpstr>醫療大數據分析--特定疾病之疾病軌跡探索</vt:lpstr>
      <vt:lpstr>醫療物聯網應用—智慧型自我照護系統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twp</dc:creator>
  <cp:lastModifiedBy>twp</cp:lastModifiedBy>
  <cp:revision>8</cp:revision>
  <dcterms:created xsi:type="dcterms:W3CDTF">2018-08-30T01:27:33Z</dcterms:created>
  <dcterms:modified xsi:type="dcterms:W3CDTF">2018-08-30T03:27:01Z</dcterms:modified>
</cp:coreProperties>
</file>