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c0bd85e6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c0bd85e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a99f147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f5a99f14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c0bd85e60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ec0bd85e6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2d63e5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fa2d63e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2d63e5c5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fa2d63e5c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2d63e5c5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fa2d63e5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0bd85e60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ec0bd85e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a2d63e5c5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a2d63e5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70000"/>
          </a:blip>
          <a:srcRect b="38524" l="0" r="4075" t="0"/>
          <a:stretch/>
        </p:blipFill>
        <p:spPr>
          <a:xfrm>
            <a:off x="5759925" y="4761575"/>
            <a:ext cx="3338575" cy="295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Xhzcd8ZBl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khungurn.github.io/talking-head-anime-2/full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98750" y="1398625"/>
            <a:ext cx="27465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t/>
            </a:r>
            <a:endParaRPr sz="36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194444"/>
              <a:buNone/>
            </a:pPr>
            <a:r>
              <a:t/>
            </a:r>
            <a:endParaRPr sz="2400">
              <a:solidFill>
                <a:srgbClr val="2125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ct val="194444"/>
              <a:buNone/>
            </a:pPr>
            <a:r>
              <a:rPr lang="zh-TW" sz="2400">
                <a:solidFill>
                  <a:srgbClr val="212529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HW4</a:t>
            </a:r>
            <a:endParaRPr sz="2400">
              <a:solidFill>
                <a:srgbClr val="2125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30555"/>
              <a:buNone/>
            </a:pPr>
            <a:r>
              <a:rPr lang="zh-TW" sz="3600">
                <a:solidFill>
                  <a:srgbClr val="2125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Blendshape Annotations</a:t>
            </a:r>
            <a:endParaRPr sz="2400">
              <a:solidFill>
                <a:srgbClr val="212529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4297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功能5說明</a:t>
            </a:r>
            <a:r>
              <a:rPr lang="zh-TW"/>
              <a:t> - </a:t>
            </a:r>
            <a:r>
              <a:rPr b="1" lang="zh-TW">
                <a:solidFill>
                  <a:srgbClr val="7030A0"/>
                </a:solidFill>
              </a:rPr>
              <a:t>Strong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40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18"/>
              <a:buFont typeface="Noto Sans Symbols"/>
              <a:buChar char="⮚"/>
            </a:pPr>
            <a:r>
              <a:rPr lang="zh-TW" sz="1500"/>
              <a:t>A：讀取前一隻模型、D：讀取下一隻模型，更換角色時，角色的morph列表也要更新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75" y="1654576"/>
            <a:ext cx="2976275" cy="32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550" y="1442613"/>
            <a:ext cx="3820024" cy="345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4089300" y="2867975"/>
            <a:ext cx="482700" cy="48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4388858" y="4709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評分標準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08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509"/>
              <a:buChar char="●"/>
            </a:pPr>
            <a:r>
              <a:rPr b="1" lang="zh-TW" sz="2854">
                <a:solidFill>
                  <a:srgbClr val="00B050"/>
                </a:solidFill>
              </a:rPr>
              <a:t>Simple baseline ( 4 pt )</a:t>
            </a:r>
            <a:endParaRPr b="1" sz="2854">
              <a:solidFill>
                <a:srgbClr val="00B05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○"/>
            </a:pPr>
            <a:r>
              <a:rPr b="1" lang="zh-TW" sz="2854">
                <a:solidFill>
                  <a:srgbClr val="00B050"/>
                </a:solidFill>
              </a:rPr>
              <a:t>建立標準morph的GUI ( 2pt  )</a:t>
            </a:r>
            <a:endParaRPr b="1" sz="2854">
              <a:solidFill>
                <a:srgbClr val="00B05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○"/>
            </a:pPr>
            <a:r>
              <a:rPr b="1" lang="zh-TW" sz="2854">
                <a:solidFill>
                  <a:srgbClr val="00B050"/>
                </a:solidFill>
              </a:rPr>
              <a:t>回答問題 ( 2pt )</a:t>
            </a:r>
            <a:endParaRPr b="1" sz="2854">
              <a:solidFill>
                <a:srgbClr val="00B050"/>
              </a:solidFill>
            </a:endParaRPr>
          </a:p>
          <a:p>
            <a:pPr indent="-308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509"/>
              <a:buChar char="●"/>
            </a:pPr>
            <a:r>
              <a:rPr b="1" lang="zh-TW" sz="2854">
                <a:solidFill>
                  <a:srgbClr val="FF0000"/>
                </a:solidFill>
              </a:rPr>
              <a:t>Medium baseline ( 3 pt )</a:t>
            </a:r>
            <a:endParaRPr b="1" sz="2854">
              <a:solidFill>
                <a:srgbClr val="FF000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b="1" lang="zh-TW" sz="2854">
                <a:solidFill>
                  <a:srgbClr val="FF0000"/>
                </a:solidFill>
              </a:rPr>
              <a:t>當GUI的數值改變時，須將數值記錄起來 ( 2 pt )</a:t>
            </a:r>
            <a:endParaRPr b="1" sz="2854">
              <a:solidFill>
                <a:srgbClr val="FF000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○"/>
            </a:pPr>
            <a:r>
              <a:rPr b="1" lang="zh-TW" sz="2854">
                <a:solidFill>
                  <a:srgbClr val="FF0000"/>
                </a:solidFill>
              </a:rPr>
              <a:t>可使用按鍵P顯示目前紀錄的值 ( 1 pt )</a:t>
            </a:r>
            <a:endParaRPr b="1" sz="2854">
              <a:solidFill>
                <a:srgbClr val="FF0000"/>
              </a:solidFill>
            </a:endParaRPr>
          </a:p>
          <a:p>
            <a:pPr indent="-308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0509"/>
              <a:buChar char="●"/>
            </a:pPr>
            <a:r>
              <a:rPr b="1" lang="zh-TW" sz="2854">
                <a:solidFill>
                  <a:srgbClr val="7030A0"/>
                </a:solidFill>
              </a:rPr>
              <a:t>Strong baseline ( 3 pt )</a:t>
            </a:r>
            <a:endParaRPr b="1" sz="2854">
              <a:solidFill>
                <a:srgbClr val="7030A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○"/>
            </a:pPr>
            <a:r>
              <a:rPr b="1" lang="zh-TW" sz="2854">
                <a:solidFill>
                  <a:srgbClr val="7030A0"/>
                </a:solidFill>
              </a:rPr>
              <a:t>將紀錄的數值儲存為JSON檔 ( 2 pt )</a:t>
            </a:r>
            <a:endParaRPr b="1" sz="2854">
              <a:solidFill>
                <a:srgbClr val="7030A0"/>
              </a:solidFill>
            </a:endParaRPr>
          </a:p>
          <a:p>
            <a:pPr indent="-30110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○"/>
            </a:pPr>
            <a:r>
              <a:rPr b="1" lang="zh-TW" sz="2854">
                <a:solidFill>
                  <a:srgbClr val="7030A0"/>
                </a:solidFill>
              </a:rPr>
              <a:t>可以更換腳色，更換腳色時morph也會跟著更新( 1 pt )</a:t>
            </a:r>
            <a:endParaRPr b="1" sz="2854"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00000"/>
              <a:buFont typeface="Noto Sans Symbols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4064758" y="45783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參考資料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966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https://youtu.be/Xhzcd8ZBlKs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Font typeface="Noto Sans Symbols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4297658" y="45641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/>
              <a:t>1.</a:t>
            </a:r>
            <a:r>
              <a:rPr lang="zh-TW" sz="1500">
                <a:latin typeface="Arial"/>
                <a:ea typeface="Arial"/>
                <a:cs typeface="Arial"/>
                <a:sym typeface="Arial"/>
              </a:rPr>
              <a:t>產生標準morph列表的gui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/>
              <a:t>2.當GUI的數值改變時，須將數值記錄起來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/>
              <a:t>3.按P鍵將數值顯示</a:t>
            </a:r>
            <a:endParaRPr sz="1500"/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4.紀錄每個morph的順序後，按s鍵將37維的標準morph的對應參數編號結果儲存為JSON檔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zh-TW" sz="1500"/>
              <a:t>.按按鍵A選擇上 一隻角色按鍵D選擇下一隻角色，更換角色時，角色的morph列表也要更新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4023308" y="4613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功能1</a:t>
            </a:r>
            <a:r>
              <a:rPr lang="zh-TW"/>
              <a:t>說明</a:t>
            </a:r>
            <a:r>
              <a:rPr lang="zh-TW"/>
              <a:t> - </a:t>
            </a:r>
            <a:r>
              <a:rPr b="1" lang="zh-TW">
                <a:solidFill>
                  <a:srgbClr val="00B050"/>
                </a:solidFill>
              </a:rPr>
              <a:t>Simple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建立標準morph的gui。標準morph，如下圖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gui的順序由上到下從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eyebrow-&gt;eyes-&gt;mouth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275" y="1634325"/>
            <a:ext cx="5681124" cy="30651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3774683" y="469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功能1說明 - </a:t>
            </a:r>
            <a:r>
              <a:rPr b="1" lang="zh-TW">
                <a:solidFill>
                  <a:srgbClr val="00B050"/>
                </a:solidFill>
              </a:rPr>
              <a:t>Simple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881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var standardlist = {eyebrow_troubled_left: 0, eyebrow_troubled_right:0,eyebrow_angry_left:0,eyebrow_angry_right:0,eyebrow_serious_left:0,eyebrow_serious_right:0</a:t>
            </a: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,eyebrow_happy_left:0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81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,eyebrow_happy_right:0</a:t>
            </a: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,eyebrow_lowered_left:0,eyebrow_lowered_right:0,eyebrow_raised_left:0,eyebrow_raised_right:0,eye_wink_left:0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,eye_wink_right:0,eye_happy_wink_left:0,eye_happy_wink_right:0,eye_relaxed_left:0,eye_relaxed_right:0,eye_unimpressed_left:0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,eye_unimpressed_right:0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,eye_raised_lower_eyelid_left:0,eye_raised_lower_eyelid_right:0,eye_surprised_left:0,eye_surprised_right:0,iris_small_left:0,iris_small_right:0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,mouth_aaa:0,mouth_iii:0,mouth_uuu:0,mouth_eee:0,mouth_ooo:0					,mouth_delta:0,mouth_smirk:0,mouth_raised_corner_left:0,mouth_raised_corner_right:0,mouth_lowered_corner_left:0,mouth_lowered_corner_right:0};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3774683" y="469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功能1說明 </a:t>
            </a:r>
            <a:r>
              <a:rPr lang="zh-TW"/>
              <a:t> - </a:t>
            </a:r>
            <a:r>
              <a:rPr b="1" lang="zh-TW">
                <a:solidFill>
                  <a:srgbClr val="00B050"/>
                </a:solidFill>
              </a:rPr>
              <a:t>Simple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標準morph的gui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175" y="1031725"/>
            <a:ext cx="6083551" cy="39919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438313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3674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功能</a:t>
            </a:r>
            <a:r>
              <a:rPr lang="zh-TW"/>
              <a:t>2、功能3</a:t>
            </a: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說明</a:t>
            </a:r>
            <a:r>
              <a:rPr lang="zh-TW"/>
              <a:t>-</a:t>
            </a:r>
            <a:r>
              <a:rPr b="1" lang="zh-TW">
                <a:solidFill>
                  <a:srgbClr val="FF0000"/>
                </a:solidFill>
              </a:rPr>
              <a:t>Medium baseline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/>
              <a:t>當GUI的數值改變時，須將數值記錄起來</a:t>
            </a:r>
            <a:endParaRPr sz="1500"/>
          </a:p>
          <a:p>
            <a:pPr indent="-323850" lvl="0" marL="45720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並且按P鍵可以將紀錄的值顯示出來</a:t>
            </a:r>
            <a:endParaRPr sz="1500"/>
          </a:p>
          <a:p>
            <a:pPr indent="-323850" lvl="1" marL="91440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使用console.log顯示即可</a:t>
            </a:r>
            <a:endParaRPr sz="1500"/>
          </a:p>
          <a:p>
            <a:pPr indent="-323850" lvl="1" marL="914400" rtl="0" algn="l">
              <a:lnSpc>
                <a:spcPct val="50000"/>
              </a:lnSpc>
              <a:spcBef>
                <a:spcPts val="2400"/>
              </a:spcBef>
              <a:spcAft>
                <a:spcPts val="0"/>
              </a:spcAft>
              <a:buSzPts val="1500"/>
              <a:buChar char="➢"/>
            </a:pPr>
            <a:r>
              <a:rPr lang="zh-TW" sz="1500"/>
              <a:t>也可使用其他方式顯示於網頁上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00" y="1105750"/>
            <a:ext cx="4438374" cy="32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3993433" y="46419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r>
              <a:rPr lang="zh-TW"/>
              <a:t> - </a:t>
            </a:r>
            <a:r>
              <a:rPr b="1" lang="zh-TW">
                <a:solidFill>
                  <a:srgbClr val="FF0000"/>
                </a:solidFill>
              </a:rPr>
              <a:t>Medium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031725"/>
            <a:ext cx="85206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687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18"/>
              <a:buFont typeface="Noto Sans Symbols"/>
              <a:buChar char="⮚"/>
            </a:pPr>
            <a:r>
              <a:rPr lang="zh-TW" sz="1500"/>
              <a:t>GUI記錄方式:拉動原有的morph，如果和標準morph表中的動作相同，將該morph的位置填入標準GUI中。位置從上面開始，第一個為0</a:t>
            </a:r>
            <a:endParaRPr sz="1500"/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標準GUI的動作請參照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https://pkhungurn.github.io/talking-head-anime-2/full.html</a:t>
            </a:r>
            <a:r>
              <a:rPr lang="zh-TW" sz="1500"/>
              <a:t>中的表4.4,表4.5,表4.6</a:t>
            </a:r>
            <a:endParaRPr sz="1500"/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如果該morph只能兩邊一起動，請在left和right填入相同數值</a:t>
            </a:r>
            <a:endParaRPr sz="1500"/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如果</a:t>
            </a:r>
            <a:r>
              <a:rPr lang="zh-TW" sz="1500"/>
              <a:t>標準morph表的動作在model的morph中找不到該項請填-1</a:t>
            </a:r>
            <a:endParaRPr sz="1500"/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如果model的morph有動作相同的請填入較小的數值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3986933" y="4634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程式功能</a:t>
            </a:r>
            <a:r>
              <a:rPr lang="zh-TW"/>
              <a:t> - </a:t>
            </a:r>
            <a:r>
              <a:rPr b="1" lang="zh-TW">
                <a:solidFill>
                  <a:srgbClr val="FF0000"/>
                </a:solidFill>
              </a:rPr>
              <a:t>Medium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687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18"/>
              <a:buFont typeface="Noto Sans Symbols"/>
              <a:buChar char="⮚"/>
            </a:pPr>
            <a:r>
              <a:rPr lang="zh-TW" sz="1500"/>
              <a:t>假設第一個morph對應到的是</a:t>
            </a: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eye_happy_wink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6670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212529"/>
              </a:buClr>
              <a:buSzPts val="1500"/>
              <a:buChar char="⮚"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因為這個morph一次會控制兩眼，所以在left和right的欄位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212529"/>
                </a:solidFill>
                <a:highlight>
                  <a:srgbClr val="FFFFFF"/>
                </a:highlight>
              </a:rPr>
              <a:t>都填入0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4406" r="0" t="2496"/>
          <a:stretch/>
        </p:blipFill>
        <p:spPr>
          <a:xfrm>
            <a:off x="5801475" y="841925"/>
            <a:ext cx="3292600" cy="43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4213333" y="4613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0042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功能</a:t>
            </a:r>
            <a:r>
              <a:rPr lang="zh-TW"/>
              <a:t>4</a:t>
            </a:r>
            <a:r>
              <a:rPr lang="zh-TW">
                <a:latin typeface="Economica"/>
                <a:ea typeface="Economica"/>
                <a:cs typeface="Economica"/>
                <a:sym typeface="Economica"/>
              </a:rPr>
              <a:t>說明 </a:t>
            </a:r>
            <a:r>
              <a:rPr lang="zh-TW"/>
              <a:t>- </a:t>
            </a:r>
            <a:r>
              <a:rPr b="1" lang="zh-TW">
                <a:solidFill>
                  <a:srgbClr val="7030A0"/>
                </a:solidFill>
              </a:rPr>
              <a:t>Strong baseline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31722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/>
              <a:t>按</a:t>
            </a:r>
            <a:r>
              <a:rPr lang="zh-TW" sz="1500"/>
              <a:t>S：將標準GUI中的數值儲存為</a:t>
            </a:r>
            <a:r>
              <a:rPr lang="zh-TW" sz="1500"/>
              <a:t>Json 檔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/>
              <a:t>"0" : </a:t>
            </a:r>
            <a:r>
              <a:rPr lang="zh-TW" sz="1500"/>
              <a:t>數值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⮚"/>
            </a:pPr>
            <a:r>
              <a:rPr lang="zh-TW" sz="1500"/>
              <a:t>"1" : </a:t>
            </a:r>
            <a:r>
              <a:rPr lang="zh-TW" sz="1500"/>
              <a:t>數值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zh-TW" sz="1500"/>
              <a:t>"36":數值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96850" lvl="1" marL="7429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7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-171450" lvl="0" marL="28575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71450" lvl="0" marL="285750" rtl="0" algn="l">
              <a:lnSpc>
                <a:spcPct val="105000"/>
              </a:lnSpc>
              <a:spcBef>
                <a:spcPts val="2400"/>
              </a:spcBef>
              <a:spcAft>
                <a:spcPts val="1200"/>
              </a:spcAft>
              <a:buSzPts val="990"/>
              <a:buFont typeface="Noto Sans Symbols"/>
              <a:buNone/>
            </a:pPr>
            <a:r>
              <a:t/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598950" y="2007575"/>
            <a:ext cx="19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4297658" y="4620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