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Linux Biolinum Bold" charset="1" panose="02000803000000000000"/>
      <p:regular r:id="rId15"/>
    </p:embeddedFont>
    <p:embeddedFont>
      <p:font typeface="Linux Biolinum" charset="1" panose="02000503000000000000"/>
      <p:regular r:id="rId16"/>
    </p:embeddedFont>
    <p:embeddedFont>
      <p:font typeface="DM Sans" charset="1" panose="00000000000000000000"/>
      <p:regular r:id="rId17"/>
    </p:embeddedFont>
    <p:embeddedFont>
      <p:font typeface="DM Sans Bold" charset="1" panose="000000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1.svg" Type="http://schemas.openxmlformats.org/officeDocument/2006/relationships/image"/><Relationship Id="rId11" Target="../media/image18.png" Type="http://schemas.openxmlformats.org/officeDocument/2006/relationships/image"/><Relationship Id="rId12" Target="../media/image19.svg" Type="http://schemas.openxmlformats.org/officeDocument/2006/relationships/image"/><Relationship Id="rId13" Target="../media/image24.png" Type="http://schemas.openxmlformats.org/officeDocument/2006/relationships/image"/><Relationship Id="rId14" Target="../media/image25.svg" Type="http://schemas.openxmlformats.org/officeDocument/2006/relationships/image"/><Relationship Id="rId2" Target="../media/image1.png" Type="http://schemas.openxmlformats.org/officeDocument/2006/relationships/image"/><Relationship Id="rId3" Target="../media/image28.png" Type="http://schemas.openxmlformats.org/officeDocument/2006/relationships/image"/><Relationship Id="rId4" Target="../media/image29.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3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22.png" Type="http://schemas.openxmlformats.org/officeDocument/2006/relationships/image"/><Relationship Id="rId8" Target="../media/image23.svg" Type="http://schemas.openxmlformats.org/officeDocument/2006/relationships/image"/><Relationship Id="rId9" Target="../media/image2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32.png" Type="http://schemas.openxmlformats.org/officeDocument/2006/relationships/image"/><Relationship Id="rId6" Target="../media/image3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30.png" Type="http://schemas.openxmlformats.org/officeDocument/2006/relationships/image"/><Relationship Id="rId14" Target="../media/image31.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462911" y="9535951"/>
            <a:ext cx="3059829" cy="751049"/>
          </a:xfrm>
          <a:custGeom>
            <a:avLst/>
            <a:gdLst/>
            <a:ahLst/>
            <a:cxnLst/>
            <a:rect r="r" b="b" t="t" l="l"/>
            <a:pathLst>
              <a:path h="751049" w="3059829">
                <a:moveTo>
                  <a:pt x="0" y="0"/>
                </a:moveTo>
                <a:lnTo>
                  <a:pt x="3059830" y="0"/>
                </a:lnTo>
                <a:lnTo>
                  <a:pt x="3059830"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6745914" y="8814052"/>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344307" y="1247197"/>
            <a:ext cx="10910396" cy="3210495"/>
          </a:xfrm>
          <a:prstGeom prst="rect">
            <a:avLst/>
          </a:prstGeom>
        </p:spPr>
        <p:txBody>
          <a:bodyPr anchor="t" rtlCol="false" tIns="0" lIns="0" bIns="0" rIns="0">
            <a:spAutoFit/>
          </a:bodyPr>
          <a:lstStyle/>
          <a:p>
            <a:pPr algn="ctr">
              <a:lnSpc>
                <a:spcPts val="12218"/>
              </a:lnSpc>
            </a:pPr>
            <a:r>
              <a:rPr lang="en-US" sz="12998">
                <a:solidFill>
                  <a:srgbClr val="000000"/>
                </a:solidFill>
                <a:latin typeface="Linux Biolinum Bold"/>
              </a:rPr>
              <a:t>Quản lý các đại lý</a:t>
            </a:r>
          </a:p>
        </p:txBody>
      </p:sp>
      <p:sp>
        <p:nvSpPr>
          <p:cNvPr name="TextBox 17" id="17"/>
          <p:cNvSpPr txBox="true"/>
          <p:nvPr/>
        </p:nvSpPr>
        <p:spPr>
          <a:xfrm rot="0">
            <a:off x="684205" y="5178655"/>
            <a:ext cx="8459795" cy="1425115"/>
          </a:xfrm>
          <a:prstGeom prst="rect">
            <a:avLst/>
          </a:prstGeom>
        </p:spPr>
        <p:txBody>
          <a:bodyPr anchor="t" rtlCol="false" tIns="0" lIns="0" bIns="0" rIns="0">
            <a:spAutoFit/>
          </a:bodyPr>
          <a:lstStyle/>
          <a:p>
            <a:pPr algn="l">
              <a:lnSpc>
                <a:spcPts val="5481"/>
              </a:lnSpc>
            </a:pPr>
            <a:r>
              <a:rPr lang="en-US" sz="5481" spc="-109">
                <a:solidFill>
                  <a:srgbClr val="000000"/>
                </a:solidFill>
                <a:latin typeface="Linux Biolinum"/>
              </a:rPr>
              <a:t>GVHD: Đặng Việt Dũng</a:t>
            </a:r>
          </a:p>
          <a:p>
            <a:pPr algn="l">
              <a:lnSpc>
                <a:spcPts val="5481"/>
              </a:lnSpc>
            </a:pPr>
            <a:r>
              <a:rPr lang="en-US" sz="5481" spc="-109">
                <a:solidFill>
                  <a:srgbClr val="000000"/>
                </a:solidFill>
                <a:latin typeface="Linux Biolinum"/>
              </a:rPr>
              <a:t>Nhóm: 15</a:t>
            </a:r>
          </a:p>
        </p:txBody>
      </p:sp>
      <p:sp>
        <p:nvSpPr>
          <p:cNvPr name="Freeform 18" id="18"/>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9" id="19"/>
          <p:cNvSpPr txBox="true"/>
          <p:nvPr/>
        </p:nvSpPr>
        <p:spPr>
          <a:xfrm rot="0">
            <a:off x="7942382" y="4737582"/>
            <a:ext cx="9919999" cy="5516245"/>
          </a:xfrm>
          <a:prstGeom prst="rect">
            <a:avLst/>
          </a:prstGeom>
        </p:spPr>
        <p:txBody>
          <a:bodyPr anchor="t" rtlCol="false" tIns="0" lIns="0" bIns="0" rIns="0">
            <a:spAutoFit/>
          </a:bodyPr>
          <a:lstStyle/>
          <a:p>
            <a:pPr algn="l">
              <a:lnSpc>
                <a:spcPts val="7279"/>
              </a:lnSpc>
            </a:pPr>
            <a:r>
              <a:rPr lang="en-US" sz="5199">
                <a:solidFill>
                  <a:srgbClr val="000000"/>
                </a:solidFill>
                <a:latin typeface="Linux Biolinum"/>
              </a:rPr>
              <a:t>Thành viên:</a:t>
            </a:r>
          </a:p>
          <a:p>
            <a:pPr algn="l" marL="1122679" indent="-561340" lvl="1">
              <a:lnSpc>
                <a:spcPts val="7279"/>
              </a:lnSpc>
              <a:buFont typeface="Arial"/>
              <a:buChar char="•"/>
            </a:pPr>
            <a:r>
              <a:rPr lang="en-US" sz="5199">
                <a:solidFill>
                  <a:srgbClr val="000000"/>
                </a:solidFill>
                <a:latin typeface="Linux Biolinum"/>
              </a:rPr>
              <a:t>Trần Ngọc Phú -22521107</a:t>
            </a:r>
          </a:p>
          <a:p>
            <a:pPr algn="l" marL="1122679" indent="-561340" lvl="1">
              <a:lnSpc>
                <a:spcPts val="7279"/>
              </a:lnSpc>
              <a:buFont typeface="Arial"/>
              <a:buChar char="•"/>
            </a:pPr>
            <a:r>
              <a:rPr lang="en-US" sz="5199">
                <a:solidFill>
                  <a:srgbClr val="000000"/>
                </a:solidFill>
                <a:latin typeface="Linux Biolinum"/>
              </a:rPr>
              <a:t>Phạm Lê Khoa - 22520686</a:t>
            </a:r>
          </a:p>
          <a:p>
            <a:pPr algn="l" marL="1122679" indent="-561340" lvl="1">
              <a:lnSpc>
                <a:spcPts val="7279"/>
              </a:lnSpc>
              <a:buFont typeface="Arial"/>
              <a:buChar char="•"/>
            </a:pPr>
            <a:r>
              <a:rPr lang="en-US" sz="5199">
                <a:solidFill>
                  <a:srgbClr val="000000"/>
                </a:solidFill>
                <a:latin typeface="Linux Biolinum"/>
              </a:rPr>
              <a:t>Võ Đức Kha - 22520601</a:t>
            </a:r>
          </a:p>
          <a:p>
            <a:pPr algn="l" marL="1122679" indent="-561340" lvl="1">
              <a:lnSpc>
                <a:spcPts val="7279"/>
              </a:lnSpc>
              <a:buFont typeface="Arial"/>
              <a:buChar char="•"/>
            </a:pPr>
            <a:r>
              <a:rPr lang="en-US" sz="5199">
                <a:solidFill>
                  <a:srgbClr val="000000"/>
                </a:solidFill>
                <a:latin typeface="Linux Biolinum"/>
              </a:rPr>
              <a:t>Nguyễn Thế Vĩnh - 22521677</a:t>
            </a:r>
          </a:p>
          <a:p>
            <a:pPr algn="l" marL="1122679" indent="-561340" lvl="1">
              <a:lnSpc>
                <a:spcPts val="7279"/>
              </a:lnSpc>
              <a:buFont typeface="Arial"/>
              <a:buChar char="•"/>
            </a:pPr>
            <a:r>
              <a:rPr lang="en-US" sz="5199">
                <a:solidFill>
                  <a:srgbClr val="000000"/>
                </a:solidFill>
                <a:latin typeface="Linux Biolinum"/>
              </a:rPr>
              <a:t>Nguyễn Văn Thuật - 22521451</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994934"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04950" y="2898168"/>
            <a:ext cx="8974850" cy="1177290"/>
          </a:xfrm>
          <a:prstGeom prst="rect">
            <a:avLst/>
          </a:prstGeom>
        </p:spPr>
        <p:txBody>
          <a:bodyPr anchor="t" rtlCol="false" tIns="0" lIns="0" bIns="0" rIns="0">
            <a:spAutoFit/>
          </a:bodyPr>
          <a:lstStyle/>
          <a:p>
            <a:pPr algn="l">
              <a:lnSpc>
                <a:spcPts val="8730"/>
              </a:lnSpc>
            </a:pPr>
            <a:r>
              <a:rPr lang="en-US" sz="9000">
                <a:solidFill>
                  <a:srgbClr val="000000"/>
                </a:solidFill>
                <a:latin typeface="Linux Biolinum"/>
              </a:rPr>
              <a:t>Lý do chọn đề tài</a:t>
            </a:r>
          </a:p>
        </p:txBody>
      </p:sp>
      <p:sp>
        <p:nvSpPr>
          <p:cNvPr name="TextBox 5" id="5"/>
          <p:cNvSpPr txBox="true"/>
          <p:nvPr/>
        </p:nvSpPr>
        <p:spPr>
          <a:xfrm rot="0">
            <a:off x="1504950" y="4778982"/>
            <a:ext cx="8133662" cy="5052061"/>
          </a:xfrm>
          <a:prstGeom prst="rect">
            <a:avLst/>
          </a:prstGeom>
        </p:spPr>
        <p:txBody>
          <a:bodyPr anchor="t" rtlCol="false" tIns="0" lIns="0" bIns="0" rIns="0">
            <a:spAutoFit/>
          </a:bodyPr>
          <a:lstStyle/>
          <a:p>
            <a:pPr algn="l" marL="0" indent="0" lvl="0">
              <a:lnSpc>
                <a:spcPts val="4454"/>
              </a:lnSpc>
              <a:spcBef>
                <a:spcPct val="0"/>
              </a:spcBef>
            </a:pPr>
            <a:r>
              <a:rPr lang="en-US" sz="3299" spc="197">
                <a:solidFill>
                  <a:srgbClr val="000000"/>
                </a:solidFill>
                <a:latin typeface="Linux Biolinum"/>
              </a:rPr>
              <a:t>Trong bối cảnh hiện nay, khi các doanh nghiệp đang phải đối mặt với những thách thức và cơ hội đến từ sự phát triển của công nghệ thông tin và truyền thông. Việc áp dụng các phần mềm quản lý đại lý sẽ giúp các doanh nghiệp tận dụng những cơ hội mới và đối phó với những thách thức trong việc quản lý thông tin và dịch vụ đại lý.</a:t>
            </a:r>
          </a:p>
        </p:txBody>
      </p:sp>
      <p:sp>
        <p:nvSpPr>
          <p:cNvPr name="Freeform 6" id="6"/>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419607" y="644144"/>
            <a:ext cx="7025086" cy="1323467"/>
          </a:xfrm>
          <a:prstGeom prst="rect">
            <a:avLst/>
          </a:prstGeom>
        </p:spPr>
        <p:txBody>
          <a:bodyPr anchor="t" rtlCol="false" tIns="0" lIns="0" bIns="0" rIns="0">
            <a:spAutoFit/>
          </a:bodyPr>
          <a:lstStyle/>
          <a:p>
            <a:pPr algn="l">
              <a:lnSpc>
                <a:spcPts val="5043"/>
              </a:lnSpc>
            </a:pPr>
            <a:r>
              <a:rPr lang="en-US" sz="5199">
                <a:solidFill>
                  <a:srgbClr val="000000"/>
                </a:solidFill>
                <a:latin typeface="Linux Biolinum Bold"/>
              </a:rPr>
              <a:t>Mục đích và yêu cầu phần mềm</a:t>
            </a:r>
          </a:p>
        </p:txBody>
      </p:sp>
      <p:sp>
        <p:nvSpPr>
          <p:cNvPr name="TextBox 4" id="4"/>
          <p:cNvSpPr txBox="true"/>
          <p:nvPr/>
        </p:nvSpPr>
        <p:spPr>
          <a:xfrm rot="0">
            <a:off x="931261" y="2219325"/>
            <a:ext cx="7083289" cy="2924175"/>
          </a:xfrm>
          <a:prstGeom prst="rect">
            <a:avLst/>
          </a:prstGeom>
        </p:spPr>
        <p:txBody>
          <a:bodyPr anchor="t" rtlCol="false" tIns="0" lIns="0" bIns="0" rIns="0">
            <a:spAutoFit/>
          </a:bodyPr>
          <a:lstStyle/>
          <a:p>
            <a:pPr algn="l">
              <a:lnSpc>
                <a:spcPts val="3374"/>
              </a:lnSpc>
            </a:pPr>
            <a:r>
              <a:rPr lang="en-US" sz="2499" spc="149">
                <a:solidFill>
                  <a:srgbClr val="000000"/>
                </a:solidFill>
                <a:latin typeface="Linux Biolinum"/>
              </a:rPr>
              <a:t>- Xây dựng phần mềm quản lý các đại lý với đầy đủ tính năng và chức năng. </a:t>
            </a:r>
          </a:p>
          <a:p>
            <a:pPr algn="l">
              <a:lnSpc>
                <a:spcPts val="3374"/>
              </a:lnSpc>
            </a:pPr>
            <a:r>
              <a:rPr lang="en-US" sz="2499" spc="149">
                <a:solidFill>
                  <a:srgbClr val="000000"/>
                </a:solidFill>
                <a:latin typeface="Linux Biolinum"/>
              </a:rPr>
              <a:t>- Giúp cho các công ty dễ dàng quản lý việc nhập xuất hàng. </a:t>
            </a:r>
          </a:p>
          <a:p>
            <a:pPr algn="l">
              <a:lnSpc>
                <a:spcPts val="3374"/>
              </a:lnSpc>
            </a:pPr>
            <a:r>
              <a:rPr lang="en-US" sz="2499" spc="149">
                <a:solidFill>
                  <a:srgbClr val="000000"/>
                </a:solidFill>
                <a:latin typeface="Linux Biolinum"/>
              </a:rPr>
              <a:t>- Bám sát thực tiễn để nâng cao tính chính xác và đảm bảo tốt về mặt bảo mật và phân</a:t>
            </a:r>
          </a:p>
          <a:p>
            <a:pPr algn="l" marL="0" indent="0" lvl="0">
              <a:lnSpc>
                <a:spcPts val="3374"/>
              </a:lnSpc>
              <a:spcBef>
                <a:spcPct val="0"/>
              </a:spcBef>
            </a:pPr>
          </a:p>
        </p:txBody>
      </p:sp>
      <p:grpSp>
        <p:nvGrpSpPr>
          <p:cNvPr name="Group 5" id="5"/>
          <p:cNvGrpSpPr/>
          <p:nvPr/>
        </p:nvGrpSpPr>
        <p:grpSpPr>
          <a:xfrm rot="0">
            <a:off x="450092" y="4946374"/>
            <a:ext cx="7306318" cy="4090333"/>
            <a:chOff x="0" y="0"/>
            <a:chExt cx="2445850" cy="1369273"/>
          </a:xfrm>
        </p:grpSpPr>
        <p:sp>
          <p:nvSpPr>
            <p:cNvPr name="Freeform 6" id="6"/>
            <p:cNvSpPr/>
            <p:nvPr/>
          </p:nvSpPr>
          <p:spPr>
            <a:xfrm flipH="false" flipV="false" rot="0">
              <a:off x="0" y="0"/>
              <a:ext cx="2445850" cy="1369273"/>
            </a:xfrm>
            <a:custGeom>
              <a:avLst/>
              <a:gdLst/>
              <a:ahLst/>
              <a:cxnLst/>
              <a:rect r="r" b="b" t="t" l="l"/>
              <a:pathLst>
                <a:path h="1369273" w="2445850">
                  <a:moveTo>
                    <a:pt x="15894" y="0"/>
                  </a:moveTo>
                  <a:lnTo>
                    <a:pt x="2429956" y="0"/>
                  </a:lnTo>
                  <a:cubicBezTo>
                    <a:pt x="2434171" y="0"/>
                    <a:pt x="2438214" y="1675"/>
                    <a:pt x="2441195" y="4655"/>
                  </a:cubicBezTo>
                  <a:cubicBezTo>
                    <a:pt x="2444175" y="7636"/>
                    <a:pt x="2445850" y="11679"/>
                    <a:pt x="2445850" y="15894"/>
                  </a:cubicBezTo>
                  <a:lnTo>
                    <a:pt x="2445850" y="1353378"/>
                  </a:lnTo>
                  <a:cubicBezTo>
                    <a:pt x="2445850" y="1362156"/>
                    <a:pt x="2438734" y="1369273"/>
                    <a:pt x="2429956" y="1369273"/>
                  </a:cubicBezTo>
                  <a:lnTo>
                    <a:pt x="15894" y="1369273"/>
                  </a:lnTo>
                  <a:cubicBezTo>
                    <a:pt x="11679" y="1369273"/>
                    <a:pt x="7636" y="1367598"/>
                    <a:pt x="4655" y="1364617"/>
                  </a:cubicBezTo>
                  <a:cubicBezTo>
                    <a:pt x="1675" y="1361637"/>
                    <a:pt x="0" y="1357594"/>
                    <a:pt x="0" y="1353378"/>
                  </a:cubicBezTo>
                  <a:lnTo>
                    <a:pt x="0" y="15894"/>
                  </a:lnTo>
                  <a:cubicBezTo>
                    <a:pt x="0" y="7116"/>
                    <a:pt x="7116" y="0"/>
                    <a:pt x="15894" y="0"/>
                  </a:cubicBezTo>
                  <a:close/>
                </a:path>
              </a:pathLst>
            </a:custGeom>
            <a:solidFill>
              <a:srgbClr val="8AB7E2"/>
            </a:solidFill>
          </p:spPr>
        </p:sp>
        <p:sp>
          <p:nvSpPr>
            <p:cNvPr name="TextBox 7" id="7"/>
            <p:cNvSpPr txBox="true"/>
            <p:nvPr/>
          </p:nvSpPr>
          <p:spPr>
            <a:xfrm>
              <a:off x="0" y="95250"/>
              <a:ext cx="2445850" cy="1274023"/>
            </a:xfrm>
            <a:prstGeom prst="rect">
              <a:avLst/>
            </a:prstGeom>
          </p:spPr>
          <p:txBody>
            <a:bodyPr anchor="ctr" rtlCol="false" tIns="50800" lIns="50800" bIns="50800" rIns="50800"/>
            <a:lstStyle/>
            <a:p>
              <a:pPr algn="ctr">
                <a:lnSpc>
                  <a:spcPts val="1925"/>
                </a:lnSpc>
              </a:pPr>
            </a:p>
          </p:txBody>
        </p:sp>
      </p:grpSp>
      <p:sp>
        <p:nvSpPr>
          <p:cNvPr name="TextBox 8" id="8"/>
          <p:cNvSpPr txBox="true"/>
          <p:nvPr/>
        </p:nvSpPr>
        <p:spPr>
          <a:xfrm rot="0">
            <a:off x="455748" y="6564817"/>
            <a:ext cx="1145904"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rPr>
              <a:t>01.</a:t>
            </a:r>
          </a:p>
        </p:txBody>
      </p:sp>
      <p:grpSp>
        <p:nvGrpSpPr>
          <p:cNvPr name="Group 9" id="9"/>
          <p:cNvGrpSpPr/>
          <p:nvPr/>
        </p:nvGrpSpPr>
        <p:grpSpPr>
          <a:xfrm rot="0">
            <a:off x="8444693" y="613108"/>
            <a:ext cx="9478528" cy="3543578"/>
            <a:chOff x="0" y="0"/>
            <a:chExt cx="3173015" cy="1186242"/>
          </a:xfrm>
        </p:grpSpPr>
        <p:sp>
          <p:nvSpPr>
            <p:cNvPr name="Freeform 10" id="10"/>
            <p:cNvSpPr/>
            <p:nvPr/>
          </p:nvSpPr>
          <p:spPr>
            <a:xfrm flipH="false" flipV="false" rot="0">
              <a:off x="0" y="0"/>
              <a:ext cx="3173015" cy="1186242"/>
            </a:xfrm>
            <a:custGeom>
              <a:avLst/>
              <a:gdLst/>
              <a:ahLst/>
              <a:cxnLst/>
              <a:rect r="r" b="b" t="t" l="l"/>
              <a:pathLst>
                <a:path h="1186242" w="3173015">
                  <a:moveTo>
                    <a:pt x="12252" y="0"/>
                  </a:moveTo>
                  <a:lnTo>
                    <a:pt x="3160764" y="0"/>
                  </a:lnTo>
                  <a:cubicBezTo>
                    <a:pt x="3167530" y="0"/>
                    <a:pt x="3173015" y="5485"/>
                    <a:pt x="3173015" y="12252"/>
                  </a:cubicBezTo>
                  <a:lnTo>
                    <a:pt x="3173015" y="1173990"/>
                  </a:lnTo>
                  <a:cubicBezTo>
                    <a:pt x="3173015" y="1180757"/>
                    <a:pt x="3167530" y="1186242"/>
                    <a:pt x="3160764" y="1186242"/>
                  </a:cubicBezTo>
                  <a:lnTo>
                    <a:pt x="12252" y="1186242"/>
                  </a:lnTo>
                  <a:cubicBezTo>
                    <a:pt x="5485" y="1186242"/>
                    <a:pt x="0" y="1180757"/>
                    <a:pt x="0" y="1173990"/>
                  </a:cubicBezTo>
                  <a:lnTo>
                    <a:pt x="0" y="12252"/>
                  </a:lnTo>
                  <a:cubicBezTo>
                    <a:pt x="0" y="5485"/>
                    <a:pt x="5485" y="0"/>
                    <a:pt x="12252" y="0"/>
                  </a:cubicBezTo>
                  <a:close/>
                </a:path>
              </a:pathLst>
            </a:custGeom>
            <a:solidFill>
              <a:srgbClr val="8AB7E2"/>
            </a:solidFill>
          </p:spPr>
        </p:sp>
        <p:sp>
          <p:nvSpPr>
            <p:cNvPr name="TextBox 11" id="11"/>
            <p:cNvSpPr txBox="true"/>
            <p:nvPr/>
          </p:nvSpPr>
          <p:spPr>
            <a:xfrm>
              <a:off x="0" y="95250"/>
              <a:ext cx="3173015" cy="1090992"/>
            </a:xfrm>
            <a:prstGeom prst="rect">
              <a:avLst/>
            </a:prstGeom>
          </p:spPr>
          <p:txBody>
            <a:bodyPr anchor="ctr" rtlCol="false" tIns="50800" lIns="50800" bIns="50800" rIns="50800"/>
            <a:lstStyle/>
            <a:p>
              <a:pPr algn="ctr">
                <a:lnSpc>
                  <a:spcPts val="1925"/>
                </a:lnSpc>
              </a:pPr>
            </a:p>
          </p:txBody>
        </p:sp>
      </p:grpSp>
      <p:grpSp>
        <p:nvGrpSpPr>
          <p:cNvPr name="Group 12" id="12"/>
          <p:cNvGrpSpPr/>
          <p:nvPr/>
        </p:nvGrpSpPr>
        <p:grpSpPr>
          <a:xfrm rot="0">
            <a:off x="8444693" y="4647712"/>
            <a:ext cx="9478528" cy="1280764"/>
            <a:chOff x="0" y="0"/>
            <a:chExt cx="3173015" cy="428746"/>
          </a:xfrm>
        </p:grpSpPr>
        <p:sp>
          <p:nvSpPr>
            <p:cNvPr name="Freeform 13" id="13"/>
            <p:cNvSpPr/>
            <p:nvPr/>
          </p:nvSpPr>
          <p:spPr>
            <a:xfrm flipH="false" flipV="false" rot="0">
              <a:off x="0" y="0"/>
              <a:ext cx="3173015" cy="428746"/>
            </a:xfrm>
            <a:custGeom>
              <a:avLst/>
              <a:gdLst/>
              <a:ahLst/>
              <a:cxnLst/>
              <a:rect r="r" b="b" t="t" l="l"/>
              <a:pathLst>
                <a:path h="428746" w="3173015">
                  <a:moveTo>
                    <a:pt x="12252" y="0"/>
                  </a:moveTo>
                  <a:lnTo>
                    <a:pt x="3160764" y="0"/>
                  </a:lnTo>
                  <a:cubicBezTo>
                    <a:pt x="3167530" y="0"/>
                    <a:pt x="3173015" y="5485"/>
                    <a:pt x="3173015" y="12252"/>
                  </a:cubicBezTo>
                  <a:lnTo>
                    <a:pt x="3173015" y="416494"/>
                  </a:lnTo>
                  <a:cubicBezTo>
                    <a:pt x="3173015" y="423261"/>
                    <a:pt x="3167530" y="428746"/>
                    <a:pt x="3160764" y="428746"/>
                  </a:cubicBezTo>
                  <a:lnTo>
                    <a:pt x="12252" y="428746"/>
                  </a:lnTo>
                  <a:cubicBezTo>
                    <a:pt x="5485" y="428746"/>
                    <a:pt x="0" y="423261"/>
                    <a:pt x="0" y="416494"/>
                  </a:cubicBezTo>
                  <a:lnTo>
                    <a:pt x="0" y="12252"/>
                  </a:lnTo>
                  <a:cubicBezTo>
                    <a:pt x="0" y="5485"/>
                    <a:pt x="5485" y="0"/>
                    <a:pt x="12252" y="0"/>
                  </a:cubicBezTo>
                  <a:close/>
                </a:path>
              </a:pathLst>
            </a:custGeom>
            <a:solidFill>
              <a:srgbClr val="8AB7E2"/>
            </a:solidFill>
          </p:spPr>
        </p:sp>
        <p:sp>
          <p:nvSpPr>
            <p:cNvPr name="TextBox 14" id="14"/>
            <p:cNvSpPr txBox="true"/>
            <p:nvPr/>
          </p:nvSpPr>
          <p:spPr>
            <a:xfrm>
              <a:off x="0" y="95250"/>
              <a:ext cx="3173015" cy="333496"/>
            </a:xfrm>
            <a:prstGeom prst="rect">
              <a:avLst/>
            </a:prstGeom>
          </p:spPr>
          <p:txBody>
            <a:bodyPr anchor="ctr" rtlCol="false" tIns="50800" lIns="50800" bIns="50800" rIns="50800"/>
            <a:lstStyle/>
            <a:p>
              <a:pPr algn="ctr">
                <a:lnSpc>
                  <a:spcPts val="1925"/>
                </a:lnSpc>
              </a:pPr>
            </a:p>
          </p:txBody>
        </p:sp>
      </p:grpSp>
      <p:sp>
        <p:nvSpPr>
          <p:cNvPr name="TextBox 15" id="15"/>
          <p:cNvSpPr txBox="true"/>
          <p:nvPr/>
        </p:nvSpPr>
        <p:spPr>
          <a:xfrm rot="0">
            <a:off x="8444693" y="720344"/>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rPr>
              <a:t>02.</a:t>
            </a:r>
          </a:p>
        </p:txBody>
      </p:sp>
      <p:sp>
        <p:nvSpPr>
          <p:cNvPr name="TextBox 16" id="16"/>
          <p:cNvSpPr txBox="true"/>
          <p:nvPr/>
        </p:nvSpPr>
        <p:spPr>
          <a:xfrm rot="0">
            <a:off x="8563498" y="4894053"/>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rPr>
              <a:t>03.</a:t>
            </a:r>
          </a:p>
        </p:txBody>
      </p:sp>
      <p:sp>
        <p:nvSpPr>
          <p:cNvPr name="TextBox 17" id="17"/>
          <p:cNvSpPr txBox="true"/>
          <p:nvPr/>
        </p:nvSpPr>
        <p:spPr>
          <a:xfrm rot="0">
            <a:off x="1917325" y="5419916"/>
            <a:ext cx="5614517" cy="3086100"/>
          </a:xfrm>
          <a:prstGeom prst="rect">
            <a:avLst/>
          </a:prstGeom>
        </p:spPr>
        <p:txBody>
          <a:bodyPr anchor="t" rtlCol="false" tIns="0" lIns="0" bIns="0" rIns="0">
            <a:spAutoFit/>
          </a:bodyPr>
          <a:lstStyle/>
          <a:p>
            <a:pPr algn="just" marL="0" indent="0" lvl="0">
              <a:lnSpc>
                <a:spcPts val="4050"/>
              </a:lnSpc>
              <a:spcBef>
                <a:spcPct val="0"/>
              </a:spcBef>
            </a:pPr>
            <a:r>
              <a:rPr lang="en-US" sz="3000" spc="48">
                <a:solidFill>
                  <a:srgbClr val="000000"/>
                </a:solidFill>
                <a:latin typeface="Linux Biolinum"/>
              </a:rPr>
              <a:t>+ Xây dựng được các module chính: Đăng nhập, quên mật khẩu, trang chủ, quản lý đại lý, quản lý mặt hàng, quản lý chi tiêu, báo cáo, thống kê và phân quyền nhân viên. </a:t>
            </a:r>
          </a:p>
        </p:txBody>
      </p:sp>
      <p:sp>
        <p:nvSpPr>
          <p:cNvPr name="TextBox 18" id="18"/>
          <p:cNvSpPr txBox="true"/>
          <p:nvPr/>
        </p:nvSpPr>
        <p:spPr>
          <a:xfrm rot="0">
            <a:off x="8565898" y="1697617"/>
            <a:ext cx="7663916" cy="2057400"/>
          </a:xfrm>
          <a:prstGeom prst="rect">
            <a:avLst/>
          </a:prstGeom>
        </p:spPr>
        <p:txBody>
          <a:bodyPr anchor="t" rtlCol="false" tIns="0" lIns="0" bIns="0" rIns="0">
            <a:spAutoFit/>
          </a:bodyPr>
          <a:lstStyle/>
          <a:p>
            <a:pPr algn="just" marL="0" indent="0" lvl="0">
              <a:lnSpc>
                <a:spcPts val="4050"/>
              </a:lnSpc>
              <a:spcBef>
                <a:spcPct val="0"/>
              </a:spcBef>
            </a:pPr>
            <a:r>
              <a:rPr lang="en-US" sz="3000" spc="48">
                <a:solidFill>
                  <a:srgbClr val="000000"/>
                </a:solidFill>
                <a:latin typeface="Linux Biolinum"/>
              </a:rPr>
              <a:t>+Tạo ra các liên kết linh hoạt giữa các quá trình đăng nhập, tra cứu mặt hàng, tra cứu đại lý,… và các thao tác quản lý (thêm, xóa, sửa và báo cáo) đại lý và mặt hàng.</a:t>
            </a:r>
          </a:p>
        </p:txBody>
      </p:sp>
      <p:sp>
        <p:nvSpPr>
          <p:cNvPr name="TextBox 19" id="19"/>
          <p:cNvSpPr txBox="true"/>
          <p:nvPr/>
        </p:nvSpPr>
        <p:spPr>
          <a:xfrm rot="0">
            <a:off x="10142451" y="5035027"/>
            <a:ext cx="6870543" cy="514350"/>
          </a:xfrm>
          <a:prstGeom prst="rect">
            <a:avLst/>
          </a:prstGeom>
        </p:spPr>
        <p:txBody>
          <a:bodyPr anchor="t" rtlCol="false" tIns="0" lIns="0" bIns="0" rIns="0">
            <a:spAutoFit/>
          </a:bodyPr>
          <a:lstStyle/>
          <a:p>
            <a:pPr algn="just" marL="0" indent="0" lvl="0">
              <a:lnSpc>
                <a:spcPts val="4050"/>
              </a:lnSpc>
              <a:spcBef>
                <a:spcPct val="0"/>
              </a:spcBef>
            </a:pPr>
            <a:r>
              <a:rPr lang="en-US" sz="3000" spc="48">
                <a:solidFill>
                  <a:srgbClr val="000000"/>
                </a:solidFill>
                <a:latin typeface="Linux Biolinum"/>
              </a:rPr>
              <a:t>+ Giao diện thân thiện, dễ sử dụng </a:t>
            </a:r>
          </a:p>
        </p:txBody>
      </p:sp>
      <p:sp>
        <p:nvSpPr>
          <p:cNvPr name="Freeform 20" id="20"/>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1" id="21"/>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2" id="22"/>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3" id="23"/>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grpSp>
        <p:nvGrpSpPr>
          <p:cNvPr name="Group 24" id="24"/>
          <p:cNvGrpSpPr/>
          <p:nvPr/>
        </p:nvGrpSpPr>
        <p:grpSpPr>
          <a:xfrm rot="0">
            <a:off x="8444693" y="6419501"/>
            <a:ext cx="9478528" cy="3003805"/>
            <a:chOff x="0" y="0"/>
            <a:chExt cx="3173015" cy="1005549"/>
          </a:xfrm>
        </p:grpSpPr>
        <p:sp>
          <p:nvSpPr>
            <p:cNvPr name="Freeform 25" id="25"/>
            <p:cNvSpPr/>
            <p:nvPr/>
          </p:nvSpPr>
          <p:spPr>
            <a:xfrm flipH="false" flipV="false" rot="0">
              <a:off x="0" y="0"/>
              <a:ext cx="3173015" cy="1005549"/>
            </a:xfrm>
            <a:custGeom>
              <a:avLst/>
              <a:gdLst/>
              <a:ahLst/>
              <a:cxnLst/>
              <a:rect r="r" b="b" t="t" l="l"/>
              <a:pathLst>
                <a:path h="1005549" w="3173015">
                  <a:moveTo>
                    <a:pt x="12252" y="0"/>
                  </a:moveTo>
                  <a:lnTo>
                    <a:pt x="3160764" y="0"/>
                  </a:lnTo>
                  <a:cubicBezTo>
                    <a:pt x="3167530" y="0"/>
                    <a:pt x="3173015" y="5485"/>
                    <a:pt x="3173015" y="12252"/>
                  </a:cubicBezTo>
                  <a:lnTo>
                    <a:pt x="3173015" y="993297"/>
                  </a:lnTo>
                  <a:cubicBezTo>
                    <a:pt x="3173015" y="1000063"/>
                    <a:pt x="3167530" y="1005549"/>
                    <a:pt x="3160764" y="1005549"/>
                  </a:cubicBezTo>
                  <a:lnTo>
                    <a:pt x="12252" y="1005549"/>
                  </a:lnTo>
                  <a:cubicBezTo>
                    <a:pt x="5485" y="1005549"/>
                    <a:pt x="0" y="1000063"/>
                    <a:pt x="0" y="993297"/>
                  </a:cubicBezTo>
                  <a:lnTo>
                    <a:pt x="0" y="12252"/>
                  </a:lnTo>
                  <a:cubicBezTo>
                    <a:pt x="0" y="5485"/>
                    <a:pt x="5485" y="0"/>
                    <a:pt x="12252" y="0"/>
                  </a:cubicBezTo>
                  <a:close/>
                </a:path>
              </a:pathLst>
            </a:custGeom>
            <a:solidFill>
              <a:srgbClr val="8AB7E2"/>
            </a:solidFill>
          </p:spPr>
        </p:sp>
        <p:sp>
          <p:nvSpPr>
            <p:cNvPr name="TextBox 26" id="26"/>
            <p:cNvSpPr txBox="true"/>
            <p:nvPr/>
          </p:nvSpPr>
          <p:spPr>
            <a:xfrm>
              <a:off x="0" y="95250"/>
              <a:ext cx="3173015" cy="910299"/>
            </a:xfrm>
            <a:prstGeom prst="rect">
              <a:avLst/>
            </a:prstGeom>
          </p:spPr>
          <p:txBody>
            <a:bodyPr anchor="ctr" rtlCol="false" tIns="50800" lIns="50800" bIns="50800" rIns="50800"/>
            <a:lstStyle/>
            <a:p>
              <a:pPr algn="ctr">
                <a:lnSpc>
                  <a:spcPts val="1925"/>
                </a:lnSpc>
              </a:pPr>
            </a:p>
          </p:txBody>
        </p:sp>
      </p:grpSp>
      <p:sp>
        <p:nvSpPr>
          <p:cNvPr name="TextBox 27" id="27"/>
          <p:cNvSpPr txBox="true"/>
          <p:nvPr/>
        </p:nvSpPr>
        <p:spPr>
          <a:xfrm rot="0">
            <a:off x="8444693" y="7316315"/>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rPr>
              <a:t>04</a:t>
            </a:r>
            <a:r>
              <a:rPr lang="en-US" sz="8000" spc="-656">
                <a:solidFill>
                  <a:srgbClr val="000000"/>
                </a:solidFill>
                <a:latin typeface="DM Sans"/>
              </a:rPr>
              <a:t>.</a:t>
            </a:r>
          </a:p>
        </p:txBody>
      </p:sp>
      <p:sp>
        <p:nvSpPr>
          <p:cNvPr name="TextBox 28" id="28"/>
          <p:cNvSpPr txBox="true"/>
          <p:nvPr/>
        </p:nvSpPr>
        <p:spPr>
          <a:xfrm rot="0">
            <a:off x="9844497" y="6549804"/>
            <a:ext cx="8078725" cy="2666999"/>
          </a:xfrm>
          <a:prstGeom prst="rect">
            <a:avLst/>
          </a:prstGeom>
        </p:spPr>
        <p:txBody>
          <a:bodyPr anchor="t" rtlCol="false" tIns="0" lIns="0" bIns="0" rIns="0">
            <a:spAutoFit/>
          </a:bodyPr>
          <a:lstStyle/>
          <a:p>
            <a:pPr algn="l">
              <a:lnSpc>
                <a:spcPts val="4200"/>
              </a:lnSpc>
            </a:pPr>
            <a:r>
              <a:rPr lang="en-US" sz="3000">
                <a:solidFill>
                  <a:srgbClr val="000000"/>
                </a:solidFill>
                <a:latin typeface="Linux Biolinum"/>
              </a:rPr>
              <a:t> Chất lượng phần mềm thõa mãn các tính chất:</a:t>
            </a:r>
          </a:p>
          <a:p>
            <a:pPr algn="l" marL="647711" indent="-323856" lvl="1">
              <a:lnSpc>
                <a:spcPts val="4200"/>
              </a:lnSpc>
              <a:buFont typeface="Arial"/>
              <a:buChar char="•"/>
            </a:pPr>
            <a:r>
              <a:rPr lang="en-US" sz="3000">
                <a:solidFill>
                  <a:srgbClr val="000000"/>
                </a:solidFill>
                <a:latin typeface="Linux Biolinum"/>
              </a:rPr>
              <a:t>Tính hiệu quả, tính đúng đắn</a:t>
            </a:r>
          </a:p>
          <a:p>
            <a:pPr algn="l" marL="647711" indent="-323856" lvl="1">
              <a:lnSpc>
                <a:spcPts val="4200"/>
              </a:lnSpc>
              <a:buFont typeface="Arial"/>
              <a:buChar char="•"/>
            </a:pPr>
            <a:r>
              <a:rPr lang="en-US" sz="3000">
                <a:solidFill>
                  <a:srgbClr val="000000"/>
                </a:solidFill>
                <a:latin typeface="Linux Biolinum"/>
              </a:rPr>
              <a:t>Tính an toàn.</a:t>
            </a:r>
          </a:p>
          <a:p>
            <a:pPr algn="l" marL="647711" indent="-323856" lvl="1">
              <a:lnSpc>
                <a:spcPts val="4200"/>
              </a:lnSpc>
              <a:buFont typeface="Arial"/>
              <a:buChar char="•"/>
            </a:pPr>
            <a:r>
              <a:rPr lang="en-US" sz="3000">
                <a:solidFill>
                  <a:srgbClr val="000000"/>
                </a:solidFill>
                <a:latin typeface="Linux Biolinum"/>
              </a:rPr>
              <a:t>Tính bảo mật.</a:t>
            </a:r>
          </a:p>
          <a:p>
            <a:pPr algn="l" marL="647711" indent="-323856" lvl="1">
              <a:lnSpc>
                <a:spcPts val="4200"/>
              </a:lnSpc>
              <a:buFont typeface="Arial"/>
              <a:buChar char="•"/>
            </a:pPr>
            <a:r>
              <a:rPr lang="en-US" sz="3000">
                <a:solidFill>
                  <a:srgbClr val="000000"/>
                </a:solidFill>
                <a:latin typeface="Linux Biolinum"/>
              </a:rPr>
              <a:t>Tính tiến hóa.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aphicFrame>
        <p:nvGraphicFramePr>
          <p:cNvPr name="Table 3" id="3"/>
          <p:cNvGraphicFramePr>
            <a:graphicFrameLocks noGrp="true"/>
          </p:cNvGraphicFramePr>
          <p:nvPr/>
        </p:nvGraphicFramePr>
        <p:xfrm>
          <a:off x="1028700" y="1780674"/>
          <a:ext cx="16790240" cy="9334500"/>
        </p:xfrm>
        <a:graphic>
          <a:graphicData uri="http://schemas.openxmlformats.org/drawingml/2006/table">
            <a:tbl>
              <a:tblPr/>
              <a:tblGrid>
                <a:gridCol w="1706867"/>
                <a:gridCol w="7792238"/>
                <a:gridCol w="7291135"/>
              </a:tblGrid>
              <a:tr h="3672590">
                <a:tc>
                  <a:txBody>
                    <a:bodyPr anchor="t" rtlCol="false"/>
                    <a:lstStyle/>
                    <a:p>
                      <a:pPr algn="ctr">
                        <a:lnSpc>
                          <a:spcPts val="4200"/>
                        </a:lnSpc>
                        <a:defRPr/>
                      </a:pPr>
                      <a:r>
                        <a:rPr lang="en-US" sz="3000">
                          <a:solidFill>
                            <a:srgbClr val="000000"/>
                          </a:solidFill>
                          <a:latin typeface="Linux Biolinum Bold"/>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899"/>
                        </a:lnSpc>
                        <a:defRPr/>
                      </a:pPr>
                      <a:r>
                        <a:rPr lang="en-US" sz="3499">
                          <a:solidFill>
                            <a:srgbClr val="000000"/>
                          </a:solidFill>
                          <a:latin typeface="Linux Biolinum Bold"/>
                        </a:rPr>
                        <a:t>Xác định và mô hình hóa yêu cầu phần mềm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647700" indent="-323850" lvl="1">
                        <a:lnSpc>
                          <a:spcPts val="4200"/>
                        </a:lnSpc>
                        <a:buFont typeface="Arial"/>
                        <a:buChar char="•"/>
                        <a:defRPr/>
                      </a:pPr>
                      <a:r>
                        <a:rPr lang="en-US" sz="3000">
                          <a:solidFill>
                            <a:srgbClr val="000000"/>
                          </a:solidFill>
                          <a:latin typeface="Linux Biolinum Bold"/>
                        </a:rPr>
                        <a:t>Trần Ngọc Phú -22521107</a:t>
                      </a:r>
                      <a:endParaRPr lang="en-US" sz="1100"/>
                    </a:p>
                    <a:p>
                      <a:pPr algn="l" marL="647700" indent="-323850" lvl="1">
                        <a:lnSpc>
                          <a:spcPts val="4200"/>
                        </a:lnSpc>
                        <a:buFont typeface="Arial"/>
                        <a:buChar char="•"/>
                      </a:pPr>
                      <a:r>
                        <a:rPr lang="en-US" sz="3000">
                          <a:solidFill>
                            <a:srgbClr val="000000"/>
                          </a:solidFill>
                          <a:latin typeface="Linux Biolinum Bold"/>
                        </a:rPr>
                        <a:t>Phạm Lê Khoa - 22520686</a:t>
                      </a:r>
                    </a:p>
                    <a:p>
                      <a:pPr algn="l" marL="647700" indent="-323850" lvl="1">
                        <a:lnSpc>
                          <a:spcPts val="4200"/>
                        </a:lnSpc>
                        <a:buFont typeface="Arial"/>
                        <a:buChar char="•"/>
                      </a:pPr>
                      <a:r>
                        <a:rPr lang="en-US" sz="3000">
                          <a:solidFill>
                            <a:srgbClr val="000000"/>
                          </a:solidFill>
                          <a:latin typeface="Linux Biolinum Bold"/>
                        </a:rPr>
                        <a:t>Võ Đức Kha - 22520601</a:t>
                      </a:r>
                    </a:p>
                    <a:p>
                      <a:pPr algn="l" marL="647700" indent="-323850" lvl="1">
                        <a:lnSpc>
                          <a:spcPts val="4200"/>
                        </a:lnSpc>
                        <a:buFont typeface="Arial"/>
                        <a:buChar char="•"/>
                      </a:pPr>
                      <a:r>
                        <a:rPr lang="en-US" sz="3000">
                          <a:solidFill>
                            <a:srgbClr val="000000"/>
                          </a:solidFill>
                          <a:latin typeface="Linux Biolinum Bold"/>
                        </a:rPr>
                        <a:t>Nguyễn Thế Vĩnh - 22521677</a:t>
                      </a:r>
                    </a:p>
                    <a:p>
                      <a:pPr algn="l" marL="647700" indent="-323850" lvl="1">
                        <a:lnSpc>
                          <a:spcPts val="4200"/>
                        </a:lnSpc>
                        <a:buFont typeface="Arial"/>
                        <a:buChar char="•"/>
                      </a:pPr>
                      <a:r>
                        <a:rPr lang="en-US" sz="3000">
                          <a:solidFill>
                            <a:srgbClr val="000000"/>
                          </a:solidFill>
                          <a:latin typeface="Linux Biolinum Bold"/>
                        </a:rPr>
                        <a:t>Nguyễn Văn Thuật - 22521451</a:t>
                      </a:r>
                    </a:p>
                    <a:p>
                      <a:pPr algn="l">
                        <a:lnSpc>
                          <a:spcPts val="4200"/>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065832">
                <a:tc>
                  <a:txBody>
                    <a:bodyPr anchor="t" rtlCol="false"/>
                    <a:lstStyle/>
                    <a:p>
                      <a:pPr algn="ctr">
                        <a:lnSpc>
                          <a:spcPts val="4200"/>
                        </a:lnSpc>
                        <a:defRPr/>
                      </a:pPr>
                      <a:r>
                        <a:rPr lang="en-US" sz="3000">
                          <a:solidFill>
                            <a:srgbClr val="000000"/>
                          </a:solidFill>
                          <a:latin typeface="Linux Biolinum Bold"/>
                        </a:rPr>
                        <a:t>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755647" indent="-377824" lvl="1">
                        <a:lnSpc>
                          <a:spcPts val="4899"/>
                        </a:lnSpc>
                        <a:buFont typeface="Arial"/>
                        <a:buChar char="•"/>
                        <a:defRPr/>
                      </a:pPr>
                      <a:r>
                        <a:rPr lang="en-US" sz="3499">
                          <a:solidFill>
                            <a:srgbClr val="000000"/>
                          </a:solidFill>
                          <a:latin typeface="Linux Biolinum Bold"/>
                        </a:rPr>
                        <a:t>Thiết kế hệ thống.</a:t>
                      </a:r>
                      <a:endParaRPr lang="en-US" sz="1100"/>
                    </a:p>
                    <a:p>
                      <a:pPr algn="l" marL="755647" indent="-377824" lvl="1">
                        <a:lnSpc>
                          <a:spcPts val="4899"/>
                        </a:lnSpc>
                        <a:buFont typeface="Arial"/>
                        <a:buChar char="•"/>
                      </a:pPr>
                      <a:r>
                        <a:rPr lang="en-US" sz="3499">
                          <a:solidFill>
                            <a:srgbClr val="000000"/>
                          </a:solidFill>
                          <a:latin typeface="Linux Biolinum Bold"/>
                        </a:rPr>
                        <a:t>Thiết kế dữ liệu </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647700" indent="-323850" lvl="1">
                        <a:lnSpc>
                          <a:spcPts val="4200"/>
                        </a:lnSpc>
                        <a:buFont typeface="Arial"/>
                        <a:buChar char="•"/>
                        <a:defRPr/>
                      </a:pPr>
                      <a:r>
                        <a:rPr lang="en-US" sz="3000">
                          <a:solidFill>
                            <a:srgbClr val="000000"/>
                          </a:solidFill>
                          <a:latin typeface="Linux Biolinum Bold"/>
                        </a:rPr>
                        <a:t>Nguyễn Thế Vĩnh - 22521677</a:t>
                      </a:r>
                      <a:endParaRPr lang="en-US" sz="1100"/>
                    </a:p>
                    <a:p>
                      <a:pPr algn="l" marL="647700" indent="-323850" lvl="1">
                        <a:lnSpc>
                          <a:spcPts val="4200"/>
                        </a:lnSpc>
                        <a:buFont typeface="Arial"/>
                        <a:buChar char="•"/>
                      </a:pPr>
                      <a:r>
                        <a:rPr lang="en-US" sz="3000">
                          <a:solidFill>
                            <a:srgbClr val="000000"/>
                          </a:solidFill>
                          <a:latin typeface="Linux Biolinum Bold"/>
                        </a:rPr>
                        <a:t>Nguyễn Văn Thuật - 22521451</a:t>
                      </a:r>
                    </a:p>
                    <a:p>
                      <a:pPr algn="l">
                        <a:lnSpc>
                          <a:spcPts val="4200"/>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601418">
                <a:tc>
                  <a:txBody>
                    <a:bodyPr anchor="t" rtlCol="false"/>
                    <a:lstStyle/>
                    <a:p>
                      <a:pPr algn="ctr">
                        <a:lnSpc>
                          <a:spcPts val="4200"/>
                        </a:lnSpc>
                        <a:defRPr/>
                      </a:pPr>
                      <a:r>
                        <a:rPr lang="en-US" sz="3000">
                          <a:solidFill>
                            <a:srgbClr val="000000"/>
                          </a:solidFill>
                          <a:latin typeface="Linux Biolinum Bold"/>
                        </a:rPr>
                        <a:t>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755647" indent="-377824" lvl="1">
                        <a:lnSpc>
                          <a:spcPts val="4899"/>
                        </a:lnSpc>
                        <a:buFont typeface="Arial"/>
                        <a:buChar char="•"/>
                        <a:defRPr/>
                      </a:pPr>
                      <a:r>
                        <a:rPr lang="en-US" sz="3499">
                          <a:solidFill>
                            <a:srgbClr val="000000"/>
                          </a:solidFill>
                          <a:latin typeface="Linux Biolinum Bold"/>
                        </a:rPr>
                        <a:t>Thiết kế giao diện</a:t>
                      </a:r>
                      <a:endParaRPr lang="en-US" sz="1100"/>
                    </a:p>
                    <a:p>
                      <a:pPr algn="l" marL="755647" indent="-377824" lvl="1">
                        <a:lnSpc>
                          <a:spcPts val="4899"/>
                        </a:lnSpc>
                        <a:buFont typeface="Arial"/>
                        <a:buChar char="•"/>
                      </a:pPr>
                      <a:r>
                        <a:rPr lang="en-US" sz="3499">
                          <a:solidFill>
                            <a:srgbClr val="000000"/>
                          </a:solidFill>
                          <a:latin typeface="Linux Biolinum Bold"/>
                        </a:rPr>
                        <a:t>Cài đặt thử nghiệm </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647700" indent="-323850" lvl="1">
                        <a:lnSpc>
                          <a:spcPts val="4200"/>
                        </a:lnSpc>
                        <a:buFont typeface="Arial"/>
                        <a:buChar char="•"/>
                        <a:defRPr/>
                      </a:pPr>
                      <a:r>
                        <a:rPr lang="en-US" sz="3000">
                          <a:solidFill>
                            <a:srgbClr val="000000"/>
                          </a:solidFill>
                          <a:latin typeface="Linux Biolinum Bold"/>
                        </a:rPr>
                        <a:t>Trần Ngọc Phú -22521107</a:t>
                      </a:r>
                      <a:endParaRPr lang="en-US" sz="1100"/>
                    </a:p>
                    <a:p>
                      <a:pPr algn="l" marL="647700" indent="-323850" lvl="1">
                        <a:lnSpc>
                          <a:spcPts val="4200"/>
                        </a:lnSpc>
                        <a:buFont typeface="Arial"/>
                        <a:buChar char="•"/>
                      </a:pPr>
                      <a:r>
                        <a:rPr lang="en-US" sz="3000">
                          <a:solidFill>
                            <a:srgbClr val="000000"/>
                          </a:solidFill>
                          <a:latin typeface="Linux Biolinum Bold"/>
                        </a:rPr>
                        <a:t>Phạm Lê Khoa - 22520686</a:t>
                      </a:r>
                    </a:p>
                    <a:p>
                      <a:pPr algn="l" marL="647700" indent="-323850" lvl="1">
                        <a:lnSpc>
                          <a:spcPts val="4200"/>
                        </a:lnSpc>
                        <a:buFont typeface="Arial"/>
                        <a:buChar char="•"/>
                      </a:pPr>
                      <a:r>
                        <a:rPr lang="en-US" sz="3000">
                          <a:solidFill>
                            <a:srgbClr val="000000"/>
                          </a:solidFill>
                          <a:latin typeface="Linux Biolinum Bold"/>
                        </a:rPr>
                        <a:t>Võ Đức Kha - 22520601</a:t>
                      </a:r>
                    </a:p>
                    <a:p>
                      <a:pPr algn="l">
                        <a:lnSpc>
                          <a:spcPts val="4200"/>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94660">
                <a:tc>
                  <a:txBody>
                    <a:bodyPr anchor="t" rtlCol="false"/>
                    <a:lstStyle/>
                    <a:p>
                      <a:pPr algn="ctr">
                        <a:lnSpc>
                          <a:spcPts val="420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647700" indent="-323850" lvl="1">
                        <a:lnSpc>
                          <a:spcPts val="4200"/>
                        </a:lnSpc>
                        <a:buFont typeface="Arial"/>
                        <a:buChar char="•"/>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marL="647700" indent="-323850" lvl="1">
                        <a:lnSpc>
                          <a:spcPts val="4200"/>
                        </a:lnSpc>
                        <a:buFont typeface="Arial"/>
                        <a:buChar char="•"/>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4187801" y="681963"/>
            <a:ext cx="9912398" cy="845875"/>
          </a:xfrm>
          <a:prstGeom prst="rect">
            <a:avLst/>
          </a:prstGeom>
        </p:spPr>
        <p:txBody>
          <a:bodyPr anchor="t" rtlCol="false" tIns="0" lIns="0" bIns="0" rIns="0">
            <a:spAutoFit/>
          </a:bodyPr>
          <a:lstStyle/>
          <a:p>
            <a:pPr algn="ctr">
              <a:lnSpc>
                <a:spcPts val="6371"/>
              </a:lnSpc>
            </a:pPr>
            <a:r>
              <a:rPr lang="en-US" sz="6568">
                <a:solidFill>
                  <a:srgbClr val="000000"/>
                </a:solidFill>
                <a:latin typeface="DM Sans"/>
              </a:rPr>
              <a:t>Phân chia công việc</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1552257" y="1359276"/>
            <a:ext cx="4208573" cy="4247184"/>
          </a:xfrm>
          <a:custGeom>
            <a:avLst/>
            <a:gdLst/>
            <a:ahLst/>
            <a:cxnLst/>
            <a:rect r="r" b="b" t="t" l="l"/>
            <a:pathLst>
              <a:path h="4247184" w="4208573">
                <a:moveTo>
                  <a:pt x="0" y="0"/>
                </a:moveTo>
                <a:lnTo>
                  <a:pt x="4208573" y="0"/>
                </a:lnTo>
                <a:lnTo>
                  <a:pt x="4208573"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2331269" y="1970843"/>
            <a:ext cx="5956731" cy="6527925"/>
          </a:xfrm>
          <a:custGeom>
            <a:avLst/>
            <a:gdLst/>
            <a:ahLst/>
            <a:cxnLst/>
            <a:rect r="r" b="b" t="t" l="l"/>
            <a:pathLst>
              <a:path h="6527925" w="5956731">
                <a:moveTo>
                  <a:pt x="0" y="0"/>
                </a:moveTo>
                <a:lnTo>
                  <a:pt x="5956731" y="0"/>
                </a:lnTo>
                <a:lnTo>
                  <a:pt x="5956731" y="6527925"/>
                </a:lnTo>
                <a:lnTo>
                  <a:pt x="0" y="65279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0" y="2458219"/>
            <a:ext cx="11226903" cy="4491990"/>
          </a:xfrm>
          <a:prstGeom prst="rect">
            <a:avLst/>
          </a:prstGeom>
        </p:spPr>
        <p:txBody>
          <a:bodyPr anchor="t" rtlCol="false" tIns="0" lIns="0" bIns="0" rIns="0">
            <a:spAutoFit/>
          </a:bodyPr>
          <a:lstStyle/>
          <a:p>
            <a:pPr algn="l" marL="1943100" indent="-971550" lvl="1">
              <a:lnSpc>
                <a:spcPts val="8730"/>
              </a:lnSpc>
              <a:buFont typeface="Arial"/>
              <a:buChar char="•"/>
            </a:pPr>
            <a:r>
              <a:rPr lang="en-US" sz="9000">
                <a:solidFill>
                  <a:srgbClr val="000000"/>
                </a:solidFill>
                <a:latin typeface="Linux Biolinum"/>
              </a:rPr>
              <a:t>Sơ đồ logic hoàn chỉnh</a:t>
            </a:r>
          </a:p>
          <a:p>
            <a:pPr algn="l" marL="1943100" indent="-971550" lvl="1">
              <a:lnSpc>
                <a:spcPts val="8730"/>
              </a:lnSpc>
              <a:buFont typeface="Arial"/>
              <a:buChar char="•"/>
            </a:pPr>
            <a:r>
              <a:rPr lang="en-US" sz="9000">
                <a:solidFill>
                  <a:srgbClr val="000000"/>
                </a:solidFill>
                <a:latin typeface="Linux Biolinum"/>
              </a:rPr>
              <a:t>Sơ đồ liên kết các màn hình</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68563" y="0"/>
            <a:ext cx="12375477" cy="10287000"/>
          </a:xfrm>
          <a:custGeom>
            <a:avLst/>
            <a:gdLst/>
            <a:ahLst/>
            <a:cxnLst/>
            <a:rect r="r" b="b" t="t" l="l"/>
            <a:pathLst>
              <a:path h="10287000" w="12375477">
                <a:moveTo>
                  <a:pt x="0" y="0"/>
                </a:moveTo>
                <a:lnTo>
                  <a:pt x="12375478" y="0"/>
                </a:lnTo>
                <a:lnTo>
                  <a:pt x="12375478" y="10287000"/>
                </a:lnTo>
                <a:lnTo>
                  <a:pt x="0" y="10287000"/>
                </a:lnTo>
                <a:lnTo>
                  <a:pt x="0" y="0"/>
                </a:lnTo>
                <a:close/>
              </a:path>
            </a:pathLst>
          </a:custGeom>
          <a:blipFill>
            <a:blip r:embed="rId2"/>
            <a:stretch>
              <a:fillRect l="0" t="0" r="-6472"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91881" y="0"/>
            <a:ext cx="16379238" cy="10170705"/>
          </a:xfrm>
          <a:custGeom>
            <a:avLst/>
            <a:gdLst/>
            <a:ahLst/>
            <a:cxnLst/>
            <a:rect r="r" b="b" t="t" l="l"/>
            <a:pathLst>
              <a:path h="10170705" w="16379238">
                <a:moveTo>
                  <a:pt x="0" y="0"/>
                </a:moveTo>
                <a:lnTo>
                  <a:pt x="16379238" y="0"/>
                </a:lnTo>
                <a:lnTo>
                  <a:pt x="16379238" y="10170705"/>
                </a:lnTo>
                <a:lnTo>
                  <a:pt x="0" y="10170705"/>
                </a:lnTo>
                <a:lnTo>
                  <a:pt x="0" y="0"/>
                </a:lnTo>
                <a:close/>
              </a:path>
            </a:pathLst>
          </a:custGeom>
          <a:blipFill>
            <a:blip r:embed="rId2"/>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549191" y="145415"/>
            <a:ext cx="15189618" cy="9458326"/>
          </a:xfrm>
          <a:prstGeom prst="rect">
            <a:avLst/>
          </a:prstGeom>
        </p:spPr>
        <p:txBody>
          <a:bodyPr anchor="t" rtlCol="false" tIns="0" lIns="0" bIns="0" rIns="0">
            <a:spAutoFit/>
          </a:bodyPr>
          <a:lstStyle/>
          <a:p>
            <a:pPr algn="l">
              <a:lnSpc>
                <a:spcPts val="6299"/>
              </a:lnSpc>
              <a:spcBef>
                <a:spcPct val="0"/>
              </a:spcBef>
            </a:pPr>
            <a:r>
              <a:rPr lang="en-US" sz="4499" spc="-368">
                <a:solidFill>
                  <a:srgbClr val="000000"/>
                </a:solidFill>
                <a:latin typeface="Linux Biolinum Bold"/>
              </a:rPr>
              <a:t>Công nghệ sử dụng </a:t>
            </a:r>
          </a:p>
          <a:p>
            <a:pPr algn="l" marL="971545" indent="-485773" lvl="1">
              <a:lnSpc>
                <a:spcPts val="6299"/>
              </a:lnSpc>
              <a:buFont typeface="Arial"/>
              <a:buChar char="•"/>
            </a:pPr>
            <a:r>
              <a:rPr lang="en-US" sz="4499" spc="-368">
                <a:solidFill>
                  <a:srgbClr val="000000"/>
                </a:solidFill>
                <a:latin typeface="Linux Biolinum"/>
              </a:rPr>
              <a:t>JavaFX </a:t>
            </a:r>
          </a:p>
          <a:p>
            <a:pPr algn="l" marL="1943090" indent="-647697" lvl="2">
              <a:lnSpc>
                <a:spcPts val="6299"/>
              </a:lnSpc>
              <a:buFont typeface="Arial"/>
              <a:buChar char="⚬"/>
            </a:pPr>
            <a:r>
              <a:rPr lang="en-US" sz="4499" spc="-368">
                <a:solidFill>
                  <a:srgbClr val="000000"/>
                </a:solidFill>
                <a:latin typeface="Linux Biolinum"/>
              </a:rPr>
              <a:t>Tạo giao diện người dùng đa nền tảng</a:t>
            </a:r>
          </a:p>
          <a:p>
            <a:pPr algn="l" marL="1943090" indent="-647697" lvl="2">
              <a:lnSpc>
                <a:spcPts val="6299"/>
              </a:lnSpc>
              <a:buFont typeface="Arial"/>
              <a:buChar char="⚬"/>
            </a:pPr>
            <a:r>
              <a:rPr lang="en-US" sz="4499" spc="-368">
                <a:solidFill>
                  <a:srgbClr val="000000"/>
                </a:solidFill>
                <a:latin typeface="Linux Biolinum"/>
              </a:rPr>
              <a:t>Giao diện người dùng phong phú và tương tác cao</a:t>
            </a:r>
          </a:p>
          <a:p>
            <a:pPr algn="l" marL="1943090" indent="-647697" lvl="2">
              <a:lnSpc>
                <a:spcPts val="6299"/>
              </a:lnSpc>
              <a:buFont typeface="Arial"/>
              <a:buChar char="⚬"/>
            </a:pPr>
            <a:r>
              <a:rPr lang="en-US" sz="4499" spc="-368">
                <a:solidFill>
                  <a:srgbClr val="000000"/>
                </a:solidFill>
                <a:latin typeface="Linux Biolinum"/>
              </a:rPr>
              <a:t>Hiệu suất cao</a:t>
            </a:r>
          </a:p>
          <a:p>
            <a:pPr algn="l" marL="1943090" indent="-647697" lvl="2">
              <a:lnSpc>
                <a:spcPts val="6299"/>
              </a:lnSpc>
              <a:spcBef>
                <a:spcPct val="0"/>
              </a:spcBef>
              <a:buFont typeface="Arial"/>
              <a:buChar char="⚬"/>
            </a:pPr>
            <a:r>
              <a:rPr lang="en-US" sz="4499" spc="-368">
                <a:solidFill>
                  <a:srgbClr val="000000"/>
                </a:solidFill>
                <a:latin typeface="Linux Biolinum"/>
              </a:rPr>
              <a:t>Dễ học và sử dụng</a:t>
            </a:r>
          </a:p>
          <a:p>
            <a:pPr algn="l">
              <a:lnSpc>
                <a:spcPts val="6299"/>
              </a:lnSpc>
              <a:spcBef>
                <a:spcPct val="0"/>
              </a:spcBef>
            </a:pPr>
            <a:r>
              <a:rPr lang="en-US" sz="4499" spc="-368">
                <a:solidFill>
                  <a:srgbClr val="000000"/>
                </a:solidFill>
                <a:latin typeface="Linux Biolinum Bold"/>
              </a:rPr>
              <a:t>Môi trường lập trình  </a:t>
            </a:r>
          </a:p>
          <a:p>
            <a:pPr algn="l" marL="971545" indent="-485773" lvl="1">
              <a:lnSpc>
                <a:spcPts val="6299"/>
              </a:lnSpc>
              <a:spcBef>
                <a:spcPct val="0"/>
              </a:spcBef>
              <a:buFont typeface="Arial"/>
              <a:buChar char="•"/>
            </a:pPr>
            <a:r>
              <a:rPr lang="en-US" sz="4499" spc="-368">
                <a:solidFill>
                  <a:srgbClr val="000000"/>
                </a:solidFill>
                <a:latin typeface="Linux Biolinum"/>
              </a:rPr>
              <a:t>Eclipse IDE for Enterprise Java and Web Developers – 2024 : Hỗ trợ JavaFX</a:t>
            </a:r>
          </a:p>
          <a:p>
            <a:pPr algn="l">
              <a:lnSpc>
                <a:spcPts val="6299"/>
              </a:lnSpc>
              <a:spcBef>
                <a:spcPct val="0"/>
              </a:spcBef>
            </a:pPr>
            <a:r>
              <a:rPr lang="en-US" sz="4499" spc="-368">
                <a:solidFill>
                  <a:srgbClr val="000000"/>
                </a:solidFill>
                <a:latin typeface="Linux Biolinum Bold"/>
              </a:rPr>
              <a:t>Công cụ hỗ trợ  </a:t>
            </a:r>
          </a:p>
          <a:p>
            <a:pPr algn="l" marL="971545" indent="-485773" lvl="1">
              <a:lnSpc>
                <a:spcPts val="6299"/>
              </a:lnSpc>
              <a:spcBef>
                <a:spcPct val="0"/>
              </a:spcBef>
              <a:buFont typeface="Arial"/>
              <a:buChar char="•"/>
            </a:pPr>
            <a:r>
              <a:rPr lang="en-US" sz="4499" spc="-368">
                <a:solidFill>
                  <a:srgbClr val="000000"/>
                </a:solidFill>
                <a:latin typeface="Linux Biolinum"/>
              </a:rPr>
              <a:t>Scene Builder :  thiết kế giao diện người dùng JavaFX </a:t>
            </a:r>
          </a:p>
          <a:p>
            <a:pPr algn="l" marL="971545" indent="-485773" lvl="1">
              <a:lnSpc>
                <a:spcPts val="6299"/>
              </a:lnSpc>
              <a:spcBef>
                <a:spcPct val="0"/>
              </a:spcBef>
              <a:buFont typeface="Arial"/>
              <a:buChar char="•"/>
            </a:pPr>
            <a:r>
              <a:rPr lang="en-US" sz="4499" spc="-368">
                <a:solidFill>
                  <a:srgbClr val="000000"/>
                </a:solidFill>
                <a:latin typeface="Linux Biolinum"/>
              </a:rPr>
              <a:t>Draw.io : dễ dàng tạo ra các sơ đồ</a:t>
            </a:r>
          </a:p>
          <a:p>
            <a:pPr algn="l" marL="971545" indent="-485773" lvl="1">
              <a:lnSpc>
                <a:spcPts val="6299"/>
              </a:lnSpc>
              <a:buFont typeface="Arial"/>
              <a:buChar char="•"/>
            </a:pPr>
            <a:r>
              <a:rPr lang="en-US" sz="4499" spc="-368">
                <a:solidFill>
                  <a:srgbClr val="000000"/>
                </a:solidFill>
                <a:latin typeface="Linux Biolinum"/>
              </a:rPr>
              <a:t>MySQL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88802" y="3019867"/>
            <a:ext cx="10910396" cy="3364511"/>
          </a:xfrm>
          <a:prstGeom prst="rect">
            <a:avLst/>
          </a:prstGeom>
        </p:spPr>
        <p:txBody>
          <a:bodyPr anchor="t" rtlCol="false" tIns="0" lIns="0" bIns="0" rIns="0">
            <a:spAutoFit/>
          </a:bodyPr>
          <a:lstStyle/>
          <a:p>
            <a:pPr algn="ctr">
              <a:lnSpc>
                <a:spcPts val="12699"/>
              </a:lnSpc>
            </a:pPr>
            <a:r>
              <a:rPr lang="en-US" sz="14597">
                <a:solidFill>
                  <a:srgbClr val="000000"/>
                </a:solidFill>
                <a:latin typeface="DM Sans Bold"/>
              </a:rPr>
              <a:t>Thank you very much!</a:t>
            </a:r>
          </a:p>
        </p:txBody>
      </p:sp>
      <p:sp>
        <p:nvSpPr>
          <p:cNvPr name="TextBox 17" id="17"/>
          <p:cNvSpPr txBox="true"/>
          <p:nvPr/>
        </p:nvSpPr>
        <p:spPr>
          <a:xfrm rot="0">
            <a:off x="4860641" y="6811335"/>
            <a:ext cx="8459795" cy="578026"/>
          </a:xfrm>
          <a:prstGeom prst="rect">
            <a:avLst/>
          </a:prstGeom>
        </p:spPr>
        <p:txBody>
          <a:bodyPr anchor="t" rtlCol="false" tIns="0" lIns="0" bIns="0" rIns="0">
            <a:spAutoFit/>
          </a:bodyPr>
          <a:lstStyle/>
          <a:p>
            <a:pPr algn="ctr">
              <a:lnSpc>
                <a:spcPts val="4381"/>
              </a:lnSpc>
            </a:pPr>
            <a:r>
              <a:rPr lang="en-US" sz="4381" spc="-87">
                <a:solidFill>
                  <a:srgbClr val="000000"/>
                </a:solidFill>
                <a:latin typeface="DM Sans Bold"/>
              </a:rPr>
              <a:t>www.reallygreatsite.com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DAGIK-98q1k</dc:identifier>
  <dcterms:modified xsi:type="dcterms:W3CDTF">2011-08-01T06:04:30Z</dcterms:modified>
  <cp:revision>1</cp:revision>
  <dc:title>Quản lý các đại lý</dc:title>
</cp:coreProperties>
</file>