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9" r:id="rId2"/>
    <p:sldId id="330" r:id="rId3"/>
    <p:sldId id="277" r:id="rId4"/>
    <p:sldId id="289" r:id="rId5"/>
    <p:sldId id="313" r:id="rId6"/>
    <p:sldId id="314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17" r:id="rId1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2AF24"/>
    <a:srgbClr val="6DCCBB"/>
    <a:srgbClr val="6B7E51"/>
    <a:srgbClr val="D52B1E"/>
    <a:srgbClr val="A05442"/>
    <a:srgbClr val="A99A00"/>
    <a:srgbClr val="87788B"/>
    <a:srgbClr val="636363"/>
    <a:srgbClr val="005971"/>
    <a:srgbClr val="B18D4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502" autoAdjust="0"/>
  </p:normalViewPr>
  <p:slideViewPr>
    <p:cSldViewPr showGuides="1">
      <p:cViewPr>
        <p:scale>
          <a:sx n="90" d="100"/>
          <a:sy n="90" d="100"/>
        </p:scale>
        <p:origin x="-18" y="-78"/>
      </p:cViewPr>
      <p:guideLst>
        <p:guide orient="horz" pos="1620"/>
        <p:guide orient="horz" pos="804"/>
        <p:guide orient="horz" pos="2754"/>
        <p:guide pos="204"/>
        <p:guide pos="5556"/>
        <p:guide pos="748"/>
        <p:guide pos="5012"/>
      </p:guideLst>
    </p:cSldViewPr>
  </p:slideViewPr>
  <p:outlineViewPr>
    <p:cViewPr>
      <p:scale>
        <a:sx n="33" d="100"/>
        <a:sy n="33" d="100"/>
      </p:scale>
      <p:origin x="0" y="439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B101-BE51-40FE-8130-F6D718202824}" type="datetimeFigureOut">
              <a:rPr lang="fr-FR" smtClean="0"/>
              <a:pPr/>
              <a:t>21/10/2014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FF2AE-FF4A-42B1-9BD3-B51E6D941A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1732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FF2AE-FF4A-42B1-9BD3-B51E6D941A7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7329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FF2AE-FF4A-42B1-9BD3-B51E6D941A7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1881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600" y="-3600"/>
            <a:ext cx="9162000" cy="516083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787900" y="1676654"/>
            <a:ext cx="4032250" cy="881706"/>
          </a:xfrm>
        </p:spPr>
        <p:txBody>
          <a:bodyPr anchor="b" anchorCtr="0">
            <a:normAutofit/>
          </a:bodyPr>
          <a:lstStyle>
            <a:lvl1pPr algn="r">
              <a:lnSpc>
                <a:spcPts val="2500"/>
              </a:lnSpc>
              <a:defRPr sz="25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787900" y="2668699"/>
            <a:ext cx="4032249" cy="792682"/>
          </a:xfrm>
        </p:spPr>
        <p:txBody>
          <a:bodyPr>
            <a:normAutofit/>
          </a:bodyPr>
          <a:lstStyle>
            <a:lvl1pPr marL="0" indent="0" algn="r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4000" y="1980000"/>
            <a:ext cx="927020" cy="1260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200" y="-1"/>
            <a:ext cx="9157262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Sous-titre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6B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/>
          <a:srcRect b="694"/>
          <a:stretch>
            <a:fillRect/>
          </a:stretch>
        </p:blipFill>
        <p:spPr>
          <a:xfrm>
            <a:off x="0" y="0"/>
            <a:ext cx="9144000" cy="25761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Sous-titre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rgbClr val="6B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D2A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/>
          <a:srcRect l="78" r="329"/>
          <a:stretch>
            <a:fillRect/>
          </a:stretch>
        </p:blipFill>
        <p:spPr>
          <a:xfrm>
            <a:off x="0" y="0"/>
            <a:ext cx="9144000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Sous-titre de l’ouverture de section</a:t>
            </a:r>
            <a:br>
              <a:rPr lang="fr-FR" dirty="0" smtClean="0"/>
            </a:br>
            <a:r>
              <a:rPr lang="fr-FR" dirty="0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rgbClr val="D2A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6D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0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200" y="0"/>
            <a:ext cx="9157262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Sous-titre de l’ouverture de section</a:t>
            </a:r>
            <a:br>
              <a:rPr lang="fr-FR" dirty="0" smtClean="0"/>
            </a:br>
            <a:r>
              <a:rPr lang="fr-FR" dirty="0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rgbClr val="6DC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Titre de la slide sur une ou deux lignes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(“Insertion” &gt; “En-tête et pied de page”)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Titre de la slide sur une ou deux lignes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(“Insertion” &gt; “En-tête et pied de page”)</a:t>
            </a:r>
            <a:endParaRPr lang="fr-FR"/>
          </a:p>
        </p:txBody>
      </p:sp>
      <p:pic>
        <p:nvPicPr>
          <p:cNvPr id="5" name="Espace réservé du contenu 6" descr="petitFiletSuperieu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87451" y="1203560"/>
            <a:ext cx="344859" cy="52251"/>
          </a:xfrm>
          <a:prstGeom prst="rect">
            <a:avLst/>
          </a:prstGeom>
        </p:spPr>
      </p:pic>
      <p:pic>
        <p:nvPicPr>
          <p:cNvPr id="6" name="Espace réservé du contenu 6" descr="petitFiletSuperieu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88030" y="1203560"/>
            <a:ext cx="344859" cy="52251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0" y="1276350"/>
            <a:ext cx="3168000" cy="3095625"/>
          </a:xfrm>
        </p:spPr>
        <p:txBody>
          <a:bodyPr/>
          <a:lstStyle>
            <a:lvl4pPr marL="447675" indent="-88900">
              <a:defRPr/>
            </a:lvl4pPr>
            <a:lvl5pPr marL="447675" indent="0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4788030" y="1276350"/>
            <a:ext cx="3168520" cy="3095625"/>
          </a:xfrm>
        </p:spPr>
        <p:txBody>
          <a:bodyPr/>
          <a:lstStyle>
            <a:lvl4pPr marL="447675" indent="-88900">
              <a:defRPr/>
            </a:lvl4pPr>
            <a:lvl5pPr marL="447675" indent="0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 cstate="print"/>
          <a:srcRect r="329"/>
          <a:stretch>
            <a:fillRect/>
          </a:stretch>
        </p:blipFill>
        <p:spPr>
          <a:xfrm>
            <a:off x="-7200" y="-1"/>
            <a:ext cx="9151200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Sous-titre de l’ouverture de section</a:t>
            </a:r>
            <a:br>
              <a:rPr lang="fr-FR" dirty="0" smtClean="0"/>
            </a:br>
            <a:r>
              <a:rPr lang="fr-FR" dirty="0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Titre de la slide sur une ou deux lignes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(“Insertion” &gt; “En-tête et pied de page”)</a:t>
            </a:r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0" y="1276350"/>
            <a:ext cx="2088000" cy="3095625"/>
          </a:xfrm>
        </p:spPr>
        <p:txBody>
          <a:bodyPr/>
          <a:lstStyle>
            <a:lvl4pPr marL="265113" indent="-88900">
              <a:defRPr/>
            </a:lvl4pPr>
            <a:lvl5pPr marL="265113" indent="0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5868550" y="1276350"/>
            <a:ext cx="2088000" cy="3095625"/>
          </a:xfrm>
        </p:spPr>
        <p:txBody>
          <a:bodyPr/>
          <a:lstStyle>
            <a:lvl4pPr marL="265113" indent="-88900">
              <a:defRPr/>
            </a:lvl4pPr>
            <a:lvl5pPr marL="265113" indent="0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87451" y="1203560"/>
            <a:ext cx="344859" cy="52251"/>
          </a:xfrm>
          <a:prstGeom prst="rect">
            <a:avLst/>
          </a:prstGeom>
        </p:spPr>
      </p:pic>
      <p:pic>
        <p:nvPicPr>
          <p:cNvPr id="11" name="Espace réservé du contenu 6" descr="petitFiletSuperieu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27425" y="1203560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67400" y="1203560"/>
            <a:ext cx="344859" cy="52251"/>
          </a:xfrm>
          <a:prstGeom prst="rect">
            <a:avLst/>
          </a:prstGeom>
        </p:spPr>
      </p:pic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3527424" y="1276350"/>
            <a:ext cx="2088000" cy="3095625"/>
          </a:xfrm>
        </p:spPr>
        <p:txBody>
          <a:bodyPr/>
          <a:lstStyle>
            <a:lvl4pPr marL="360363" indent="-88900">
              <a:defRPr/>
            </a:lvl4pPr>
            <a:lvl5pPr marL="360363" indent="0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5874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Sous-titre de l’ouverture de section</a:t>
            </a:r>
            <a:br>
              <a:rPr lang="fr-FR" dirty="0" smtClean="0"/>
            </a:br>
            <a:r>
              <a:rPr lang="fr-FR" dirty="0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04.jpg"/>
          <p:cNvPicPr>
            <a:picLocks noChangeAspect="1"/>
          </p:cNvPicPr>
          <p:nvPr userDrawn="1"/>
        </p:nvPicPr>
        <p:blipFill>
          <a:blip r:embed="rId2" cstate="print"/>
          <a:srcRect l="157" r="168"/>
          <a:stretch>
            <a:fillRect/>
          </a:stretch>
        </p:blipFill>
        <p:spPr>
          <a:xfrm>
            <a:off x="0" y="-1"/>
            <a:ext cx="9144000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Sous-titre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/>
          <a:srcRect r="329"/>
          <a:stretch>
            <a:fillRect/>
          </a:stretch>
        </p:blipFill>
        <p:spPr>
          <a:xfrm>
            <a:off x="-7200" y="-1"/>
            <a:ext cx="9151200" cy="257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3888000"/>
            <a:ext cx="6769100" cy="666000"/>
          </a:xfrm>
        </p:spPr>
        <p:txBody>
          <a:bodyPr anchor="t" anchorCtr="0">
            <a:normAutofit/>
          </a:bodyPr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87451" y="2859790"/>
            <a:ext cx="6769098" cy="576080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Sous-titre de l’ouverture de section</a:t>
            </a:r>
            <a:br>
              <a:rPr lang="fr-FR" smtClean="0"/>
            </a:br>
            <a:r>
              <a:rPr lang="fr-FR" smtClean="0"/>
              <a:t>sur une ou deux lignes</a:t>
            </a:r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4466645" y="3530073"/>
            <a:ext cx="210711" cy="252000"/>
          </a:xfrm>
          <a:custGeom>
            <a:avLst/>
            <a:gdLst/>
            <a:ahLst/>
            <a:cxnLst>
              <a:cxn ang="0">
                <a:pos x="2801" y="3536"/>
              </a:cxn>
              <a:cxn ang="0">
                <a:pos x="120" y="96"/>
              </a:cxn>
              <a:cxn ang="0">
                <a:pos x="392" y="345"/>
              </a:cxn>
              <a:cxn ang="0">
                <a:pos x="700" y="664"/>
              </a:cxn>
              <a:cxn ang="0">
                <a:pos x="1039" y="1044"/>
              </a:cxn>
              <a:cxn ang="0">
                <a:pos x="1398" y="1474"/>
              </a:cxn>
              <a:cxn ang="0">
                <a:pos x="1615" y="1210"/>
              </a:cxn>
              <a:cxn ang="0">
                <a:pos x="1819" y="969"/>
              </a:cxn>
              <a:cxn ang="0">
                <a:pos x="2039" y="729"/>
              </a:cxn>
              <a:cxn ang="0">
                <a:pos x="2260" y="530"/>
              </a:cxn>
              <a:cxn ang="0">
                <a:pos x="2477" y="383"/>
              </a:cxn>
              <a:cxn ang="0">
                <a:pos x="2683" y="304"/>
              </a:cxn>
              <a:cxn ang="0">
                <a:pos x="2874" y="307"/>
              </a:cxn>
              <a:cxn ang="0">
                <a:pos x="2903" y="328"/>
              </a:cxn>
              <a:cxn ang="0">
                <a:pos x="2769" y="368"/>
              </a:cxn>
              <a:cxn ang="0">
                <a:pos x="2618" y="480"/>
              </a:cxn>
              <a:cxn ang="0">
                <a:pos x="2461" y="639"/>
              </a:cxn>
              <a:cxn ang="0">
                <a:pos x="2306" y="823"/>
              </a:cxn>
              <a:cxn ang="0">
                <a:pos x="2167" y="1009"/>
              </a:cxn>
              <a:cxn ang="0">
                <a:pos x="2025" y="1207"/>
              </a:cxn>
              <a:cxn ang="0">
                <a:pos x="1904" y="1371"/>
              </a:cxn>
              <a:cxn ang="0">
                <a:pos x="1790" y="1522"/>
              </a:cxn>
              <a:cxn ang="0">
                <a:pos x="1654" y="1695"/>
              </a:cxn>
              <a:cxn ang="0">
                <a:pos x="1860" y="2067"/>
              </a:cxn>
              <a:cxn ang="0">
                <a:pos x="2158" y="2475"/>
              </a:cxn>
              <a:cxn ang="0">
                <a:pos x="2413" y="2852"/>
              </a:cxn>
              <a:cxn ang="0">
                <a:pos x="2621" y="3187"/>
              </a:cxn>
              <a:cxn ang="0">
                <a:pos x="2773" y="3473"/>
              </a:cxn>
              <a:cxn ang="0">
                <a:pos x="2801" y="3536"/>
              </a:cxn>
              <a:cxn ang="0">
                <a:pos x="2566" y="3334"/>
              </a:cxn>
              <a:cxn ang="0">
                <a:pos x="2290" y="3060"/>
              </a:cxn>
              <a:cxn ang="0">
                <a:pos x="1984" y="2723"/>
              </a:cxn>
              <a:cxn ang="0">
                <a:pos x="1653" y="2338"/>
              </a:cxn>
              <a:cxn ang="0">
                <a:pos x="1322" y="2118"/>
              </a:cxn>
              <a:cxn ang="0">
                <a:pos x="1009" y="2500"/>
              </a:cxn>
              <a:cxn ang="0">
                <a:pos x="685" y="2871"/>
              </a:cxn>
              <a:cxn ang="0">
                <a:pos x="366" y="3208"/>
              </a:cxn>
              <a:cxn ang="0">
                <a:pos x="69" y="3483"/>
              </a:cxn>
              <a:cxn ang="0">
                <a:pos x="0" y="3539"/>
              </a:cxn>
              <a:cxn ang="0">
                <a:pos x="137" y="3270"/>
              </a:cxn>
              <a:cxn ang="0">
                <a:pos x="354" y="2904"/>
              </a:cxn>
              <a:cxn ang="0">
                <a:pos x="591" y="2547"/>
              </a:cxn>
              <a:cxn ang="0">
                <a:pos x="828" y="2216"/>
              </a:cxn>
              <a:cxn ang="0">
                <a:pos x="1045" y="1928"/>
              </a:cxn>
              <a:cxn ang="0">
                <a:pos x="1091" y="1638"/>
              </a:cxn>
              <a:cxn ang="0">
                <a:pos x="761" y="1204"/>
              </a:cxn>
              <a:cxn ang="0">
                <a:pos x="475" y="803"/>
              </a:cxn>
              <a:cxn ang="0">
                <a:pos x="241" y="445"/>
              </a:cxn>
              <a:cxn ang="0">
                <a:pos x="65" y="136"/>
              </a:cxn>
              <a:cxn ang="0">
                <a:pos x="1" y="0"/>
              </a:cxn>
            </a:cxnLst>
            <a:rect l="0" t="0" r="r" b="b"/>
            <a:pathLst>
              <a:path w="2960" h="3539">
                <a:moveTo>
                  <a:pt x="2801" y="3536"/>
                </a:move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59" y="46"/>
                </a:lnTo>
                <a:lnTo>
                  <a:pt x="120" y="96"/>
                </a:lnTo>
                <a:lnTo>
                  <a:pt x="184" y="151"/>
                </a:lnTo>
                <a:lnTo>
                  <a:pt x="251" y="210"/>
                </a:lnTo>
                <a:lnTo>
                  <a:pt x="319" y="275"/>
                </a:lnTo>
                <a:lnTo>
                  <a:pt x="392" y="345"/>
                </a:lnTo>
                <a:lnTo>
                  <a:pt x="466" y="418"/>
                </a:lnTo>
                <a:lnTo>
                  <a:pt x="542" y="496"/>
                </a:lnTo>
                <a:lnTo>
                  <a:pt x="620" y="578"/>
                </a:lnTo>
                <a:lnTo>
                  <a:pt x="700" y="664"/>
                </a:lnTo>
                <a:lnTo>
                  <a:pt x="783" y="754"/>
                </a:lnTo>
                <a:lnTo>
                  <a:pt x="867" y="847"/>
                </a:lnTo>
                <a:lnTo>
                  <a:pt x="953" y="944"/>
                </a:lnTo>
                <a:lnTo>
                  <a:pt x="1039" y="1044"/>
                </a:lnTo>
                <a:lnTo>
                  <a:pt x="1127" y="1147"/>
                </a:lnTo>
                <a:lnTo>
                  <a:pt x="1217" y="1254"/>
                </a:lnTo>
                <a:lnTo>
                  <a:pt x="1307" y="1363"/>
                </a:lnTo>
                <a:lnTo>
                  <a:pt x="1398" y="1474"/>
                </a:lnTo>
                <a:lnTo>
                  <a:pt x="1451" y="1408"/>
                </a:lnTo>
                <a:lnTo>
                  <a:pt x="1506" y="1342"/>
                </a:lnTo>
                <a:lnTo>
                  <a:pt x="1560" y="1275"/>
                </a:lnTo>
                <a:lnTo>
                  <a:pt x="1615" y="1210"/>
                </a:lnTo>
                <a:lnTo>
                  <a:pt x="1670" y="1146"/>
                </a:lnTo>
                <a:lnTo>
                  <a:pt x="1721" y="1084"/>
                </a:lnTo>
                <a:lnTo>
                  <a:pt x="1771" y="1024"/>
                </a:lnTo>
                <a:lnTo>
                  <a:pt x="1819" y="969"/>
                </a:lnTo>
                <a:lnTo>
                  <a:pt x="1873" y="905"/>
                </a:lnTo>
                <a:lnTo>
                  <a:pt x="1928" y="844"/>
                </a:lnTo>
                <a:lnTo>
                  <a:pt x="1984" y="785"/>
                </a:lnTo>
                <a:lnTo>
                  <a:pt x="2039" y="729"/>
                </a:lnTo>
                <a:lnTo>
                  <a:pt x="2094" y="675"/>
                </a:lnTo>
                <a:lnTo>
                  <a:pt x="2149" y="624"/>
                </a:lnTo>
                <a:lnTo>
                  <a:pt x="2204" y="575"/>
                </a:lnTo>
                <a:lnTo>
                  <a:pt x="2260" y="530"/>
                </a:lnTo>
                <a:lnTo>
                  <a:pt x="2315" y="487"/>
                </a:lnTo>
                <a:lnTo>
                  <a:pt x="2369" y="449"/>
                </a:lnTo>
                <a:lnTo>
                  <a:pt x="2423" y="415"/>
                </a:lnTo>
                <a:lnTo>
                  <a:pt x="2477" y="383"/>
                </a:lnTo>
                <a:lnTo>
                  <a:pt x="2529" y="357"/>
                </a:lnTo>
                <a:lnTo>
                  <a:pt x="2582" y="335"/>
                </a:lnTo>
                <a:lnTo>
                  <a:pt x="2633" y="317"/>
                </a:lnTo>
                <a:lnTo>
                  <a:pt x="2683" y="304"/>
                </a:lnTo>
                <a:lnTo>
                  <a:pt x="2733" y="297"/>
                </a:lnTo>
                <a:lnTo>
                  <a:pt x="2780" y="295"/>
                </a:lnTo>
                <a:lnTo>
                  <a:pt x="2828" y="298"/>
                </a:lnTo>
                <a:lnTo>
                  <a:pt x="2874" y="307"/>
                </a:lnTo>
                <a:lnTo>
                  <a:pt x="2918" y="321"/>
                </a:lnTo>
                <a:lnTo>
                  <a:pt x="2960" y="341"/>
                </a:lnTo>
                <a:lnTo>
                  <a:pt x="2932" y="332"/>
                </a:lnTo>
                <a:lnTo>
                  <a:pt x="2903" y="328"/>
                </a:lnTo>
                <a:lnTo>
                  <a:pt x="2871" y="330"/>
                </a:lnTo>
                <a:lnTo>
                  <a:pt x="2839" y="338"/>
                </a:lnTo>
                <a:lnTo>
                  <a:pt x="2804" y="351"/>
                </a:lnTo>
                <a:lnTo>
                  <a:pt x="2769" y="368"/>
                </a:lnTo>
                <a:lnTo>
                  <a:pt x="2732" y="391"/>
                </a:lnTo>
                <a:lnTo>
                  <a:pt x="2695" y="417"/>
                </a:lnTo>
                <a:lnTo>
                  <a:pt x="2657" y="446"/>
                </a:lnTo>
                <a:lnTo>
                  <a:pt x="2618" y="480"/>
                </a:lnTo>
                <a:lnTo>
                  <a:pt x="2579" y="515"/>
                </a:lnTo>
                <a:lnTo>
                  <a:pt x="2539" y="554"/>
                </a:lnTo>
                <a:lnTo>
                  <a:pt x="2500" y="596"/>
                </a:lnTo>
                <a:lnTo>
                  <a:pt x="2461" y="639"/>
                </a:lnTo>
                <a:lnTo>
                  <a:pt x="2421" y="683"/>
                </a:lnTo>
                <a:lnTo>
                  <a:pt x="2382" y="729"/>
                </a:lnTo>
                <a:lnTo>
                  <a:pt x="2344" y="775"/>
                </a:lnTo>
                <a:lnTo>
                  <a:pt x="2306" y="823"/>
                </a:lnTo>
                <a:lnTo>
                  <a:pt x="2270" y="869"/>
                </a:lnTo>
                <a:lnTo>
                  <a:pt x="2235" y="917"/>
                </a:lnTo>
                <a:lnTo>
                  <a:pt x="2200" y="963"/>
                </a:lnTo>
                <a:lnTo>
                  <a:pt x="2167" y="1009"/>
                </a:lnTo>
                <a:lnTo>
                  <a:pt x="2135" y="1053"/>
                </a:lnTo>
                <a:lnTo>
                  <a:pt x="2096" y="1108"/>
                </a:lnTo>
                <a:lnTo>
                  <a:pt x="2059" y="1159"/>
                </a:lnTo>
                <a:lnTo>
                  <a:pt x="2025" y="1207"/>
                </a:lnTo>
                <a:lnTo>
                  <a:pt x="1993" y="1251"/>
                </a:lnTo>
                <a:lnTo>
                  <a:pt x="1962" y="1292"/>
                </a:lnTo>
                <a:lnTo>
                  <a:pt x="1933" y="1333"/>
                </a:lnTo>
                <a:lnTo>
                  <a:pt x="1904" y="1371"/>
                </a:lnTo>
                <a:lnTo>
                  <a:pt x="1876" y="1408"/>
                </a:lnTo>
                <a:lnTo>
                  <a:pt x="1848" y="1446"/>
                </a:lnTo>
                <a:lnTo>
                  <a:pt x="1819" y="1483"/>
                </a:lnTo>
                <a:lnTo>
                  <a:pt x="1790" y="1522"/>
                </a:lnTo>
                <a:lnTo>
                  <a:pt x="1758" y="1562"/>
                </a:lnTo>
                <a:lnTo>
                  <a:pt x="1726" y="1603"/>
                </a:lnTo>
                <a:lnTo>
                  <a:pt x="1691" y="1647"/>
                </a:lnTo>
                <a:lnTo>
                  <a:pt x="1654" y="1695"/>
                </a:lnTo>
                <a:lnTo>
                  <a:pt x="1614" y="1747"/>
                </a:lnTo>
                <a:lnTo>
                  <a:pt x="1699" y="1854"/>
                </a:lnTo>
                <a:lnTo>
                  <a:pt x="1780" y="1961"/>
                </a:lnTo>
                <a:lnTo>
                  <a:pt x="1860" y="2067"/>
                </a:lnTo>
                <a:lnTo>
                  <a:pt x="1938" y="2171"/>
                </a:lnTo>
                <a:lnTo>
                  <a:pt x="2014" y="2274"/>
                </a:lnTo>
                <a:lnTo>
                  <a:pt x="2087" y="2376"/>
                </a:lnTo>
                <a:lnTo>
                  <a:pt x="2158" y="2475"/>
                </a:lnTo>
                <a:lnTo>
                  <a:pt x="2226" y="2573"/>
                </a:lnTo>
                <a:lnTo>
                  <a:pt x="2291" y="2668"/>
                </a:lnTo>
                <a:lnTo>
                  <a:pt x="2354" y="2761"/>
                </a:lnTo>
                <a:lnTo>
                  <a:pt x="2413" y="2852"/>
                </a:lnTo>
                <a:lnTo>
                  <a:pt x="2471" y="2939"/>
                </a:lnTo>
                <a:lnTo>
                  <a:pt x="2524" y="3026"/>
                </a:lnTo>
                <a:lnTo>
                  <a:pt x="2575" y="3108"/>
                </a:lnTo>
                <a:lnTo>
                  <a:pt x="2621" y="3187"/>
                </a:lnTo>
                <a:lnTo>
                  <a:pt x="2665" y="3264"/>
                </a:lnTo>
                <a:lnTo>
                  <a:pt x="2705" y="3338"/>
                </a:lnTo>
                <a:lnTo>
                  <a:pt x="2740" y="3407"/>
                </a:lnTo>
                <a:lnTo>
                  <a:pt x="2773" y="3473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801" y="3536"/>
                </a:lnTo>
                <a:lnTo>
                  <a:pt x="2746" y="3492"/>
                </a:lnTo>
                <a:lnTo>
                  <a:pt x="2688" y="3445"/>
                </a:lnTo>
                <a:lnTo>
                  <a:pt x="2629" y="3393"/>
                </a:lnTo>
                <a:lnTo>
                  <a:pt x="2566" y="3334"/>
                </a:lnTo>
                <a:lnTo>
                  <a:pt x="2500" y="3273"/>
                </a:lnTo>
                <a:lnTo>
                  <a:pt x="2433" y="3206"/>
                </a:lnTo>
                <a:lnTo>
                  <a:pt x="2362" y="3135"/>
                </a:lnTo>
                <a:lnTo>
                  <a:pt x="2290" y="3060"/>
                </a:lnTo>
                <a:lnTo>
                  <a:pt x="2216" y="2981"/>
                </a:lnTo>
                <a:lnTo>
                  <a:pt x="2141" y="2898"/>
                </a:lnTo>
                <a:lnTo>
                  <a:pt x="2063" y="2813"/>
                </a:lnTo>
                <a:lnTo>
                  <a:pt x="1984" y="2723"/>
                </a:lnTo>
                <a:lnTo>
                  <a:pt x="1902" y="2631"/>
                </a:lnTo>
                <a:lnTo>
                  <a:pt x="1821" y="2536"/>
                </a:lnTo>
                <a:lnTo>
                  <a:pt x="1738" y="2437"/>
                </a:lnTo>
                <a:lnTo>
                  <a:pt x="1653" y="2338"/>
                </a:lnTo>
                <a:lnTo>
                  <a:pt x="1569" y="2235"/>
                </a:lnTo>
                <a:lnTo>
                  <a:pt x="1483" y="2131"/>
                </a:lnTo>
                <a:lnTo>
                  <a:pt x="1398" y="2024"/>
                </a:lnTo>
                <a:lnTo>
                  <a:pt x="1322" y="2118"/>
                </a:lnTo>
                <a:lnTo>
                  <a:pt x="1246" y="2213"/>
                </a:lnTo>
                <a:lnTo>
                  <a:pt x="1168" y="2309"/>
                </a:lnTo>
                <a:lnTo>
                  <a:pt x="1089" y="2404"/>
                </a:lnTo>
                <a:lnTo>
                  <a:pt x="1009" y="2500"/>
                </a:lnTo>
                <a:lnTo>
                  <a:pt x="928" y="2594"/>
                </a:lnTo>
                <a:lnTo>
                  <a:pt x="847" y="2688"/>
                </a:lnTo>
                <a:lnTo>
                  <a:pt x="765" y="2780"/>
                </a:lnTo>
                <a:lnTo>
                  <a:pt x="685" y="2871"/>
                </a:lnTo>
                <a:lnTo>
                  <a:pt x="604" y="2960"/>
                </a:lnTo>
                <a:lnTo>
                  <a:pt x="524" y="3046"/>
                </a:lnTo>
                <a:lnTo>
                  <a:pt x="445" y="3128"/>
                </a:lnTo>
                <a:lnTo>
                  <a:pt x="366" y="3208"/>
                </a:lnTo>
                <a:lnTo>
                  <a:pt x="289" y="3283"/>
                </a:lnTo>
                <a:lnTo>
                  <a:pt x="214" y="3354"/>
                </a:lnTo>
                <a:lnTo>
                  <a:pt x="141" y="3421"/>
                </a:lnTo>
                <a:lnTo>
                  <a:pt x="69" y="3483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0" y="3539"/>
                </a:lnTo>
                <a:lnTo>
                  <a:pt x="42" y="3450"/>
                </a:lnTo>
                <a:lnTo>
                  <a:pt x="89" y="3360"/>
                </a:lnTo>
                <a:lnTo>
                  <a:pt x="137" y="3270"/>
                </a:lnTo>
                <a:lnTo>
                  <a:pt x="188" y="3179"/>
                </a:lnTo>
                <a:lnTo>
                  <a:pt x="241" y="3087"/>
                </a:lnTo>
                <a:lnTo>
                  <a:pt x="297" y="2995"/>
                </a:lnTo>
                <a:lnTo>
                  <a:pt x="354" y="2904"/>
                </a:lnTo>
                <a:lnTo>
                  <a:pt x="412" y="2813"/>
                </a:lnTo>
                <a:lnTo>
                  <a:pt x="472" y="2723"/>
                </a:lnTo>
                <a:lnTo>
                  <a:pt x="532" y="2634"/>
                </a:lnTo>
                <a:lnTo>
                  <a:pt x="591" y="2547"/>
                </a:lnTo>
                <a:lnTo>
                  <a:pt x="652" y="2460"/>
                </a:lnTo>
                <a:lnTo>
                  <a:pt x="711" y="2377"/>
                </a:lnTo>
                <a:lnTo>
                  <a:pt x="771" y="2295"/>
                </a:lnTo>
                <a:lnTo>
                  <a:pt x="828" y="2216"/>
                </a:lnTo>
                <a:lnTo>
                  <a:pt x="886" y="2139"/>
                </a:lnTo>
                <a:lnTo>
                  <a:pt x="941" y="2065"/>
                </a:lnTo>
                <a:lnTo>
                  <a:pt x="994" y="1995"/>
                </a:lnTo>
                <a:lnTo>
                  <a:pt x="1045" y="1928"/>
                </a:lnTo>
                <a:lnTo>
                  <a:pt x="1092" y="1865"/>
                </a:lnTo>
                <a:lnTo>
                  <a:pt x="1138" y="1806"/>
                </a:lnTo>
                <a:lnTo>
                  <a:pt x="1180" y="1751"/>
                </a:lnTo>
                <a:lnTo>
                  <a:pt x="1091" y="1638"/>
                </a:lnTo>
                <a:lnTo>
                  <a:pt x="1005" y="1526"/>
                </a:lnTo>
                <a:lnTo>
                  <a:pt x="921" y="1417"/>
                </a:lnTo>
                <a:lnTo>
                  <a:pt x="840" y="1309"/>
                </a:lnTo>
                <a:lnTo>
                  <a:pt x="761" y="1204"/>
                </a:lnTo>
                <a:lnTo>
                  <a:pt x="685" y="1100"/>
                </a:lnTo>
                <a:lnTo>
                  <a:pt x="613" y="999"/>
                </a:lnTo>
                <a:lnTo>
                  <a:pt x="542" y="900"/>
                </a:lnTo>
                <a:lnTo>
                  <a:pt x="475" y="803"/>
                </a:lnTo>
                <a:lnTo>
                  <a:pt x="412" y="710"/>
                </a:lnTo>
                <a:lnTo>
                  <a:pt x="352" y="619"/>
                </a:lnTo>
                <a:lnTo>
                  <a:pt x="294" y="531"/>
                </a:lnTo>
                <a:lnTo>
                  <a:pt x="241" y="445"/>
                </a:lnTo>
                <a:lnTo>
                  <a:pt x="192" y="363"/>
                </a:lnTo>
                <a:lnTo>
                  <a:pt x="146" y="284"/>
                </a:lnTo>
                <a:lnTo>
                  <a:pt x="104" y="208"/>
                </a:lnTo>
                <a:lnTo>
                  <a:pt x="65" y="136"/>
                </a:lnTo>
                <a:lnTo>
                  <a:pt x="31" y="66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318" y="2718000"/>
            <a:ext cx="868682" cy="22799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sous-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08150"/>
            <a:ext cx="9144000" cy="3435350"/>
          </a:xfrm>
          <a:solidFill>
            <a:schemeClr val="bg1"/>
          </a:solidFill>
        </p:spPr>
        <p:txBody>
          <a:bodyPr/>
          <a:lstStyle>
            <a:lvl1pPr marL="176213" indent="0">
              <a:defRPr baseline="0"/>
            </a:lvl1pPr>
          </a:lstStyle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Cliquez sur l’icône au centre pour insérer un visuel 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87451" y="989230"/>
            <a:ext cx="6769100" cy="358350"/>
          </a:xfrm>
        </p:spPr>
        <p:txBody>
          <a:bodyPr anchor="ctr" anchorCtr="0">
            <a:normAutofit/>
          </a:bodyPr>
          <a:lstStyle>
            <a:lvl1pPr algn="ctr">
              <a:lnSpc>
                <a:spcPts val="2100"/>
              </a:lnSpc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Titre de l’ouverture de SOUS-section (une ligne)</a:t>
            </a:r>
            <a:endParaRPr lang="fr-FR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924000" y="215230"/>
            <a:ext cx="1296000" cy="770400"/>
          </a:xfrm>
        </p:spPr>
        <p:txBody>
          <a:bodyPr anchor="ctr" anchorCtr="0">
            <a:noAutofit/>
          </a:bodyPr>
          <a:lstStyle>
            <a:lvl1pPr algn="ctr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smtClean="0"/>
              <a:t>0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3850" y="339724"/>
            <a:ext cx="6480000" cy="5037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smtClean="0"/>
              <a:t>Titre de la slide sur une ou deux lignes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87451" y="1276350"/>
            <a:ext cx="6769100" cy="3095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Premier niveau de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150" y="4720326"/>
            <a:ext cx="3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3850" y="4720326"/>
            <a:ext cx="1367750" cy="14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fr-FR" sz="800" b="1" dirty="0" smtClean="0"/>
              <a:t>ÉCOLE POLYTECHNIQUE</a:t>
            </a:r>
            <a:r>
              <a:rPr lang="fr-FR" sz="800" dirty="0" smtClean="0"/>
              <a:t> – 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1619590" y="4720326"/>
            <a:ext cx="6335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Titre de la présentation (“Insertion” &gt; “En-tête et pied de page”)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6000" y="759600"/>
            <a:ext cx="649225" cy="853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  <p:sldLayoutId id="2147483652" r:id="rId4"/>
    <p:sldLayoutId id="2147483669" r:id="rId5"/>
    <p:sldLayoutId id="2147483653" r:id="rId6"/>
    <p:sldLayoutId id="2147483660" r:id="rId7"/>
    <p:sldLayoutId id="2147483654" r:id="rId8"/>
    <p:sldLayoutId id="2147483670" r:id="rId9"/>
    <p:sldLayoutId id="2147483655" r:id="rId10"/>
    <p:sldLayoutId id="2147483671" r:id="rId11"/>
    <p:sldLayoutId id="2147483656" r:id="rId12"/>
    <p:sldLayoutId id="2147483672" r:id="rId13"/>
    <p:sldLayoutId id="2147483657" r:id="rId14"/>
    <p:sldLayoutId id="2147483673" r:id="rId15"/>
    <p:sldLayoutId id="2147483658" r:id="rId16"/>
    <p:sldLayoutId id="2147483674" r:id="rId17"/>
    <p:sldLayoutId id="2147483665" r:id="rId18"/>
    <p:sldLayoutId id="2147483666" r:id="rId19"/>
    <p:sldLayoutId id="2147483667" r:id="rId20"/>
  </p:sldLayoutIdLst>
  <p:transition>
    <p:fade/>
  </p:transition>
  <p:hf hdr="0" dt="0"/>
  <p:txStyles>
    <p:titleStyle>
      <a:lvl1pPr algn="l" defTabSz="914400" rtl="0" eaLnBrk="1" latinLnBrk="0" hangingPunct="1">
        <a:lnSpc>
          <a:spcPts val="1900"/>
        </a:lnSpc>
        <a:spcBef>
          <a:spcPct val="0"/>
        </a:spcBef>
        <a:buNone/>
        <a:defRPr sz="1800" kern="1200" cap="all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000"/>
        </a:spcBef>
        <a:spcAft>
          <a:spcPts val="200"/>
        </a:spcAft>
        <a:buFontTx/>
        <a:buNone/>
        <a:defRPr sz="1500" kern="1200" cap="none" baseline="0">
          <a:solidFill>
            <a:schemeClr val="accent2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spcBef>
          <a:spcPts val="200"/>
        </a:spcBef>
        <a:spcAft>
          <a:spcPts val="200"/>
        </a:spcAft>
        <a:buFontTx/>
        <a:buNone/>
        <a:tabLst/>
        <a:defRPr sz="1200" b="0" kern="1200">
          <a:solidFill>
            <a:schemeClr val="tx2"/>
          </a:solidFill>
          <a:latin typeface="+mn-lt"/>
          <a:ea typeface="+mn-ea"/>
          <a:cs typeface="+mn-cs"/>
        </a:defRPr>
      </a:lvl2pPr>
      <a:lvl3pPr marL="87313" indent="-87313" algn="l" defTabSz="914400" rtl="0" eaLnBrk="1" latinLnBrk="0" hangingPunct="1">
        <a:spcBef>
          <a:spcPts val="100"/>
        </a:spcBef>
        <a:spcAft>
          <a:spcPts val="100"/>
        </a:spcAft>
        <a:buFont typeface="Century Gothic" pitchFamily="34" charset="0"/>
        <a:buChar char="-"/>
        <a:defRPr lang="fr-FR" sz="12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536575" indent="-88900" algn="l" defTabSz="914400" rtl="0" eaLnBrk="1" latinLnBrk="0" hangingPunct="1">
        <a:spcBef>
          <a:spcPts val="100"/>
        </a:spcBef>
        <a:spcAft>
          <a:spcPts val="100"/>
        </a:spcAft>
        <a:buSzPct val="100000"/>
        <a:buFont typeface="Century Gothic" pitchFamily="34" charset="0"/>
        <a:buChar char="•"/>
        <a:defRPr lang="fr-FR" sz="1200" kern="1200" smtClean="0">
          <a:solidFill>
            <a:srgbClr val="636363"/>
          </a:solidFill>
          <a:latin typeface="+mn-lt"/>
          <a:ea typeface="+mn-ea"/>
          <a:cs typeface="+mn-cs"/>
        </a:defRPr>
      </a:lvl4pPr>
      <a:lvl5pPr marL="536575" indent="0" algn="l" defTabSz="625475" rtl="0" eaLnBrk="1" latinLnBrk="0" hangingPunct="1">
        <a:spcBef>
          <a:spcPts val="100"/>
        </a:spcBef>
        <a:spcAft>
          <a:spcPts val="100"/>
        </a:spcAft>
        <a:buFontTx/>
        <a:buNone/>
        <a:defRPr lang="fr-FR" sz="1200" kern="1200" smtClean="0">
          <a:solidFill>
            <a:srgbClr val="63636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video" Target="file:///C:\Users\Public\Videos\Vortex\Vortex%204_C001H001S0001.av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1.xml"/><Relationship Id="rId1" Type="http://schemas.openxmlformats.org/officeDocument/2006/relationships/video" Target="file:///C:\Users\Public\Videos\Beer\beer4_17.10.a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 soutenance PSC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87900" y="2715172"/>
            <a:ext cx="4032249" cy="792682"/>
          </a:xfrm>
        </p:spPr>
        <p:txBody>
          <a:bodyPr/>
          <a:lstStyle/>
          <a:p>
            <a:r>
              <a:rPr lang="fr-FR" dirty="0" smtClean="0"/>
              <a:t>Groupe PHY 01</a:t>
            </a:r>
          </a:p>
          <a:p>
            <a:endParaRPr lang="fr-FR" dirty="0" smtClean="0"/>
          </a:p>
          <a:p>
            <a:r>
              <a:rPr lang="fr-FR" dirty="0" smtClean="0"/>
              <a:t>International </a:t>
            </a:r>
            <a:r>
              <a:rPr lang="fr-FR" dirty="0" err="1" smtClean="0"/>
              <a:t>Phycisists</a:t>
            </a:r>
            <a:r>
              <a:rPr lang="fr-FR" dirty="0" smtClean="0"/>
              <a:t>’ </a:t>
            </a:r>
            <a:r>
              <a:rPr lang="fr-FR" dirty="0" err="1" smtClean="0"/>
              <a:t>Tournament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804248" y="3795886"/>
            <a:ext cx="2016125" cy="12241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spcAft>
                <a:spcPts val="200"/>
              </a:spcAft>
              <a:buFontTx/>
              <a:buNone/>
              <a:tabLst/>
              <a:defRPr sz="1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100"/>
              </a:spcBef>
              <a:spcAft>
                <a:spcPts val="100"/>
              </a:spcAft>
              <a:buFont typeface="Century Gothic" pitchFamily="34" charset="0"/>
              <a:buNone/>
              <a:defRPr lang="fr-F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100"/>
              </a:spcBef>
              <a:spcAft>
                <a:spcPts val="100"/>
              </a:spcAft>
              <a:buSzPct val="100000"/>
              <a:buFont typeface="Century Gothic" pitchFamily="34" charset="0"/>
              <a:buNone/>
              <a:defRPr lang="fr-F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25475" rtl="0" eaLnBrk="1" latinLnBrk="0" hangingPunct="1">
              <a:spcBef>
                <a:spcPts val="100"/>
              </a:spcBef>
              <a:spcAft>
                <a:spcPts val="100"/>
              </a:spcAft>
              <a:buFontTx/>
              <a:buNone/>
              <a:defRPr lang="fr-F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smtClean="0"/>
              <a:t>BENZAOUIA Mohammed</a:t>
            </a:r>
          </a:p>
          <a:p>
            <a:r>
              <a:rPr lang="fr-FR" sz="1100" dirty="0" smtClean="0"/>
              <a:t>BRUNAUD Vincent</a:t>
            </a:r>
          </a:p>
          <a:p>
            <a:r>
              <a:rPr lang="fr-FR" sz="1100" dirty="0" smtClean="0"/>
              <a:t>MERIGOUX Denis</a:t>
            </a:r>
          </a:p>
          <a:p>
            <a:r>
              <a:rPr lang="fr-FR" sz="1100" dirty="0" smtClean="0"/>
              <a:t>MIQUEL Thomas</a:t>
            </a:r>
          </a:p>
          <a:p>
            <a:r>
              <a:rPr lang="fr-FR" sz="1100" dirty="0" smtClean="0"/>
              <a:t>ROUSSEAU Pierre</a:t>
            </a:r>
          </a:p>
          <a:p>
            <a:r>
              <a:rPr lang="fr-FR" sz="1100" dirty="0" smtClean="0"/>
              <a:t>TUEKAM FOTOO Guy Francis</a:t>
            </a:r>
          </a:p>
          <a:p>
            <a:endParaRPr lang="fr-FR" sz="11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Planning prévisionnel (2)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971600" y="699542"/>
            <a:ext cx="6912943" cy="410445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fr-FR" u="sng" dirty="0" smtClean="0"/>
              <a:t>Succès :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20 décembre 2014:</a:t>
            </a:r>
          </a:p>
          <a:p>
            <a:pPr lvl="2"/>
            <a:r>
              <a:rPr lang="fr-FR" dirty="0" smtClean="0">
                <a:solidFill>
                  <a:schemeClr val="tx2"/>
                </a:solidFill>
              </a:rPr>
              <a:t>Réunion plénière du groupe pour répartir les </a:t>
            </a:r>
            <a:r>
              <a:rPr lang="fr-FR" dirty="0" smtClean="0">
                <a:solidFill>
                  <a:schemeClr val="tx2"/>
                </a:solidFill>
              </a:rPr>
              <a:t>9 </a:t>
            </a:r>
            <a:r>
              <a:rPr lang="fr-FR" dirty="0" smtClean="0">
                <a:solidFill>
                  <a:schemeClr val="tx2"/>
                </a:solidFill>
              </a:rPr>
              <a:t>problèmes restants avant les vacances de Noël.</a:t>
            </a:r>
          </a:p>
          <a:p>
            <a:pPr>
              <a:spcBef>
                <a:spcPts val="600"/>
              </a:spcBef>
            </a:pPr>
            <a:r>
              <a:rPr lang="fr-FR" dirty="0"/>
              <a:t>21 janvier 2015 :</a:t>
            </a:r>
          </a:p>
          <a:p>
            <a:pPr lvl="2"/>
            <a:r>
              <a:rPr lang="fr-FR" dirty="0"/>
              <a:t>Remise du rapport intermédiaire</a:t>
            </a:r>
            <a:r>
              <a:rPr lang="fr-FR" dirty="0" smtClean="0"/>
              <a:t>. Enseignements à tirer de la sélection nationale. Analyse et modification des méthodes de travail.</a:t>
            </a:r>
          </a:p>
          <a:p>
            <a:pPr lvl="2"/>
            <a:r>
              <a:rPr lang="fr-FR" dirty="0" smtClean="0"/>
              <a:t>Poursuite des réunions plénières mensuelles.</a:t>
            </a:r>
            <a:endParaRPr lang="fr-FR" dirty="0"/>
          </a:p>
          <a:p>
            <a:pPr>
              <a:spcBef>
                <a:spcPts val="600"/>
              </a:spcBef>
            </a:pPr>
            <a:r>
              <a:rPr lang="fr-FR" dirty="0" smtClean="0"/>
              <a:t>15 mars </a:t>
            </a:r>
            <a:r>
              <a:rPr lang="fr-FR" dirty="0"/>
              <a:t>2015 :</a:t>
            </a:r>
          </a:p>
          <a:p>
            <a:pPr lvl="2"/>
            <a:r>
              <a:rPr lang="fr-FR" dirty="0" smtClean="0"/>
              <a:t>Début de la préparation spécifique au tournoi. Production des </a:t>
            </a:r>
            <a:r>
              <a:rPr lang="fr-FR" dirty="0" err="1" smtClean="0"/>
              <a:t>powerpoints</a:t>
            </a:r>
            <a:r>
              <a:rPr lang="fr-FR" dirty="0" smtClean="0"/>
              <a:t>. Entrainement à l’oral.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du 6 au 11 avril </a:t>
            </a:r>
            <a:r>
              <a:rPr lang="fr-FR" dirty="0"/>
              <a:t>2015 :</a:t>
            </a:r>
          </a:p>
          <a:p>
            <a:pPr lvl="2"/>
            <a:r>
              <a:rPr lang="fr-FR" dirty="0" smtClean="0"/>
              <a:t>Tournoi international à Varsovie.</a:t>
            </a:r>
            <a:endParaRPr lang="fr-FR" dirty="0"/>
          </a:p>
          <a:p>
            <a:pPr>
              <a:spcBef>
                <a:spcPts val="600"/>
              </a:spcBef>
            </a:pPr>
            <a:r>
              <a:rPr lang="fr-FR" dirty="0"/>
              <a:t>24 avril 2015 :</a:t>
            </a:r>
          </a:p>
          <a:p>
            <a:pPr lvl="2"/>
            <a:r>
              <a:rPr lang="fr-FR" dirty="0"/>
              <a:t>Remise du rapport final. Analyse du tournoi.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mai </a:t>
            </a:r>
            <a:r>
              <a:rPr lang="fr-FR" dirty="0"/>
              <a:t>2015 :</a:t>
            </a:r>
          </a:p>
          <a:p>
            <a:pPr lvl="2"/>
            <a:r>
              <a:rPr lang="fr-FR" dirty="0" smtClean="0"/>
              <a:t>Soutenance finale.</a:t>
            </a:r>
          </a:p>
          <a:p>
            <a:pPr lvl="2"/>
            <a:endParaRPr lang="fr-FR" dirty="0"/>
          </a:p>
          <a:p>
            <a:pPr>
              <a:spcBef>
                <a:spcPts val="200"/>
              </a:spcBef>
            </a:pPr>
            <a:r>
              <a:rPr lang="fr-FR" u="sng" dirty="0" smtClean="0"/>
              <a:t>É</a:t>
            </a:r>
            <a:r>
              <a:rPr lang="fr-FR" u="sng" dirty="0" smtClean="0"/>
              <a:t>chec </a:t>
            </a:r>
            <a:r>
              <a:rPr lang="fr-FR" u="sng" dirty="0" smtClean="0"/>
              <a:t>: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dirty="0" smtClean="0"/>
              <a:t>Réorientation du PSC:</a:t>
            </a:r>
          </a:p>
          <a:p>
            <a:pPr lvl="2"/>
            <a:r>
              <a:rPr lang="fr-FR" dirty="0"/>
              <a:t>Médiation </a:t>
            </a:r>
            <a:r>
              <a:rPr lang="fr-FR" dirty="0" smtClean="0"/>
              <a:t>scientifique sur 3 problèmes.</a:t>
            </a:r>
            <a:endParaRPr lang="fr-FR" sz="1700" b="1" dirty="0"/>
          </a:p>
        </p:txBody>
      </p:sp>
      <p:sp>
        <p:nvSpPr>
          <p:cNvPr id="10" name="Rectangle 9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rgbClr val="87788B"/>
                </a:solidFill>
                <a:latin typeface="+mj-lt"/>
              </a:rPr>
              <a:t>Organisation de l’équipe</a:t>
            </a:r>
            <a:endParaRPr lang="fr-FR" sz="750" b="1" kern="1200" cap="all" dirty="0" smtClean="0">
              <a:solidFill>
                <a:srgbClr val="87788B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International Physicists' Tournament</a:t>
            </a: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917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 Exemples de Problèmes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Physicist’s</a:t>
            </a:r>
            <a:r>
              <a:rPr lang="fr-FR" dirty="0" smtClean="0"/>
              <a:t>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Canon à vortex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  <p:pic>
        <p:nvPicPr>
          <p:cNvPr id="6" name="Vortex 4_C001H001S000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483710" y="1923660"/>
            <a:ext cx="4104570" cy="2630615"/>
          </a:xfrm>
          <a:prstGeom prst="rect">
            <a:avLst/>
          </a:prstGeom>
        </p:spPr>
      </p:pic>
      <p:sp>
        <p:nvSpPr>
          <p:cNvPr id="11" name="Espace réservé du pied de page 23"/>
          <p:cNvSpPr>
            <a:spLocks noGrp="1"/>
          </p:cNvSpPr>
          <p:nvPr/>
        </p:nvSpPr>
        <p:spPr>
          <a:xfrm>
            <a:off x="1619672" y="4731990"/>
            <a:ext cx="6335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International Physicists' Tournament</a:t>
            </a:r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1- Canon </a:t>
            </a:r>
            <a:r>
              <a:rPr lang="fr-FR" dirty="0" smtClean="0"/>
              <a:t>à vortex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259540" y="1347580"/>
            <a:ext cx="676910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Enoncé du problème:</a:t>
            </a:r>
          </a:p>
          <a:p>
            <a:pPr lvl="1"/>
            <a:r>
              <a:rPr lang="fr-FR" dirty="0" smtClean="0"/>
              <a:t>« Vortex cannons con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constructed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smoke</a:t>
            </a:r>
            <a:r>
              <a:rPr lang="fr-FR" dirty="0" smtClean="0"/>
              <a:t>/air rings.</a:t>
            </a:r>
          </a:p>
          <a:p>
            <a:pPr lvl="1"/>
            <a:r>
              <a:rPr lang="fr-FR" dirty="0" smtClean="0"/>
              <a:t>	-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factors</a:t>
            </a:r>
            <a:r>
              <a:rPr lang="fr-FR" dirty="0" smtClean="0"/>
              <a:t> influence the range of the rings?</a:t>
            </a:r>
          </a:p>
          <a:p>
            <a:pPr lvl="1"/>
            <a:r>
              <a:rPr lang="fr-FR" dirty="0" smtClean="0"/>
              <a:t>	-How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range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maximised</a:t>
            </a:r>
            <a:r>
              <a:rPr lang="fr-FR" dirty="0" smtClean="0"/>
              <a:t>? »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Paramètres importants du problème :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longueur du côté de la boîte en carton.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rayon du trou circulaire à l’avant de la boîte.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force appliquée sur la boîte.</a:t>
            </a:r>
          </a:p>
          <a:p>
            <a:pPr lvl="2">
              <a:buNone/>
            </a:pPr>
            <a:endParaRPr lang="fr-FR" dirty="0"/>
          </a:p>
          <a:p>
            <a:endParaRPr lang="fr-FR" dirty="0" smtClean="0"/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540" y="1275570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550" y="2571750"/>
            <a:ext cx="344859" cy="52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Deux exemples de problèmes</a:t>
            </a:r>
          </a:p>
          <a:p>
            <a:pPr algn="r"/>
            <a:endParaRPr lang="fr-FR" sz="750" b="1" kern="1200" cap="all" dirty="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19590" y="4732050"/>
            <a:ext cx="6335950" cy="144000"/>
          </a:xfrm>
        </p:spPr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Physicist’s</a:t>
            </a:r>
            <a:r>
              <a:rPr lang="fr-FR" dirty="0" smtClean="0"/>
              <a:t>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/>
          <p:cNvSpPr>
            <a:spLocks noGrp="1"/>
          </p:cNvSpPr>
          <p:nvPr>
            <p:ph type="title"/>
          </p:nvPr>
        </p:nvSpPr>
        <p:spPr>
          <a:xfrm>
            <a:off x="323410" y="339440"/>
            <a:ext cx="6480000" cy="503786"/>
          </a:xfrm>
        </p:spPr>
        <p:txBody>
          <a:bodyPr/>
          <a:lstStyle/>
          <a:p>
            <a:r>
              <a:rPr lang="fr-FR" dirty="0" smtClean="0"/>
              <a:t>1- Canon à vortex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0" y="1276350"/>
            <a:ext cx="273646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Démarche expérimentale:</a:t>
            </a:r>
          </a:p>
          <a:p>
            <a:pPr lvl="1"/>
            <a:r>
              <a:rPr lang="fr-FR" dirty="0" smtClean="0"/>
              <a:t>Mesurer la portée des anneaux en faisant varier les paramètres importants.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Obstruer plus ou moins l’ouverture</a:t>
            </a:r>
          </a:p>
          <a:p>
            <a:pPr lvl="2">
              <a:buNone/>
            </a:pPr>
            <a:endParaRPr lang="fr-FR" dirty="0" smtClean="0"/>
          </a:p>
          <a:p>
            <a:pPr lvl="2"/>
            <a:r>
              <a:rPr lang="fr-FR" dirty="0"/>
              <a:t>A</a:t>
            </a:r>
            <a:r>
              <a:rPr lang="fr-FR" dirty="0" smtClean="0"/>
              <a:t>ppliquer des excitations d’intensités croissantes (installation d’une membrane) 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4427980" y="1258944"/>
            <a:ext cx="331246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Contacts et moyens disponibles:</a:t>
            </a:r>
          </a:p>
          <a:p>
            <a:pPr lvl="1">
              <a:buFontTx/>
              <a:buChar char="-"/>
            </a:pPr>
            <a:r>
              <a:rPr lang="fr-FR" dirty="0" smtClean="0"/>
              <a:t>Chercheurs du </a:t>
            </a:r>
            <a:r>
              <a:rPr lang="fr-FR" dirty="0" smtClean="0"/>
              <a:t>LADHYX</a:t>
            </a:r>
            <a:endParaRPr lang="fr-FR" dirty="0" smtClean="0"/>
          </a:p>
          <a:p>
            <a:pPr lvl="1"/>
            <a:r>
              <a:rPr lang="fr-FR" dirty="0" smtClean="0"/>
              <a:t>(M. </a:t>
            </a:r>
            <a:r>
              <a:rPr lang="fr-FR" dirty="0" err="1" smtClean="0"/>
              <a:t>Chomaz</a:t>
            </a:r>
            <a:r>
              <a:rPr lang="fr-FR" dirty="0" smtClean="0"/>
              <a:t>)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 Documentation scientifique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 Prototypes de canons</a:t>
            </a:r>
          </a:p>
          <a:p>
            <a:pPr lvl="1">
              <a:buFontTx/>
              <a:buChar char="-"/>
            </a:pPr>
            <a:r>
              <a:rPr lang="fr-FR" dirty="0" smtClean="0"/>
              <a:t> Brumisateur</a:t>
            </a:r>
          </a:p>
          <a:p>
            <a:pPr lvl="1">
              <a:buFontTx/>
              <a:buChar char="-"/>
            </a:pPr>
            <a:r>
              <a:rPr lang="fr-FR" dirty="0" smtClean="0"/>
              <a:t> Caméra </a:t>
            </a:r>
            <a:r>
              <a:rPr lang="fr-FR" dirty="0" smtClean="0"/>
              <a:t>rapide 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rgbClr val="87788B"/>
                </a:solidFill>
                <a:latin typeface="+mj-lt"/>
              </a:rPr>
              <a:t>Deux exemples de problèmes</a:t>
            </a:r>
            <a:endParaRPr lang="fr-FR" sz="750" b="1" kern="1200" cap="all" dirty="0" smtClean="0">
              <a:solidFill>
                <a:srgbClr val="87788B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Physicist’s</a:t>
            </a:r>
            <a:r>
              <a:rPr lang="fr-FR" dirty="0" smtClean="0"/>
              <a:t> </a:t>
            </a:r>
            <a:r>
              <a:rPr lang="fr-FR" dirty="0" err="1" smtClean="0"/>
              <a:t>Tournament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724160" y="1059540"/>
            <a:ext cx="576080" cy="21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419840" y="1131550"/>
            <a:ext cx="576080" cy="21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0" y="1203560"/>
            <a:ext cx="344859" cy="5225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Beer</a:t>
            </a:r>
            <a:r>
              <a:rPr lang="fr-FR" dirty="0" smtClean="0"/>
              <a:t> </a:t>
            </a:r>
            <a:r>
              <a:rPr lang="fr-FR" dirty="0" err="1" smtClean="0"/>
              <a:t>battle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Espace réservé du pied de page 3"/>
          <p:cNvSpPr txBox="1">
            <a:spLocks/>
          </p:cNvSpPr>
          <p:nvPr/>
        </p:nvSpPr>
        <p:spPr>
          <a:xfrm>
            <a:off x="1619590" y="4444010"/>
            <a:ext cx="6335950" cy="4320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International </a:t>
            </a:r>
            <a:r>
              <a:rPr kumimoji="0" lang="fr-FR" sz="1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Physicist’s</a:t>
            </a: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Tournament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beer4_17.1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203810" y="1779640"/>
            <a:ext cx="2788510" cy="27885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23410" y="339440"/>
            <a:ext cx="6480000" cy="503786"/>
          </a:xfrm>
        </p:spPr>
        <p:txBody>
          <a:bodyPr/>
          <a:lstStyle/>
          <a:p>
            <a:r>
              <a:rPr lang="fr-FR" dirty="0" smtClean="0"/>
              <a:t>2- « </a:t>
            </a:r>
            <a:r>
              <a:rPr lang="fr-FR" dirty="0" err="1" smtClean="0"/>
              <a:t>beer</a:t>
            </a:r>
            <a:r>
              <a:rPr lang="fr-FR" dirty="0" smtClean="0"/>
              <a:t> </a:t>
            </a:r>
            <a:r>
              <a:rPr lang="fr-FR" dirty="0" err="1" smtClean="0"/>
              <a:t>battle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259540" y="1347580"/>
            <a:ext cx="676910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É</a:t>
            </a:r>
            <a:r>
              <a:rPr lang="fr-FR" dirty="0" smtClean="0"/>
              <a:t>noncé </a:t>
            </a:r>
            <a:r>
              <a:rPr lang="fr-FR" dirty="0" smtClean="0"/>
              <a:t>du problème:</a:t>
            </a:r>
          </a:p>
          <a:p>
            <a:pPr lvl="1"/>
            <a:r>
              <a:rPr lang="fr-FR" dirty="0" smtClean="0"/>
              <a:t>« 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tap</a:t>
            </a:r>
            <a:r>
              <a:rPr lang="fr-FR" dirty="0" smtClean="0"/>
              <a:t> a </a:t>
            </a:r>
            <a:r>
              <a:rPr lang="fr-FR" dirty="0" err="1" smtClean="0"/>
              <a:t>beer</a:t>
            </a:r>
            <a:r>
              <a:rPr lang="fr-FR" dirty="0" smtClean="0"/>
              <a:t> </a:t>
            </a:r>
            <a:r>
              <a:rPr lang="fr-FR" dirty="0" err="1" smtClean="0"/>
              <a:t>bottle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bottom</a:t>
            </a:r>
            <a:r>
              <a:rPr lang="fr-FR" dirty="0" smtClean="0"/>
              <a:t> of </a:t>
            </a:r>
            <a:r>
              <a:rPr lang="fr-FR" dirty="0" err="1" smtClean="0"/>
              <a:t>another</a:t>
            </a:r>
            <a:r>
              <a:rPr lang="fr-FR" dirty="0" smtClean="0"/>
              <a:t> one, the </a:t>
            </a:r>
            <a:r>
              <a:rPr lang="fr-FR" dirty="0" err="1" smtClean="0"/>
              <a:t>beer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spill</a:t>
            </a:r>
            <a:r>
              <a:rPr lang="fr-FR" dirty="0" smtClean="0"/>
              <a:t> out </a:t>
            </a:r>
            <a:r>
              <a:rPr lang="fr-FR" dirty="0" err="1" smtClean="0"/>
              <a:t>like</a:t>
            </a:r>
            <a:r>
              <a:rPr lang="fr-FR" dirty="0" smtClean="0"/>
              <a:t> a geyser. 	-</a:t>
            </a:r>
            <a:r>
              <a:rPr lang="fr-FR" dirty="0" err="1" smtClean="0"/>
              <a:t>Explain</a:t>
            </a:r>
            <a:r>
              <a:rPr lang="fr-FR" dirty="0" smtClean="0"/>
              <a:t> the </a:t>
            </a:r>
            <a:r>
              <a:rPr lang="fr-FR" dirty="0" err="1" smtClean="0"/>
              <a:t>phenomena</a:t>
            </a:r>
            <a:r>
              <a:rPr lang="fr-FR" dirty="0" smtClean="0"/>
              <a:t> and </a:t>
            </a:r>
            <a:r>
              <a:rPr lang="fr-FR" dirty="0" err="1" smtClean="0"/>
              <a:t>estimate</a:t>
            </a:r>
            <a:r>
              <a:rPr lang="fr-FR" dirty="0" smtClean="0"/>
              <a:t> the </a:t>
            </a:r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liquid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taken</a:t>
            </a:r>
            <a:r>
              <a:rPr lang="fr-FR" dirty="0" smtClean="0"/>
              <a:t> 	off the </a:t>
            </a:r>
            <a:r>
              <a:rPr lang="fr-FR" dirty="0" err="1" smtClean="0"/>
              <a:t>bottle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	-</a:t>
            </a:r>
            <a:r>
              <a:rPr lang="fr-FR" dirty="0" err="1" smtClean="0"/>
              <a:t>What</a:t>
            </a:r>
            <a:r>
              <a:rPr lang="fr-FR" dirty="0" smtClean="0"/>
              <a:t> are the important </a:t>
            </a:r>
            <a:r>
              <a:rPr lang="fr-FR" dirty="0" err="1" smtClean="0"/>
              <a:t>parameters</a:t>
            </a:r>
            <a:r>
              <a:rPr lang="fr-FR" dirty="0" smtClean="0"/>
              <a:t> for the </a:t>
            </a:r>
            <a:r>
              <a:rPr lang="fr-FR" dirty="0" err="1" smtClean="0"/>
              <a:t>effect</a:t>
            </a:r>
            <a:r>
              <a:rPr lang="fr-FR" dirty="0" smtClean="0"/>
              <a:t> to </a:t>
            </a:r>
            <a:r>
              <a:rPr lang="fr-FR" dirty="0" err="1" smtClean="0"/>
              <a:t>occur</a:t>
            </a:r>
            <a:r>
              <a:rPr lang="fr-FR" dirty="0" smtClean="0"/>
              <a:t>?»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Paramètres importants du problème :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intensité du choc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concentration en gaz du liquide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présence de bulles avant le choc</a:t>
            </a:r>
          </a:p>
          <a:p>
            <a:pPr lvl="2">
              <a:buNone/>
            </a:pPr>
            <a:r>
              <a:rPr lang="fr-FR" dirty="0"/>
              <a:t>	</a:t>
            </a:r>
            <a:r>
              <a:rPr lang="fr-FR" dirty="0" smtClean="0"/>
              <a:t>- …</a:t>
            </a:r>
          </a:p>
          <a:p>
            <a:pPr lvl="2">
              <a:buNone/>
            </a:pPr>
            <a:endParaRPr lang="fr-FR" dirty="0"/>
          </a:p>
          <a:p>
            <a:endParaRPr lang="fr-FR" dirty="0" smtClean="0"/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540" y="1275570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550" y="2715770"/>
            <a:ext cx="344859" cy="52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Deux exemples de problèmes</a:t>
            </a:r>
            <a:endParaRPr lang="fr-FR" sz="750" b="1" kern="1200" cap="all" dirty="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19590" y="4732050"/>
            <a:ext cx="6335950" cy="144000"/>
          </a:xfrm>
        </p:spPr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Physicist’s</a:t>
            </a:r>
            <a:r>
              <a:rPr lang="fr-FR" dirty="0" smtClean="0"/>
              <a:t>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/>
          <p:cNvSpPr>
            <a:spLocks noGrp="1"/>
          </p:cNvSpPr>
          <p:nvPr>
            <p:ph type="title"/>
          </p:nvPr>
        </p:nvSpPr>
        <p:spPr>
          <a:xfrm>
            <a:off x="251400" y="339440"/>
            <a:ext cx="6480000" cy="503786"/>
          </a:xfrm>
        </p:spPr>
        <p:txBody>
          <a:bodyPr/>
          <a:lstStyle/>
          <a:p>
            <a:r>
              <a:rPr lang="fr-FR" dirty="0" smtClean="0"/>
              <a:t>2- « </a:t>
            </a:r>
            <a:r>
              <a:rPr lang="fr-FR" dirty="0" err="1" smtClean="0"/>
              <a:t>beer</a:t>
            </a:r>
            <a:r>
              <a:rPr lang="fr-FR" dirty="0" smtClean="0"/>
              <a:t> </a:t>
            </a:r>
            <a:r>
              <a:rPr lang="fr-FR" dirty="0" err="1" smtClean="0"/>
              <a:t>battle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0" y="1276350"/>
            <a:ext cx="288048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Démarche expérimentale:</a:t>
            </a:r>
          </a:p>
          <a:p>
            <a:pPr lvl="1"/>
            <a:r>
              <a:rPr lang="fr-FR" dirty="0" smtClean="0"/>
              <a:t>Observer le phénomène précisément et quantifier son évolution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Mesurer la quantité de mousse éjectée selon la variation des différents paramètres </a:t>
            </a:r>
          </a:p>
          <a:p>
            <a:pPr lvl="1"/>
            <a:r>
              <a:rPr lang="fr-FR" dirty="0" smtClean="0"/>
              <a:t>(sur différents échantillons d’une même bière et quasiment au même instant)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4499990" y="1250631"/>
            <a:ext cx="295241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Contacts et moyens disponibles:</a:t>
            </a:r>
          </a:p>
          <a:p>
            <a:pPr lvl="1">
              <a:buFontTx/>
              <a:buChar char="-"/>
            </a:pPr>
            <a:r>
              <a:rPr lang="fr-FR" dirty="0" smtClean="0"/>
              <a:t>Chercheurs du </a:t>
            </a:r>
            <a:r>
              <a:rPr lang="fr-FR" dirty="0" smtClean="0"/>
              <a:t>LADHYX </a:t>
            </a:r>
            <a:endParaRPr lang="fr-FR" dirty="0" smtClean="0"/>
          </a:p>
          <a:p>
            <a:pPr lvl="1"/>
            <a:r>
              <a:rPr lang="fr-FR" dirty="0" smtClean="0"/>
              <a:t>(M. Du </a:t>
            </a:r>
            <a:r>
              <a:rPr lang="fr-FR" dirty="0" err="1" smtClean="0"/>
              <a:t>Pontavice</a:t>
            </a:r>
            <a:r>
              <a:rPr lang="fr-FR" dirty="0" smtClean="0"/>
              <a:t>, M. </a:t>
            </a:r>
            <a:r>
              <a:rPr lang="fr-FR" dirty="0" err="1" smtClean="0"/>
              <a:t>Clanet</a:t>
            </a:r>
            <a:r>
              <a:rPr lang="fr-FR" dirty="0" smtClean="0"/>
              <a:t>)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 Contact à l’institut Pierre et Marie Curie, M. </a:t>
            </a:r>
            <a:r>
              <a:rPr lang="fr-FR" dirty="0" err="1" smtClean="0"/>
              <a:t>Fluster</a:t>
            </a:r>
            <a:r>
              <a:rPr lang="fr-FR" dirty="0" smtClean="0"/>
              <a:t>.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 Caméra rapide</a:t>
            </a:r>
          </a:p>
          <a:p>
            <a:pPr lvl="1">
              <a:buFontTx/>
              <a:buChar char="-"/>
            </a:pPr>
            <a:r>
              <a:rPr lang="fr-FR" dirty="0" smtClean="0"/>
              <a:t> Marteau</a:t>
            </a:r>
          </a:p>
          <a:p>
            <a:pPr lvl="1">
              <a:buFontTx/>
              <a:buChar char="-"/>
            </a:pPr>
            <a:r>
              <a:rPr lang="fr-FR" dirty="0" smtClean="0"/>
              <a:t> Bière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kern="1200" cap="all" dirty="0" smtClean="0">
                <a:solidFill>
                  <a:srgbClr val="87788B"/>
                </a:solidFill>
                <a:latin typeface="+mj-lt"/>
                <a:ea typeface="+mn-ea"/>
                <a:cs typeface="+mn-cs"/>
              </a:rPr>
              <a:t>Deux exemples de problèmes</a:t>
            </a:r>
            <a:endParaRPr lang="fr-FR" sz="750" b="1" kern="1200" cap="all" dirty="0" smtClean="0">
              <a:solidFill>
                <a:srgbClr val="87788B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Physicist’s</a:t>
            </a:r>
            <a:r>
              <a:rPr lang="fr-FR" dirty="0" smtClean="0"/>
              <a:t> </a:t>
            </a:r>
            <a:r>
              <a:rPr lang="fr-FR" dirty="0" err="1" smtClean="0"/>
              <a:t>Tournament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724160" y="1059540"/>
            <a:ext cx="576080" cy="21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491850" y="1059540"/>
            <a:ext cx="576080" cy="21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0" y="1203560"/>
            <a:ext cx="344859" cy="5225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1" y="1132309"/>
            <a:ext cx="6769100" cy="3095625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L’objectif principal: la qualification pour Varsovie.</a:t>
            </a:r>
          </a:p>
          <a:p>
            <a:pPr lvl="1"/>
            <a:r>
              <a:rPr lang="fr-FR" dirty="0" smtClean="0"/>
              <a:t>Gros investissement jusque décembre: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     - Beaucoup d’expériences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     - Des réunions avec le groupe, les encadrants, ou encore des chercheurs.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     - Une étude théorique des phénomènes</a:t>
            </a:r>
          </a:p>
          <a:p>
            <a:pPr lvl="1"/>
            <a:endParaRPr lang="fr-FR" dirty="0"/>
          </a:p>
          <a:p>
            <a:r>
              <a:rPr lang="fr-FR" dirty="0" smtClean="0"/>
              <a:t>Puis la victoire.</a:t>
            </a:r>
            <a:endParaRPr lang="fr-FR" dirty="0"/>
          </a:p>
          <a:p>
            <a:pPr lvl="1"/>
            <a:r>
              <a:rPr lang="fr-FR" dirty="0" smtClean="0"/>
              <a:t>É</a:t>
            </a:r>
            <a:r>
              <a:rPr lang="fr-FR" dirty="0" smtClean="0"/>
              <a:t>tude </a:t>
            </a:r>
            <a:r>
              <a:rPr lang="fr-FR" dirty="0" smtClean="0"/>
              <a:t>des neuf problèmes supplémentaires avec les mêmes méthodes.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En cas de défaite aux sélections:</a:t>
            </a:r>
          </a:p>
          <a:p>
            <a:pPr lvl="1"/>
            <a:r>
              <a:rPr lang="fr-FR" dirty="0" smtClean="0"/>
              <a:t>Sélections de 3 des 17 problèmes:</a:t>
            </a:r>
          </a:p>
          <a:p>
            <a:pPr lvl="1"/>
            <a:r>
              <a:rPr lang="fr-FR" dirty="0" smtClean="0"/>
              <a:t>          - Approfondissement</a:t>
            </a:r>
          </a:p>
          <a:p>
            <a:pPr lvl="1"/>
            <a:r>
              <a:rPr lang="fr-FR" dirty="0" smtClean="0"/>
              <a:t>          - Applications possibles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     - Médiation scientifique</a:t>
            </a:r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451" y="1059519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451" y="2303450"/>
            <a:ext cx="344859" cy="52251"/>
          </a:xfrm>
          <a:prstGeom prst="rect">
            <a:avLst/>
          </a:prstGeom>
        </p:spPr>
      </p:pic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physicists</a:t>
            </a:r>
            <a:r>
              <a:rPr lang="fr-FR" dirty="0" smtClean="0"/>
              <a:t>’ </a:t>
            </a:r>
            <a:r>
              <a:rPr lang="fr-FR" dirty="0" err="1" smtClean="0"/>
              <a:t>tournament</a:t>
            </a:r>
            <a:endParaRPr lang="fr-FR" dirty="0"/>
          </a:p>
        </p:txBody>
      </p:sp>
      <p:pic>
        <p:nvPicPr>
          <p:cNvPr id="11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003773"/>
            <a:ext cx="344859" cy="5225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624" y="1060364"/>
            <a:ext cx="6769100" cy="3815642"/>
          </a:xfrm>
        </p:spPr>
        <p:txBody>
          <a:bodyPr>
            <a:normAutofit/>
          </a:bodyPr>
          <a:lstStyle/>
          <a:p>
            <a:r>
              <a:rPr lang="fr-FR" dirty="0" smtClean="0"/>
              <a:t>I – Le tournoi</a:t>
            </a:r>
          </a:p>
          <a:p>
            <a:pPr marL="171450" lvl="1" indent="-171450">
              <a:buFontTx/>
              <a:buChar char="-"/>
            </a:pPr>
            <a:r>
              <a:rPr lang="fr-FR" dirty="0" smtClean="0"/>
              <a:t>Présentation du tournoi</a:t>
            </a:r>
          </a:p>
          <a:p>
            <a:pPr marL="171450" lvl="1" indent="-171450">
              <a:buFontTx/>
              <a:buChar char="-"/>
            </a:pPr>
            <a:r>
              <a:rPr lang="fr-FR" dirty="0" smtClean="0"/>
              <a:t>La compétition</a:t>
            </a:r>
          </a:p>
          <a:p>
            <a:pPr marL="171450" lvl="1" indent="-171450">
              <a:buFontTx/>
              <a:buChar char="-"/>
            </a:pPr>
            <a:r>
              <a:rPr lang="fr-FR" dirty="0" smtClean="0"/>
              <a:t>La sélection nationale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II </a:t>
            </a:r>
            <a:r>
              <a:rPr lang="fr-FR" dirty="0"/>
              <a:t>– </a:t>
            </a:r>
            <a:r>
              <a:rPr lang="fr-FR" dirty="0" smtClean="0"/>
              <a:t>L’organisation de l’équipe</a:t>
            </a:r>
          </a:p>
          <a:p>
            <a:pPr marL="171450" lvl="1" indent="-171450">
              <a:buFontTx/>
              <a:buChar char="-"/>
            </a:pPr>
            <a:r>
              <a:rPr lang="fr-FR" dirty="0" smtClean="0"/>
              <a:t>Répartition du travail</a:t>
            </a:r>
          </a:p>
          <a:p>
            <a:pPr marL="171450" lvl="1" indent="-171450">
              <a:buFontTx/>
              <a:buChar char="-"/>
            </a:pPr>
            <a:r>
              <a:rPr lang="fr-FR" dirty="0" smtClean="0"/>
              <a:t>Planning prévisionnel (jusqu’à la sélection nationale)</a:t>
            </a:r>
          </a:p>
          <a:p>
            <a:pPr marL="171450" lvl="1" indent="-171450">
              <a:buFontTx/>
              <a:buChar char="-"/>
            </a:pPr>
            <a:r>
              <a:rPr lang="fr-FR" dirty="0" smtClean="0"/>
              <a:t>Planning prévisionnel (suite)</a:t>
            </a:r>
          </a:p>
          <a:p>
            <a:pPr marL="171450" lvl="1" indent="-171450">
              <a:buFontTx/>
              <a:buChar char="-"/>
            </a:pPr>
            <a:endParaRPr lang="fr-FR" dirty="0"/>
          </a:p>
          <a:p>
            <a:r>
              <a:rPr lang="fr-FR" dirty="0" smtClean="0"/>
              <a:t>III </a:t>
            </a:r>
            <a:r>
              <a:rPr lang="fr-FR" dirty="0"/>
              <a:t>– </a:t>
            </a:r>
            <a:r>
              <a:rPr lang="fr-FR" dirty="0" smtClean="0"/>
              <a:t>Deux exemples de problèmes</a:t>
            </a:r>
            <a:endParaRPr lang="fr-FR" dirty="0"/>
          </a:p>
          <a:p>
            <a:pPr marL="171450" lvl="1" indent="-171450">
              <a:buFontTx/>
              <a:buChar char="-"/>
            </a:pPr>
            <a:r>
              <a:rPr lang="fr-FR" dirty="0" smtClean="0"/>
              <a:t>Le canon à vortex</a:t>
            </a:r>
            <a:endParaRPr lang="fr-FR" dirty="0"/>
          </a:p>
          <a:p>
            <a:pPr marL="171450" lvl="1" indent="-171450">
              <a:buFontTx/>
              <a:buChar char="-"/>
            </a:pPr>
            <a:r>
              <a:rPr lang="fr-FR" dirty="0" smtClean="0"/>
              <a:t>« </a:t>
            </a:r>
            <a:r>
              <a:rPr lang="fr-FR" dirty="0" err="1" smtClean="0"/>
              <a:t>Beer</a:t>
            </a:r>
            <a:r>
              <a:rPr lang="fr-FR" dirty="0" smtClean="0"/>
              <a:t> Battle »</a:t>
            </a:r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987574"/>
            <a:ext cx="344859" cy="64404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303513"/>
            <a:ext cx="344859" cy="64404"/>
          </a:xfrm>
          <a:prstGeom prst="rect">
            <a:avLst/>
          </a:prstGeom>
        </p:spPr>
      </p:pic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international </a:t>
            </a:r>
            <a:r>
              <a:rPr lang="fr-FR" dirty="0" err="1"/>
              <a:t>physicists</a:t>
            </a:r>
            <a:r>
              <a:rPr lang="fr-FR" dirty="0"/>
              <a:t>’ </a:t>
            </a:r>
            <a:r>
              <a:rPr lang="fr-FR" dirty="0" err="1"/>
              <a:t>tournament</a:t>
            </a:r>
            <a:endParaRPr lang="fr-FR" dirty="0"/>
          </a:p>
        </p:txBody>
      </p:sp>
      <p:pic>
        <p:nvPicPr>
          <p:cNvPr id="11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797" y="3579862"/>
            <a:ext cx="344859" cy="644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 - International </a:t>
            </a:r>
            <a:r>
              <a:rPr lang="fr-FR" dirty="0" err="1" smtClean="0"/>
              <a:t>Physicists</a:t>
            </a:r>
            <a:r>
              <a:rPr lang="fr-FR" dirty="0" smtClean="0"/>
              <a:t>’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1- Présentation du tournoi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971600" y="1059582"/>
            <a:ext cx="7056959" cy="3384401"/>
          </a:xfrm>
        </p:spPr>
        <p:txBody>
          <a:bodyPr>
            <a:normAutofit/>
          </a:bodyPr>
          <a:lstStyle/>
          <a:p>
            <a:r>
              <a:rPr lang="fr-FR" dirty="0" smtClean="0"/>
              <a:t>Principe :</a:t>
            </a:r>
          </a:p>
          <a:p>
            <a:pPr lvl="1"/>
            <a:r>
              <a:rPr lang="fr-FR" dirty="0" smtClean="0"/>
              <a:t> L’IPT est une rencontre internationale d’équipes étudiantes. Ces équipes doivent résoudre divers problèmes de physique afin de présenter leurs résultats et les défendre lors de discussions scientifiques appelés </a:t>
            </a:r>
            <a:r>
              <a:rPr lang="fr-FR" dirty="0" err="1" smtClean="0"/>
              <a:t>Physics</a:t>
            </a:r>
            <a:r>
              <a:rPr lang="fr-FR" dirty="0" smtClean="0"/>
              <a:t> </a:t>
            </a:r>
            <a:r>
              <a:rPr lang="fr-FR" dirty="0" err="1" smtClean="0"/>
              <a:t>Fight</a:t>
            </a:r>
            <a:r>
              <a:rPr lang="fr-FR" dirty="0" smtClean="0"/>
              <a:t> en Anglais.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err="1" smtClean="0"/>
              <a:t>Physics</a:t>
            </a:r>
            <a:r>
              <a:rPr lang="fr-FR" dirty="0" smtClean="0"/>
              <a:t> </a:t>
            </a:r>
            <a:r>
              <a:rPr lang="fr-FR" dirty="0" err="1" smtClean="0"/>
              <a:t>Fight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Présentation des 3 rôles:</a:t>
            </a:r>
          </a:p>
          <a:p>
            <a:pPr lvl="1"/>
            <a:r>
              <a:rPr lang="fr-FR" dirty="0" smtClean="0"/>
              <a:t>        </a:t>
            </a:r>
            <a:r>
              <a:rPr lang="fr-FR" b="1" dirty="0" smtClean="0"/>
              <a:t>- Reporter :  </a:t>
            </a:r>
            <a:r>
              <a:rPr lang="fr-FR" dirty="0" smtClean="0"/>
              <a:t>présente l’analyse, les résultats et les conclusions de son équipe sur le problème débattu.</a:t>
            </a:r>
          </a:p>
          <a:p>
            <a:pPr lvl="1"/>
            <a:r>
              <a:rPr lang="fr-FR" b="1" dirty="0" smtClean="0"/>
              <a:t>        - </a:t>
            </a:r>
            <a:r>
              <a:rPr lang="fr-FR" b="1" dirty="0" err="1" smtClean="0"/>
              <a:t>Opponent</a:t>
            </a:r>
            <a:r>
              <a:rPr lang="fr-FR" b="1" dirty="0" smtClean="0"/>
              <a:t> : </a:t>
            </a:r>
            <a:r>
              <a:rPr lang="fr-FR" dirty="0" smtClean="0"/>
              <a:t>critique les résultats du Reporter (failles de raisonnement, problèmes d’ordre de grandeur..), et ouvre la voie pour un débat physique sur le problème.</a:t>
            </a:r>
          </a:p>
          <a:p>
            <a:pPr lvl="1"/>
            <a:r>
              <a:rPr lang="fr-FR" b="1" dirty="0" smtClean="0"/>
              <a:t>        - </a:t>
            </a:r>
            <a:r>
              <a:rPr lang="fr-FR" b="1" dirty="0" err="1" smtClean="0"/>
              <a:t>Reviewer</a:t>
            </a:r>
            <a:r>
              <a:rPr lang="fr-FR" b="1" dirty="0" smtClean="0"/>
              <a:t> : </a:t>
            </a:r>
            <a:r>
              <a:rPr lang="fr-FR" dirty="0" smtClean="0"/>
              <a:t>résume au mieux les éléments présentés par le Reporter et l’</a:t>
            </a:r>
            <a:r>
              <a:rPr lang="fr-FR" dirty="0" err="1" smtClean="0"/>
              <a:t>Opponent</a:t>
            </a:r>
            <a:r>
              <a:rPr lang="fr-FR" dirty="0" smtClean="0"/>
              <a:t>, pour orienter vers une meilleure résolution du problème.</a:t>
            </a:r>
            <a:endParaRPr lang="fr-FR" b="1" dirty="0" smtClean="0"/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987574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211710"/>
            <a:ext cx="344859" cy="52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chemeClr val="accent1"/>
                </a:solidFill>
                <a:latin typeface="+mj-lt"/>
              </a:rPr>
              <a:t>Présentation</a:t>
            </a:r>
            <a:endParaRPr lang="fr-FR" sz="750" b="1" kern="1200" cap="all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physicists</a:t>
            </a:r>
            <a:r>
              <a:rPr lang="fr-FR" dirty="0" smtClean="0"/>
              <a:t>’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SHIBA\Desktop\ipt-2014-daniel-such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859782"/>
            <a:ext cx="3021835" cy="2016224"/>
          </a:xfrm>
          <a:prstGeom prst="rect">
            <a:avLst/>
          </a:prstGeom>
          <a:noFill/>
        </p:spPr>
      </p:pic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La compétition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dirty="0" smtClean="0"/>
              <a:t>18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043608" y="1059582"/>
            <a:ext cx="6768752" cy="4083918"/>
          </a:xfrm>
        </p:spPr>
        <p:txBody>
          <a:bodyPr>
            <a:normAutofit/>
          </a:bodyPr>
          <a:lstStyle/>
          <a:p>
            <a:r>
              <a:rPr lang="fr-FR" dirty="0" smtClean="0"/>
              <a:t>L’X à l’IPT</a:t>
            </a:r>
          </a:p>
          <a:p>
            <a:pPr lvl="1"/>
            <a:r>
              <a:rPr lang="fr-FR" dirty="0" smtClean="0"/>
              <a:t>L’École </a:t>
            </a:r>
            <a:r>
              <a:rPr lang="fr-FR" dirty="0" smtClean="0"/>
              <a:t>polytechnique </a:t>
            </a:r>
            <a:r>
              <a:rPr lang="fr-FR" dirty="0" smtClean="0"/>
              <a:t>participe au tournoi depuis 2013, terminant 3</a:t>
            </a:r>
            <a:r>
              <a:rPr lang="fr-FR" baseline="30000" dirty="0" smtClean="0"/>
              <a:t>ème</a:t>
            </a:r>
            <a:r>
              <a:rPr lang="fr-FR" dirty="0" smtClean="0"/>
              <a:t> en 2013 et 1</a:t>
            </a:r>
            <a:r>
              <a:rPr lang="fr-FR" baseline="30000" dirty="0" smtClean="0"/>
              <a:t>ère</a:t>
            </a:r>
            <a:r>
              <a:rPr lang="fr-FR" dirty="0" smtClean="0"/>
              <a:t> en 2014.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Cette année :</a:t>
            </a:r>
          </a:p>
          <a:p>
            <a:pPr lvl="1"/>
            <a:r>
              <a:rPr lang="fr-FR" dirty="0" smtClean="0"/>
              <a:t>Cette année (2015) le tournoi aura lieu à Varsovie entre du </a:t>
            </a:r>
            <a:r>
              <a:rPr lang="fr-FR" dirty="0" smtClean="0"/>
              <a:t>06</a:t>
            </a:r>
            <a:r>
              <a:rPr lang="fr-FR" dirty="0" smtClean="0"/>
              <a:t> </a:t>
            </a:r>
            <a:r>
              <a:rPr lang="fr-FR" dirty="0" smtClean="0"/>
              <a:t>au </a:t>
            </a:r>
            <a:r>
              <a:rPr lang="fr-FR" dirty="0" smtClean="0"/>
              <a:t>11</a:t>
            </a:r>
            <a:r>
              <a:rPr lang="fr-FR" dirty="0" smtClean="0"/>
              <a:t> </a:t>
            </a:r>
            <a:r>
              <a:rPr lang="fr-FR" dirty="0" smtClean="0"/>
              <a:t>avril 2015.</a:t>
            </a:r>
          </a:p>
          <a:p>
            <a:pPr lvl="1"/>
            <a:r>
              <a:rPr lang="fr-FR" dirty="0" smtClean="0"/>
              <a:t>Les organisateurs du tournoi ont publié au mois de juillet la liste des 17 problèmes qui seront débattus durant la compétition.                                                  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800" dirty="0" smtClean="0"/>
              <a:t>                                                                                                                                                                                                              © Daniel </a:t>
            </a:r>
            <a:r>
              <a:rPr lang="en-US" sz="800" dirty="0" err="1" smtClean="0"/>
              <a:t>Suchet</a:t>
            </a:r>
            <a:endParaRPr lang="fr-FR" sz="800" dirty="0" smtClean="0"/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987574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067694"/>
            <a:ext cx="344859" cy="52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chemeClr val="accent1"/>
                </a:solidFill>
                <a:latin typeface="+mj-lt"/>
              </a:rPr>
              <a:t>Présentation</a:t>
            </a:r>
          </a:p>
          <a:p>
            <a:pPr algn="r"/>
            <a:endParaRPr lang="fr-FR" sz="750" b="1" kern="1200" cap="all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International </a:t>
            </a:r>
            <a:r>
              <a:rPr lang="fr-FR" dirty="0" err="1" smtClean="0"/>
              <a:t>physicists</a:t>
            </a:r>
            <a:r>
              <a:rPr lang="fr-FR" dirty="0" smtClean="0"/>
              <a:t>’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– Sélection 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043608" y="988293"/>
            <a:ext cx="676910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Sélection nationale :</a:t>
            </a:r>
          </a:p>
          <a:p>
            <a:pPr lvl="1"/>
            <a:r>
              <a:rPr lang="fr-FR" dirty="0" smtClean="0"/>
              <a:t>    - Compétition avec des règles similaires à ceux de la compétition internationale pour choisir l’équipe qui représentera la France au tournoi d’avril.</a:t>
            </a:r>
          </a:p>
          <a:p>
            <a:pPr lvl="1"/>
            <a:r>
              <a:rPr lang="fr-FR" dirty="0" smtClean="0"/>
              <a:t>    - Des équipes participantes </a:t>
            </a:r>
            <a:r>
              <a:rPr lang="fr-FR" dirty="0" smtClean="0"/>
              <a:t>telles que l’ENS </a:t>
            </a:r>
            <a:r>
              <a:rPr lang="fr-FR" dirty="0" smtClean="0"/>
              <a:t>Ulm, </a:t>
            </a:r>
            <a:r>
              <a:rPr lang="fr-FR" dirty="0" smtClean="0"/>
              <a:t>l’ESPCI</a:t>
            </a:r>
            <a:r>
              <a:rPr lang="fr-FR" dirty="0" smtClean="0"/>
              <a:t>, </a:t>
            </a:r>
            <a:r>
              <a:rPr lang="fr-FR" dirty="0" smtClean="0"/>
              <a:t>l’UPMC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8 problèmes de la sélection nationale :</a:t>
            </a:r>
          </a:p>
          <a:p>
            <a:pPr lvl="1"/>
            <a:r>
              <a:rPr lang="fr-FR" dirty="0" smtClean="0"/>
              <a:t>      - Vortex </a:t>
            </a:r>
            <a:r>
              <a:rPr lang="fr-FR" dirty="0" err="1" smtClean="0"/>
              <a:t>cannon</a:t>
            </a:r>
            <a:r>
              <a:rPr lang="fr-FR" dirty="0" smtClean="0"/>
              <a:t>.                                                  - Lifter.</a:t>
            </a:r>
          </a:p>
          <a:p>
            <a:pPr lvl="1"/>
            <a:r>
              <a:rPr lang="fr-FR" dirty="0" smtClean="0"/>
              <a:t>      - </a:t>
            </a:r>
            <a:r>
              <a:rPr lang="fr-FR" dirty="0" err="1" smtClean="0"/>
              <a:t>Wet</a:t>
            </a:r>
            <a:r>
              <a:rPr lang="fr-FR" dirty="0" smtClean="0"/>
              <a:t> rocks.                                                           - The </a:t>
            </a:r>
            <a:r>
              <a:rPr lang="fr-FR" dirty="0" err="1" smtClean="0"/>
              <a:t>angry</a:t>
            </a:r>
            <a:r>
              <a:rPr lang="fr-FR" dirty="0" smtClean="0"/>
              <a:t> </a:t>
            </a:r>
            <a:r>
              <a:rPr lang="fr-FR" dirty="0" err="1" smtClean="0"/>
              <a:t>salt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     - </a:t>
            </a:r>
            <a:r>
              <a:rPr lang="fr-FR" dirty="0" err="1" smtClean="0"/>
              <a:t>Tuning</a:t>
            </a:r>
            <a:r>
              <a:rPr lang="fr-FR" dirty="0" smtClean="0"/>
              <a:t> </a:t>
            </a:r>
            <a:r>
              <a:rPr lang="fr-FR" dirty="0" err="1" smtClean="0"/>
              <a:t>fork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.                                     - </a:t>
            </a:r>
            <a:r>
              <a:rPr lang="fr-FR" dirty="0" err="1" smtClean="0"/>
              <a:t>Curly</a:t>
            </a:r>
            <a:r>
              <a:rPr lang="fr-FR" dirty="0" smtClean="0"/>
              <a:t> </a:t>
            </a:r>
            <a:r>
              <a:rPr lang="fr-FR" dirty="0" err="1" smtClean="0"/>
              <a:t>ribbon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     - « </a:t>
            </a:r>
            <a:r>
              <a:rPr lang="fr-FR" dirty="0" err="1" smtClean="0"/>
              <a:t>Superconductivity</a:t>
            </a:r>
            <a:r>
              <a:rPr lang="fr-FR" dirty="0" smtClean="0"/>
              <a:t> ».                                        - </a:t>
            </a:r>
            <a:r>
              <a:rPr lang="fr-FR" dirty="0" err="1" smtClean="0"/>
              <a:t>Beer</a:t>
            </a:r>
            <a:r>
              <a:rPr lang="fr-FR" dirty="0" smtClean="0"/>
              <a:t> Battle.</a:t>
            </a:r>
          </a:p>
        </p:txBody>
      </p:sp>
      <p:pic>
        <p:nvPicPr>
          <p:cNvPr id="9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915566"/>
            <a:ext cx="344859" cy="52251"/>
          </a:xfrm>
          <a:prstGeom prst="rect">
            <a:avLst/>
          </a:prstGeom>
        </p:spPr>
      </p:pic>
      <p:pic>
        <p:nvPicPr>
          <p:cNvPr id="12" name="Espace réservé du contenu 6" descr="petitFiletSuperi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211710"/>
            <a:ext cx="344859" cy="52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chemeClr val="accent1"/>
                </a:solidFill>
                <a:latin typeface="+mj-lt"/>
              </a:rPr>
              <a:t>présentation</a:t>
            </a:r>
            <a:endParaRPr lang="fr-FR" sz="750" b="1" kern="1200" cap="all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INTERnational</a:t>
            </a:r>
            <a:r>
              <a:rPr lang="fr-FR" dirty="0" smtClean="0"/>
              <a:t> </a:t>
            </a:r>
            <a:r>
              <a:rPr lang="fr-FR" dirty="0" err="1" smtClean="0"/>
              <a:t>physicists</a:t>
            </a:r>
            <a:r>
              <a:rPr lang="fr-FR" dirty="0" smtClean="0"/>
              <a:t>’ </a:t>
            </a:r>
            <a:r>
              <a:rPr lang="fr-FR" dirty="0" err="1" smtClean="0"/>
              <a:t>tournament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II - Organisation de l’équipe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56564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– répartition du travail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1" y="843510"/>
            <a:ext cx="6769100" cy="3528465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Objectif </a:t>
            </a:r>
            <a:r>
              <a:rPr lang="fr-FR" dirty="0"/>
              <a:t>:</a:t>
            </a:r>
          </a:p>
          <a:p>
            <a:pPr lvl="2"/>
            <a:r>
              <a:rPr lang="fr-FR" dirty="0" smtClean="0"/>
              <a:t>Avancer sur les 8 problèmes en parallèle.</a:t>
            </a:r>
          </a:p>
          <a:p>
            <a:pPr lvl="2"/>
            <a:r>
              <a:rPr lang="fr-FR" dirty="0" smtClean="0"/>
              <a:t>Créer une dynamique de travail productive.</a:t>
            </a:r>
          </a:p>
          <a:p>
            <a:r>
              <a:rPr lang="fr-FR" dirty="0" smtClean="0"/>
              <a:t>Méthode adoptée : 6 personnes + 8 problèmes =</a:t>
            </a:r>
          </a:p>
          <a:p>
            <a:pPr marL="1080000" indent="-285750">
              <a:buFont typeface="Arial" panose="020B0604020202020204" pitchFamily="34" charset="0"/>
              <a:buChar char="•"/>
            </a:pPr>
            <a:r>
              <a:rPr lang="fr-FR" dirty="0" smtClean="0"/>
              <a:t>3 binômes ayant 2 problèmes chacun</a:t>
            </a:r>
          </a:p>
          <a:p>
            <a:pPr marL="1080000" indent="-285750">
              <a:buFont typeface="Arial" panose="020B0604020202020204" pitchFamily="34" charset="0"/>
              <a:buChar char="•"/>
            </a:pPr>
            <a:r>
              <a:rPr lang="fr-FR" dirty="0" smtClean="0"/>
              <a:t>2 trinômes ayant 1 problème chacun</a:t>
            </a:r>
            <a:endParaRPr lang="fr-FR" dirty="0"/>
          </a:p>
          <a:p>
            <a:r>
              <a:rPr lang="fr-FR" dirty="0" smtClean="0"/>
              <a:t>Avantages :</a:t>
            </a:r>
            <a:endParaRPr lang="fr-FR" dirty="0"/>
          </a:p>
          <a:p>
            <a:pPr lvl="2"/>
            <a:r>
              <a:rPr lang="fr-FR" dirty="0" smtClean="0"/>
              <a:t>Stimulation productive grâce à la petite taille des groupes de travail.</a:t>
            </a:r>
          </a:p>
          <a:p>
            <a:pPr lvl="2"/>
            <a:r>
              <a:rPr lang="fr-FR" dirty="0" smtClean="0"/>
              <a:t>Apprendre à connaître chaque membre du groupe grâce au recoupement binôme/trinôme. Important pour la cohésion du groupe.</a:t>
            </a:r>
          </a:p>
          <a:p>
            <a:r>
              <a:rPr lang="fr-FR" dirty="0" smtClean="0"/>
              <a:t>Risques :</a:t>
            </a:r>
          </a:p>
          <a:p>
            <a:pPr lvl="2"/>
            <a:r>
              <a:rPr lang="fr-FR" dirty="0" smtClean="0"/>
              <a:t>Cloisonnement des problèmes : chacun risque de ne pas s’intéresser aux problèmes des autres.</a:t>
            </a:r>
          </a:p>
          <a:p>
            <a:pPr marL="447675" lvl="3" indent="0">
              <a:buNone/>
            </a:pPr>
            <a:r>
              <a:rPr lang="fr-FR" dirty="0" smtClean="0">
                <a:solidFill>
                  <a:schemeClr val="tx2"/>
                </a:solidFill>
              </a:rPr>
              <a:t>Solution : réunion plénière tous les mois pour se tenir informé de l’avancée de tous les problèmes. Permet aussi d’imposer un rythme de travail. Entraide entre binômes et trinômes.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rgbClr val="87788B"/>
                </a:solidFill>
                <a:latin typeface="+mj-lt"/>
              </a:rPr>
              <a:t>Organisation de l’équipe</a:t>
            </a:r>
            <a:endParaRPr lang="fr-FR" sz="750" b="1" kern="1200" cap="all" dirty="0" smtClean="0">
              <a:solidFill>
                <a:srgbClr val="87788B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International Physicists' Tournament</a:t>
            </a:r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Planning prévisionnel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6440" y="1163340"/>
            <a:ext cx="6769100" cy="3095625"/>
          </a:xfrm>
        </p:spPr>
        <p:txBody>
          <a:bodyPr>
            <a:normAutofit/>
          </a:bodyPr>
          <a:lstStyle/>
          <a:p>
            <a:r>
              <a:rPr lang="fr-FR" dirty="0" smtClean="0"/>
              <a:t>10 novembre :</a:t>
            </a:r>
          </a:p>
          <a:p>
            <a:pPr lvl="2"/>
            <a:r>
              <a:rPr lang="fr-FR" dirty="0" smtClean="0">
                <a:solidFill>
                  <a:schemeClr val="tx2"/>
                </a:solidFill>
              </a:rPr>
              <a:t>Réunion plénière du groupe pour faire un point sur chaque problème.</a:t>
            </a:r>
          </a:p>
          <a:p>
            <a:pPr lvl="2"/>
            <a:r>
              <a:rPr lang="fr-FR" dirty="0" smtClean="0"/>
              <a:t>Objectif jusqu’au 1</a:t>
            </a:r>
            <a:r>
              <a:rPr lang="fr-FR" baseline="30000" dirty="0" smtClean="0"/>
              <a:t>er</a:t>
            </a:r>
            <a:r>
              <a:rPr lang="fr-FR" dirty="0" smtClean="0"/>
              <a:t> décembre : poursuite de la production de contenu scientifique.</a:t>
            </a:r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décembre :</a:t>
            </a:r>
          </a:p>
          <a:p>
            <a:pPr lvl="2"/>
            <a:r>
              <a:rPr lang="fr-FR" dirty="0"/>
              <a:t>Début de la préparation spécifique </a:t>
            </a:r>
            <a:r>
              <a:rPr lang="fr-FR" dirty="0" smtClean="0"/>
              <a:t>au tournoi : </a:t>
            </a:r>
            <a:r>
              <a:rPr lang="fr-FR" dirty="0"/>
              <a:t>production des </a:t>
            </a:r>
            <a:r>
              <a:rPr lang="fr-FR" dirty="0" err="1"/>
              <a:t>powerpoints</a:t>
            </a:r>
            <a:r>
              <a:rPr lang="fr-FR" dirty="0"/>
              <a:t>, entrainement oral à l’attaque et à la </a:t>
            </a:r>
            <a:r>
              <a:rPr lang="fr-FR" dirty="0" smtClean="0"/>
              <a:t>défense (mise en situation avec l’équipe de l’IPT 2014), </a:t>
            </a:r>
            <a:r>
              <a:rPr lang="fr-FR" dirty="0"/>
              <a:t>éventuellement production de contenu scientifique en </a:t>
            </a:r>
            <a:r>
              <a:rPr lang="fr-FR" dirty="0" smtClean="0"/>
              <a:t>complément.</a:t>
            </a:r>
            <a:endParaRPr lang="fr-FR" dirty="0"/>
          </a:p>
          <a:p>
            <a:pPr lvl="2"/>
            <a:r>
              <a:rPr lang="fr-FR" dirty="0"/>
              <a:t>Réunion plénière du groupe chaque lundi jusqu’à la sélection nationale : entrainement à l’oral, </a:t>
            </a:r>
            <a:r>
              <a:rPr lang="fr-FR" dirty="0" smtClean="0"/>
              <a:t>être </a:t>
            </a:r>
            <a:r>
              <a:rPr lang="fr-FR" dirty="0"/>
              <a:t>bien informé de la problématique des différents </a:t>
            </a:r>
            <a:r>
              <a:rPr lang="fr-FR" dirty="0" smtClean="0"/>
              <a:t>problèmes.</a:t>
            </a:r>
            <a:endParaRPr lang="fr-FR" dirty="0"/>
          </a:p>
          <a:p>
            <a:pPr lvl="2"/>
            <a:r>
              <a:rPr lang="fr-FR" dirty="0"/>
              <a:t>Entrainement à l’oral par trinôme une fois par semaine en plus de la réunion </a:t>
            </a:r>
            <a:r>
              <a:rPr lang="fr-FR" dirty="0" smtClean="0"/>
              <a:t>plénière.</a:t>
            </a:r>
          </a:p>
          <a:p>
            <a:r>
              <a:rPr lang="fr-FR" dirty="0" smtClean="0"/>
              <a:t>~19 </a:t>
            </a:r>
            <a:r>
              <a:rPr lang="fr-FR" dirty="0"/>
              <a:t>décembre :</a:t>
            </a:r>
          </a:p>
          <a:p>
            <a:pPr lvl="2"/>
            <a:r>
              <a:rPr lang="fr-FR" dirty="0" smtClean="0"/>
              <a:t>Sélection </a:t>
            </a:r>
            <a:r>
              <a:rPr lang="fr-FR" dirty="0" smtClean="0"/>
              <a:t>nationale. Trois autres équipes venant d’Ulm, de l’ESPCI et de l’UPMC.</a:t>
            </a:r>
          </a:p>
          <a:p>
            <a:pPr lvl="2"/>
            <a:r>
              <a:rPr lang="fr-FR" dirty="0" smtClean="0"/>
              <a:t>Entrainement intensif dans la semaine précédant la sélection.</a:t>
            </a:r>
            <a:endParaRPr lang="fr-FR" dirty="0"/>
          </a:p>
          <a:p>
            <a:pPr marL="0" lvl="2" indent="0">
              <a:buNone/>
            </a:pPr>
            <a:endParaRPr lang="fr-FR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956550" y="339725"/>
            <a:ext cx="863600" cy="71725"/>
          </a:xfrm>
          <a:prstGeom prst="rect">
            <a:avLst/>
          </a:prstGeom>
          <a:solidFill>
            <a:srgbClr val="87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595334" y="451743"/>
            <a:ext cx="1224666" cy="25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sz="750" b="1" cap="all" dirty="0" smtClean="0">
                <a:solidFill>
                  <a:srgbClr val="87788B"/>
                </a:solidFill>
                <a:latin typeface="+mj-lt"/>
              </a:rPr>
              <a:t>Organisation de l’équipe</a:t>
            </a:r>
            <a:endParaRPr lang="fr-FR" sz="750" b="1" kern="1200" cap="all" dirty="0" smtClean="0">
              <a:solidFill>
                <a:srgbClr val="87788B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International Physicists' Tournament</a:t>
            </a: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77870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que PPT - nouvelle identité - format 19_9 (1)">
  <a:themeElements>
    <a:clrScheme name="X - Ecole Polytechnique">
      <a:dk1>
        <a:srgbClr val="000000"/>
      </a:dk1>
      <a:lt1>
        <a:srgbClr val="FFFFFF"/>
      </a:lt1>
      <a:dk2>
        <a:srgbClr val="003E5C"/>
      </a:dk2>
      <a:lt2>
        <a:srgbClr val="9B9B9B"/>
      </a:lt2>
      <a:accent1>
        <a:srgbClr val="006880"/>
      </a:accent1>
      <a:accent2>
        <a:srgbClr val="C9443E"/>
      </a:accent2>
      <a:accent3>
        <a:srgbClr val="A68B4E"/>
      </a:accent3>
      <a:accent4>
        <a:srgbClr val="4C2C4F"/>
      </a:accent4>
      <a:accent5>
        <a:srgbClr val="8E8581"/>
      </a:accent5>
      <a:accent6>
        <a:srgbClr val="F2CC38"/>
      </a:accent6>
      <a:hlink>
        <a:srgbClr val="006880"/>
      </a:hlink>
      <a:folHlink>
        <a:srgbClr val="006880"/>
      </a:folHlink>
    </a:clrScheme>
    <a:fontScheme name="X - Ecole Polytechnique">
      <a:majorFont>
        <a:latin typeface="Georgi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5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 PPT - nouvelle identité - format 19_9 (1)</Template>
  <TotalTime>148</TotalTime>
  <Words>1096</Words>
  <Application>Microsoft Office PowerPoint</Application>
  <PresentationFormat>Affichage à l'écran (16:9)</PresentationFormat>
  <Paragraphs>214</Paragraphs>
  <Slides>18</Slides>
  <Notes>2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Masque PPT - nouvelle identité - format 19_9 (1)</vt:lpstr>
      <vt:lpstr>Pré soutenance PSC</vt:lpstr>
      <vt:lpstr>Plan de la présentation</vt:lpstr>
      <vt:lpstr>Diapositive 3</vt:lpstr>
      <vt:lpstr>1- Présentation du tournoi</vt:lpstr>
      <vt:lpstr>2 – La compétition</vt:lpstr>
      <vt:lpstr>3 – Sélection </vt:lpstr>
      <vt:lpstr>Diapositive 7</vt:lpstr>
      <vt:lpstr>1 – répartition du travail</vt:lpstr>
      <vt:lpstr>2 – Planning prévisionnel</vt:lpstr>
      <vt:lpstr>2 – Planning prévisionnel (2)</vt:lpstr>
      <vt:lpstr>Deux Exemples de Problèmes</vt:lpstr>
      <vt:lpstr>Canon à vortex</vt:lpstr>
      <vt:lpstr>1- Canon à vortex</vt:lpstr>
      <vt:lpstr>1- Canon à vortex</vt:lpstr>
      <vt:lpstr>« Beer battle »</vt:lpstr>
      <vt:lpstr>2- « beer battle »</vt:lpstr>
      <vt:lpstr>2- « beer battle »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TOSHIBA</dc:creator>
  <cp:lastModifiedBy>TOSHIBA</cp:lastModifiedBy>
  <cp:revision>25</cp:revision>
  <dcterms:created xsi:type="dcterms:W3CDTF">2014-10-17T20:56:47Z</dcterms:created>
  <dcterms:modified xsi:type="dcterms:W3CDTF">2014-10-21T16:55:45Z</dcterms:modified>
</cp:coreProperties>
</file>