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9" r:id="rId2"/>
    <p:sldId id="330" r:id="rId3"/>
    <p:sldId id="277" r:id="rId4"/>
    <p:sldId id="289" r:id="rId5"/>
    <p:sldId id="313" r:id="rId6"/>
    <p:sldId id="314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7" r:id="rId1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F24"/>
    <a:srgbClr val="6DCCBB"/>
    <a:srgbClr val="6B7E51"/>
    <a:srgbClr val="D52B1E"/>
    <a:srgbClr val="A05442"/>
    <a:srgbClr val="A99A00"/>
    <a:srgbClr val="87788B"/>
    <a:srgbClr val="636363"/>
    <a:srgbClr val="005971"/>
    <a:srgbClr val="B18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2" autoAdjust="0"/>
    <p:restoredTop sz="90502" autoAdjust="0"/>
  </p:normalViewPr>
  <p:slideViewPr>
    <p:cSldViewPr showGuides="1">
      <p:cViewPr>
        <p:scale>
          <a:sx n="152" d="100"/>
          <a:sy n="152" d="100"/>
        </p:scale>
        <p:origin x="-800" y="224"/>
      </p:cViewPr>
      <p:guideLst>
        <p:guide orient="horz" pos="1620"/>
        <p:guide orient="horz" pos="804"/>
        <p:guide orient="horz" pos="2754"/>
        <p:guide pos="204"/>
        <p:guide pos="5556"/>
        <p:guide pos="748"/>
        <p:guide pos="5012"/>
      </p:guideLst>
    </p:cSldViewPr>
  </p:slideViewPr>
  <p:outlineViewPr>
    <p:cViewPr>
      <p:scale>
        <a:sx n="33" d="100"/>
        <a:sy n="33" d="100"/>
      </p:scale>
      <p:origin x="0" y="43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B101-BE51-40FE-8130-F6D718202824}" type="datetimeFigureOut">
              <a:rPr lang="fr-FR" smtClean="0"/>
              <a:pPr/>
              <a:t>11/06/15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F2AE-FF4A-42B1-9BD3-B51E6D941A7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32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F2AE-FF4A-42B1-9BD3-B51E6D941A7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29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F2AE-FF4A-42B1-9BD3-B51E6D941A7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1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00" y="-3600"/>
            <a:ext cx="9162000" cy="516083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787900" y="1676654"/>
            <a:ext cx="4032250" cy="881706"/>
          </a:xfrm>
        </p:spPr>
        <p:txBody>
          <a:bodyPr anchor="b" anchorCtr="0">
            <a:normAutofit/>
          </a:bodyPr>
          <a:lstStyle>
            <a:lvl1pPr algn="r">
              <a:lnSpc>
                <a:spcPts val="2500"/>
              </a:lnSpc>
              <a:defRPr sz="25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787900" y="2668699"/>
            <a:ext cx="4032249" cy="792682"/>
          </a:xfrm>
        </p:spPr>
        <p:txBody>
          <a:bodyPr>
            <a:normAutofit/>
          </a:bodyPr>
          <a:lstStyle>
            <a:lvl1pPr marL="0" indent="0" algn="r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4000" y="1980000"/>
            <a:ext cx="927020" cy="12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200" y="-1"/>
            <a:ext cx="9157262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Sous-titre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6B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/>
          <a:srcRect b="694"/>
          <a:stretch>
            <a:fillRect/>
          </a:stretch>
        </p:blipFill>
        <p:spPr>
          <a:xfrm>
            <a:off x="0" y="0"/>
            <a:ext cx="9144000" cy="25761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Sous-titre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rgbClr val="6B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D2A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/>
          <a:srcRect l="78" r="329"/>
          <a:stretch>
            <a:fillRect/>
          </a:stretch>
        </p:blipFill>
        <p:spPr>
          <a:xfrm>
            <a:off x="0" y="0"/>
            <a:ext cx="9144000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Sous-titre de l’ouverture de section</a:t>
            </a:r>
            <a:br>
              <a:rPr lang="fr-FR" dirty="0" smtClean="0"/>
            </a:br>
            <a:r>
              <a:rPr lang="fr-FR" dirty="0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rgbClr val="D2A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6D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0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200" y="0"/>
            <a:ext cx="9157262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Sous-titre de l’ouverture de section</a:t>
            </a:r>
            <a:br>
              <a:rPr lang="fr-FR" dirty="0" smtClean="0"/>
            </a:br>
            <a:r>
              <a:rPr lang="fr-FR" dirty="0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rgbClr val="6D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Titre de la slide sur une ou deux lignes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(“Insertion” &gt; “En-tête et pied de page”)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Titre de la slide sur une ou deux lignes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(“Insertion” &gt; “En-tête et pied de page”)</a:t>
            </a:r>
            <a:endParaRPr lang="fr-FR"/>
          </a:p>
        </p:txBody>
      </p:sp>
      <p:pic>
        <p:nvPicPr>
          <p:cNvPr id="5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87451" y="1203560"/>
            <a:ext cx="344859" cy="52251"/>
          </a:xfrm>
          <a:prstGeom prst="rect">
            <a:avLst/>
          </a:prstGeom>
        </p:spPr>
      </p:pic>
      <p:pic>
        <p:nvPicPr>
          <p:cNvPr id="6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88030" y="1203560"/>
            <a:ext cx="344859" cy="52251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276350"/>
            <a:ext cx="3168000" cy="3095625"/>
          </a:xfrm>
        </p:spPr>
        <p:txBody>
          <a:bodyPr/>
          <a:lstStyle>
            <a:lvl4pPr marL="447675" indent="-88900">
              <a:defRPr/>
            </a:lvl4pPr>
            <a:lvl5pPr marL="447675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4788030" y="1276350"/>
            <a:ext cx="3168520" cy="3095625"/>
          </a:xfrm>
        </p:spPr>
        <p:txBody>
          <a:bodyPr/>
          <a:lstStyle>
            <a:lvl4pPr marL="447675" indent="-88900">
              <a:defRPr/>
            </a:lvl4pPr>
            <a:lvl5pPr marL="447675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/>
          <a:srcRect r="329"/>
          <a:stretch>
            <a:fillRect/>
          </a:stretch>
        </p:blipFill>
        <p:spPr>
          <a:xfrm>
            <a:off x="-7200" y="-1"/>
            <a:ext cx="9151200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Sous-titre de l’ouverture de section</a:t>
            </a:r>
            <a:br>
              <a:rPr lang="fr-FR" dirty="0" smtClean="0"/>
            </a:br>
            <a:r>
              <a:rPr lang="fr-FR" dirty="0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Titre de la slide sur une ou deux lignes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(“Insertion” &gt; “En-tête et pied de page”)</a:t>
            </a:r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276350"/>
            <a:ext cx="2088000" cy="3095625"/>
          </a:xfrm>
        </p:spPr>
        <p:txBody>
          <a:bodyPr/>
          <a:lstStyle>
            <a:lvl4pPr marL="265113" indent="-88900">
              <a:defRPr/>
            </a:lvl4pPr>
            <a:lvl5pPr marL="265113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5868550" y="1276350"/>
            <a:ext cx="2088000" cy="3095625"/>
          </a:xfrm>
        </p:spPr>
        <p:txBody>
          <a:bodyPr/>
          <a:lstStyle>
            <a:lvl4pPr marL="265113" indent="-88900">
              <a:defRPr/>
            </a:lvl4pPr>
            <a:lvl5pPr marL="265113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87451" y="1203560"/>
            <a:ext cx="344859" cy="52251"/>
          </a:xfrm>
          <a:prstGeom prst="rect">
            <a:avLst/>
          </a:prstGeom>
        </p:spPr>
      </p:pic>
      <p:pic>
        <p:nvPicPr>
          <p:cNvPr id="11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27425" y="1203560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67400" y="1203560"/>
            <a:ext cx="344859" cy="52251"/>
          </a:xfrm>
          <a:prstGeom prst="rect">
            <a:avLst/>
          </a:prstGeom>
        </p:spPr>
      </p:pic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3527424" y="1276350"/>
            <a:ext cx="2088000" cy="3095625"/>
          </a:xfrm>
        </p:spPr>
        <p:txBody>
          <a:bodyPr/>
          <a:lstStyle>
            <a:lvl4pPr marL="360363" indent="-88900">
              <a:defRPr/>
            </a:lvl4pPr>
            <a:lvl5pPr marL="360363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5874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Sous-titre de l’ouverture de section</a:t>
            </a:r>
            <a:br>
              <a:rPr lang="fr-FR" dirty="0" smtClean="0"/>
            </a:br>
            <a:r>
              <a:rPr lang="fr-FR" dirty="0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04.jpg"/>
          <p:cNvPicPr>
            <a:picLocks noChangeAspect="1"/>
          </p:cNvPicPr>
          <p:nvPr userDrawn="1"/>
        </p:nvPicPr>
        <p:blipFill>
          <a:blip r:embed="rId2" cstate="print"/>
          <a:srcRect l="157" r="168"/>
          <a:stretch>
            <a:fillRect/>
          </a:stretch>
        </p:blipFill>
        <p:spPr>
          <a:xfrm>
            <a:off x="0" y="-1"/>
            <a:ext cx="9144000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Sous-titre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/>
          <a:srcRect r="329"/>
          <a:stretch>
            <a:fillRect/>
          </a:stretch>
        </p:blipFill>
        <p:spPr>
          <a:xfrm>
            <a:off x="-7200" y="-1"/>
            <a:ext cx="9151200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Sous-titre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339724"/>
            <a:ext cx="6480000" cy="5037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smtClean="0"/>
              <a:t>Titre de la slide 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87451" y="1276350"/>
            <a:ext cx="6769100" cy="3095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Premier niveau de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150" y="4720326"/>
            <a:ext cx="3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3850" y="4720326"/>
            <a:ext cx="1367750" cy="14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fr-FR" sz="800" b="1" dirty="0" smtClean="0"/>
              <a:t>ÉCOLE POLYTECHNIQUE</a:t>
            </a:r>
            <a:r>
              <a:rPr lang="fr-FR" sz="800" dirty="0" smtClean="0"/>
              <a:t> – 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1619590" y="4720326"/>
            <a:ext cx="6335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Titre de la présentation (“Insertion” &gt; “En-tête et pied de page”)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6000" y="759600"/>
            <a:ext cx="649225" cy="853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  <p:sldLayoutId id="2147483652" r:id="rId4"/>
    <p:sldLayoutId id="2147483669" r:id="rId5"/>
    <p:sldLayoutId id="2147483653" r:id="rId6"/>
    <p:sldLayoutId id="2147483660" r:id="rId7"/>
    <p:sldLayoutId id="2147483654" r:id="rId8"/>
    <p:sldLayoutId id="2147483670" r:id="rId9"/>
    <p:sldLayoutId id="2147483655" r:id="rId10"/>
    <p:sldLayoutId id="2147483671" r:id="rId11"/>
    <p:sldLayoutId id="2147483656" r:id="rId12"/>
    <p:sldLayoutId id="2147483672" r:id="rId13"/>
    <p:sldLayoutId id="2147483657" r:id="rId14"/>
    <p:sldLayoutId id="2147483673" r:id="rId15"/>
    <p:sldLayoutId id="2147483658" r:id="rId16"/>
    <p:sldLayoutId id="2147483674" r:id="rId17"/>
    <p:sldLayoutId id="2147483665" r:id="rId18"/>
    <p:sldLayoutId id="2147483666" r:id="rId19"/>
    <p:sldLayoutId id="2147483667" r:id="rId20"/>
  </p:sldLayoutIdLst>
  <p:transition xmlns:p14="http://schemas.microsoft.com/office/powerpoint/2010/main">
    <p:fade/>
  </p:transition>
  <p:hf hdr="0" dt="0"/>
  <p:txStyles>
    <p:titleStyle>
      <a:lvl1pPr algn="l" defTabSz="914400" rtl="0" eaLnBrk="1" latinLnBrk="0" hangingPunct="1">
        <a:lnSpc>
          <a:spcPts val="1900"/>
        </a:lnSpc>
        <a:spcBef>
          <a:spcPct val="0"/>
        </a:spcBef>
        <a:buNone/>
        <a:defRPr sz="1800" kern="1200" cap="all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000"/>
        </a:spcBef>
        <a:spcAft>
          <a:spcPts val="200"/>
        </a:spcAft>
        <a:buFontTx/>
        <a:buNone/>
        <a:defRPr sz="1500" kern="1200" cap="none" baseline="0">
          <a:solidFill>
            <a:schemeClr val="accent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200"/>
        </a:spcBef>
        <a:spcAft>
          <a:spcPts val="200"/>
        </a:spcAft>
        <a:buFontTx/>
        <a:buNone/>
        <a:tabLst/>
        <a:defRPr sz="1200" b="0" kern="1200">
          <a:solidFill>
            <a:schemeClr val="tx2"/>
          </a:solidFill>
          <a:latin typeface="+mn-lt"/>
          <a:ea typeface="+mn-ea"/>
          <a:cs typeface="+mn-cs"/>
        </a:defRPr>
      </a:lvl2pPr>
      <a:lvl3pPr marL="87313" indent="-87313" algn="l" defTabSz="914400" rtl="0" eaLnBrk="1" latinLnBrk="0" hangingPunct="1">
        <a:spcBef>
          <a:spcPts val="100"/>
        </a:spcBef>
        <a:spcAft>
          <a:spcPts val="100"/>
        </a:spcAft>
        <a:buFont typeface="Century Gothic" pitchFamily="34" charset="0"/>
        <a:buChar char="-"/>
        <a:defRPr lang="fr-FR" sz="12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536575" indent="-88900" algn="l" defTabSz="914400" rtl="0" eaLnBrk="1" latinLnBrk="0" hangingPunct="1">
        <a:spcBef>
          <a:spcPts val="100"/>
        </a:spcBef>
        <a:spcAft>
          <a:spcPts val="100"/>
        </a:spcAft>
        <a:buSzPct val="100000"/>
        <a:buFont typeface="Century Gothic" pitchFamily="34" charset="0"/>
        <a:buChar char="•"/>
        <a:defRPr lang="fr-FR" sz="1200" kern="1200" smtClean="0">
          <a:solidFill>
            <a:srgbClr val="636363"/>
          </a:solidFill>
          <a:latin typeface="+mn-lt"/>
          <a:ea typeface="+mn-ea"/>
          <a:cs typeface="+mn-cs"/>
        </a:defRPr>
      </a:lvl4pPr>
      <a:lvl5pPr marL="536575" indent="0" algn="l" defTabSz="625475" rtl="0" eaLnBrk="1" latinLnBrk="0" hangingPunct="1">
        <a:spcBef>
          <a:spcPts val="100"/>
        </a:spcBef>
        <a:spcAft>
          <a:spcPts val="100"/>
        </a:spcAft>
        <a:buFontTx/>
        <a:buNone/>
        <a:defRPr lang="fr-FR" sz="1200" kern="1200" smtClean="0">
          <a:solidFill>
            <a:srgbClr val="63636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image" Target="../media/image22.png"/><Relationship Id="rId1" Type="http://schemas.microsoft.com/office/2007/relationships/media" Target="file:///C:\Users\Public\Videos\Vortex\Vortex%204_C001H001S0001.avi" TargetMode="External"/><Relationship Id="rId2" Type="http://schemas.openxmlformats.org/officeDocument/2006/relationships/video" Target="file:///C:\Users\Public\Videos\Vortex\Vortex%204_C001H001S0001.av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image" Target="../media/image23.png"/><Relationship Id="rId1" Type="http://schemas.microsoft.com/office/2007/relationships/media" Target="file:///C:\Users\Public\Videos\Beer\beer4_17.10.avi" TargetMode="External"/><Relationship Id="rId2" Type="http://schemas.openxmlformats.org/officeDocument/2006/relationships/video" Target="file:///C:\Users\Public\Videos\Beer\beer4_17.10.av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jpeg"/><Relationship Id="rId3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11960" y="1995686"/>
            <a:ext cx="4608190" cy="562674"/>
          </a:xfrm>
        </p:spPr>
        <p:txBody>
          <a:bodyPr/>
          <a:lstStyle/>
          <a:p>
            <a:r>
              <a:rPr lang="fr-FR" dirty="0" smtClean="0"/>
              <a:t>Soutenance modal Robot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11960" y="2715172"/>
            <a:ext cx="4608189" cy="57665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Comment faire suivre les murs </a:t>
            </a:r>
            <a:r>
              <a:rPr lang="fr-FR" dirty="0" smtClean="0"/>
              <a:t>à un drone?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804248" y="4587974"/>
            <a:ext cx="2016125" cy="4320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spcAft>
                <a:spcPts val="200"/>
              </a:spcAft>
              <a:buFontTx/>
              <a:buNone/>
              <a:tabLst/>
              <a:defRPr sz="1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100"/>
              </a:spcBef>
              <a:spcAft>
                <a:spcPts val="100"/>
              </a:spcAft>
              <a:buFont typeface="Century Gothic" pitchFamily="34" charset="0"/>
              <a:buNone/>
              <a:defRPr lang="fr-F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00"/>
              </a:spcBef>
              <a:spcAft>
                <a:spcPts val="100"/>
              </a:spcAft>
              <a:buSzPct val="100000"/>
              <a:buFont typeface="Century Gothic" pitchFamily="34" charset="0"/>
              <a:buNone/>
              <a:defRPr lang="fr-F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25475" rtl="0" eaLnBrk="1" latinLnBrk="0" hangingPunct="1">
              <a:spcBef>
                <a:spcPts val="100"/>
              </a:spcBef>
              <a:spcAft>
                <a:spcPts val="100"/>
              </a:spcAft>
              <a:buFontTx/>
              <a:buNone/>
              <a:defRPr lang="fr-F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/>
              <a:t>Basile BRUNEAU</a:t>
            </a:r>
          </a:p>
          <a:p>
            <a:r>
              <a:rPr lang="fr-FR" sz="1100" dirty="0" smtClean="0"/>
              <a:t>Youssef ACHARI BERRADA</a:t>
            </a:r>
            <a:endParaRPr lang="fr-FR" sz="11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Planning prévisionnel (2)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971600" y="699542"/>
            <a:ext cx="6912943" cy="410445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fr-FR" u="sng" dirty="0" smtClean="0"/>
              <a:t>Succès :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20 décembre 2014:</a:t>
            </a:r>
          </a:p>
          <a:p>
            <a:pPr lvl="2"/>
            <a:r>
              <a:rPr lang="fr-FR" dirty="0" smtClean="0">
                <a:solidFill>
                  <a:schemeClr val="tx2"/>
                </a:solidFill>
              </a:rPr>
              <a:t>Réunion plénière du groupe pour répartir les 9 problèmes restants avant les vacances de Noël.</a:t>
            </a:r>
          </a:p>
          <a:p>
            <a:pPr>
              <a:spcBef>
                <a:spcPts val="600"/>
              </a:spcBef>
            </a:pPr>
            <a:r>
              <a:rPr lang="fr-FR" dirty="0"/>
              <a:t>21 janvier 2015 :</a:t>
            </a:r>
          </a:p>
          <a:p>
            <a:pPr lvl="2"/>
            <a:r>
              <a:rPr lang="fr-FR" dirty="0"/>
              <a:t>Remise du rapport intermédiaire</a:t>
            </a:r>
            <a:r>
              <a:rPr lang="fr-FR" dirty="0" smtClean="0"/>
              <a:t>. Enseignements à tirer de la sélection nationale. Analyse et modification des méthodes de travail.</a:t>
            </a:r>
          </a:p>
          <a:p>
            <a:pPr lvl="2"/>
            <a:r>
              <a:rPr lang="fr-FR" dirty="0" smtClean="0"/>
              <a:t>Poursuite des réunions plénières mensuelles.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fr-FR" dirty="0" smtClean="0"/>
              <a:t>15 mars </a:t>
            </a:r>
            <a:r>
              <a:rPr lang="fr-FR" dirty="0"/>
              <a:t>2015 :</a:t>
            </a:r>
          </a:p>
          <a:p>
            <a:pPr lvl="2"/>
            <a:r>
              <a:rPr lang="fr-FR" dirty="0" smtClean="0"/>
              <a:t>Début de la préparation spécifique au tournoi. Production des </a:t>
            </a:r>
            <a:r>
              <a:rPr lang="fr-FR" dirty="0" err="1" smtClean="0"/>
              <a:t>powerpoints</a:t>
            </a:r>
            <a:r>
              <a:rPr lang="fr-FR" dirty="0" smtClean="0"/>
              <a:t>. Entrainement à l’oral.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du 6 au 11 avril </a:t>
            </a:r>
            <a:r>
              <a:rPr lang="fr-FR" dirty="0"/>
              <a:t>2015 :</a:t>
            </a:r>
          </a:p>
          <a:p>
            <a:pPr lvl="2"/>
            <a:r>
              <a:rPr lang="fr-FR" dirty="0" smtClean="0"/>
              <a:t>Tournoi international à Varsovie.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fr-FR" dirty="0"/>
              <a:t>24 avril 2015 :</a:t>
            </a:r>
          </a:p>
          <a:p>
            <a:pPr lvl="2"/>
            <a:r>
              <a:rPr lang="fr-FR" dirty="0"/>
              <a:t>Remise du rapport final. Analyse du tournoi.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mai </a:t>
            </a:r>
            <a:r>
              <a:rPr lang="fr-FR" dirty="0"/>
              <a:t>2015 :</a:t>
            </a:r>
          </a:p>
          <a:p>
            <a:pPr lvl="2"/>
            <a:r>
              <a:rPr lang="fr-FR" dirty="0" smtClean="0"/>
              <a:t>Soutenance finale.</a:t>
            </a:r>
          </a:p>
          <a:p>
            <a:pPr lvl="2"/>
            <a:endParaRPr lang="fr-FR" dirty="0"/>
          </a:p>
          <a:p>
            <a:pPr>
              <a:spcBef>
                <a:spcPts val="200"/>
              </a:spcBef>
            </a:pPr>
            <a:r>
              <a:rPr lang="fr-FR" u="sng" dirty="0" smtClean="0"/>
              <a:t>Échec :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dirty="0" smtClean="0"/>
              <a:t>Réorientation du PSC:</a:t>
            </a:r>
          </a:p>
          <a:p>
            <a:pPr lvl="2"/>
            <a:r>
              <a:rPr lang="fr-FR" dirty="0"/>
              <a:t>Médiation </a:t>
            </a:r>
            <a:r>
              <a:rPr lang="fr-FR" dirty="0" smtClean="0"/>
              <a:t>scientifique sur 3 problèmes.</a:t>
            </a:r>
            <a:endParaRPr lang="fr-FR" sz="1700" b="1" dirty="0"/>
          </a:p>
        </p:txBody>
      </p:sp>
      <p:sp>
        <p:nvSpPr>
          <p:cNvPr id="10" name="Rectangle 9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rgbClr val="87788B"/>
                </a:solidFill>
                <a:latin typeface="+mj-lt"/>
              </a:rPr>
              <a:t>Organisation de l’équipe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International Physicists' Tournament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 Exemples de Problèmes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Canon à vortex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pic>
        <p:nvPicPr>
          <p:cNvPr id="6" name="Vortex 4_C001H001S0001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2483710" y="1923660"/>
            <a:ext cx="4104570" cy="2630615"/>
          </a:xfrm>
          <a:prstGeom prst="rect">
            <a:avLst/>
          </a:prstGeom>
        </p:spPr>
      </p:pic>
      <p:sp>
        <p:nvSpPr>
          <p:cNvPr id="11" name="Espace réservé du pied de page 23"/>
          <p:cNvSpPr>
            <a:spLocks noGrp="1"/>
          </p:cNvSpPr>
          <p:nvPr/>
        </p:nvSpPr>
        <p:spPr>
          <a:xfrm>
            <a:off x="1619672" y="4731990"/>
            <a:ext cx="6335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International Physicists' Tournament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 Canon à vortex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259540" y="1347580"/>
            <a:ext cx="676910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Enoncé du problème:</a:t>
            </a:r>
          </a:p>
          <a:p>
            <a:pPr lvl="1"/>
            <a:r>
              <a:rPr lang="fr-FR" dirty="0" smtClean="0"/>
              <a:t>« Vortex cannons con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constructed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smoke</a:t>
            </a:r>
            <a:r>
              <a:rPr lang="fr-FR" dirty="0" smtClean="0"/>
              <a:t>/air rings.</a:t>
            </a:r>
          </a:p>
          <a:p>
            <a:pPr lvl="1"/>
            <a:r>
              <a:rPr lang="fr-FR" dirty="0" smtClean="0"/>
              <a:t>	-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 influence the range of the rings?</a:t>
            </a:r>
          </a:p>
          <a:p>
            <a:pPr lvl="1"/>
            <a:r>
              <a:rPr lang="fr-FR" dirty="0" smtClean="0"/>
              <a:t>	-How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range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maximised</a:t>
            </a:r>
            <a:r>
              <a:rPr lang="fr-FR" dirty="0" smtClean="0"/>
              <a:t>?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Paramètres importants du problème :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longueur du côté de la boîte en carton.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rayon du trou circulaire à l’avant de la boîte.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force appliquée sur la boîte.</a:t>
            </a:r>
          </a:p>
          <a:p>
            <a:pPr lvl="2">
              <a:buNone/>
            </a:pPr>
            <a:endParaRPr lang="fr-FR" dirty="0"/>
          </a:p>
          <a:p>
            <a:endParaRPr lang="fr-FR" dirty="0" smtClean="0"/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540" y="1275570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550" y="2571750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Deux exemples de problèmes</a:t>
            </a:r>
          </a:p>
          <a:p>
            <a:pPr algn="r"/>
            <a:endParaRPr lang="fr-FR" sz="750" b="1" kern="1200" cap="all" dirty="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19590" y="4732050"/>
            <a:ext cx="6335950" cy="144000"/>
          </a:xfrm>
        </p:spPr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/>
          <p:cNvSpPr>
            <a:spLocks noGrp="1"/>
          </p:cNvSpPr>
          <p:nvPr>
            <p:ph type="title"/>
          </p:nvPr>
        </p:nvSpPr>
        <p:spPr>
          <a:xfrm>
            <a:off x="323410" y="339440"/>
            <a:ext cx="6480000" cy="503786"/>
          </a:xfrm>
        </p:spPr>
        <p:txBody>
          <a:bodyPr/>
          <a:lstStyle/>
          <a:p>
            <a:r>
              <a:rPr lang="fr-FR" dirty="0" smtClean="0"/>
              <a:t>1- Canon à vortex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276350"/>
            <a:ext cx="273646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Démarche expérimentale:</a:t>
            </a:r>
          </a:p>
          <a:p>
            <a:pPr lvl="1"/>
            <a:r>
              <a:rPr lang="fr-FR" dirty="0" smtClean="0"/>
              <a:t>Mesurer la portée des anneaux en faisant varier les paramètres importants.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Obstruer plus ou moins l’ouverture</a:t>
            </a:r>
          </a:p>
          <a:p>
            <a:pPr lvl="2">
              <a:buNone/>
            </a:pPr>
            <a:endParaRPr lang="fr-FR" dirty="0" smtClean="0"/>
          </a:p>
          <a:p>
            <a:pPr lvl="2"/>
            <a:r>
              <a:rPr lang="fr-FR" dirty="0"/>
              <a:t>A</a:t>
            </a:r>
            <a:r>
              <a:rPr lang="fr-FR" dirty="0" smtClean="0"/>
              <a:t>ppliquer des excitations d’intensités croissantes (installation d’une membrane)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4427980" y="1258944"/>
            <a:ext cx="331246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Contacts et moyens disponibles:</a:t>
            </a:r>
          </a:p>
          <a:p>
            <a:pPr lvl="1">
              <a:buFontTx/>
              <a:buChar char="-"/>
            </a:pPr>
            <a:r>
              <a:rPr lang="fr-FR" dirty="0" smtClean="0"/>
              <a:t>Chercheurs du LADHYX</a:t>
            </a:r>
          </a:p>
          <a:p>
            <a:pPr lvl="1"/>
            <a:r>
              <a:rPr lang="fr-FR" dirty="0" smtClean="0"/>
              <a:t>(M. </a:t>
            </a:r>
            <a:r>
              <a:rPr lang="fr-FR" dirty="0" err="1" smtClean="0"/>
              <a:t>Chomaz</a:t>
            </a:r>
            <a:r>
              <a:rPr lang="fr-FR" dirty="0" smtClean="0"/>
              <a:t>)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 Documentation scientifique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 Prototypes de canons</a:t>
            </a:r>
          </a:p>
          <a:p>
            <a:pPr lvl="1">
              <a:buFontTx/>
              <a:buChar char="-"/>
            </a:pPr>
            <a:r>
              <a:rPr lang="fr-FR" dirty="0" smtClean="0"/>
              <a:t> Brumisateur</a:t>
            </a:r>
          </a:p>
          <a:p>
            <a:pPr lvl="1">
              <a:buFontTx/>
              <a:buChar char="-"/>
            </a:pPr>
            <a:r>
              <a:rPr lang="fr-FR" dirty="0" smtClean="0"/>
              <a:t> Caméra rapide 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rgbClr val="87788B"/>
                </a:solidFill>
                <a:latin typeface="+mj-lt"/>
              </a:rPr>
              <a:t>Deux exemples de problèmes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724160" y="1059540"/>
            <a:ext cx="576080" cy="21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419840" y="1131550"/>
            <a:ext cx="576080" cy="21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0" y="1203560"/>
            <a:ext cx="344859" cy="522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battle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Espace réservé du pied de page 3"/>
          <p:cNvSpPr txBox="1">
            <a:spLocks/>
          </p:cNvSpPr>
          <p:nvPr/>
        </p:nvSpPr>
        <p:spPr>
          <a:xfrm>
            <a:off x="1619590" y="4444010"/>
            <a:ext cx="6335950" cy="4320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International </a:t>
            </a:r>
            <a:r>
              <a:rPr kumimoji="0" lang="fr-FR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Physicist’s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Tournament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beer4_17.10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3203810" y="1779640"/>
            <a:ext cx="2788510" cy="27885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23410" y="339440"/>
            <a:ext cx="6480000" cy="503786"/>
          </a:xfrm>
        </p:spPr>
        <p:txBody>
          <a:bodyPr/>
          <a:lstStyle/>
          <a:p>
            <a:r>
              <a:rPr lang="fr-FR" dirty="0" smtClean="0"/>
              <a:t>2- « 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battle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259540" y="1347580"/>
            <a:ext cx="676910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Énoncé du problème:</a:t>
            </a:r>
          </a:p>
          <a:p>
            <a:pPr lvl="1"/>
            <a:r>
              <a:rPr lang="fr-FR" dirty="0" smtClean="0"/>
              <a:t>« 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tap</a:t>
            </a:r>
            <a:r>
              <a:rPr lang="fr-FR" dirty="0" smtClean="0"/>
              <a:t> a 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bottle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bottom</a:t>
            </a:r>
            <a:r>
              <a:rPr lang="fr-FR" dirty="0" smtClean="0"/>
              <a:t> of </a:t>
            </a:r>
            <a:r>
              <a:rPr lang="fr-FR" dirty="0" err="1" smtClean="0"/>
              <a:t>another</a:t>
            </a:r>
            <a:r>
              <a:rPr lang="fr-FR" dirty="0" smtClean="0"/>
              <a:t> one, the 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spill</a:t>
            </a:r>
            <a:r>
              <a:rPr lang="fr-FR" dirty="0" smtClean="0"/>
              <a:t> out </a:t>
            </a:r>
            <a:r>
              <a:rPr lang="fr-FR" dirty="0" err="1" smtClean="0"/>
              <a:t>like</a:t>
            </a:r>
            <a:r>
              <a:rPr lang="fr-FR" dirty="0" smtClean="0"/>
              <a:t> a geyser. 	-</a:t>
            </a:r>
            <a:r>
              <a:rPr lang="fr-FR" dirty="0" err="1" smtClean="0"/>
              <a:t>Explain</a:t>
            </a:r>
            <a:r>
              <a:rPr lang="fr-FR" dirty="0" smtClean="0"/>
              <a:t> the </a:t>
            </a:r>
            <a:r>
              <a:rPr lang="fr-FR" dirty="0" err="1" smtClean="0"/>
              <a:t>phenomena</a:t>
            </a:r>
            <a:r>
              <a:rPr lang="fr-FR" dirty="0" smtClean="0"/>
              <a:t> and </a:t>
            </a:r>
            <a:r>
              <a:rPr lang="fr-FR" dirty="0" err="1" smtClean="0"/>
              <a:t>estimate</a:t>
            </a:r>
            <a:r>
              <a:rPr lang="fr-FR" dirty="0" smtClean="0"/>
              <a:t> the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liquid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taken</a:t>
            </a:r>
            <a:r>
              <a:rPr lang="fr-FR" dirty="0" smtClean="0"/>
              <a:t> 	off the </a:t>
            </a:r>
            <a:r>
              <a:rPr lang="fr-FR" dirty="0" err="1" smtClean="0"/>
              <a:t>bottle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	-</a:t>
            </a:r>
            <a:r>
              <a:rPr lang="fr-FR" dirty="0" err="1" smtClean="0"/>
              <a:t>What</a:t>
            </a:r>
            <a:r>
              <a:rPr lang="fr-FR" dirty="0" smtClean="0"/>
              <a:t> are the important </a:t>
            </a:r>
            <a:r>
              <a:rPr lang="fr-FR" dirty="0" err="1" smtClean="0"/>
              <a:t>parameters</a:t>
            </a:r>
            <a:r>
              <a:rPr lang="fr-FR" dirty="0" smtClean="0"/>
              <a:t> for the </a:t>
            </a:r>
            <a:r>
              <a:rPr lang="fr-FR" dirty="0" err="1" smtClean="0"/>
              <a:t>effect</a:t>
            </a:r>
            <a:r>
              <a:rPr lang="fr-FR" dirty="0" smtClean="0"/>
              <a:t> to </a:t>
            </a:r>
            <a:r>
              <a:rPr lang="fr-FR" dirty="0" err="1" smtClean="0"/>
              <a:t>occur</a:t>
            </a:r>
            <a:r>
              <a:rPr lang="fr-FR" dirty="0" smtClean="0"/>
              <a:t>?»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Paramètres importants du problème :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intensité du choc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concentration en gaz du liquide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présence de bulles avant le choc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…</a:t>
            </a:r>
          </a:p>
          <a:p>
            <a:pPr lvl="2">
              <a:buNone/>
            </a:pPr>
            <a:endParaRPr lang="fr-FR" dirty="0"/>
          </a:p>
          <a:p>
            <a:endParaRPr lang="fr-FR" dirty="0" smtClean="0"/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540" y="1275570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550" y="2715770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Deux exemples de problèmes</a:t>
            </a:r>
            <a:endParaRPr lang="fr-FR" sz="750" b="1" kern="1200" cap="all" dirty="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19590" y="4732050"/>
            <a:ext cx="6335950" cy="144000"/>
          </a:xfrm>
        </p:spPr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/>
          <p:cNvSpPr>
            <a:spLocks noGrp="1"/>
          </p:cNvSpPr>
          <p:nvPr>
            <p:ph type="title"/>
          </p:nvPr>
        </p:nvSpPr>
        <p:spPr>
          <a:xfrm>
            <a:off x="251400" y="339440"/>
            <a:ext cx="6480000" cy="503786"/>
          </a:xfrm>
        </p:spPr>
        <p:txBody>
          <a:bodyPr/>
          <a:lstStyle/>
          <a:p>
            <a:r>
              <a:rPr lang="fr-FR" dirty="0" smtClean="0"/>
              <a:t>2- « 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battle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276350"/>
            <a:ext cx="288048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Démarche expérimentale:</a:t>
            </a:r>
          </a:p>
          <a:p>
            <a:pPr lvl="1"/>
            <a:r>
              <a:rPr lang="fr-FR" dirty="0" smtClean="0"/>
              <a:t>Observer le phénomène précisément et quantifier son évolution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Mesurer la quantité de mousse éjectée selon la variation des différents paramètres </a:t>
            </a:r>
          </a:p>
          <a:p>
            <a:pPr lvl="1"/>
            <a:r>
              <a:rPr lang="fr-FR" dirty="0" smtClean="0"/>
              <a:t>(sur différents échantillons d’une même bière et quasiment au même instant)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4499990" y="1250631"/>
            <a:ext cx="295241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Contacts et moyens disponibles:</a:t>
            </a:r>
          </a:p>
          <a:p>
            <a:pPr lvl="1">
              <a:buFontTx/>
              <a:buChar char="-"/>
            </a:pPr>
            <a:r>
              <a:rPr lang="fr-FR" dirty="0" smtClean="0"/>
              <a:t>Chercheurs du LADHYX </a:t>
            </a:r>
          </a:p>
          <a:p>
            <a:pPr lvl="1"/>
            <a:r>
              <a:rPr lang="fr-FR" dirty="0" smtClean="0"/>
              <a:t>(M. Du </a:t>
            </a:r>
            <a:r>
              <a:rPr lang="fr-FR" dirty="0" err="1" smtClean="0"/>
              <a:t>Pontavice</a:t>
            </a:r>
            <a:r>
              <a:rPr lang="fr-FR" dirty="0" smtClean="0"/>
              <a:t>, M. </a:t>
            </a:r>
            <a:r>
              <a:rPr lang="fr-FR" dirty="0" err="1" smtClean="0"/>
              <a:t>Clanet</a:t>
            </a:r>
            <a:r>
              <a:rPr lang="fr-FR" dirty="0" smtClean="0"/>
              <a:t>)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 Contact à l’institut Pierre et Marie Curie, M. </a:t>
            </a:r>
            <a:r>
              <a:rPr lang="fr-FR" dirty="0" err="1" smtClean="0"/>
              <a:t>Fluster</a:t>
            </a:r>
            <a:r>
              <a:rPr lang="fr-FR" dirty="0" smtClean="0"/>
              <a:t>.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 Caméra rapide</a:t>
            </a:r>
          </a:p>
          <a:p>
            <a:pPr lvl="1">
              <a:buFontTx/>
              <a:buChar char="-"/>
            </a:pPr>
            <a:r>
              <a:rPr lang="fr-FR" dirty="0" smtClean="0"/>
              <a:t> Marteau</a:t>
            </a:r>
          </a:p>
          <a:p>
            <a:pPr lvl="1">
              <a:buFontTx/>
              <a:buChar char="-"/>
            </a:pPr>
            <a:r>
              <a:rPr lang="fr-FR" dirty="0" smtClean="0"/>
              <a:t> Bière 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kern="1200" cap="all" dirty="0" smtClean="0">
                <a:solidFill>
                  <a:srgbClr val="87788B"/>
                </a:solidFill>
                <a:latin typeface="+mj-lt"/>
                <a:ea typeface="+mn-ea"/>
                <a:cs typeface="+mn-cs"/>
              </a:rPr>
              <a:t>Deux exemples de problèmes</a:t>
            </a: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724160" y="1059540"/>
            <a:ext cx="576080" cy="21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491850" y="1059540"/>
            <a:ext cx="576080" cy="21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0" y="1203560"/>
            <a:ext cx="344859" cy="522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1" y="1132309"/>
            <a:ext cx="6769100" cy="3095625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L’objectif principal: la qualification pour Varsovie.</a:t>
            </a:r>
          </a:p>
          <a:p>
            <a:pPr lvl="1"/>
            <a:r>
              <a:rPr lang="fr-FR" dirty="0" smtClean="0"/>
              <a:t>Gros investissement jusque décembre: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     - Beaucoup d’expériences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     - Des réunions avec le groupe, les encadrants, ou encore des chercheurs.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     - Une étude théorique des phénomènes</a:t>
            </a:r>
          </a:p>
          <a:p>
            <a:pPr lvl="1"/>
            <a:endParaRPr lang="fr-FR" dirty="0"/>
          </a:p>
          <a:p>
            <a:r>
              <a:rPr lang="fr-FR" dirty="0" smtClean="0"/>
              <a:t>Puis la victoire.</a:t>
            </a:r>
            <a:endParaRPr lang="fr-FR" dirty="0"/>
          </a:p>
          <a:p>
            <a:pPr lvl="1"/>
            <a:r>
              <a:rPr lang="fr-FR" dirty="0" smtClean="0"/>
              <a:t>Étude des neuf problèmes supplémentaires avec les mêmes méthodes.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En cas de défaite aux sélections:</a:t>
            </a:r>
          </a:p>
          <a:p>
            <a:pPr lvl="1"/>
            <a:r>
              <a:rPr lang="fr-FR" dirty="0" smtClean="0"/>
              <a:t>Sélections de 3 des 17 problèmes:</a:t>
            </a:r>
          </a:p>
          <a:p>
            <a:pPr lvl="1"/>
            <a:r>
              <a:rPr lang="fr-FR" dirty="0" smtClean="0"/>
              <a:t>          - Approfondissement</a:t>
            </a:r>
          </a:p>
          <a:p>
            <a:pPr lvl="1"/>
            <a:r>
              <a:rPr lang="fr-FR" dirty="0" smtClean="0"/>
              <a:t>          - Applications possibles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     - Médiation scientifique</a:t>
            </a:r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451" y="1059519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451" y="2303450"/>
            <a:ext cx="344859" cy="52251"/>
          </a:xfrm>
          <a:prstGeom prst="rect">
            <a:avLst/>
          </a:prstGeom>
        </p:spPr>
      </p:pic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  <p:pic>
        <p:nvPicPr>
          <p:cNvPr id="11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003773"/>
            <a:ext cx="344859" cy="522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624" y="1060364"/>
            <a:ext cx="6769100" cy="3815642"/>
          </a:xfrm>
        </p:spPr>
        <p:txBody>
          <a:bodyPr>
            <a:normAutofit/>
          </a:bodyPr>
          <a:lstStyle/>
          <a:p>
            <a:r>
              <a:rPr lang="fr-FR" dirty="0" smtClean="0"/>
              <a:t>I – </a:t>
            </a:r>
            <a:r>
              <a:rPr lang="fr-FR" dirty="0" smtClean="0"/>
              <a:t>Pr</a:t>
            </a:r>
            <a:r>
              <a:rPr lang="fr-FR" dirty="0" smtClean="0"/>
              <a:t>ésentation du projet</a:t>
            </a:r>
            <a:endParaRPr lang="fr-FR" dirty="0" smtClean="0"/>
          </a:p>
          <a:p>
            <a:pPr marL="171450" lvl="1" indent="-171450">
              <a:buFontTx/>
              <a:buChar char="-"/>
            </a:pPr>
            <a:r>
              <a:rPr lang="fr-FR" dirty="0" smtClean="0"/>
              <a:t>Id</a:t>
            </a:r>
            <a:r>
              <a:rPr lang="fr-FR" dirty="0" smtClean="0"/>
              <a:t>ée</a:t>
            </a:r>
            <a:endParaRPr lang="fr-FR" dirty="0" smtClean="0"/>
          </a:p>
          <a:p>
            <a:pPr marL="171450" lvl="1" indent="-171450">
              <a:buFontTx/>
              <a:buChar char="-"/>
            </a:pPr>
            <a:r>
              <a:rPr lang="fr-FR" dirty="0" smtClean="0"/>
              <a:t>La compétition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La sélection nationale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II </a:t>
            </a:r>
            <a:r>
              <a:rPr lang="fr-FR" dirty="0"/>
              <a:t>– </a:t>
            </a:r>
            <a:r>
              <a:rPr lang="fr-FR" dirty="0" smtClean="0"/>
              <a:t>Manipulation du drone avec ROS et </a:t>
            </a:r>
            <a:r>
              <a:rPr lang="fr-FR" dirty="0" err="1" smtClean="0"/>
              <a:t>OpenCv</a:t>
            </a:r>
            <a:endParaRPr lang="fr-FR" dirty="0" smtClean="0"/>
          </a:p>
          <a:p>
            <a:pPr marL="171450" lvl="1" indent="-171450">
              <a:buFontTx/>
              <a:buChar char="-"/>
            </a:pPr>
            <a:r>
              <a:rPr lang="fr-FR" dirty="0" smtClean="0"/>
              <a:t>Répartition du travail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Planning prévisionnel (jusqu’à la sélection nationale)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Planning prévisionnel (suite)</a:t>
            </a:r>
          </a:p>
          <a:p>
            <a:pPr marL="171450" lvl="1" indent="-171450">
              <a:buFontTx/>
              <a:buChar char="-"/>
            </a:pPr>
            <a:endParaRPr lang="fr-FR" dirty="0"/>
          </a:p>
          <a:p>
            <a:r>
              <a:rPr lang="fr-FR" dirty="0" smtClean="0"/>
              <a:t>III </a:t>
            </a:r>
            <a:r>
              <a:rPr lang="fr-FR" dirty="0"/>
              <a:t>– </a:t>
            </a:r>
            <a:r>
              <a:rPr lang="fr-FR" dirty="0" smtClean="0"/>
              <a:t>Deux exemples de problèmes</a:t>
            </a:r>
            <a:endParaRPr lang="fr-FR" dirty="0"/>
          </a:p>
          <a:p>
            <a:pPr marL="171450" lvl="1" indent="-171450">
              <a:buFontTx/>
              <a:buChar char="-"/>
            </a:pPr>
            <a:r>
              <a:rPr lang="fr-FR" dirty="0" smtClean="0"/>
              <a:t>Le canon à vortex</a:t>
            </a:r>
            <a:endParaRPr lang="fr-FR" dirty="0"/>
          </a:p>
          <a:p>
            <a:pPr marL="171450" lvl="1" indent="-171450">
              <a:buFontTx/>
              <a:buChar char="-"/>
            </a:pPr>
            <a:r>
              <a:rPr lang="fr-FR" dirty="0" smtClean="0"/>
              <a:t>« </a:t>
            </a:r>
            <a:r>
              <a:rPr lang="fr-FR" dirty="0" err="1" smtClean="0"/>
              <a:t>Beer</a:t>
            </a:r>
            <a:r>
              <a:rPr lang="fr-FR" dirty="0" smtClean="0"/>
              <a:t> Battle »</a:t>
            </a:r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987574"/>
            <a:ext cx="344859" cy="64404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303513"/>
            <a:ext cx="344859" cy="64404"/>
          </a:xfrm>
          <a:prstGeom prst="rect">
            <a:avLst/>
          </a:prstGeom>
        </p:spPr>
      </p:pic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fr-FR" dirty="0" err="1" smtClean="0"/>
              <a:t>odal</a:t>
            </a:r>
            <a:r>
              <a:rPr lang="fr-FR" dirty="0" smtClean="0"/>
              <a:t> robot</a:t>
            </a:r>
            <a:endParaRPr lang="fr-FR" dirty="0"/>
          </a:p>
        </p:txBody>
      </p:sp>
      <p:pic>
        <p:nvPicPr>
          <p:cNvPr id="11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797" y="3579862"/>
            <a:ext cx="344859" cy="644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 - International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 Présentation du tournoi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971600" y="1059582"/>
            <a:ext cx="7056959" cy="3384401"/>
          </a:xfrm>
        </p:spPr>
        <p:txBody>
          <a:bodyPr>
            <a:normAutofit/>
          </a:bodyPr>
          <a:lstStyle/>
          <a:p>
            <a:r>
              <a:rPr lang="fr-FR" dirty="0" smtClean="0"/>
              <a:t>Principe :</a:t>
            </a:r>
          </a:p>
          <a:p>
            <a:pPr lvl="1"/>
            <a:r>
              <a:rPr lang="fr-FR" dirty="0" smtClean="0"/>
              <a:t> L’IPT est une rencontre internationale d’équipes étudiantes. Ces équipes doivent résoudre divers problèmes de physique afin de présenter leurs résultats et les défendre lors de discussions scientifiques appelés </a:t>
            </a:r>
            <a:r>
              <a:rPr lang="fr-FR" dirty="0" err="1" smtClean="0"/>
              <a:t>Physics</a:t>
            </a:r>
            <a:r>
              <a:rPr lang="fr-FR" dirty="0" smtClean="0"/>
              <a:t> </a:t>
            </a:r>
            <a:r>
              <a:rPr lang="fr-FR" dirty="0" err="1" smtClean="0"/>
              <a:t>Fight</a:t>
            </a:r>
            <a:r>
              <a:rPr lang="fr-FR" dirty="0" smtClean="0"/>
              <a:t> en Anglais.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Physics</a:t>
            </a:r>
            <a:r>
              <a:rPr lang="fr-FR" dirty="0" smtClean="0"/>
              <a:t> </a:t>
            </a:r>
            <a:r>
              <a:rPr lang="fr-FR" dirty="0" err="1" smtClean="0"/>
              <a:t>Fight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Présentation des 3 rôles:</a:t>
            </a:r>
          </a:p>
          <a:p>
            <a:pPr lvl="1"/>
            <a:r>
              <a:rPr lang="fr-FR" dirty="0" smtClean="0"/>
              <a:t>        </a:t>
            </a:r>
            <a:r>
              <a:rPr lang="fr-FR" b="1" dirty="0" smtClean="0"/>
              <a:t>- Reporter :  </a:t>
            </a:r>
            <a:r>
              <a:rPr lang="fr-FR" dirty="0" smtClean="0"/>
              <a:t>présente l’analyse, les résultats et les conclusions de son équipe sur le problème débattu.</a:t>
            </a:r>
          </a:p>
          <a:p>
            <a:pPr lvl="1"/>
            <a:r>
              <a:rPr lang="fr-FR" b="1" dirty="0" smtClean="0"/>
              <a:t>        - </a:t>
            </a:r>
            <a:r>
              <a:rPr lang="fr-FR" b="1" dirty="0" err="1" smtClean="0"/>
              <a:t>Opponent</a:t>
            </a:r>
            <a:r>
              <a:rPr lang="fr-FR" b="1" dirty="0" smtClean="0"/>
              <a:t> : </a:t>
            </a:r>
            <a:r>
              <a:rPr lang="fr-FR" dirty="0" smtClean="0"/>
              <a:t>critique les résultats du Reporter (failles de raisonnement, problèmes d’ordre de grandeur..), et ouvre la voie pour un débat physique sur le problème.</a:t>
            </a:r>
          </a:p>
          <a:p>
            <a:pPr lvl="1"/>
            <a:r>
              <a:rPr lang="fr-FR" b="1" dirty="0" smtClean="0"/>
              <a:t>        - </a:t>
            </a:r>
            <a:r>
              <a:rPr lang="fr-FR" b="1" dirty="0" err="1" smtClean="0"/>
              <a:t>Reviewer</a:t>
            </a:r>
            <a:r>
              <a:rPr lang="fr-FR" b="1" dirty="0" smtClean="0"/>
              <a:t> : </a:t>
            </a:r>
            <a:r>
              <a:rPr lang="fr-FR" dirty="0" smtClean="0"/>
              <a:t>résume au mieux les éléments présentés par le Reporter et l’</a:t>
            </a:r>
            <a:r>
              <a:rPr lang="fr-FR" dirty="0" err="1" smtClean="0"/>
              <a:t>Opponent</a:t>
            </a:r>
            <a:r>
              <a:rPr lang="fr-FR" dirty="0" smtClean="0"/>
              <a:t>, pour orienter vers une meilleure résolution du problème.</a:t>
            </a:r>
            <a:endParaRPr lang="fr-FR" b="1" dirty="0" smtClean="0"/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987574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11710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1"/>
                </a:solidFill>
                <a:latin typeface="+mj-lt"/>
              </a:rPr>
              <a:t>Présentation</a:t>
            </a:r>
            <a:endParaRPr lang="fr-FR" sz="750" b="1" kern="1200" cap="all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HIBA\Desktop\ipt-2014-daniel-such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859782"/>
            <a:ext cx="3021835" cy="2016224"/>
          </a:xfrm>
          <a:prstGeom prst="rect">
            <a:avLst/>
          </a:prstGeom>
          <a:noFill/>
        </p:spPr>
      </p:pic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La compétition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dirty="0" smtClean="0"/>
              <a:t>18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043608" y="1059582"/>
            <a:ext cx="6768752" cy="4083918"/>
          </a:xfrm>
        </p:spPr>
        <p:txBody>
          <a:bodyPr>
            <a:normAutofit/>
          </a:bodyPr>
          <a:lstStyle/>
          <a:p>
            <a:r>
              <a:rPr lang="fr-FR" dirty="0" smtClean="0"/>
              <a:t>L’X à l’IPT</a:t>
            </a:r>
          </a:p>
          <a:p>
            <a:pPr lvl="1"/>
            <a:r>
              <a:rPr lang="fr-FR" dirty="0" smtClean="0"/>
              <a:t>L’École polytechnique participe au tournoi depuis 2013, terminant 3</a:t>
            </a:r>
            <a:r>
              <a:rPr lang="fr-FR" baseline="30000" dirty="0" smtClean="0"/>
              <a:t>ème</a:t>
            </a:r>
            <a:r>
              <a:rPr lang="fr-FR" dirty="0" smtClean="0"/>
              <a:t> en 2013 et 1</a:t>
            </a:r>
            <a:r>
              <a:rPr lang="fr-FR" baseline="30000" dirty="0" smtClean="0"/>
              <a:t>ère</a:t>
            </a:r>
            <a:r>
              <a:rPr lang="fr-FR" dirty="0" smtClean="0"/>
              <a:t> en 2014.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Cette année :</a:t>
            </a:r>
          </a:p>
          <a:p>
            <a:pPr lvl="1"/>
            <a:r>
              <a:rPr lang="fr-FR" dirty="0" smtClean="0"/>
              <a:t>Cette année (2015) le tournoi aura lieu à Varsovie entre du 06 au 11 avril 2015.</a:t>
            </a:r>
          </a:p>
          <a:p>
            <a:pPr lvl="1"/>
            <a:r>
              <a:rPr lang="fr-FR" dirty="0" smtClean="0"/>
              <a:t>Les organisateurs du tournoi ont publié au mois de juillet la liste des 17 problèmes qui seront débattus durant la compétition.                                                 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800" dirty="0" smtClean="0"/>
              <a:t>                                                                                                                                                                                                              © Daniel </a:t>
            </a:r>
            <a:r>
              <a:rPr lang="en-US" sz="800" dirty="0" err="1" smtClean="0"/>
              <a:t>Suchet</a:t>
            </a:r>
            <a:endParaRPr lang="fr-FR" sz="800" dirty="0" smtClean="0"/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987574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067694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1"/>
                </a:solidFill>
                <a:latin typeface="+mj-lt"/>
              </a:rPr>
              <a:t>Présentation</a:t>
            </a:r>
          </a:p>
          <a:p>
            <a:pPr algn="r"/>
            <a:endParaRPr lang="fr-FR" sz="750" b="1" kern="1200" cap="all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– Sélection 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043608" y="988293"/>
            <a:ext cx="676910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Sélection nationale :</a:t>
            </a:r>
          </a:p>
          <a:p>
            <a:pPr lvl="1"/>
            <a:r>
              <a:rPr lang="fr-FR" dirty="0" smtClean="0"/>
              <a:t>    - Compétition avec des règles similaires à ceux de la compétition internationale pour choisir l’équipe qui représentera la France au tournoi d’avril.</a:t>
            </a:r>
          </a:p>
          <a:p>
            <a:pPr lvl="1"/>
            <a:r>
              <a:rPr lang="fr-FR" dirty="0" smtClean="0"/>
              <a:t>    - Des équipes participantes telles que l’ENS Ulm, l’ESPCI, l’UPMC.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8 problèmes de la sélection nationale :</a:t>
            </a:r>
          </a:p>
          <a:p>
            <a:pPr lvl="1"/>
            <a:r>
              <a:rPr lang="fr-FR" dirty="0" smtClean="0"/>
              <a:t>      - Vortex </a:t>
            </a:r>
            <a:r>
              <a:rPr lang="fr-FR" dirty="0" err="1" smtClean="0"/>
              <a:t>cannon</a:t>
            </a:r>
            <a:r>
              <a:rPr lang="fr-FR" dirty="0" smtClean="0"/>
              <a:t>.                                                  - Lifter.</a:t>
            </a:r>
          </a:p>
          <a:p>
            <a:pPr lvl="1"/>
            <a:r>
              <a:rPr lang="fr-FR" dirty="0" smtClean="0"/>
              <a:t>      - </a:t>
            </a:r>
            <a:r>
              <a:rPr lang="fr-FR" dirty="0" err="1" smtClean="0"/>
              <a:t>Wet</a:t>
            </a:r>
            <a:r>
              <a:rPr lang="fr-FR" dirty="0" smtClean="0"/>
              <a:t> rocks.                                                           - The </a:t>
            </a:r>
            <a:r>
              <a:rPr lang="fr-FR" dirty="0" err="1" smtClean="0"/>
              <a:t>angry</a:t>
            </a:r>
            <a:r>
              <a:rPr lang="fr-FR" dirty="0" smtClean="0"/>
              <a:t> </a:t>
            </a:r>
            <a:r>
              <a:rPr lang="fr-FR" dirty="0" err="1" smtClean="0"/>
              <a:t>salt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     - </a:t>
            </a:r>
            <a:r>
              <a:rPr lang="fr-FR" dirty="0" err="1" smtClean="0"/>
              <a:t>Tuning</a:t>
            </a:r>
            <a:r>
              <a:rPr lang="fr-FR" dirty="0" smtClean="0"/>
              <a:t>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.                                     - </a:t>
            </a:r>
            <a:r>
              <a:rPr lang="fr-FR" dirty="0" err="1" smtClean="0"/>
              <a:t>Curly</a:t>
            </a:r>
            <a:r>
              <a:rPr lang="fr-FR" dirty="0" smtClean="0"/>
              <a:t> </a:t>
            </a:r>
            <a:r>
              <a:rPr lang="fr-FR" dirty="0" err="1" smtClean="0"/>
              <a:t>ribbon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     - « </a:t>
            </a:r>
            <a:r>
              <a:rPr lang="fr-FR" dirty="0" err="1" smtClean="0"/>
              <a:t>Superconductivity</a:t>
            </a:r>
            <a:r>
              <a:rPr lang="fr-FR" dirty="0" smtClean="0"/>
              <a:t> ».                                        - </a:t>
            </a:r>
            <a:r>
              <a:rPr lang="fr-FR" dirty="0" err="1" smtClean="0"/>
              <a:t>Beer</a:t>
            </a:r>
            <a:r>
              <a:rPr lang="fr-FR" dirty="0" smtClean="0"/>
              <a:t> Battle.</a:t>
            </a:r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915566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11710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1"/>
                </a:solidFill>
                <a:latin typeface="+mj-lt"/>
              </a:rPr>
              <a:t>présentation</a:t>
            </a:r>
            <a:endParaRPr lang="fr-FR" sz="750" b="1" kern="1200" cap="all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INTERnational</a:t>
            </a:r>
            <a:r>
              <a:rPr lang="fr-FR" dirty="0" smtClean="0"/>
              <a:t>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II - Organisation de l’équipe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5641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répartition du travail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1" y="843510"/>
            <a:ext cx="6769100" cy="3528465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Objectif </a:t>
            </a:r>
            <a:r>
              <a:rPr lang="fr-FR" dirty="0"/>
              <a:t>:</a:t>
            </a:r>
          </a:p>
          <a:p>
            <a:pPr lvl="2"/>
            <a:r>
              <a:rPr lang="fr-FR" dirty="0" smtClean="0"/>
              <a:t>Avancer sur les 8 problèmes en parallèle.</a:t>
            </a:r>
          </a:p>
          <a:p>
            <a:pPr lvl="2"/>
            <a:r>
              <a:rPr lang="fr-FR" dirty="0" smtClean="0"/>
              <a:t>Créer une dynamique de travail productive.</a:t>
            </a:r>
          </a:p>
          <a:p>
            <a:r>
              <a:rPr lang="fr-FR" dirty="0" smtClean="0"/>
              <a:t>Méthode adoptée : 6 personnes + 8 problèmes =</a:t>
            </a:r>
          </a:p>
          <a:p>
            <a:pPr marL="1080000" indent="-285750">
              <a:buFont typeface="Arial" panose="020B0604020202020204" pitchFamily="34" charset="0"/>
              <a:buChar char="•"/>
            </a:pPr>
            <a:r>
              <a:rPr lang="fr-FR" dirty="0" smtClean="0"/>
              <a:t>3 binômes ayant 2 problèmes chacun</a:t>
            </a:r>
          </a:p>
          <a:p>
            <a:pPr marL="1080000" indent="-285750">
              <a:buFont typeface="Arial" panose="020B0604020202020204" pitchFamily="34" charset="0"/>
              <a:buChar char="•"/>
            </a:pPr>
            <a:r>
              <a:rPr lang="fr-FR" dirty="0" smtClean="0"/>
              <a:t>2 trinômes ayant 1 problème chacun</a:t>
            </a:r>
            <a:endParaRPr lang="fr-FR" dirty="0"/>
          </a:p>
          <a:p>
            <a:r>
              <a:rPr lang="fr-FR" dirty="0" smtClean="0"/>
              <a:t>Avantages :</a:t>
            </a:r>
            <a:endParaRPr lang="fr-FR" dirty="0"/>
          </a:p>
          <a:p>
            <a:pPr lvl="2"/>
            <a:r>
              <a:rPr lang="fr-FR" dirty="0" smtClean="0"/>
              <a:t>Stimulation productive grâce à la petite taille des groupes de travail.</a:t>
            </a:r>
          </a:p>
          <a:p>
            <a:pPr lvl="2"/>
            <a:r>
              <a:rPr lang="fr-FR" dirty="0" smtClean="0"/>
              <a:t>Apprendre à connaître chaque membre du groupe grâce au recoupement binôme/trinôme. Important pour la cohésion du groupe.</a:t>
            </a:r>
          </a:p>
          <a:p>
            <a:r>
              <a:rPr lang="fr-FR" dirty="0" smtClean="0"/>
              <a:t>Risques :</a:t>
            </a:r>
          </a:p>
          <a:p>
            <a:pPr lvl="2"/>
            <a:r>
              <a:rPr lang="fr-FR" dirty="0" smtClean="0"/>
              <a:t>Cloisonnement des problèmes : chacun risque de ne pas s’intéresser aux problèmes des autres.</a:t>
            </a:r>
          </a:p>
          <a:p>
            <a:pPr marL="447675" lvl="3"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Solution : réunion plénière tous les mois pour se tenir informé de l’avancée de tous les problèmes. Permet aussi d’imposer un rythme de travail. Entraide entre binômes et trinômes.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rgbClr val="87788B"/>
                </a:solidFill>
                <a:latin typeface="+mj-lt"/>
              </a:rPr>
              <a:t>Organisation de l’équipe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International Physicists' Tournament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Planning prévisionnel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6440" y="1163340"/>
            <a:ext cx="676910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10 novembre :</a:t>
            </a:r>
          </a:p>
          <a:p>
            <a:pPr lvl="2"/>
            <a:r>
              <a:rPr lang="fr-FR" dirty="0" smtClean="0">
                <a:solidFill>
                  <a:schemeClr val="tx2"/>
                </a:solidFill>
              </a:rPr>
              <a:t>Réunion plénière du groupe pour faire un point sur chaque problème.</a:t>
            </a:r>
          </a:p>
          <a:p>
            <a:pPr lvl="2"/>
            <a:r>
              <a:rPr lang="fr-FR" dirty="0" smtClean="0"/>
              <a:t>Objectif jusqu’au 1</a:t>
            </a:r>
            <a:r>
              <a:rPr lang="fr-FR" baseline="30000" dirty="0" smtClean="0"/>
              <a:t>er</a:t>
            </a:r>
            <a:r>
              <a:rPr lang="fr-FR" dirty="0" smtClean="0"/>
              <a:t> décembre : poursuite de la production de contenu scientifique.</a:t>
            </a:r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décembre :</a:t>
            </a:r>
          </a:p>
          <a:p>
            <a:pPr lvl="2"/>
            <a:r>
              <a:rPr lang="fr-FR" dirty="0"/>
              <a:t>Début de la préparation spécifique </a:t>
            </a:r>
            <a:r>
              <a:rPr lang="fr-FR" dirty="0" smtClean="0"/>
              <a:t>au tournoi : </a:t>
            </a:r>
            <a:r>
              <a:rPr lang="fr-FR" dirty="0"/>
              <a:t>production des </a:t>
            </a:r>
            <a:r>
              <a:rPr lang="fr-FR" dirty="0" err="1"/>
              <a:t>powerpoints</a:t>
            </a:r>
            <a:r>
              <a:rPr lang="fr-FR" dirty="0"/>
              <a:t>, entrainement oral à l’attaque et à la </a:t>
            </a:r>
            <a:r>
              <a:rPr lang="fr-FR" dirty="0" smtClean="0"/>
              <a:t>défense (mise en situation avec l’équipe de l’IPT 2014), </a:t>
            </a:r>
            <a:r>
              <a:rPr lang="fr-FR" dirty="0"/>
              <a:t>éventuellement production de contenu scientifique en </a:t>
            </a:r>
            <a:r>
              <a:rPr lang="fr-FR" dirty="0" smtClean="0"/>
              <a:t>complément.</a:t>
            </a:r>
            <a:endParaRPr lang="fr-FR" dirty="0"/>
          </a:p>
          <a:p>
            <a:pPr lvl="2"/>
            <a:r>
              <a:rPr lang="fr-FR" dirty="0"/>
              <a:t>Réunion plénière du groupe chaque lundi jusqu’à la sélection nationale : entrainement à l’oral, </a:t>
            </a:r>
            <a:r>
              <a:rPr lang="fr-FR" dirty="0" smtClean="0"/>
              <a:t>être </a:t>
            </a:r>
            <a:r>
              <a:rPr lang="fr-FR" dirty="0"/>
              <a:t>bien informé de la problématique des différents </a:t>
            </a:r>
            <a:r>
              <a:rPr lang="fr-FR" dirty="0" smtClean="0"/>
              <a:t>problèmes.</a:t>
            </a:r>
            <a:endParaRPr lang="fr-FR" dirty="0"/>
          </a:p>
          <a:p>
            <a:pPr lvl="2"/>
            <a:r>
              <a:rPr lang="fr-FR" dirty="0"/>
              <a:t>Entrainement à l’oral par trinôme une fois par semaine en plus de la réunion </a:t>
            </a:r>
            <a:r>
              <a:rPr lang="fr-FR" dirty="0" smtClean="0"/>
              <a:t>plénière.</a:t>
            </a:r>
          </a:p>
          <a:p>
            <a:r>
              <a:rPr lang="fr-FR" dirty="0" smtClean="0"/>
              <a:t>~19 </a:t>
            </a:r>
            <a:r>
              <a:rPr lang="fr-FR" dirty="0"/>
              <a:t>décembre :</a:t>
            </a:r>
          </a:p>
          <a:p>
            <a:pPr lvl="2"/>
            <a:r>
              <a:rPr lang="fr-FR" dirty="0" smtClean="0"/>
              <a:t>Sélection nationale. Trois autres équipes venant d’Ulm, de l’ESPCI et de l’UPMC.</a:t>
            </a:r>
          </a:p>
          <a:p>
            <a:pPr lvl="2"/>
            <a:r>
              <a:rPr lang="fr-FR" dirty="0" smtClean="0"/>
              <a:t>Entrainement intensif dans la semaine précédant la sélection.</a:t>
            </a:r>
            <a:endParaRPr lang="fr-FR" dirty="0"/>
          </a:p>
          <a:p>
            <a:pPr marL="0" lvl="2" indent="0">
              <a:buNone/>
            </a:pP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rgbClr val="87788B"/>
                </a:solidFill>
                <a:latin typeface="+mj-lt"/>
              </a:rPr>
              <a:t>Organisation de l’équipe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International Physicists' Tournament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8708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que PPT - nouvelle identité - format 19_9 (1)">
  <a:themeElements>
    <a:clrScheme name="X - Ecole Polytechnique">
      <a:dk1>
        <a:srgbClr val="000000"/>
      </a:dk1>
      <a:lt1>
        <a:srgbClr val="FFFFFF"/>
      </a:lt1>
      <a:dk2>
        <a:srgbClr val="003E5C"/>
      </a:dk2>
      <a:lt2>
        <a:srgbClr val="9B9B9B"/>
      </a:lt2>
      <a:accent1>
        <a:srgbClr val="006880"/>
      </a:accent1>
      <a:accent2>
        <a:srgbClr val="C9443E"/>
      </a:accent2>
      <a:accent3>
        <a:srgbClr val="A68B4E"/>
      </a:accent3>
      <a:accent4>
        <a:srgbClr val="4C2C4F"/>
      </a:accent4>
      <a:accent5>
        <a:srgbClr val="8E8581"/>
      </a:accent5>
      <a:accent6>
        <a:srgbClr val="F2CC38"/>
      </a:accent6>
      <a:hlink>
        <a:srgbClr val="006880"/>
      </a:hlink>
      <a:folHlink>
        <a:srgbClr val="006880"/>
      </a:folHlink>
    </a:clrScheme>
    <a:fontScheme name="X - Ecole 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5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 PPT - nouvelle identité - format 19_9 (1)</Template>
  <TotalTime>195</TotalTime>
  <Words>1102</Words>
  <Application>Microsoft Macintosh PowerPoint</Application>
  <PresentationFormat>On-screen Show (16:9)</PresentationFormat>
  <Paragraphs>209</Paragraphs>
  <Slides>18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Masque PPT - nouvelle identité - format 19_9 (1)</vt:lpstr>
      <vt:lpstr>Soutenance modal Robot</vt:lpstr>
      <vt:lpstr>Plan de la présentation</vt:lpstr>
      <vt:lpstr>PowerPoint Presentation</vt:lpstr>
      <vt:lpstr>1- Présentation du tournoi</vt:lpstr>
      <vt:lpstr>2 – La compétition</vt:lpstr>
      <vt:lpstr>3 – Sélection </vt:lpstr>
      <vt:lpstr>PowerPoint Presentation</vt:lpstr>
      <vt:lpstr>1 – répartition du travail</vt:lpstr>
      <vt:lpstr>2 – Planning prévisionnel</vt:lpstr>
      <vt:lpstr>2 – Planning prévisionnel (2)</vt:lpstr>
      <vt:lpstr>Deux Exemples de Problèmes</vt:lpstr>
      <vt:lpstr>Canon à vortex</vt:lpstr>
      <vt:lpstr>1- Canon à vortex</vt:lpstr>
      <vt:lpstr>1- Canon à vortex</vt:lpstr>
      <vt:lpstr>« Beer battle »</vt:lpstr>
      <vt:lpstr>2- « beer battle »</vt:lpstr>
      <vt:lpstr>2- « beer battle »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TOSHIBA</dc:creator>
  <cp:lastModifiedBy>Achari</cp:lastModifiedBy>
  <cp:revision>28</cp:revision>
  <dcterms:created xsi:type="dcterms:W3CDTF">2014-10-17T20:56:47Z</dcterms:created>
  <dcterms:modified xsi:type="dcterms:W3CDTF">2015-06-11T22:38:48Z</dcterms:modified>
</cp:coreProperties>
</file>