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0E4CFF-87C8-4DE6-8A8A-8858457442E0}" type="datetimeFigureOut">
              <a:rPr lang="ru-RU" smtClean="0"/>
              <a:pPr/>
              <a:t>27.09.2020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4F07A7D-EDE0-4300-950A-DCD79CD9055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nethash.ru/perevod-chisel-iz-odnih-sistem-schisleniya-v-drugie.html" TargetMode="External"/><Relationship Id="rId2" Type="http://schemas.openxmlformats.org/officeDocument/2006/relationships/hyperlink" Target="http://nethash.ru/iz-vseh-ovoshej-virashivaemih-v-kanade-boleshe-vsego-blyud-moj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ethash.ru/razreshenie-videozapisi-2304x1296-30-kadrov-v-sekundu-1920x108.htm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ethash.ru/rossiya--125319--moskva.html" TargetMode="External"/><Relationship Id="rId2" Type="http://schemas.openxmlformats.org/officeDocument/2006/relationships/hyperlink" Target="http://nethash.ru/mejpredmetnij-proekt-sotovij-telefon-segodnya-ya-rasskaju-vam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ethash.ru/kontrolenie-voprosi-chto-takoe-rinok-kakie-vidi-rinkov-vi-zna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nethash.ru/programma-disciplini-paralelenie-vichisleniya.html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628800"/>
            <a:ext cx="7406640" cy="230425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Лекция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/>
              <a:t>Работа со звуком и видео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764704"/>
            <a:ext cx="7848872" cy="547260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Необходимо помнить, что чем выше качество цифрового звука, тем больше информационный объем звукового файла.</a:t>
            </a:r>
          </a:p>
          <a:p>
            <a:r>
              <a:rPr lang="ru-RU" dirty="0">
                <a:solidFill>
                  <a:schemeClr val="tx1"/>
                </a:solidFill>
              </a:rPr>
              <a:t>Оценить информационный объём </a:t>
            </a:r>
            <a:r>
              <a:rPr lang="ru-RU" dirty="0" err="1">
                <a:solidFill>
                  <a:schemeClr val="tx1"/>
                </a:solidFill>
              </a:rPr>
              <a:t>моноаудиофайла</a:t>
            </a:r>
            <a:r>
              <a:rPr lang="ru-RU" dirty="0">
                <a:solidFill>
                  <a:schemeClr val="tx1"/>
                </a:solidFill>
              </a:rPr>
              <a:t> (V) можно следующим образом: </a:t>
            </a:r>
          </a:p>
          <a:p>
            <a:r>
              <a:rPr lang="ru-RU" b="1" dirty="0">
                <a:solidFill>
                  <a:schemeClr val="tx1"/>
                </a:solidFill>
              </a:rPr>
              <a:t>V = </a:t>
            </a:r>
            <a:r>
              <a:rPr lang="ru-RU" b="1" dirty="0" err="1">
                <a:solidFill>
                  <a:schemeClr val="tx1"/>
                </a:solidFill>
              </a:rPr>
              <a:t>N</a:t>
            </a:r>
            <a:r>
              <a:rPr lang="ru-RU" b="1" dirty="0" err="1">
                <a:solidFill>
                  <a:schemeClr val="tx1"/>
                </a:solidFill>
                <a:sym typeface="Symbol"/>
              </a:rPr>
              <a:t></a:t>
            </a:r>
            <a:r>
              <a:rPr lang="ru-RU" b="1" dirty="0" err="1">
                <a:solidFill>
                  <a:schemeClr val="tx1"/>
                </a:solidFill>
              </a:rPr>
              <a:t>f</a:t>
            </a:r>
            <a:r>
              <a:rPr lang="ru-RU" b="1" dirty="0" err="1">
                <a:solidFill>
                  <a:schemeClr val="tx1"/>
                </a:solidFill>
                <a:sym typeface="Symbol"/>
              </a:rPr>
              <a:t></a:t>
            </a:r>
            <a:r>
              <a:rPr lang="ru-RU" b="1" dirty="0" err="1">
                <a:solidFill>
                  <a:schemeClr val="tx1"/>
                </a:solidFill>
              </a:rPr>
              <a:t>k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где </a:t>
            </a:r>
            <a:r>
              <a:rPr lang="ru-RU" dirty="0">
                <a:solidFill>
                  <a:schemeClr val="tx1"/>
                </a:solidFill>
              </a:rPr>
              <a:t>N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общая длительность звучания (секунд),</a:t>
            </a:r>
          </a:p>
          <a:p>
            <a:r>
              <a:rPr lang="ru-RU" dirty="0">
                <a:solidFill>
                  <a:schemeClr val="tx1"/>
                </a:solidFill>
              </a:rPr>
              <a:t>F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частота дискретизации (Гц), </a:t>
            </a:r>
          </a:p>
          <a:p>
            <a:r>
              <a:rPr lang="ru-RU" dirty="0">
                <a:solidFill>
                  <a:schemeClr val="tx1"/>
                </a:solidFill>
              </a:rPr>
              <a:t>K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глубина кодирования (бит).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93615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Кодирование звуковой информации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8064896" cy="5400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Ввести </a:t>
            </a:r>
            <a:r>
              <a:rPr lang="ru-RU" dirty="0">
                <a:solidFill>
                  <a:schemeClr val="tx1"/>
                </a:solidFill>
              </a:rPr>
              <a:t>аналоговый звук в </a:t>
            </a:r>
            <a:r>
              <a:rPr lang="ru-RU" dirty="0">
                <a:solidFill>
                  <a:schemeClr val="tx1"/>
                </a:solidFill>
                <a:hlinkClick r:id="rId2"/>
              </a:rPr>
              <a:t>компьютер можно</a:t>
            </a:r>
            <a:r>
              <a:rPr lang="ru-RU" dirty="0">
                <a:solidFill>
                  <a:schemeClr val="tx1"/>
                </a:solidFill>
              </a:rPr>
              <a:t>, описав аналоговый звук его дискретными значениями в определенных точках.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Иными </a:t>
            </a:r>
            <a:r>
              <a:rPr lang="ru-RU" dirty="0">
                <a:solidFill>
                  <a:schemeClr val="tx1"/>
                </a:solidFill>
              </a:rPr>
              <a:t>словами, в каждой временной точке можно измерить значение амплитуды звукового сигнала и записать ее в </a:t>
            </a:r>
            <a:r>
              <a:rPr lang="ru-RU" dirty="0">
                <a:solidFill>
                  <a:schemeClr val="tx1"/>
                </a:solidFill>
                <a:hlinkClick r:id="rId3"/>
              </a:rPr>
              <a:t>виде чисел</a:t>
            </a:r>
            <a:r>
              <a:rPr lang="ru-RU" dirty="0">
                <a:solidFill>
                  <a:schemeClr val="tx1"/>
                </a:solidFill>
              </a:rPr>
              <a:t>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При </a:t>
            </a:r>
            <a:r>
              <a:rPr lang="ru-RU" dirty="0">
                <a:solidFill>
                  <a:schemeClr val="tx1"/>
                </a:solidFill>
              </a:rPr>
              <a:t>этом такая оцифровка звукового сигнала включает в себя два процесса – </a:t>
            </a:r>
            <a:r>
              <a:rPr lang="ru-RU" b="1" dirty="0">
                <a:solidFill>
                  <a:schemeClr val="tx1"/>
                </a:solidFill>
              </a:rPr>
              <a:t>процесс дискретизации</a:t>
            </a:r>
            <a:r>
              <a:rPr lang="ru-RU" dirty="0">
                <a:solidFill>
                  <a:schemeClr val="tx1"/>
                </a:solidFill>
              </a:rPr>
              <a:t> (осуществление выборки) </a:t>
            </a:r>
            <a:r>
              <a:rPr lang="ru-RU" dirty="0" smtClean="0">
                <a:solidFill>
                  <a:schemeClr val="tx1"/>
                </a:solidFill>
              </a:rPr>
              <a:t>и </a:t>
            </a:r>
            <a:r>
              <a:rPr lang="ru-RU" b="1" dirty="0" smtClean="0">
                <a:solidFill>
                  <a:schemeClr val="tx1"/>
                </a:solidFill>
              </a:rPr>
              <a:t>процесс </a:t>
            </a:r>
            <a:r>
              <a:rPr lang="ru-RU" b="1" dirty="0">
                <a:solidFill>
                  <a:schemeClr val="tx1"/>
                </a:solidFill>
              </a:rPr>
              <a:t>квантования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При преобразовании звука в цифровую дискретную форму (</a:t>
            </a:r>
            <a:r>
              <a:rPr lang="ru-RU" b="1" dirty="0">
                <a:solidFill>
                  <a:schemeClr val="tx1"/>
                </a:solidFill>
              </a:rPr>
              <a:t>оцифровка звука</a:t>
            </a:r>
            <a:r>
              <a:rPr lang="ru-RU" dirty="0">
                <a:solidFill>
                  <a:schemeClr val="tx1"/>
                </a:solidFill>
              </a:rPr>
              <a:t>) производится временная дискретизация, при которой в определенные моменты времени амплитуда звуковой волны измеряется и </a:t>
            </a:r>
            <a:r>
              <a:rPr lang="ru-RU" b="1" dirty="0">
                <a:solidFill>
                  <a:schemeClr val="tx1"/>
                </a:solidFill>
              </a:rPr>
              <a:t>квантуется</a:t>
            </a:r>
            <a:r>
              <a:rPr lang="ru-RU" dirty="0">
                <a:solidFill>
                  <a:schemeClr val="tx1"/>
                </a:solidFill>
              </a:rPr>
              <a:t>, т.е. ей присваивается определенное значение из некоторого фиксированного набора. 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Данный </a:t>
            </a:r>
            <a:r>
              <a:rPr lang="ru-RU" dirty="0">
                <a:solidFill>
                  <a:schemeClr val="tx1"/>
                </a:solidFill>
              </a:rPr>
              <a:t>метод называется еще </a:t>
            </a:r>
            <a:r>
              <a:rPr lang="ru-RU" b="1" dirty="0">
                <a:solidFill>
                  <a:schemeClr val="tx1"/>
                </a:solidFill>
              </a:rPr>
              <a:t>импульсно-кодовой модуляцией РСМ (</a:t>
            </a:r>
            <a:r>
              <a:rPr lang="ru-RU" b="1" dirty="0" err="1">
                <a:solidFill>
                  <a:schemeClr val="tx1"/>
                </a:solidFill>
              </a:rPr>
              <a:t>Pulse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Code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Modulation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620688"/>
            <a:ext cx="7992888" cy="5616624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Преобразование непрерывной звуковой волны в последовательность звуковых импульсов различной амплитуды производится с помощью аналого-цифрового преобразователя размещенного на звуковой плате.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Современные </a:t>
            </a:r>
            <a:r>
              <a:rPr lang="ru-RU" dirty="0">
                <a:solidFill>
                  <a:schemeClr val="tx1"/>
                </a:solidFill>
              </a:rPr>
              <a:t>16-битные звуковые карты обеспечивают возможность кодирования 65 536 различных уровней громкости или 16-битную глубину кодированного звука.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Качество </a:t>
            </a:r>
            <a:r>
              <a:rPr lang="ru-RU" dirty="0">
                <a:solidFill>
                  <a:schemeClr val="tx1"/>
                </a:solidFill>
              </a:rPr>
              <a:t>кодированного звука зависит и от частоты дискретизации. Эта величина может принимать значения от 8 до 48 кГц.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Каждый звук кодируется и хранится в памяти. Вывод звуков из компьютера осуществляется синтезатором речи, который считывает из памяти хранящийся код звука.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692696"/>
            <a:ext cx="8064896" cy="554461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Для кодирования звуковой информации существует множество различных кодировок. Рассмотрим два основных метода.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Метод </a:t>
            </a:r>
            <a:r>
              <a:rPr lang="ru-RU" b="1" dirty="0">
                <a:solidFill>
                  <a:schemeClr val="tx1"/>
                </a:solidFill>
              </a:rPr>
              <a:t>FM </a:t>
            </a:r>
            <a:r>
              <a:rPr lang="ru-RU" dirty="0">
                <a:solidFill>
                  <a:schemeClr val="tx1"/>
                </a:solidFill>
              </a:rPr>
              <a:t>(</a:t>
            </a:r>
            <a:r>
              <a:rPr lang="ru-RU" dirty="0" err="1">
                <a:solidFill>
                  <a:schemeClr val="tx1"/>
                </a:solidFill>
              </a:rPr>
              <a:t>FrequencyModulation</a:t>
            </a:r>
            <a:r>
              <a:rPr lang="ru-RU" dirty="0">
                <a:solidFill>
                  <a:schemeClr val="tx1"/>
                </a:solidFill>
              </a:rPr>
              <a:t>) он основан на том, что теоретически любой сложный звук можно разложить на последовательность простейших гармонических сигналов разных частот, каждый из которых представляет правильную синусоиду и поэтому может быть описан кодом. 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Поскольку в природе звуковые сигналы являются аналоговыми, их разложение в гармонические ряды и представление в виде дискретных цифровых сигналов (Рисунок 2) выполняют специальные устройства – </a:t>
            </a:r>
            <a:r>
              <a:rPr lang="ru-RU" b="1" dirty="0">
                <a:solidFill>
                  <a:schemeClr val="tx1"/>
                </a:solidFill>
              </a:rPr>
              <a:t>аналого-цифровые преобразователи (АЦП).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725144"/>
            <a:ext cx="8136904" cy="1752600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Рисунок 2.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Преобразование звукового сигнала в дискретный сигнал: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err="1" smtClean="0">
                <a:solidFill>
                  <a:schemeClr val="tx1"/>
                </a:solidFill>
              </a:rPr>
              <a:t>a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звуковой сигнал на входе АЦП;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б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дискретный сигнал на выходе АЦП.</a:t>
            </a:r>
          </a:p>
          <a:p>
            <a:endParaRPr lang="ru-RU" dirty="0"/>
          </a:p>
        </p:txBody>
      </p:sp>
      <p:pic>
        <p:nvPicPr>
          <p:cNvPr id="4" name="Рисунок 3" descr="zvuk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8136903" cy="363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560840" cy="5256584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Обратное преобразование для воспроизведения звука, закодированного числовым кодом, выполняют </a:t>
            </a:r>
            <a:r>
              <a:rPr lang="ru-RU" b="1" dirty="0">
                <a:solidFill>
                  <a:schemeClr val="tx1"/>
                </a:solidFill>
              </a:rPr>
              <a:t>цифро-аналоговые преобразователи (ЦАП</a:t>
            </a:r>
            <a:r>
              <a:rPr lang="ru-RU" b="1" dirty="0" smtClean="0">
                <a:solidFill>
                  <a:schemeClr val="tx1"/>
                </a:solidFill>
              </a:rPr>
              <a:t>).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Процесс преобразования звука представлен на рисунке 3. Данный метод кодирования не даёт хорошего качества звучания, но обеспечивает компактный код.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4869160"/>
            <a:ext cx="7704856" cy="1584176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Рисунок 3.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Преобразование дискретного сигнала в звуковой сигнал: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а </a:t>
            </a:r>
            <a:r>
              <a:rPr lang="ru-RU" dirty="0">
                <a:solidFill>
                  <a:schemeClr val="tx1"/>
                </a:solidFill>
              </a:rPr>
              <a:t>— дискретный сигнал на входе ЦАП;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б </a:t>
            </a:r>
            <a:r>
              <a:rPr lang="ru-RU" dirty="0">
                <a:solidFill>
                  <a:schemeClr val="tx1"/>
                </a:solidFill>
              </a:rPr>
              <a:t>— звуковой сигнал на выходе ЦАП.</a:t>
            </a:r>
          </a:p>
          <a:p>
            <a:endParaRPr lang="ru-RU" dirty="0"/>
          </a:p>
        </p:txBody>
      </p:sp>
      <p:pic>
        <p:nvPicPr>
          <p:cNvPr id="4" name="Рисунок 3" descr="zvuk_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92088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764704"/>
            <a:ext cx="7704856" cy="547260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Метод </a:t>
            </a:r>
            <a:r>
              <a:rPr lang="ru-RU" b="1" dirty="0" err="1">
                <a:solidFill>
                  <a:schemeClr val="tx1"/>
                </a:solidFill>
              </a:rPr>
              <a:t>таблично-волнового</a:t>
            </a:r>
            <a:r>
              <a:rPr lang="ru-RU" b="1" dirty="0">
                <a:solidFill>
                  <a:schemeClr val="tx1"/>
                </a:solidFill>
              </a:rPr>
              <a:t> синтеза (</a:t>
            </a:r>
            <a:r>
              <a:rPr lang="ru-RU" b="1" dirty="0" err="1">
                <a:solidFill>
                  <a:schemeClr val="tx1"/>
                </a:solidFill>
              </a:rPr>
              <a:t>Wave-Table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 использует образцы звуков (</a:t>
            </a:r>
            <a:r>
              <a:rPr lang="ru-RU" dirty="0" err="1">
                <a:solidFill>
                  <a:schemeClr val="tx1"/>
                </a:solidFill>
              </a:rPr>
              <a:t>сэмплов</a:t>
            </a:r>
            <a:r>
              <a:rPr lang="ru-RU" dirty="0">
                <a:solidFill>
                  <a:schemeClr val="tx1"/>
                </a:solidFill>
              </a:rPr>
              <a:t>), хранящихся в специальных таблицах.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При </a:t>
            </a:r>
            <a:r>
              <a:rPr lang="ru-RU" dirty="0">
                <a:solidFill>
                  <a:schemeClr val="tx1"/>
                </a:solidFill>
              </a:rPr>
              <a:t>этом числовой код отражает тип инструмента, номер его модели, высоту тона, продолжительность и интенсивность звука, динамику его изменения, некоторые параметры среды, в которой происходит звучание и другие параметры, характеризующие особенности звука.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Этот </a:t>
            </a:r>
            <a:r>
              <a:rPr lang="ru-RU" dirty="0">
                <a:solidFill>
                  <a:schemeClr val="tx1"/>
                </a:solidFill>
              </a:rPr>
              <a:t>метод даёт более качественное звучание, т.к. в качестве образцов использует «реальные» звуки.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620688"/>
            <a:ext cx="7776864" cy="5616624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При оцифровке непрерывной звуковой волны (</a:t>
            </a:r>
            <a:r>
              <a:rPr lang="ru-RU" b="1" dirty="0" err="1">
                <a:solidFill>
                  <a:schemeClr val="tx1"/>
                </a:solidFill>
              </a:rPr>
              <a:t>сэмплинге</a:t>
            </a:r>
            <a:r>
              <a:rPr lang="ru-RU" b="1" dirty="0">
                <a:solidFill>
                  <a:schemeClr val="tx1"/>
                </a:solidFill>
              </a:rPr>
              <a:t> от </a:t>
            </a:r>
            <a:r>
              <a:rPr lang="ru-RU" dirty="0">
                <a:solidFill>
                  <a:schemeClr val="tx1"/>
                </a:solidFill>
              </a:rPr>
              <a:t>англ. </a:t>
            </a:r>
            <a:r>
              <a:rPr lang="ru-RU" dirty="0" err="1">
                <a:solidFill>
                  <a:schemeClr val="tx1"/>
                </a:solidFill>
              </a:rPr>
              <a:t>sample</a:t>
            </a:r>
            <a:r>
              <a:rPr lang="ru-RU" dirty="0">
                <a:solidFill>
                  <a:schemeClr val="tx1"/>
                </a:solidFill>
              </a:rPr>
              <a:t>) полученные цифровые значения звука называются выборками и они характеризуются следующими параметрами: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b="1" dirty="0">
                <a:solidFill>
                  <a:schemeClr val="tx1"/>
                </a:solidFill>
              </a:rPr>
              <a:t>частотой дискретизации</a:t>
            </a:r>
            <a:r>
              <a:rPr lang="ru-RU" dirty="0">
                <a:solidFill>
                  <a:schemeClr val="tx1"/>
                </a:solidFill>
              </a:rPr>
              <a:t>. Частота дискретизации это </a:t>
            </a:r>
            <a:r>
              <a:rPr lang="ru-RU" dirty="0">
                <a:solidFill>
                  <a:schemeClr val="tx1"/>
                </a:solidFill>
                <a:hlinkClick r:id="rId2"/>
              </a:rPr>
              <a:t>количество выборок в секунду </a:t>
            </a:r>
            <a:r>
              <a:rPr lang="ru-RU" dirty="0" smtClean="0">
                <a:solidFill>
                  <a:schemeClr val="tx1"/>
                </a:solidFill>
                <a:hlinkClick r:id="rId2"/>
              </a:rPr>
              <a:t>в</a:t>
            </a:r>
            <a:r>
              <a:rPr lang="ru-RU" dirty="0" smtClean="0">
                <a:solidFill>
                  <a:schemeClr val="tx1"/>
                </a:solidFill>
              </a:rPr>
              <a:t> герцах </a:t>
            </a:r>
            <a:r>
              <a:rPr lang="ru-RU" dirty="0">
                <a:solidFill>
                  <a:schemeClr val="tx1"/>
                </a:solidFill>
              </a:rPr>
              <a:t>или килогерцах (1 кГц=1000 выборок в сек.). </a:t>
            </a:r>
            <a:endParaRPr lang="ru-RU" dirty="0" smtClean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Стандарт </a:t>
            </a:r>
            <a:r>
              <a:rPr lang="ru-RU" dirty="0">
                <a:solidFill>
                  <a:schemeClr val="tx1"/>
                </a:solidFill>
              </a:rPr>
              <a:t>цифровых аудиодисков (CD-качество) определяет частоту дискретизации величиной 44,1;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04664"/>
            <a:ext cx="7848872" cy="5832648"/>
          </a:xfrm>
        </p:spPr>
        <p:txBody>
          <a:bodyPr>
            <a:normAutofit fontScale="92500"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ru-RU" b="1" dirty="0">
                <a:solidFill>
                  <a:schemeClr val="tx1"/>
                </a:solidFill>
              </a:rPr>
              <a:t>разрядностью квантования (выборок</a:t>
            </a:r>
            <a:r>
              <a:rPr lang="ru-RU" dirty="0">
                <a:solidFill>
                  <a:schemeClr val="tx1"/>
                </a:solidFill>
              </a:rPr>
              <a:t>). Измеренная амплитуда звуковых волн (выборка) преобразуется в целое число с некоторой погрешностью, определяемой разрядностью этого числа. Это преобразование в числа с заданной разрядностью называется </a:t>
            </a:r>
            <a:r>
              <a:rPr lang="ru-RU" b="1" dirty="0">
                <a:solidFill>
                  <a:schemeClr val="tx1"/>
                </a:solidFill>
              </a:rPr>
              <a:t>квантованием</a:t>
            </a:r>
            <a:r>
              <a:rPr lang="ru-RU" dirty="0">
                <a:solidFill>
                  <a:schemeClr val="tx1"/>
                </a:solidFill>
              </a:rPr>
              <a:t>. Для цифровых аудиодисков (CD-качество) применяется 16-разрядное квантование;</a:t>
            </a:r>
          </a:p>
          <a:p>
            <a:pPr algn="just">
              <a:buFont typeface="Wingdings" pitchFamily="2" charset="2"/>
              <a:buChar char="ü"/>
            </a:pPr>
            <a:r>
              <a:rPr lang="ru-RU" b="1" dirty="0">
                <a:solidFill>
                  <a:schemeClr val="tx1"/>
                </a:solidFill>
              </a:rPr>
              <a:t>числом каналов</a:t>
            </a:r>
            <a:r>
              <a:rPr lang="ru-RU" dirty="0">
                <a:solidFill>
                  <a:schemeClr val="tx1"/>
                </a:solidFill>
              </a:rPr>
              <a:t> (или звуковых дорожек). Обычное число звуковых каналов - два, т.е. чаще всего мы работаем со стереозвуком. Принципиальных ограничений на число каналов нет. Но, увеличение числа каналов ведет к пропорциональному увеличению объема памяти, занимаемой звуковой информацией. То есть, чем больше звуковых каналов, тем больше объем звукового файла на диске;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79451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Звуковая информация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83568" y="1124744"/>
            <a:ext cx="7920880" cy="5184576"/>
          </a:xfrm>
        </p:spPr>
        <p:txBody>
          <a:bodyPr>
            <a:normAutofit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Звук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это </a:t>
            </a:r>
            <a:r>
              <a:rPr lang="ru-RU" dirty="0">
                <a:solidFill>
                  <a:schemeClr val="tx1"/>
                </a:solidFill>
                <a:hlinkClick r:id="rId2"/>
              </a:rPr>
              <a:t>невидимые глазом волны</a:t>
            </a:r>
            <a:r>
              <a:rPr lang="ru-RU" dirty="0" smtClean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которые распространяются в воздухе и которые с помощью нервных окончаний в нашем ухе мы слышим.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Цифровой звук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это </a:t>
            </a:r>
            <a:r>
              <a:rPr lang="ru-RU" dirty="0">
                <a:solidFill>
                  <a:schemeClr val="tx1"/>
                </a:solidFill>
                <a:hlinkClick r:id="rId3"/>
              </a:rPr>
              <a:t>способ представления аналогового</a:t>
            </a:r>
            <a:r>
              <a:rPr lang="ru-RU" dirty="0">
                <a:solidFill>
                  <a:schemeClr val="tx1"/>
                </a:solidFill>
              </a:rPr>
              <a:t> электрического сигнала посредством дискретных численных значений его амплитуды. 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Для того, чтобы успешно работать с программами обработки звука на ПК, необходимо разобраться с некоторыми базовыми представлениями том, </a:t>
            </a:r>
            <a:r>
              <a:rPr lang="ru-RU" dirty="0">
                <a:solidFill>
                  <a:schemeClr val="tx1"/>
                </a:solidFill>
                <a:hlinkClick r:id="rId4"/>
              </a:rPr>
              <a:t>что такое звук и какие он имеет</a:t>
            </a:r>
            <a:r>
              <a:rPr lang="ru-RU" dirty="0">
                <a:solidFill>
                  <a:schemeClr val="tx1"/>
                </a:solidFill>
              </a:rPr>
              <a:t> характеристики.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620688"/>
            <a:ext cx="7992888" cy="5544616"/>
          </a:xfrm>
        </p:spPr>
        <p:txBody>
          <a:bodyPr>
            <a:norm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ru-RU" b="1" dirty="0">
                <a:solidFill>
                  <a:schemeClr val="tx1"/>
                </a:solidFill>
              </a:rPr>
              <a:t>алгоритмом компрессии/декомпрессии (кодеком)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  <a:hlinkClick r:id="rId2"/>
              </a:rPr>
              <a:t>С целью уменьшения объема и потока</a:t>
            </a:r>
            <a:r>
              <a:rPr lang="ru-RU" dirty="0">
                <a:solidFill>
                  <a:schemeClr val="tx1"/>
                </a:solidFill>
              </a:rPr>
              <a:t> звуковых данных используются различные алгоритмы компрессии/декомпрессии (кодеки). Сжатие аудиоданных возможно лишь с некоторой потерей информации, но учет психофизиологических особенностей восприятия звука, позволяет в ряде случаев сделать эти потери практически незаметными;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b="1" dirty="0">
                <a:solidFill>
                  <a:schemeClr val="tx1"/>
                </a:solidFill>
              </a:rPr>
              <a:t>форматом хранения звукового файла</a:t>
            </a:r>
            <a:r>
              <a:rPr lang="ru-RU" dirty="0">
                <a:solidFill>
                  <a:schemeClr val="tx1"/>
                </a:solidFill>
              </a:rPr>
              <a:t>. При работе на ПК широкое распространение получили форматы *.mp3, *.</a:t>
            </a:r>
            <a:r>
              <a:rPr lang="ru-RU" dirty="0" err="1">
                <a:solidFill>
                  <a:schemeClr val="tx1"/>
                </a:solidFill>
              </a:rPr>
              <a:t>wav</a:t>
            </a:r>
            <a:r>
              <a:rPr lang="ru-RU" dirty="0">
                <a:solidFill>
                  <a:schemeClr val="tx1"/>
                </a:solidFill>
              </a:rPr>
              <a:t> и *.</a:t>
            </a:r>
            <a:r>
              <a:rPr lang="ru-RU" dirty="0" err="1">
                <a:solidFill>
                  <a:schemeClr val="tx1"/>
                </a:solidFill>
              </a:rPr>
              <a:t>mid</a:t>
            </a:r>
            <a:r>
              <a:rPr lang="ru-RU" dirty="0">
                <a:solidFill>
                  <a:schemeClr val="tx1"/>
                </a:solidFill>
              </a:rPr>
              <a:t>. Обычно формат </a:t>
            </a:r>
            <a:r>
              <a:rPr lang="ru-RU" dirty="0" err="1">
                <a:solidFill>
                  <a:schemeClr val="tx1"/>
                </a:solidFill>
              </a:rPr>
              <a:t>аудиофайла</a:t>
            </a:r>
            <a:r>
              <a:rPr lang="ru-RU" dirty="0">
                <a:solidFill>
                  <a:schemeClr val="tx1"/>
                </a:solidFill>
              </a:rPr>
              <a:t> и его расширение определяет кодек.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506487"/>
          </a:xfrm>
        </p:spPr>
        <p:txBody>
          <a:bodyPr>
            <a:noAutofit/>
          </a:bodyPr>
          <a:lstStyle/>
          <a:p>
            <a:r>
              <a:rPr lang="ru-RU" sz="3200" b="1" dirty="0"/>
              <a:t>Устройства для работы со звуком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124744"/>
            <a:ext cx="7848872" cy="5040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i="1" dirty="0">
                <a:solidFill>
                  <a:schemeClr val="tx1"/>
                </a:solidFill>
              </a:rPr>
              <a:t>Звуковая карта </a:t>
            </a:r>
            <a:r>
              <a:rPr lang="ru-RU" dirty="0">
                <a:solidFill>
                  <a:schemeClr val="tx1"/>
                </a:solidFill>
              </a:rPr>
              <a:t>явилась одним из наиболее поздних усовершенствований персонального компьютера.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Она </a:t>
            </a:r>
            <a:r>
              <a:rPr lang="ru-RU" dirty="0">
                <a:solidFill>
                  <a:schemeClr val="tx1"/>
                </a:solidFill>
              </a:rPr>
              <a:t>подключается к одному из слотов материнской платы в виде дочерней карты и выполняет вычислительные операции, связанные с обработкой звука, речи, музыки.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Звук </a:t>
            </a:r>
            <a:r>
              <a:rPr lang="ru-RU" dirty="0">
                <a:solidFill>
                  <a:schemeClr val="tx1"/>
                </a:solidFill>
              </a:rPr>
              <a:t>воспроизводится через </a:t>
            </a:r>
            <a:r>
              <a:rPr lang="ru-RU" b="1" i="1" dirty="0">
                <a:solidFill>
                  <a:schemeClr val="tx1"/>
                </a:solidFill>
              </a:rPr>
              <a:t>внешние звуковые колонки</a:t>
            </a:r>
            <a:r>
              <a:rPr lang="ru-RU" dirty="0">
                <a:solidFill>
                  <a:schemeClr val="tx1"/>
                </a:solidFill>
              </a:rPr>
              <a:t>, подключаемые к выходу звуковой карты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Специальный </a:t>
            </a:r>
            <a:r>
              <a:rPr lang="ru-RU" dirty="0">
                <a:solidFill>
                  <a:schemeClr val="tx1"/>
                </a:solidFill>
              </a:rPr>
              <a:t>разъем позволяет отправить звуковой сигнал на внешний усилитель.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Имеется </a:t>
            </a:r>
            <a:r>
              <a:rPr lang="ru-RU" dirty="0">
                <a:solidFill>
                  <a:schemeClr val="tx1"/>
                </a:solidFill>
              </a:rPr>
              <a:t>также разъем для подключения </a:t>
            </a:r>
            <a:r>
              <a:rPr lang="ru-RU" b="1" i="1" dirty="0">
                <a:solidFill>
                  <a:schemeClr val="tx1"/>
                </a:solidFill>
              </a:rPr>
              <a:t>микрофона</a:t>
            </a:r>
            <a:r>
              <a:rPr lang="ru-RU" dirty="0">
                <a:solidFill>
                  <a:schemeClr val="tx1"/>
                </a:solidFill>
              </a:rPr>
              <a:t>, что позволяет записывать речь или музыку и сохранять их на жестком диске для последующей обработки и использования.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620688"/>
            <a:ext cx="7920880" cy="5616624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Основным параметром звуковой карты </a:t>
            </a:r>
            <a:r>
              <a:rPr lang="ru-RU" i="1" dirty="0">
                <a:solidFill>
                  <a:schemeClr val="tx1"/>
                </a:solidFill>
              </a:rPr>
              <a:t>является </a:t>
            </a:r>
            <a:r>
              <a:rPr lang="ru-RU" b="1" dirty="0">
                <a:solidFill>
                  <a:schemeClr val="tx1"/>
                </a:solidFill>
              </a:rPr>
              <a:t>разрядность</a:t>
            </a:r>
            <a:r>
              <a:rPr lang="ru-RU" i="1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определяющая количество битов, используемых при преобразовании сигналов из аналоговой в цифровую форму и наоборот.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Чем </a:t>
            </a:r>
            <a:r>
              <a:rPr lang="ru-RU" dirty="0">
                <a:solidFill>
                  <a:schemeClr val="tx1"/>
                </a:solidFill>
              </a:rPr>
              <a:t>выше разрядность, тем меньше погрешность, связанная с оцифровкой, тем выше качество звучания.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Минимальным </a:t>
            </a:r>
            <a:r>
              <a:rPr lang="ru-RU" dirty="0">
                <a:solidFill>
                  <a:schemeClr val="tx1"/>
                </a:solidFill>
              </a:rPr>
              <a:t>требованием сегодняшнего дня являются 16 разрядов, а наибольшее распространение имеют 32-разрядные и 64-разрядные устройства.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Форматы звуковых файлов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920880" cy="518457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Звук в компьютере хранится в файлах, имеющих различные способы представления информации. Основные форматы хранения звуковой </a:t>
            </a:r>
            <a:r>
              <a:rPr lang="ru-RU" dirty="0" smtClean="0">
                <a:solidFill>
                  <a:schemeClr val="tx1"/>
                </a:solidFill>
              </a:rPr>
              <a:t>информации:</a:t>
            </a:r>
            <a:endParaRPr lang="ru-RU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ru-RU" b="1" dirty="0">
                <a:solidFill>
                  <a:schemeClr val="tx1"/>
                </a:solidFill>
              </a:rPr>
              <a:t>WAVE (*.</a:t>
            </a:r>
            <a:r>
              <a:rPr lang="ru-RU" b="1" dirty="0" err="1">
                <a:solidFill>
                  <a:schemeClr val="tx1"/>
                </a:solidFill>
              </a:rPr>
              <a:t>wav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 – наиболее широко распространенный звуковой формат.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ru-RU" b="1" dirty="0" smtClean="0">
                <a:solidFill>
                  <a:schemeClr val="tx1"/>
                </a:solidFill>
              </a:rPr>
              <a:t>MPEG-1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представляет собой, целый комплект аудио и видео стандартов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ru-RU" b="1" dirty="0">
                <a:solidFill>
                  <a:schemeClr val="tx1"/>
                </a:solidFill>
              </a:rPr>
              <a:t>MPEG </a:t>
            </a:r>
            <a:r>
              <a:rPr lang="ru-RU" b="1" dirty="0" err="1">
                <a:solidFill>
                  <a:schemeClr val="tx1"/>
                </a:solidFill>
              </a:rPr>
              <a:t>Layer</a:t>
            </a:r>
            <a:r>
              <a:rPr lang="ru-RU" b="1" dirty="0">
                <a:solidFill>
                  <a:schemeClr val="tx1"/>
                </a:solidFill>
              </a:rPr>
              <a:t> 3 (*.мр3)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формат звуковых файлов с потерями качества, разработанный для сохранения звуков, отличных от человеческой речи. Используется для оцифровки музыкальных записей. Он обеспечивает более высокое качество кодирования.</a:t>
            </a:r>
          </a:p>
          <a:p>
            <a:pPr algn="just">
              <a:buFont typeface="Wingdings" pitchFamily="2" charset="2"/>
              <a:buChar char="ü"/>
            </a:pPr>
            <a:r>
              <a:rPr lang="ru-RU" b="1" dirty="0" err="1">
                <a:solidFill>
                  <a:schemeClr val="tx1"/>
                </a:solidFill>
              </a:rPr>
              <a:t>Windows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Media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Audio</a:t>
            </a:r>
            <a:r>
              <a:rPr lang="ru-RU" b="1" dirty="0">
                <a:solidFill>
                  <a:schemeClr val="tx1"/>
                </a:solidFill>
              </a:rPr>
              <a:t> (*.</a:t>
            </a:r>
            <a:r>
              <a:rPr lang="ru-RU" b="1" dirty="0" err="1">
                <a:solidFill>
                  <a:schemeClr val="tx1"/>
                </a:solidFill>
              </a:rPr>
              <a:t>wma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формат звуковых файлов, предложенный фирмой </a:t>
            </a:r>
            <a:r>
              <a:rPr lang="ru-RU" dirty="0" err="1">
                <a:solidFill>
                  <a:schemeClr val="tx1"/>
                </a:solidFill>
              </a:rPr>
              <a:t>Мiсrosоft</a:t>
            </a:r>
            <a:r>
              <a:rPr lang="ru-RU" dirty="0">
                <a:solidFill>
                  <a:schemeClr val="tx1"/>
                </a:solidFill>
              </a:rPr>
              <a:t>. Кодек </a:t>
            </a:r>
            <a:r>
              <a:rPr lang="ru-RU" dirty="0" err="1">
                <a:solidFill>
                  <a:schemeClr val="tx1"/>
                </a:solidFill>
              </a:rPr>
              <a:t>Windows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Media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Audio</a:t>
            </a:r>
            <a:r>
              <a:rPr lang="ru-RU" dirty="0">
                <a:solidFill>
                  <a:schemeClr val="tx1"/>
                </a:solidFill>
              </a:rPr>
              <a:t> 8 обеспечивает качество, аналогичное </a:t>
            </a:r>
            <a:r>
              <a:rPr lang="ru-RU" dirty="0" err="1">
                <a:solidFill>
                  <a:schemeClr val="tx1"/>
                </a:solidFill>
              </a:rPr>
              <a:t>mрЗ</a:t>
            </a:r>
            <a:r>
              <a:rPr lang="ru-RU" dirty="0">
                <a:solidFill>
                  <a:schemeClr val="tx1"/>
                </a:solidFill>
              </a:rPr>
              <a:t>, при размерах файлов втрое меньших.</a:t>
            </a:r>
          </a:p>
          <a:p>
            <a:pPr algn="just">
              <a:buFont typeface="Wingdings" pitchFamily="2" charset="2"/>
              <a:buChar char="ü"/>
            </a:pPr>
            <a:r>
              <a:rPr lang="ru-RU" b="1" dirty="0">
                <a:solidFill>
                  <a:schemeClr val="tx1"/>
                </a:solidFill>
              </a:rPr>
              <a:t>MIDI (*.</a:t>
            </a:r>
            <a:r>
              <a:rPr lang="ru-RU" b="1" dirty="0" err="1">
                <a:solidFill>
                  <a:schemeClr val="tx1"/>
                </a:solidFill>
              </a:rPr>
              <a:t>mid</a:t>
            </a:r>
            <a:r>
              <a:rPr lang="ru-RU" b="1" dirty="0">
                <a:solidFill>
                  <a:schemeClr val="tx1"/>
                </a:solidFill>
              </a:rPr>
              <a:t>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цифровой интерфейс музыкальных инструментов (</a:t>
            </a:r>
            <a:r>
              <a:rPr lang="ru-RU" dirty="0" err="1">
                <a:solidFill>
                  <a:schemeClr val="tx1"/>
                </a:solidFill>
              </a:rPr>
              <a:t>Musical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Instгument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Digital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Interface</a:t>
            </a:r>
            <a:r>
              <a:rPr lang="ru-RU" dirty="0">
                <a:solidFill>
                  <a:schemeClr val="tx1"/>
                </a:solidFill>
              </a:rPr>
              <a:t>). MIDI определяет обмен данными между музыкальными и звуковыми синтезаторами разных производителей. 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19918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Программное обеспечение для редактирования звука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340768"/>
            <a:ext cx="7632848" cy="4824536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Наиболее известными в настоящее время являются следующие программы для обработки звука: </a:t>
            </a:r>
            <a:r>
              <a:rPr lang="ru-RU" b="1" dirty="0" err="1">
                <a:solidFill>
                  <a:schemeClr val="tx1"/>
                </a:solidFill>
              </a:rPr>
              <a:t>Sound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Forge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GoldWave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Adobe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Audition</a:t>
            </a:r>
            <a:r>
              <a:rPr lang="ru-RU" dirty="0">
                <a:solidFill>
                  <a:schemeClr val="tx1"/>
                </a:solidFill>
              </a:rPr>
              <a:t> и др.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Основные операции со звуком:</a:t>
            </a:r>
            <a:endParaRPr lang="ru-RU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Запись.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Добавление/удаление звуковой дорожки.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Изменение размера звуковой дорожки.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Разбиение звуковой дорожки на фрагменты.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Редактирование звуковой кривой.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Изменение громкости звучания.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Представление видео в ЭВМ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052736"/>
            <a:ext cx="7992888" cy="5112568"/>
          </a:xfrm>
        </p:spPr>
        <p:txBody>
          <a:bodyPr>
            <a:normAutofit/>
          </a:bodyPr>
          <a:lstStyle/>
          <a:p>
            <a:pPr algn="just"/>
            <a:r>
              <a:rPr lang="ru-RU" b="1" dirty="0" err="1">
                <a:solidFill>
                  <a:schemeClr val="tx1"/>
                </a:solidFill>
              </a:rPr>
              <a:t>Ви́део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под этим термином понимают широкий спектр технологий записи, обработки, передачи, хранения и воспроизведения визуального и аудиовизуального материала на мониторах.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Количество </a:t>
            </a:r>
            <a:r>
              <a:rPr lang="ru-RU" b="1" dirty="0">
                <a:solidFill>
                  <a:schemeClr val="tx1"/>
                </a:solidFill>
              </a:rPr>
              <a:t>(частота) кадров в секунду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это число неподвижных изображений, сменяющих друг друга при показе 1 секунды видеоматериала и создающих эффект движения объектов на экране.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Чем </a:t>
            </a:r>
            <a:r>
              <a:rPr lang="ru-RU" dirty="0">
                <a:solidFill>
                  <a:schemeClr val="tx1"/>
                </a:solidFill>
              </a:rPr>
              <a:t>больше частота кадров в секунду, тем более плавным и естественным будет казаться движение.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692696"/>
            <a:ext cx="8136904" cy="554461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Минимальный показатель, при котором движение будет восприниматься однородным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примерно 10 кадров в секунду (это значение индивидуально для каждого человека).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Оборудование для обработки видео на компьютере.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Для записи видеоинформации необходимо: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специальная плата или устройство для оцифровки видеоизображения;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видеомагнитофон или видеокамера;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программное обеспечение для записи и редактирования цифрового видео.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звуковая карта (если плата </a:t>
            </a:r>
            <a:r>
              <a:rPr lang="ru-RU" dirty="0" err="1">
                <a:solidFill>
                  <a:schemeClr val="tx1"/>
                </a:solidFill>
              </a:rPr>
              <a:t>видеозахвата</a:t>
            </a:r>
            <a:r>
              <a:rPr lang="ru-RU" dirty="0">
                <a:solidFill>
                  <a:schemeClr val="tx1"/>
                </a:solidFill>
              </a:rPr>
              <a:t> не поддерживает возможности захвата звука).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8136904" cy="57606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Видеокарта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b="1" dirty="0">
                <a:solidFill>
                  <a:schemeClr val="tx1"/>
                </a:solidFill>
              </a:rPr>
              <a:t>видеоадаптер). </a:t>
            </a:r>
            <a:r>
              <a:rPr lang="ru-RU" dirty="0">
                <a:solidFill>
                  <a:schemeClr val="tx1"/>
                </a:solidFill>
              </a:rPr>
              <a:t>Совместно с монитором </a:t>
            </a:r>
            <a:r>
              <a:rPr lang="ru-RU" i="1" dirty="0">
                <a:solidFill>
                  <a:schemeClr val="tx1"/>
                </a:solidFill>
              </a:rPr>
              <a:t>видеокарта</a:t>
            </a:r>
            <a:r>
              <a:rPr lang="ru-RU" dirty="0">
                <a:solidFill>
                  <a:schemeClr val="tx1"/>
                </a:solidFill>
              </a:rPr>
              <a:t> образует </a:t>
            </a:r>
            <a:r>
              <a:rPr lang="ru-RU" i="1" dirty="0">
                <a:solidFill>
                  <a:schemeClr val="tx1"/>
                </a:solidFill>
              </a:rPr>
              <a:t>видеоподсистему</a:t>
            </a:r>
            <a:r>
              <a:rPr lang="ru-RU" dirty="0">
                <a:solidFill>
                  <a:schemeClr val="tx1"/>
                </a:solidFill>
              </a:rPr>
              <a:t> персонального компьютера.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Физически </a:t>
            </a:r>
            <a:r>
              <a:rPr lang="ru-RU" dirty="0">
                <a:solidFill>
                  <a:schemeClr val="tx1"/>
                </a:solidFill>
              </a:rPr>
              <a:t>видеоадаптер выполнен в виде отдельной </a:t>
            </a:r>
            <a:r>
              <a:rPr lang="ru-RU" i="1" dirty="0">
                <a:solidFill>
                  <a:schemeClr val="tx1"/>
                </a:solidFill>
              </a:rPr>
              <a:t>дочерней платы,</a:t>
            </a:r>
            <a:r>
              <a:rPr lang="ru-RU" dirty="0">
                <a:solidFill>
                  <a:schemeClr val="tx1"/>
                </a:solidFill>
              </a:rPr>
              <a:t> которая вставляется в один из слотов материнской платы и называется </a:t>
            </a:r>
            <a:r>
              <a:rPr lang="ru-RU" i="1" dirty="0">
                <a:solidFill>
                  <a:schemeClr val="tx1"/>
                </a:solidFill>
              </a:rPr>
              <a:t>видеокартой</a:t>
            </a:r>
            <a:r>
              <a:rPr lang="ru-RU" i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Видеоадаптер взял на себя функции </a:t>
            </a:r>
            <a:r>
              <a:rPr lang="ru-RU" i="1" dirty="0">
                <a:solidFill>
                  <a:schemeClr val="tx1"/>
                </a:solidFill>
              </a:rPr>
              <a:t>видеоконтроллера, видеопроцессора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i="1" dirty="0">
                <a:solidFill>
                  <a:schemeClr val="tx1"/>
                </a:solidFill>
              </a:rPr>
              <a:t>видеопамяти.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За время существования персональных компьютеров сменилось несколько стандартов видеоадаптеров: </a:t>
            </a:r>
            <a:r>
              <a:rPr lang="ru-RU" i="1" dirty="0">
                <a:solidFill>
                  <a:schemeClr val="tx1"/>
                </a:solidFill>
              </a:rPr>
              <a:t>MDA (монохромный); CGA </a:t>
            </a:r>
            <a:r>
              <a:rPr lang="ru-RU" dirty="0">
                <a:solidFill>
                  <a:schemeClr val="tx1"/>
                </a:solidFill>
              </a:rPr>
              <a:t>(4 </a:t>
            </a:r>
            <a:r>
              <a:rPr lang="ru-RU" i="1" dirty="0">
                <a:solidFill>
                  <a:schemeClr val="tx1"/>
                </a:solidFill>
              </a:rPr>
              <a:t>цвета); EGA </a:t>
            </a:r>
            <a:r>
              <a:rPr lang="ru-RU" dirty="0">
                <a:solidFill>
                  <a:schemeClr val="tx1"/>
                </a:solidFill>
              </a:rPr>
              <a:t>(16 </a:t>
            </a:r>
            <a:r>
              <a:rPr lang="ru-RU" i="1" dirty="0">
                <a:solidFill>
                  <a:schemeClr val="tx1"/>
                </a:solidFill>
              </a:rPr>
              <a:t>цветов); VGA </a:t>
            </a:r>
            <a:r>
              <a:rPr lang="ru-RU" dirty="0">
                <a:solidFill>
                  <a:schemeClr val="tx1"/>
                </a:solidFill>
              </a:rPr>
              <a:t>(256 </a:t>
            </a:r>
            <a:r>
              <a:rPr lang="ru-RU" i="1" dirty="0">
                <a:solidFill>
                  <a:schemeClr val="tx1"/>
                </a:solidFill>
              </a:rPr>
              <a:t>цветов) </a:t>
            </a:r>
            <a:r>
              <a:rPr lang="ru-RU" dirty="0">
                <a:solidFill>
                  <a:schemeClr val="tx1"/>
                </a:solidFill>
              </a:rPr>
              <a:t> В настоящее время применяются видеоадаптеры </a:t>
            </a:r>
            <a:r>
              <a:rPr lang="ru-RU" i="1" dirty="0">
                <a:solidFill>
                  <a:schemeClr val="tx1"/>
                </a:solidFill>
              </a:rPr>
              <a:t>SVGA, </a:t>
            </a:r>
            <a:r>
              <a:rPr lang="ru-RU" dirty="0">
                <a:solidFill>
                  <a:schemeClr val="tx1"/>
                </a:solidFill>
              </a:rPr>
              <a:t>обеспечивающие по выбору воспроизведение до 16,7 миллионов цветов с возможностью произвольного выбора разрешения экрана из стандартного ряда значений.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722511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Плата оцифровки</a:t>
            </a:r>
            <a:r>
              <a:rPr lang="ru-RU" sz="3200" dirty="0" smtClean="0"/>
              <a:t> </a:t>
            </a:r>
            <a:r>
              <a:rPr lang="ru-RU" sz="3200" b="1" dirty="0" smtClean="0"/>
              <a:t>видео</a:t>
            </a: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836712"/>
            <a:ext cx="7992888" cy="5328592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Можно </a:t>
            </a:r>
            <a:r>
              <a:rPr lang="ru-RU" dirty="0">
                <a:solidFill>
                  <a:schemeClr val="tx1"/>
                </a:solidFill>
              </a:rPr>
              <a:t>воспользоваться простейшей аналоговой картой </a:t>
            </a:r>
            <a:r>
              <a:rPr lang="ru-RU" b="1" dirty="0" err="1">
                <a:solidFill>
                  <a:schemeClr val="tx1"/>
                </a:solidFill>
              </a:rPr>
              <a:t>видеозахвата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ru-RU" b="1" dirty="0" err="1">
                <a:solidFill>
                  <a:schemeClr val="tx1"/>
                </a:solidFill>
              </a:rPr>
              <a:t>ТV-тюнером</a:t>
            </a:r>
            <a:r>
              <a:rPr lang="ru-RU" dirty="0">
                <a:solidFill>
                  <a:schemeClr val="tx1"/>
                </a:solidFill>
              </a:rPr>
              <a:t>. При этом существуют следующие особенности такой платы. Она должна: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показывать и захватывать аналоговое видео со скоростью потока данных, ограничиваемым только устройством записи;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захватывать видео с произвольными размерами кадра, в частности, с разрешением 352×288 (необходимое для стандарта МРЕG-1);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захватывать видео как через композитный вход, так и через S- </a:t>
            </a:r>
            <a:r>
              <a:rPr lang="ru-RU" dirty="0" err="1">
                <a:solidFill>
                  <a:schemeClr val="tx1"/>
                </a:solidFill>
              </a:rPr>
              <a:t>Video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650503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Основные форматы видео файлов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992888" cy="54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b="1" dirty="0" err="1">
                <a:solidFill>
                  <a:schemeClr val="tx1"/>
                </a:solidFill>
              </a:rPr>
              <a:t>Audio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Video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Interleaved</a:t>
            </a:r>
            <a:r>
              <a:rPr lang="ru-RU" b="1" dirty="0">
                <a:solidFill>
                  <a:schemeClr val="tx1"/>
                </a:solidFill>
              </a:rPr>
              <a:t> (*.AVI)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формат, разработанный </a:t>
            </a:r>
            <a:r>
              <a:rPr lang="ru-RU" dirty="0" err="1">
                <a:solidFill>
                  <a:schemeClr val="tx1"/>
                </a:solidFill>
              </a:rPr>
              <a:t>Мiсrоsоft</a:t>
            </a:r>
            <a:r>
              <a:rPr lang="ru-RU" dirty="0">
                <a:solidFill>
                  <a:schemeClr val="tx1"/>
                </a:solidFill>
              </a:rPr>
              <a:t> для записи и воспроизведения видео в операционной системе </a:t>
            </a:r>
            <a:r>
              <a:rPr lang="ru-RU" dirty="0" err="1">
                <a:solidFill>
                  <a:schemeClr val="tx1"/>
                </a:solidFill>
              </a:rPr>
              <a:t>Windows</a:t>
            </a:r>
            <a:r>
              <a:rPr lang="ru-RU" dirty="0">
                <a:solidFill>
                  <a:schemeClr val="tx1"/>
                </a:solidFill>
              </a:rPr>
              <a:t>. При записи в этом формате используются несколько различных алгоритмов сжатия (компрессии) видеоизображения.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Windows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Media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Video</a:t>
            </a:r>
            <a:r>
              <a:rPr lang="ru-RU" b="1" dirty="0">
                <a:solidFill>
                  <a:schemeClr val="tx1"/>
                </a:solidFill>
              </a:rPr>
              <a:t> (*.WМV)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новый формат видео от </a:t>
            </a:r>
            <a:r>
              <a:rPr lang="ru-RU" dirty="0" err="1">
                <a:solidFill>
                  <a:schemeClr val="tx1"/>
                </a:solidFill>
              </a:rPr>
              <a:t>Microsoft</a:t>
            </a:r>
            <a:r>
              <a:rPr lang="ru-RU" dirty="0">
                <a:solidFill>
                  <a:schemeClr val="tx1"/>
                </a:solidFill>
              </a:rPr>
              <a:t>, который приходит на смену формату АVI. В его основе </a:t>
            </a:r>
            <a:r>
              <a:rPr lang="ru-RU" dirty="0" err="1">
                <a:solidFill>
                  <a:schemeClr val="tx1"/>
                </a:solidFill>
              </a:rPr>
              <a:t>Wiцdоws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Video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Codec</a:t>
            </a:r>
            <a:r>
              <a:rPr lang="ru-RU" dirty="0">
                <a:solidFill>
                  <a:schemeClr val="tx1"/>
                </a:solidFill>
              </a:rPr>
              <a:t>, разработанный на базе стандарта MPEG-4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b="1" dirty="0" err="1" smtClean="0">
                <a:solidFill>
                  <a:schemeClr val="tx1"/>
                </a:solidFill>
              </a:rPr>
              <a:t>Quick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Time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Моvе</a:t>
            </a:r>
            <a:r>
              <a:rPr lang="ru-RU" b="1" dirty="0">
                <a:solidFill>
                  <a:schemeClr val="tx1"/>
                </a:solidFill>
              </a:rPr>
              <a:t> (*.MOV)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наиболее распространенный формат для записи и воспроизведения видео, разработанный фирмой </a:t>
            </a:r>
            <a:r>
              <a:rPr lang="ru-RU" dirty="0" err="1">
                <a:solidFill>
                  <a:schemeClr val="tx1"/>
                </a:solidFill>
              </a:rPr>
              <a:t>Аррlе</a:t>
            </a:r>
            <a:r>
              <a:rPr lang="ru-RU" dirty="0">
                <a:solidFill>
                  <a:schemeClr val="tx1"/>
                </a:solidFill>
              </a:rPr>
              <a:t> для компьютеров </a:t>
            </a:r>
            <a:r>
              <a:rPr lang="ru-RU" dirty="0" err="1" smtClean="0">
                <a:solidFill>
                  <a:schemeClr val="tx1"/>
                </a:solidFill>
              </a:rPr>
              <a:t>Macintosh</a:t>
            </a:r>
            <a:r>
              <a:rPr lang="ru-RU" dirty="0" smtClean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Включает поддержку не только видео, но и звука, текста, потоков MPEG, расширенного набора команд MIDI, векторной графики, панорам и объектов (QT) и трехмерных моделей. 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57849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Звуковая информация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1196752"/>
            <a:ext cx="7848872" cy="525658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У звука есть ряд характеристик и одна из них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громкость</a:t>
            </a:r>
            <a:r>
              <a:rPr lang="ru-RU" dirty="0">
                <a:solidFill>
                  <a:schemeClr val="tx1"/>
                </a:solidFill>
              </a:rPr>
              <a:t> (сила) звука.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оценки громкости есть специальная единица измерения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децибел</a:t>
            </a:r>
            <a:r>
              <a:rPr lang="ru-RU" dirty="0">
                <a:solidFill>
                  <a:schemeClr val="tx1"/>
                </a:solidFill>
              </a:rPr>
              <a:t>, представляющая собой относительную величину, показывающую насколько сильнее или слабее звук относительно своего нуля.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Если </a:t>
            </a:r>
            <a:r>
              <a:rPr lang="ru-RU" dirty="0">
                <a:solidFill>
                  <a:schemeClr val="tx1"/>
                </a:solidFill>
              </a:rPr>
              <a:t>принять за ноль тишину, то: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шепот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20 дБ;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разговор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50 дБ;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шум самолёта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120 дБ.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548680"/>
            <a:ext cx="7992888" cy="576064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MPEG (*.MPG, *.MPEG)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формат для записи и воспроизведения видео, разработанный группой экспертов по движущимся изображениям (MPEG). Имеет собственный алгоритм компрессии. В настоящее время активно используются для записи цифрового видео.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Digital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Video</a:t>
            </a:r>
            <a:r>
              <a:rPr lang="ru-RU" b="1" dirty="0">
                <a:solidFill>
                  <a:schemeClr val="tx1"/>
                </a:solidFill>
              </a:rPr>
              <a:t> (*.DV)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формат, разработанный для цифровых видеокамер и видеомагнитофонов. Кодер-декодер (кодек) определен ведущими мировыми производителями электроники, чтобы его могли поддерживать производители в своих платах с интерфейсом </a:t>
            </a:r>
            <a:r>
              <a:rPr lang="ru-RU" dirty="0" err="1">
                <a:solidFill>
                  <a:schemeClr val="tx1"/>
                </a:solidFill>
              </a:rPr>
              <a:t>FireWare</a:t>
            </a:r>
            <a:r>
              <a:rPr lang="ru-RU" dirty="0">
                <a:solidFill>
                  <a:schemeClr val="tx1"/>
                </a:solidFill>
              </a:rPr>
              <a:t> и комплексных решениях для редактирования цифрового видео. Формат не является компактным, поэтому необходимо его преобразование в MPEG.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722511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Программы для видеомонтажа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11560" y="908720"/>
            <a:ext cx="8064896" cy="5400600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Чтобы превратить оцифрованную информацию в готовый продукт, ее необходимо обработать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разместить </a:t>
            </a:r>
            <a:r>
              <a:rPr lang="ru-RU" dirty="0">
                <a:solidFill>
                  <a:schemeClr val="tx1"/>
                </a:solidFill>
              </a:rPr>
              <a:t>монтажные эпизоды, </a:t>
            </a:r>
            <a:endParaRPr lang="ru-RU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задать </a:t>
            </a:r>
            <a:r>
              <a:rPr lang="ru-RU" dirty="0">
                <a:solidFill>
                  <a:schemeClr val="tx1"/>
                </a:solidFill>
              </a:rPr>
              <a:t>эффекты и переходы между ними, </a:t>
            </a:r>
            <a:endParaRPr lang="ru-RU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добавить </a:t>
            </a:r>
            <a:r>
              <a:rPr lang="ru-RU" dirty="0">
                <a:solidFill>
                  <a:schemeClr val="tx1"/>
                </a:solidFill>
              </a:rPr>
              <a:t>титры и пояснительные тексты, </a:t>
            </a:r>
            <a:endParaRPr lang="ru-RU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отредактировать </a:t>
            </a:r>
            <a:r>
              <a:rPr lang="ru-RU" dirty="0">
                <a:solidFill>
                  <a:schemeClr val="tx1"/>
                </a:solidFill>
              </a:rPr>
              <a:t>звуковое сопровождение, </a:t>
            </a:r>
            <a:endParaRPr lang="ru-RU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смонтировать </a:t>
            </a:r>
            <a:r>
              <a:rPr lang="ru-RU" dirty="0">
                <a:solidFill>
                  <a:schemeClr val="tx1"/>
                </a:solidFill>
              </a:rPr>
              <a:t>готовый фильм.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этого можно использовать следующие программы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b="1" dirty="0">
                <a:solidFill>
                  <a:schemeClr val="tx1"/>
                </a:solidFill>
              </a:rPr>
              <a:t>Windows Movie Maker, Pinnacle Studio, </a:t>
            </a:r>
            <a:r>
              <a:rPr lang="en-US" b="1" dirty="0" err="1">
                <a:solidFill>
                  <a:schemeClr val="tx1"/>
                </a:solidFill>
              </a:rPr>
              <a:t>VideoStudio</a:t>
            </a:r>
            <a:r>
              <a:rPr lang="en-US" b="1" dirty="0">
                <a:solidFill>
                  <a:schemeClr val="tx1"/>
                </a:solidFill>
              </a:rPr>
              <a:t>, Video Wave, Media Studio Pro, Adobe Premiere, Speed Razor Pro, Adobe After Effects, </a:t>
            </a:r>
            <a:r>
              <a:rPr lang="en-US" b="1" dirty="0" err="1">
                <a:solidFill>
                  <a:schemeClr val="tx1"/>
                </a:solidFill>
              </a:rPr>
              <a:t>Cannopus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Edius</a:t>
            </a:r>
            <a:r>
              <a:rPr lang="en-US" b="1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Camtasia</a:t>
            </a:r>
            <a:r>
              <a:rPr lang="en-US" b="1" dirty="0">
                <a:solidFill>
                  <a:schemeClr val="tx1"/>
                </a:solidFill>
              </a:rPr>
              <a:t> Studio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ru-RU" dirty="0" err="1">
                <a:solidFill>
                  <a:schemeClr val="tx1"/>
                </a:solidFill>
              </a:rPr>
              <a:t>др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692696"/>
            <a:ext cx="7704856" cy="547260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Основные операции с видео </a:t>
            </a:r>
            <a:r>
              <a:rPr lang="ru-RU" b="1" dirty="0" smtClean="0">
                <a:solidFill>
                  <a:schemeClr val="tx1"/>
                </a:solidFill>
              </a:rPr>
              <a:t>файлами:</a:t>
            </a:r>
            <a:endParaRPr lang="ru-RU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 smtClean="0">
                <a:solidFill>
                  <a:schemeClr val="tx1"/>
                </a:solidFill>
              </a:rPr>
              <a:t>Импорт;</a:t>
            </a:r>
            <a:endParaRPr lang="ru-RU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Добавление/удаление </a:t>
            </a:r>
            <a:r>
              <a:rPr lang="ru-RU" dirty="0" smtClean="0">
                <a:solidFill>
                  <a:schemeClr val="tx1"/>
                </a:solidFill>
              </a:rPr>
              <a:t>кадров;</a:t>
            </a:r>
            <a:endParaRPr lang="ru-RU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Изменение размера </a:t>
            </a:r>
            <a:r>
              <a:rPr lang="ru-RU" dirty="0" smtClean="0">
                <a:solidFill>
                  <a:schemeClr val="tx1"/>
                </a:solidFill>
              </a:rPr>
              <a:t>кадра;</a:t>
            </a:r>
            <a:endParaRPr lang="ru-RU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Разбиение кадра на </a:t>
            </a:r>
            <a:r>
              <a:rPr lang="ru-RU" dirty="0" smtClean="0">
                <a:solidFill>
                  <a:schemeClr val="tx1"/>
                </a:solidFill>
              </a:rPr>
              <a:t>фрагменты;</a:t>
            </a:r>
            <a:endParaRPr lang="ru-RU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Добавление эффектов и </a:t>
            </a:r>
            <a:r>
              <a:rPr lang="ru-RU" dirty="0" smtClean="0">
                <a:solidFill>
                  <a:schemeClr val="tx1"/>
                </a:solidFill>
              </a:rPr>
              <a:t>переходов;</a:t>
            </a:r>
            <a:endParaRPr lang="ru-RU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Тоновая коррекция </a:t>
            </a:r>
            <a:r>
              <a:rPr lang="ru-RU" dirty="0" smtClean="0">
                <a:solidFill>
                  <a:schemeClr val="tx1"/>
                </a:solidFill>
              </a:rPr>
              <a:t>кадров;</a:t>
            </a:r>
            <a:endParaRPr lang="ru-RU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Добавление интерактивных элементов </a:t>
            </a:r>
            <a:r>
              <a:rPr lang="ru-RU" dirty="0" smtClean="0">
                <a:solidFill>
                  <a:schemeClr val="tx1"/>
                </a:solidFill>
              </a:rPr>
              <a:t>управления;</a:t>
            </a:r>
            <a:endParaRPr lang="ru-RU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Добавление текста (титры, бегущая строка, текст на кадре и т.д</a:t>
            </a:r>
            <a:r>
              <a:rPr lang="ru-RU" dirty="0" smtClean="0">
                <a:solidFill>
                  <a:schemeClr val="tx1"/>
                </a:solidFill>
              </a:rPr>
              <a:t>.).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692696"/>
            <a:ext cx="8136904" cy="5688632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Другая характеристика звука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его </a:t>
            </a:r>
            <a:r>
              <a:rPr lang="ru-RU" b="1" dirty="0">
                <a:solidFill>
                  <a:schemeClr val="tx1"/>
                </a:solidFill>
              </a:rPr>
              <a:t>высота</a:t>
            </a:r>
            <a:r>
              <a:rPr lang="ru-RU" dirty="0">
                <a:solidFill>
                  <a:schemeClr val="tx1"/>
                </a:solidFill>
              </a:rPr>
              <a:t> (представьте себе дрожание струны).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Чем </a:t>
            </a:r>
            <a:r>
              <a:rPr lang="ru-RU" dirty="0">
                <a:solidFill>
                  <a:schemeClr val="tx1"/>
                </a:solidFill>
              </a:rPr>
              <a:t>больше число ее колебаний, тем выше звук. Количество этих колебаний в секунду, называют </a:t>
            </a:r>
            <a:r>
              <a:rPr lang="ru-RU" b="1" dirty="0">
                <a:solidFill>
                  <a:schemeClr val="tx1"/>
                </a:solidFill>
              </a:rPr>
              <a:t>частотой</a:t>
            </a:r>
            <a:r>
              <a:rPr lang="ru-RU" dirty="0">
                <a:solidFill>
                  <a:schemeClr val="tx1"/>
                </a:solidFill>
              </a:rPr>
              <a:t> и измеряют в </a:t>
            </a:r>
            <a:r>
              <a:rPr lang="ru-RU" b="1" dirty="0">
                <a:solidFill>
                  <a:schemeClr val="tx1"/>
                </a:solidFill>
              </a:rPr>
              <a:t>Герцах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b="1" dirty="0" smtClean="0">
                <a:solidFill>
                  <a:schemeClr val="tx1"/>
                </a:solidFill>
              </a:rPr>
              <a:t>Гц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Границы воспроизводимых (гитарой, человеческим голосом и так далее) частот образуют </a:t>
            </a:r>
            <a:r>
              <a:rPr lang="ru-RU" b="1" dirty="0">
                <a:solidFill>
                  <a:schemeClr val="tx1"/>
                </a:solidFill>
              </a:rPr>
              <a:t>амплитудно-частотную характеристику</a:t>
            </a:r>
            <a:r>
              <a:rPr lang="ru-RU" dirty="0">
                <a:solidFill>
                  <a:schemeClr val="tx1"/>
                </a:solidFill>
              </a:rPr>
              <a:t> (АЧХ) звука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Например: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АЧХ обычной компьютерной пластмассовой колонки от 100 до 10 000 Гц, а человеческая речь имеет диапазон от 80 до 10 000 Гц.</a:t>
            </a:r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620688"/>
            <a:ext cx="8064896" cy="5688632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Динамический диапазон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разница между самым тихим и самым громким звуками.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Так</a:t>
            </a:r>
            <a:r>
              <a:rPr lang="ru-RU" dirty="0">
                <a:solidFill>
                  <a:schemeClr val="tx1"/>
                </a:solidFill>
              </a:rPr>
              <a:t>, динамики ПК имеют узкий динамический диапазон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не больше 10-15 дБ.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В аналоговой форме звук представляет собой волну </a:t>
            </a:r>
            <a:r>
              <a:rPr lang="ru-RU" dirty="0" smtClean="0">
                <a:solidFill>
                  <a:schemeClr val="tx1"/>
                </a:solidFill>
              </a:rPr>
              <a:t>с </a:t>
            </a:r>
            <a:r>
              <a:rPr lang="ru-RU" dirty="0">
                <a:solidFill>
                  <a:schemeClr val="tx1"/>
                </a:solidFill>
              </a:rPr>
              <a:t>непрерывно меняющейся </a:t>
            </a:r>
            <a:r>
              <a:rPr lang="ru-RU" b="1" dirty="0">
                <a:solidFill>
                  <a:schemeClr val="tx1"/>
                </a:solidFill>
              </a:rPr>
              <a:t>амплитудой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b="1" dirty="0">
                <a:solidFill>
                  <a:schemeClr val="tx1"/>
                </a:solidFill>
              </a:rPr>
              <a:t>частотой</a:t>
            </a:r>
            <a:r>
              <a:rPr lang="ru-RU" dirty="0">
                <a:solidFill>
                  <a:schemeClr val="tx1"/>
                </a:solidFill>
              </a:rPr>
              <a:t>. 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Частота </a:t>
            </a:r>
            <a:r>
              <a:rPr lang="ru-RU" dirty="0">
                <a:solidFill>
                  <a:schemeClr val="tx1"/>
                </a:solidFill>
              </a:rPr>
              <a:t>звуковой волны выражается числом колебаний в секунду и измеряется в </a:t>
            </a:r>
            <a:r>
              <a:rPr lang="ru-RU" b="1" dirty="0">
                <a:solidFill>
                  <a:schemeClr val="tx1"/>
                </a:solidFill>
              </a:rPr>
              <a:t>герцах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b="1" dirty="0">
                <a:solidFill>
                  <a:schemeClr val="tx1"/>
                </a:solidFill>
              </a:rPr>
              <a:t>Гц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Hz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Чем больше амплитуда сигнала, тем он громче для человека. Чем больше частота сигнала, тем выше тон.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8280920" cy="211264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Рисунок 1.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Звуковая волна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Человеческое </a:t>
            </a:r>
            <a:r>
              <a:rPr lang="ru-RU" dirty="0">
                <a:solidFill>
                  <a:schemeClr val="tx1"/>
                </a:solidFill>
              </a:rPr>
              <a:t>ухо способно воспринимать звуки в диапазоне от 20 Гц до 20 кГц.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zvuk3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620688"/>
            <a:ext cx="655272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620688"/>
            <a:ext cx="7992888" cy="5544616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Количество бит, отводимое на один звуковой сигнал, называют </a:t>
            </a:r>
            <a:r>
              <a:rPr lang="ru-RU" b="1" dirty="0">
                <a:solidFill>
                  <a:schemeClr val="tx1"/>
                </a:solidFill>
              </a:rPr>
              <a:t>глубиной кодирования звука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Современные звуковые карты обеспечивают 16-, 32- или 64-битную глубину кодирования звука.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При кодировании звуковой информации непрерывный сигнал заменяется </a:t>
            </a:r>
            <a:r>
              <a:rPr lang="ru-RU" b="1" dirty="0">
                <a:solidFill>
                  <a:schemeClr val="tx1"/>
                </a:solidFill>
              </a:rPr>
              <a:t>дискретным</a:t>
            </a:r>
            <a:r>
              <a:rPr lang="ru-RU" dirty="0">
                <a:solidFill>
                  <a:schemeClr val="tx1"/>
                </a:solidFill>
              </a:rPr>
              <a:t>, то есть превращается в последовательность электрических импульсов (двоичных нулей и единиц).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827584" y="764704"/>
            <a:ext cx="7632848" cy="5256584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Процесс перевода звуковых сигналов от непрерывной формы представления к дискретной, цифровой форме называют </a:t>
            </a:r>
            <a:r>
              <a:rPr lang="ru-RU" b="1" dirty="0">
                <a:solidFill>
                  <a:schemeClr val="tx1"/>
                </a:solidFill>
              </a:rPr>
              <a:t>оцифровкой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dirty="0">
                <a:solidFill>
                  <a:schemeClr val="tx1"/>
                </a:solidFill>
              </a:rPr>
              <a:t>Важной характеристикой при кодировании звука является </a:t>
            </a:r>
            <a:r>
              <a:rPr lang="ru-RU" b="1" dirty="0">
                <a:solidFill>
                  <a:schemeClr val="tx1"/>
                </a:solidFill>
              </a:rPr>
              <a:t>частота дискретизации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dirty="0">
                <a:solidFill>
                  <a:schemeClr val="tx1"/>
                </a:solidFill>
              </a:rPr>
              <a:t> количество измерений уровней сигнала за 1секунду: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1 (одно) измерение в секунду соответствует частоте 1 Гц;</a:t>
            </a:r>
          </a:p>
          <a:p>
            <a:pPr lvl="0" algn="just">
              <a:buFont typeface="Wingdings" pitchFamily="2" charset="2"/>
              <a:buChar char="ü"/>
            </a:pPr>
            <a:r>
              <a:rPr lang="ru-RU" dirty="0">
                <a:solidFill>
                  <a:schemeClr val="tx1"/>
                </a:solidFill>
              </a:rPr>
              <a:t>1000 измерений в секунду соответствует частоте 1 кГц.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7584" y="476672"/>
            <a:ext cx="7848872" cy="597666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sz="3400" b="1" dirty="0">
                <a:solidFill>
                  <a:schemeClr val="tx1"/>
                </a:solidFill>
              </a:rPr>
              <a:t>Частота дискретизации звука </a:t>
            </a:r>
            <a:r>
              <a:rPr lang="ru-RU" sz="3400" dirty="0">
                <a:solidFill>
                  <a:schemeClr val="tx1"/>
                </a:solidFill>
                <a:sym typeface="Symbol"/>
              </a:rPr>
              <a:t></a:t>
            </a:r>
            <a:r>
              <a:rPr lang="ru-RU" sz="3400" dirty="0">
                <a:solidFill>
                  <a:schemeClr val="tx1"/>
                </a:solidFill>
              </a:rPr>
              <a:t> это количество измерений громкости звука за одну секунду</a:t>
            </a:r>
            <a:r>
              <a:rPr lang="ru-RU" sz="3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3400" dirty="0" smtClean="0">
                <a:solidFill>
                  <a:schemeClr val="tx1"/>
                </a:solidFill>
              </a:rPr>
              <a:t>Количество </a:t>
            </a:r>
            <a:r>
              <a:rPr lang="ru-RU" sz="3400" dirty="0">
                <a:solidFill>
                  <a:schemeClr val="tx1"/>
                </a:solidFill>
              </a:rPr>
              <a:t>измерений может лежать в диапазоне от </a:t>
            </a:r>
            <a:r>
              <a:rPr lang="ru-RU" sz="3400" b="1" dirty="0">
                <a:solidFill>
                  <a:schemeClr val="tx1"/>
                </a:solidFill>
              </a:rPr>
              <a:t>8 кГц</a:t>
            </a:r>
            <a:r>
              <a:rPr lang="ru-RU" sz="3400" dirty="0">
                <a:solidFill>
                  <a:schemeClr val="tx1"/>
                </a:solidFill>
              </a:rPr>
              <a:t> до </a:t>
            </a:r>
            <a:r>
              <a:rPr lang="ru-RU" sz="3400" b="1" dirty="0">
                <a:solidFill>
                  <a:schemeClr val="tx1"/>
                </a:solidFill>
              </a:rPr>
              <a:t>48 кГц</a:t>
            </a:r>
            <a:r>
              <a:rPr lang="ru-RU" sz="3400" dirty="0">
                <a:solidFill>
                  <a:schemeClr val="tx1"/>
                </a:solidFill>
              </a:rPr>
              <a:t> (от частоты радиотрансляции до частоты, соответствующей качеству звучания музыкальных носителей</a:t>
            </a:r>
            <a:r>
              <a:rPr lang="ru-RU" sz="3400" dirty="0" smtClean="0">
                <a:solidFill>
                  <a:schemeClr val="tx1"/>
                </a:solidFill>
              </a:rPr>
              <a:t>).</a:t>
            </a:r>
          </a:p>
          <a:p>
            <a:pPr algn="just"/>
            <a:r>
              <a:rPr lang="ru-RU" sz="3400" dirty="0">
                <a:solidFill>
                  <a:schemeClr val="tx1"/>
                </a:solidFill>
              </a:rPr>
              <a:t>Чем больше </a:t>
            </a:r>
            <a:r>
              <a:rPr lang="ru-RU" sz="3400" i="1" dirty="0">
                <a:solidFill>
                  <a:schemeClr val="tx1"/>
                </a:solidFill>
              </a:rPr>
              <a:t>частота</a:t>
            </a:r>
            <a:r>
              <a:rPr lang="ru-RU" sz="3400" dirty="0">
                <a:solidFill>
                  <a:schemeClr val="tx1"/>
                </a:solidFill>
              </a:rPr>
              <a:t> и </a:t>
            </a:r>
            <a:r>
              <a:rPr lang="ru-RU" sz="3400" i="1" dirty="0">
                <a:solidFill>
                  <a:schemeClr val="tx1"/>
                </a:solidFill>
              </a:rPr>
              <a:t>глубина дискретизации звука</a:t>
            </a:r>
            <a:r>
              <a:rPr lang="ru-RU" sz="3400" dirty="0">
                <a:solidFill>
                  <a:schemeClr val="tx1"/>
                </a:solidFill>
              </a:rPr>
              <a:t>, тем более качественным будет звучание оцифрованного звука. </a:t>
            </a:r>
            <a:endParaRPr lang="ru-RU" sz="3400" dirty="0" smtClean="0">
              <a:solidFill>
                <a:schemeClr val="tx1"/>
              </a:solidFill>
            </a:endParaRPr>
          </a:p>
          <a:p>
            <a:pPr algn="just"/>
            <a:r>
              <a:rPr lang="ru-RU" sz="3400" b="1" dirty="0" smtClean="0">
                <a:solidFill>
                  <a:schemeClr val="tx1"/>
                </a:solidFill>
              </a:rPr>
              <a:t>Самое </a:t>
            </a:r>
            <a:r>
              <a:rPr lang="ru-RU" sz="3400" b="1" dirty="0">
                <a:solidFill>
                  <a:schemeClr val="tx1"/>
                </a:solidFill>
              </a:rPr>
              <a:t>низкое качество </a:t>
            </a:r>
            <a:r>
              <a:rPr lang="ru-RU" sz="3400" dirty="0">
                <a:solidFill>
                  <a:schemeClr val="tx1"/>
                </a:solidFill>
              </a:rPr>
              <a:t>оцифрованного звука, соответствующее качеству телефонной связи, получается при частоте дискретизации 8000 раз в секунду, глубине дискретизации  8 битов и записи одной звуковой дорожки (режим «моно»). </a:t>
            </a:r>
            <a:endParaRPr lang="ru-RU" sz="3400" dirty="0" smtClean="0">
              <a:solidFill>
                <a:schemeClr val="tx1"/>
              </a:solidFill>
            </a:endParaRPr>
          </a:p>
          <a:p>
            <a:pPr algn="just"/>
            <a:r>
              <a:rPr lang="ru-RU" sz="3400" b="1" dirty="0" smtClean="0">
                <a:solidFill>
                  <a:schemeClr val="tx1"/>
                </a:solidFill>
              </a:rPr>
              <a:t>Самое </a:t>
            </a:r>
            <a:r>
              <a:rPr lang="ru-RU" sz="3400" b="1" dirty="0">
                <a:solidFill>
                  <a:schemeClr val="tx1"/>
                </a:solidFill>
              </a:rPr>
              <a:t>высокое качество </a:t>
            </a:r>
            <a:r>
              <a:rPr lang="ru-RU" sz="3400" dirty="0">
                <a:solidFill>
                  <a:schemeClr val="tx1"/>
                </a:solidFill>
              </a:rPr>
              <a:t>оцифрованного звука, соответствующее качеству </a:t>
            </a:r>
            <a:r>
              <a:rPr lang="ru-RU" sz="3400" dirty="0" err="1">
                <a:solidFill>
                  <a:schemeClr val="tx1"/>
                </a:solidFill>
              </a:rPr>
              <a:t>аудио-CD</a:t>
            </a:r>
            <a:r>
              <a:rPr lang="ru-RU" sz="3400" dirty="0">
                <a:solidFill>
                  <a:schemeClr val="tx1"/>
                </a:solidFill>
              </a:rPr>
              <a:t>, достигается при частоте дискретизации 48000раз в секунду, глубине дискретизации 16 битов и записи двух звуковых дорожек (режим «стерео»).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</TotalTime>
  <Words>2170</Words>
  <Application>Microsoft Office PowerPoint</Application>
  <PresentationFormat>Экран (4:3)</PresentationFormat>
  <Paragraphs>147</Paragraphs>
  <Slides>32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Солнцестояние</vt:lpstr>
      <vt:lpstr>Лекция Работа со звуком и видео </vt:lpstr>
      <vt:lpstr>Звуковая информация </vt:lpstr>
      <vt:lpstr>Звуковая информация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    Кодирование звуковой информации 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Устройства для работы со звуком </vt:lpstr>
      <vt:lpstr>Слайд 22</vt:lpstr>
      <vt:lpstr>Форматы звуковых файлов </vt:lpstr>
      <vt:lpstr>Программное обеспечение для редактирования звука </vt:lpstr>
      <vt:lpstr>Представление видео в ЭВМ </vt:lpstr>
      <vt:lpstr>Слайд 26</vt:lpstr>
      <vt:lpstr>Слайд 27</vt:lpstr>
      <vt:lpstr>Плата оцифровки видео </vt:lpstr>
      <vt:lpstr>Основные форматы видео файлов </vt:lpstr>
      <vt:lpstr>Слайд 30</vt:lpstr>
      <vt:lpstr>Программы для видеомонтажа </vt:lpstr>
      <vt:lpstr>Слайд 32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Работа со звуком и видео </dc:title>
  <dc:creator>hp</dc:creator>
  <cp:lastModifiedBy>hp</cp:lastModifiedBy>
  <cp:revision>30</cp:revision>
  <dcterms:created xsi:type="dcterms:W3CDTF">2018-01-23T17:57:43Z</dcterms:created>
  <dcterms:modified xsi:type="dcterms:W3CDTF">2020-09-27T19:40:48Z</dcterms:modified>
</cp:coreProperties>
</file>