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heme/themeOverride12.xml" ContentType="application/vnd.openxmlformats-officedocument.themeOverride+xml"/>
  <Override PartName="/ppt/theme/themeOverride30.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heme/themeOverride19.xml" ContentType="application/vnd.openxmlformats-officedocument.themeOverride+xml"/>
  <Override PartName="/ppt/theme/themeOverride39.xml" ContentType="application/vnd.openxmlformats-officedocument.themeOverride+xml"/>
  <Override PartName="/ppt/theme/themeOverride17.xml" ContentType="application/vnd.openxmlformats-officedocument.themeOverride+xml"/>
  <Override PartName="/ppt/theme/themeOverride28.xml" ContentType="application/vnd.openxmlformats-officedocument.themeOverride+xml"/>
  <Override PartName="/ppt/theme/themeOverride37.xml" ContentType="application/vnd.openxmlformats-officedocument.themeOverride+xml"/>
  <Override PartName="/ppt/theme/themeOverride15.xml" ContentType="application/vnd.openxmlformats-officedocument.themeOverride+xml"/>
  <Override PartName="/ppt/theme/themeOverride24.xml" ContentType="application/vnd.openxmlformats-officedocument.themeOverride+xml"/>
  <Override PartName="/ppt/theme/themeOverride26.xml" ContentType="application/vnd.openxmlformats-officedocument.themeOverride+xml"/>
  <Override PartName="/ppt/theme/themeOverride35.xml" ContentType="application/vnd.openxmlformats-officedocument.themeOverr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13.xml" ContentType="application/vnd.openxmlformats-officedocument.themeOverride+xml"/>
  <Override PartName="/ppt/theme/themeOverride22.xml" ContentType="application/vnd.openxmlformats-officedocument.themeOverride+xml"/>
  <Override PartName="/ppt/theme/themeOverride3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Override8.xml" ContentType="application/vnd.openxmlformats-officedocument.themeOverride+xml"/>
  <Override PartName="/ppt/theme/themeOverride11.xml" ContentType="application/vnd.openxmlformats-officedocument.themeOverride+xml"/>
  <Override PartName="/ppt/theme/themeOverride20.xml" ContentType="application/vnd.openxmlformats-officedocument.themeOverride+xml"/>
  <Override PartName="/ppt/theme/themeOverride31.xml" ContentType="application/vnd.openxmlformats-officedocument.themeOverride+xml"/>
  <Override PartName="/ppt/theme/themeOverride4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heme/themeOverride29.xml" ContentType="application/vnd.openxmlformats-officedocument.themeOverride+xml"/>
  <Override PartName="/ppt/theme/themeOverride38.xml" ContentType="application/vnd.openxmlformats-officedocument.themeOverride+xml"/>
  <Override PartName="/ppt/slideLayouts/slideLayout10.xml" ContentType="application/vnd.openxmlformats-officedocument.presentationml.slideLayout+xml"/>
  <Override PartName="/ppt/theme/themeOverride18.xml" ContentType="application/vnd.openxmlformats-officedocument.themeOverride+xml"/>
  <Override PartName="/ppt/theme/themeOverride27.xml" ContentType="application/vnd.openxmlformats-officedocument.themeOverride+xml"/>
  <Override PartName="/ppt/theme/themeOverride36.xml" ContentType="application/vnd.openxmlformats-officedocument.themeOverride+xml"/>
  <Override PartName="/ppt/theme/themeOverride16.xml" ContentType="application/vnd.openxmlformats-officedocument.themeOverride+xml"/>
  <Override PartName="/ppt/theme/themeOverride25.xml" ContentType="application/vnd.openxmlformats-officedocument.themeOverride+xml"/>
  <Override PartName="/ppt/theme/themeOverride34.xml" ContentType="application/vnd.openxmlformats-officedocument.themeOverride+xml"/>
  <Override PartName="/ppt/slides/slide8.xml" ContentType="application/vnd.openxmlformats-officedocument.presentationml.slide+xml"/>
  <Override PartName="/ppt/slides/slide49.xml" ContentType="application/vnd.openxmlformats-officedocument.presentationml.slide+xml"/>
  <Override PartName="/ppt/theme/themeOverride9.xml" ContentType="application/vnd.openxmlformats-officedocument.themeOverride+xml"/>
  <Override PartName="/ppt/theme/themeOverride14.xml" ContentType="application/vnd.openxmlformats-officedocument.themeOverride+xml"/>
  <Override PartName="/ppt/theme/themeOverride23.xml" ContentType="application/vnd.openxmlformats-officedocument.themeOverride+xml"/>
  <Override PartName="/ppt/theme/themeOverride32.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90" r:id="rId5"/>
    <p:sldId id="259" r:id="rId6"/>
    <p:sldId id="260" r:id="rId7"/>
    <p:sldId id="296" r:id="rId8"/>
    <p:sldId id="261" r:id="rId9"/>
    <p:sldId id="291" r:id="rId10"/>
    <p:sldId id="262" r:id="rId11"/>
    <p:sldId id="297" r:id="rId12"/>
    <p:sldId id="263" r:id="rId13"/>
    <p:sldId id="298" r:id="rId14"/>
    <p:sldId id="292" r:id="rId15"/>
    <p:sldId id="264" r:id="rId16"/>
    <p:sldId id="265" r:id="rId17"/>
    <p:sldId id="266" r:id="rId18"/>
    <p:sldId id="293" r:id="rId19"/>
    <p:sldId id="267" r:id="rId20"/>
    <p:sldId id="268" r:id="rId21"/>
    <p:sldId id="299" r:id="rId22"/>
    <p:sldId id="269" r:id="rId23"/>
    <p:sldId id="294" r:id="rId24"/>
    <p:sldId id="270" r:id="rId25"/>
    <p:sldId id="271" r:id="rId26"/>
    <p:sldId id="300" r:id="rId27"/>
    <p:sldId id="272" r:id="rId28"/>
    <p:sldId id="295" r:id="rId29"/>
    <p:sldId id="273" r:id="rId30"/>
    <p:sldId id="274" r:id="rId31"/>
    <p:sldId id="301" r:id="rId32"/>
    <p:sldId id="275" r:id="rId33"/>
    <p:sldId id="303" r:id="rId34"/>
    <p:sldId id="276" r:id="rId35"/>
    <p:sldId id="302" r:id="rId36"/>
    <p:sldId id="277" r:id="rId37"/>
    <p:sldId id="304" r:id="rId38"/>
    <p:sldId id="278" r:id="rId39"/>
    <p:sldId id="279" r:id="rId40"/>
    <p:sldId id="280" r:id="rId41"/>
    <p:sldId id="281" r:id="rId42"/>
    <p:sldId id="282" r:id="rId43"/>
    <p:sldId id="283" r:id="rId44"/>
    <p:sldId id="284" r:id="rId45"/>
    <p:sldId id="285" r:id="rId46"/>
    <p:sldId id="305" r:id="rId47"/>
    <p:sldId id="286" r:id="rId48"/>
    <p:sldId id="306" r:id="rId49"/>
    <p:sldId id="287" r:id="rId50"/>
    <p:sldId id="288" r:id="rId51"/>
    <p:sldId id="289"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60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380069"/>
            <a:ext cx="6430967"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3386533" y="3996267"/>
            <a:ext cx="5240734"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a:xfrm>
            <a:off x="3999309" y="5883276"/>
            <a:ext cx="3243033" cy="365125"/>
          </a:xfrm>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8213893" y="5867132"/>
            <a:ext cx="413375" cy="365125"/>
          </a:xfrm>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6174B22-41C8-46F0-8F6C-C510E0853639}" type="datetimeFigureOut">
              <a:rPr lang="ru-RU" smtClean="0"/>
              <a:pPr/>
              <a:t>26.10.2022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DD2E24B-9E1C-4CF3-827C-0DA3BDE0B70A}" type="slidenum">
              <a:rPr lang="ru-RU" smtClean="0"/>
              <a:pPr/>
              <a:t>‹#›</a:t>
            </a:fld>
            <a:endParaRPr lang="ru-RU"/>
          </a:p>
        </p:txBody>
      </p:sp>
    </p:spTree>
  </p:cSld>
  <p:clrMapOvr>
    <a:masterClrMapping/>
  </p:clrMapOvr>
  <p:transition>
    <p:wedge/>
    <p:sndAc>
      <p:stSnd>
        <p:snd r:embed="rId1" name="whoosh.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13233" y="2667000"/>
            <a:ext cx="7514035"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174B22-41C8-46F0-8F6C-C510E0853639}" type="datetimeFigureOut">
              <a:rPr lang="ru-RU" smtClean="0"/>
              <a:pPr/>
              <a:t>26.10.2022</a:t>
            </a:fld>
            <a:endParaRPr lang="ru-RU"/>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D2E24B-9E1C-4CF3-827C-0DA3BDE0B70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p:wedge/>
    <p:sndAc>
      <p:stSnd>
        <p:snd r:embed="rId19" name="whoosh.wav"/>
      </p:stSnd>
    </p:sndAc>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19.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23.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4.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6.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9.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1.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2.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3.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4.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5.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6.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7.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8.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39.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40.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772817"/>
            <a:ext cx="7772400" cy="1827634"/>
          </a:xfrm>
        </p:spPr>
        <p:txBody>
          <a:bodyPr>
            <a:normAutofit fontScale="90000"/>
          </a:bodyPr>
          <a:lstStyle/>
          <a:p>
            <a:pPr algn="ctr"/>
            <a:r>
              <a:rPr lang="ru-RU" b="1" dirty="0"/>
              <a:t>Лекция </a:t>
            </a:r>
            <a:r>
              <a:rPr lang="ru-RU"/>
              <a:t/>
            </a:r>
            <a:br>
              <a:rPr lang="ru-RU"/>
            </a:br>
            <a:r>
              <a:rPr lang="ru-RU" b="1" smtClean="0"/>
              <a:t>Компьютерная графика</a:t>
            </a:r>
            <a:r>
              <a:rPr lang="ru-RU" dirty="0"/>
              <a:t/>
            </a:r>
            <a:br>
              <a:rPr lang="ru-RU" dirty="0"/>
            </a:br>
            <a:endParaRPr lang="ru-RU"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03648" y="980728"/>
            <a:ext cx="7560840" cy="5184576"/>
          </a:xfrm>
        </p:spPr>
        <p:txBody>
          <a:bodyPr>
            <a:normAutofit/>
          </a:bodyPr>
          <a:lstStyle/>
          <a:p>
            <a:pPr algn="just"/>
            <a:r>
              <a:rPr lang="ru-RU" sz="2800" dirty="0">
                <a:solidFill>
                  <a:schemeClr val="tx1"/>
                </a:solidFill>
              </a:rPr>
              <a:t>В том случае, когда интенсивность тона регулируется изменением расстояния между соседними точками одинакового размера, говорят о </a:t>
            </a:r>
            <a:r>
              <a:rPr lang="ru-RU" sz="2800" b="1" dirty="0">
                <a:solidFill>
                  <a:schemeClr val="tx1"/>
                </a:solidFill>
              </a:rPr>
              <a:t>методе растрирования с частотной модуляцией.</a:t>
            </a:r>
            <a:r>
              <a:rPr lang="ru-RU" sz="2800" dirty="0">
                <a:solidFill>
                  <a:schemeClr val="tx1"/>
                </a:solidFill>
              </a:rPr>
              <a:t> </a:t>
            </a:r>
            <a:endParaRPr lang="ru-RU" sz="2800" dirty="0" smtClean="0">
              <a:solidFill>
                <a:schemeClr val="tx1"/>
              </a:solidFill>
            </a:endParaRPr>
          </a:p>
          <a:p>
            <a:pPr algn="just"/>
            <a:r>
              <a:rPr lang="ru-RU" sz="2800" dirty="0" smtClean="0">
                <a:solidFill>
                  <a:schemeClr val="tx1"/>
                </a:solidFill>
              </a:rPr>
              <a:t>При </a:t>
            </a:r>
            <a:r>
              <a:rPr lang="ru-RU" sz="2800" dirty="0">
                <a:solidFill>
                  <a:schemeClr val="tx1"/>
                </a:solidFill>
              </a:rPr>
              <a:t>этом в ячейках растра с разной интенсивностью тона находится разное количество точек. Разновидностью этого метода является </a:t>
            </a:r>
            <a:r>
              <a:rPr lang="ru-RU" sz="2800" b="1" dirty="0">
                <a:solidFill>
                  <a:schemeClr val="tx1"/>
                </a:solidFill>
              </a:rPr>
              <a:t>метод стохастического растрирования.</a:t>
            </a:r>
            <a:r>
              <a:rPr lang="ru-RU" sz="2800" dirty="0">
                <a:solidFill>
                  <a:schemeClr val="tx1"/>
                </a:solidFill>
              </a:rPr>
              <a:t> </a:t>
            </a:r>
            <a:endParaRPr lang="ru-RU" sz="2800" dirty="0" smtClean="0">
              <a:solidFill>
                <a:schemeClr val="tx1"/>
              </a:solidFill>
            </a:endParaRPr>
          </a:p>
          <a:p>
            <a:endParaRPr lang="ru-RU" dirty="0"/>
          </a:p>
        </p:txBody>
      </p:sp>
      <p:sp>
        <p:nvSpPr>
          <p:cNvPr id="4" name="Заголовок 6"/>
          <p:cNvSpPr txBox="1">
            <a:spLocks/>
          </p:cNvSpPr>
          <p:nvPr/>
        </p:nvSpPr>
        <p:spPr>
          <a:xfrm>
            <a:off x="1043608" y="260648"/>
            <a:ext cx="5278176" cy="584775"/>
          </a:xfrm>
          <a:prstGeom prst="rect">
            <a:avLst/>
          </a:prstGeom>
          <a:noFill/>
        </p:spPr>
        <p:txBody>
          <a:bodyPr wrap="non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Методы растровой графики</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763688" y="1340768"/>
            <a:ext cx="6840760" cy="3096344"/>
          </a:xfrm>
        </p:spPr>
        <p:txBody>
          <a:bodyPr>
            <a:normAutofit/>
          </a:bodyPr>
          <a:lstStyle/>
          <a:p>
            <a:pPr algn="just"/>
            <a:r>
              <a:rPr lang="ru-RU" sz="2800" dirty="0" smtClean="0">
                <a:solidFill>
                  <a:schemeClr val="tx1"/>
                </a:solidFill>
              </a:rPr>
              <a:t>В </a:t>
            </a:r>
            <a:r>
              <a:rPr lang="ru-RU" sz="2800" dirty="0">
                <a:solidFill>
                  <a:schemeClr val="tx1"/>
                </a:solidFill>
              </a:rPr>
              <a:t>этом случае рассчитывается число точек, необходимое для отображения требуемой интенсивности тона в ячейке растра. А затем случайным образом вычисляется расстояние между точками в ячейке. </a:t>
            </a:r>
            <a:endParaRPr lang="ru-RU" sz="2800" dirty="0" smtClean="0">
              <a:solidFill>
                <a:schemeClr val="tx1"/>
              </a:solidFill>
            </a:endParaRPr>
          </a:p>
          <a:p>
            <a:endParaRPr lang="ru-RU" dirty="0"/>
          </a:p>
        </p:txBody>
      </p:sp>
      <p:sp>
        <p:nvSpPr>
          <p:cNvPr id="4" name="Заголовок 6"/>
          <p:cNvSpPr txBox="1">
            <a:spLocks/>
          </p:cNvSpPr>
          <p:nvPr/>
        </p:nvSpPr>
        <p:spPr>
          <a:xfrm>
            <a:off x="1043608" y="260648"/>
            <a:ext cx="5278176" cy="584775"/>
          </a:xfrm>
          <a:prstGeom prst="rect">
            <a:avLst/>
          </a:prstGeom>
          <a:noFill/>
        </p:spPr>
        <p:txBody>
          <a:bodyPr wrap="non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Методы растровой графики</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691680" y="908720"/>
            <a:ext cx="7200800" cy="5688632"/>
          </a:xfrm>
        </p:spPr>
        <p:txBody>
          <a:bodyPr>
            <a:normAutofit/>
          </a:bodyPr>
          <a:lstStyle/>
          <a:p>
            <a:pPr algn="just"/>
            <a:r>
              <a:rPr lang="ru-RU" sz="2800" dirty="0" smtClean="0">
                <a:solidFill>
                  <a:schemeClr val="tx1"/>
                </a:solidFill>
              </a:rPr>
              <a:t>Для метода </a:t>
            </a:r>
            <a:r>
              <a:rPr lang="ru-RU" sz="2800" b="1" dirty="0" smtClean="0">
                <a:solidFill>
                  <a:schemeClr val="tx1"/>
                </a:solidFill>
              </a:rPr>
              <a:t>стохастического растрирования </a:t>
            </a:r>
            <a:r>
              <a:rPr lang="ru-RU" sz="2800" dirty="0" smtClean="0">
                <a:solidFill>
                  <a:schemeClr val="tx1"/>
                </a:solidFill>
              </a:rPr>
              <a:t>важна не </a:t>
            </a:r>
            <a:r>
              <a:rPr lang="ru-RU" sz="2800" dirty="0" err="1" smtClean="0">
                <a:solidFill>
                  <a:schemeClr val="tx1"/>
                </a:solidFill>
              </a:rPr>
              <a:t>линиатура</a:t>
            </a:r>
            <a:r>
              <a:rPr lang="ru-RU" sz="2800" dirty="0" smtClean="0">
                <a:solidFill>
                  <a:schemeClr val="tx1"/>
                </a:solidFill>
              </a:rPr>
              <a:t> растра, а разрешающая способность устройства вывода. Используется в основном для художественных работ.</a:t>
            </a:r>
          </a:p>
          <a:p>
            <a:pPr algn="just"/>
            <a:r>
              <a:rPr lang="ru-RU" sz="2800" b="1" dirty="0" smtClean="0">
                <a:solidFill>
                  <a:schemeClr val="tx1"/>
                </a:solidFill>
              </a:rPr>
              <a:t>Интенсивность </a:t>
            </a:r>
            <a:r>
              <a:rPr lang="ru-RU" sz="2800" b="1" dirty="0">
                <a:solidFill>
                  <a:schemeClr val="tx1"/>
                </a:solidFill>
              </a:rPr>
              <a:t>тона</a:t>
            </a:r>
            <a:r>
              <a:rPr lang="ru-RU" sz="2800" dirty="0">
                <a:solidFill>
                  <a:schemeClr val="tx1"/>
                </a:solidFill>
              </a:rPr>
              <a:t> подразделяют на 256 уровней. А для воспроизведения 256 уровней тона достаточно иметь размер ячейки растра 16х16 точек = 256.</a:t>
            </a:r>
          </a:p>
          <a:p>
            <a:endParaRPr lang="ru-RU" dirty="0"/>
          </a:p>
        </p:txBody>
      </p:sp>
      <p:sp>
        <p:nvSpPr>
          <p:cNvPr id="4" name="Заголовок 6"/>
          <p:cNvSpPr txBox="1">
            <a:spLocks/>
          </p:cNvSpPr>
          <p:nvPr/>
        </p:nvSpPr>
        <p:spPr>
          <a:xfrm>
            <a:off x="1043608" y="260648"/>
            <a:ext cx="5278176" cy="584775"/>
          </a:xfrm>
          <a:prstGeom prst="rect">
            <a:avLst/>
          </a:prstGeom>
          <a:noFill/>
        </p:spPr>
        <p:txBody>
          <a:bodyPr wrap="non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Методы растровой графики</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763688" y="1340768"/>
            <a:ext cx="6984776" cy="4392488"/>
          </a:xfrm>
        </p:spPr>
        <p:txBody>
          <a:bodyPr>
            <a:normAutofit/>
          </a:bodyPr>
          <a:lstStyle/>
          <a:p>
            <a:pPr algn="just"/>
            <a:r>
              <a:rPr lang="ru-RU" sz="2800" dirty="0" smtClean="0">
                <a:solidFill>
                  <a:schemeClr val="tx1"/>
                </a:solidFill>
              </a:rPr>
              <a:t>Качество </a:t>
            </a:r>
            <a:r>
              <a:rPr lang="ru-RU" sz="2800" dirty="0">
                <a:solidFill>
                  <a:schemeClr val="tx1"/>
                </a:solidFill>
              </a:rPr>
              <a:t>воспроизведения тоновых изображений принято оценивать так называемым </a:t>
            </a:r>
            <a:r>
              <a:rPr lang="ru-RU" sz="2800" b="1" dirty="0">
                <a:solidFill>
                  <a:schemeClr val="tx1"/>
                </a:solidFill>
              </a:rPr>
              <a:t>динамическим диапазоном</a:t>
            </a:r>
            <a:r>
              <a:rPr lang="ru-RU" sz="2800" dirty="0">
                <a:solidFill>
                  <a:schemeClr val="tx1"/>
                </a:solidFill>
              </a:rPr>
              <a:t>. Это относительная плотность, которая численно равна десятичному логарифму величины, обратной коэффициенту отражения</a:t>
            </a:r>
            <a:r>
              <a:rPr lang="ru-RU" sz="2800" dirty="0" smtClean="0">
                <a:solidFill>
                  <a:schemeClr val="tx1"/>
                </a:solidFill>
              </a:rPr>
              <a:t>.</a:t>
            </a:r>
          </a:p>
          <a:p>
            <a:endParaRPr lang="ru-RU" dirty="0"/>
          </a:p>
        </p:txBody>
      </p:sp>
      <p:sp>
        <p:nvSpPr>
          <p:cNvPr id="4" name="Заголовок 6"/>
          <p:cNvSpPr txBox="1">
            <a:spLocks/>
          </p:cNvSpPr>
          <p:nvPr/>
        </p:nvSpPr>
        <p:spPr>
          <a:xfrm>
            <a:off x="1043608" y="260648"/>
            <a:ext cx="5278176" cy="584775"/>
          </a:xfrm>
          <a:prstGeom prst="rect">
            <a:avLst/>
          </a:prstGeom>
          <a:noFill/>
        </p:spPr>
        <p:txBody>
          <a:bodyPr wrap="non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Методы растровой графики</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Прямоугольник 4"/>
          <p:cNvSpPr/>
          <p:nvPr/>
        </p:nvSpPr>
        <p:spPr>
          <a:xfrm>
            <a:off x="1187624" y="1412776"/>
            <a:ext cx="7488832" cy="2246769"/>
          </a:xfrm>
          <a:prstGeom prst="rect">
            <a:avLst/>
          </a:prstGeom>
        </p:spPr>
        <p:txBody>
          <a:bodyPr wrap="square">
            <a:spAutoFit/>
          </a:bodyPr>
          <a:lstStyle/>
          <a:p>
            <a:pPr algn="just"/>
            <a:r>
              <a:rPr lang="ru-RU" sz="2800" dirty="0" smtClean="0"/>
              <a:t>Необходимо отметить и такой факт, как </a:t>
            </a:r>
            <a:r>
              <a:rPr lang="ru-RU" sz="2800" i="1" dirty="0" smtClean="0"/>
              <a:t>влияние увеличения разрешения растровых иллюстраций на размер файла</a:t>
            </a:r>
            <a:r>
              <a:rPr lang="ru-RU" sz="2800" dirty="0" smtClean="0"/>
              <a:t>. </a:t>
            </a:r>
          </a:p>
          <a:p>
            <a:pPr algn="just"/>
            <a:r>
              <a:rPr lang="ru-RU" sz="2800" dirty="0" smtClean="0"/>
              <a:t>Так, слайд, оцифрованный с высоким разрешением может занимать от 45-50 Мбайт.</a:t>
            </a:r>
            <a:endParaRPr lang="ru-RU" sz="2800" dirty="0"/>
          </a:p>
        </p:txBody>
      </p:sp>
      <p:sp>
        <p:nvSpPr>
          <p:cNvPr id="6" name="Заголовок 6"/>
          <p:cNvSpPr txBox="1">
            <a:spLocks/>
          </p:cNvSpPr>
          <p:nvPr/>
        </p:nvSpPr>
        <p:spPr>
          <a:xfrm>
            <a:off x="1043608" y="260648"/>
            <a:ext cx="5278176" cy="584775"/>
          </a:xfrm>
          <a:prstGeom prst="rect">
            <a:avLst/>
          </a:prstGeom>
          <a:noFill/>
        </p:spPr>
        <p:txBody>
          <a:bodyPr wrap="non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Методы растровой графики</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39144" y="1025352"/>
            <a:ext cx="7704856" cy="5832648"/>
          </a:xfrm>
        </p:spPr>
        <p:txBody>
          <a:bodyPr>
            <a:normAutofit lnSpcReduction="10000"/>
          </a:bodyPr>
          <a:lstStyle/>
          <a:p>
            <a:pPr algn="just"/>
            <a:r>
              <a:rPr lang="ru-RU" sz="2800" b="1" dirty="0">
                <a:solidFill>
                  <a:schemeClr val="tx1"/>
                </a:solidFill>
              </a:rPr>
              <a:t>Недостатком растровой графики </a:t>
            </a:r>
            <a:r>
              <a:rPr lang="ru-RU" sz="2800" dirty="0">
                <a:solidFill>
                  <a:schemeClr val="tx1"/>
                </a:solidFill>
              </a:rPr>
              <a:t>является увеличение размера самих точек изображения при большом масштабе. </a:t>
            </a:r>
            <a:endParaRPr lang="ru-RU" sz="2800" dirty="0" smtClean="0">
              <a:solidFill>
                <a:schemeClr val="tx1"/>
              </a:solidFill>
            </a:endParaRPr>
          </a:p>
          <a:p>
            <a:pPr algn="just"/>
            <a:r>
              <a:rPr lang="ru-RU" sz="2800" dirty="0" smtClean="0">
                <a:solidFill>
                  <a:schemeClr val="tx1"/>
                </a:solidFill>
              </a:rPr>
              <a:t>В </a:t>
            </a:r>
            <a:r>
              <a:rPr lang="ru-RU" sz="2800" dirty="0">
                <a:solidFill>
                  <a:schemeClr val="tx1"/>
                </a:solidFill>
              </a:rPr>
              <a:t>этом случае используют либо </a:t>
            </a:r>
            <a:r>
              <a:rPr lang="ru-RU" sz="2800" i="1" u="sng" dirty="0">
                <a:solidFill>
                  <a:schemeClr val="tx1"/>
                </a:solidFill>
              </a:rPr>
              <a:t>метод стохастического растра</a:t>
            </a:r>
            <a:r>
              <a:rPr lang="ru-RU" sz="2800" dirty="0">
                <a:solidFill>
                  <a:schemeClr val="tx1"/>
                </a:solidFill>
              </a:rPr>
              <a:t>. Либо заранее </a:t>
            </a:r>
            <a:r>
              <a:rPr lang="ru-RU" sz="2800" i="1" u="sng" dirty="0">
                <a:solidFill>
                  <a:schemeClr val="tx1"/>
                </a:solidFill>
              </a:rPr>
              <a:t>оцифровывают оригинал</a:t>
            </a:r>
            <a:r>
              <a:rPr lang="ru-RU" sz="2800" dirty="0">
                <a:solidFill>
                  <a:schemeClr val="tx1"/>
                </a:solidFill>
              </a:rPr>
              <a:t>, с учетом разрешения достаточного для качественной визуализации при масштабировании. </a:t>
            </a:r>
            <a:endParaRPr lang="ru-RU" sz="2800" dirty="0" smtClean="0">
              <a:solidFill>
                <a:schemeClr val="tx1"/>
              </a:solidFill>
            </a:endParaRPr>
          </a:p>
          <a:p>
            <a:pPr algn="just"/>
            <a:r>
              <a:rPr lang="ru-RU" sz="2800" dirty="0" smtClean="0">
                <a:solidFill>
                  <a:schemeClr val="tx1"/>
                </a:solidFill>
              </a:rPr>
              <a:t>А </a:t>
            </a:r>
            <a:r>
              <a:rPr lang="ru-RU" sz="2800" dirty="0">
                <a:solidFill>
                  <a:schemeClr val="tx1"/>
                </a:solidFill>
              </a:rPr>
              <a:t>также используют метод </a:t>
            </a:r>
            <a:r>
              <a:rPr lang="ru-RU" sz="2800" i="1" u="sng" dirty="0">
                <a:solidFill>
                  <a:schemeClr val="tx1"/>
                </a:solidFill>
              </a:rPr>
              <a:t>интерполяции</a:t>
            </a:r>
            <a:r>
              <a:rPr lang="ru-RU" sz="2800" dirty="0">
                <a:solidFill>
                  <a:schemeClr val="tx1"/>
                </a:solidFill>
              </a:rPr>
              <a:t>. Он заключается в том, что при масштабировании происходит не увеличение размера точек изображения, а добавление промежуточных точек.</a:t>
            </a:r>
          </a:p>
          <a:p>
            <a:endParaRPr lang="ru-RU" dirty="0"/>
          </a:p>
        </p:txBody>
      </p:sp>
      <p:sp>
        <p:nvSpPr>
          <p:cNvPr id="4" name="TextBox 3"/>
          <p:cNvSpPr txBox="1"/>
          <p:nvPr/>
        </p:nvSpPr>
        <p:spPr>
          <a:xfrm>
            <a:off x="1691680" y="188640"/>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115616" y="1052736"/>
            <a:ext cx="8028384" cy="5805264"/>
          </a:xfrm>
        </p:spPr>
        <p:txBody>
          <a:bodyPr>
            <a:normAutofit fontScale="92500"/>
          </a:bodyPr>
          <a:lstStyle/>
          <a:p>
            <a:pPr algn="just"/>
            <a:r>
              <a:rPr lang="ru-RU" sz="2800" dirty="0">
                <a:solidFill>
                  <a:schemeClr val="tx1"/>
                </a:solidFill>
              </a:rPr>
              <a:t>Популярными пакетами двумерной живописи являются: </a:t>
            </a:r>
            <a:r>
              <a:rPr lang="en-US" sz="2800" b="1" dirty="0">
                <a:solidFill>
                  <a:schemeClr val="tx1"/>
                </a:solidFill>
              </a:rPr>
              <a:t>Painter</a:t>
            </a:r>
            <a:r>
              <a:rPr lang="ru-RU" sz="2800" b="1" dirty="0">
                <a:solidFill>
                  <a:schemeClr val="tx1"/>
                </a:solidFill>
              </a:rPr>
              <a:t>, </a:t>
            </a:r>
            <a:r>
              <a:rPr lang="en-US" sz="2800" b="1" dirty="0">
                <a:solidFill>
                  <a:schemeClr val="tx1"/>
                </a:solidFill>
              </a:rPr>
              <a:t>FreeHand</a:t>
            </a:r>
            <a:r>
              <a:rPr lang="ru-RU" sz="2800" b="1" dirty="0">
                <a:solidFill>
                  <a:schemeClr val="tx1"/>
                </a:solidFill>
              </a:rPr>
              <a:t>, </a:t>
            </a:r>
            <a:r>
              <a:rPr lang="en-US" sz="2800" b="1" dirty="0" smtClean="0">
                <a:solidFill>
                  <a:schemeClr val="tx1"/>
                </a:solidFill>
              </a:rPr>
              <a:t>Adobe</a:t>
            </a:r>
            <a:r>
              <a:rPr lang="ru-RU" sz="2800" b="1" dirty="0" smtClean="0">
                <a:solidFill>
                  <a:schemeClr val="tx1"/>
                </a:solidFill>
              </a:rPr>
              <a:t> </a:t>
            </a:r>
            <a:r>
              <a:rPr lang="en-US" sz="2800" b="1" dirty="0" err="1" smtClean="0">
                <a:solidFill>
                  <a:schemeClr val="tx1"/>
                </a:solidFill>
              </a:rPr>
              <a:t>Fotoshop</a:t>
            </a:r>
            <a:r>
              <a:rPr lang="ru-RU" sz="2800" b="1" dirty="0">
                <a:solidFill>
                  <a:schemeClr val="tx1"/>
                </a:solidFill>
              </a:rPr>
              <a:t>, </a:t>
            </a:r>
            <a:r>
              <a:rPr lang="en-US" sz="2800" b="1" dirty="0">
                <a:solidFill>
                  <a:schemeClr val="tx1"/>
                </a:solidFill>
              </a:rPr>
              <a:t>Fauve Matisse</a:t>
            </a:r>
            <a:r>
              <a:rPr lang="ru-RU" sz="2800" b="1" dirty="0">
                <a:solidFill>
                  <a:schemeClr val="tx1"/>
                </a:solidFill>
              </a:rPr>
              <a:t>.</a:t>
            </a:r>
            <a:r>
              <a:rPr lang="ru-RU" sz="2800" dirty="0">
                <a:solidFill>
                  <a:schemeClr val="tx1"/>
                </a:solidFill>
              </a:rPr>
              <a:t> </a:t>
            </a:r>
            <a:endParaRPr lang="ru-RU" sz="2800" dirty="0" smtClean="0">
              <a:solidFill>
                <a:schemeClr val="tx1"/>
              </a:solidFill>
            </a:endParaRPr>
          </a:p>
          <a:p>
            <a:pPr algn="just"/>
            <a:r>
              <a:rPr lang="ru-RU" sz="2800" dirty="0" smtClean="0">
                <a:solidFill>
                  <a:schemeClr val="tx1"/>
                </a:solidFill>
              </a:rPr>
              <a:t>Пакет </a:t>
            </a:r>
            <a:r>
              <a:rPr lang="en-US" sz="2800" b="1" dirty="0">
                <a:solidFill>
                  <a:schemeClr val="tx1"/>
                </a:solidFill>
              </a:rPr>
              <a:t>Painter</a:t>
            </a:r>
            <a:r>
              <a:rPr lang="ru-RU" sz="2800" dirty="0">
                <a:solidFill>
                  <a:schemeClr val="tx1"/>
                </a:solidFill>
              </a:rPr>
              <a:t> имеет достаточно широкий спектр средств рисования и работы с цветом. Позволяет моделировать различные инструменты (карандаш, кисть, перо, уголь, аэрограф и др.), позволяет имитировать материалы (акварель, масло, тушь), позволяет добиться эффекта натуральной среды.</a:t>
            </a:r>
          </a:p>
          <a:p>
            <a:pPr algn="just"/>
            <a:r>
              <a:rPr lang="ru-RU" sz="2800" dirty="0">
                <a:solidFill>
                  <a:schemeClr val="tx1"/>
                </a:solidFill>
              </a:rPr>
              <a:t>Программа </a:t>
            </a:r>
            <a:r>
              <a:rPr lang="en-US" sz="2800" b="1" dirty="0">
                <a:solidFill>
                  <a:schemeClr val="tx1"/>
                </a:solidFill>
              </a:rPr>
              <a:t>FreeHand</a:t>
            </a:r>
            <a:r>
              <a:rPr lang="ru-RU" sz="2800" dirty="0">
                <a:solidFill>
                  <a:schemeClr val="tx1"/>
                </a:solidFill>
              </a:rPr>
              <a:t> имеет богатые средства редактирования изображения и текста, имеет библиотеку спецэффектов, набор инструментов для работы с цветом.</a:t>
            </a:r>
          </a:p>
          <a:p>
            <a:endParaRPr lang="ru-RU" dirty="0"/>
          </a:p>
        </p:txBody>
      </p:sp>
      <p:sp>
        <p:nvSpPr>
          <p:cNvPr id="4" name="TextBox 3"/>
          <p:cNvSpPr txBox="1"/>
          <p:nvPr/>
        </p:nvSpPr>
        <p:spPr>
          <a:xfrm>
            <a:off x="1115616" y="188640"/>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99592" y="980728"/>
            <a:ext cx="7920880" cy="5256584"/>
          </a:xfrm>
        </p:spPr>
        <p:txBody>
          <a:bodyPr>
            <a:normAutofit/>
          </a:bodyPr>
          <a:lstStyle/>
          <a:p>
            <a:pPr algn="just"/>
            <a:r>
              <a:rPr lang="ru-RU" sz="2800" dirty="0">
                <a:solidFill>
                  <a:schemeClr val="tx1"/>
                </a:solidFill>
              </a:rPr>
              <a:t>Особое место среди пакетов данного класса занимает программа </a:t>
            </a:r>
            <a:r>
              <a:rPr lang="en-US" sz="2800" b="1" dirty="0">
                <a:solidFill>
                  <a:schemeClr val="tx1"/>
                </a:solidFill>
              </a:rPr>
              <a:t>Adobe </a:t>
            </a:r>
            <a:r>
              <a:rPr lang="en-US" sz="2800" b="1" dirty="0" err="1">
                <a:solidFill>
                  <a:schemeClr val="tx1"/>
                </a:solidFill>
              </a:rPr>
              <a:t>Fotoshoop</a:t>
            </a:r>
            <a:r>
              <a:rPr lang="ru-RU" sz="2800" dirty="0">
                <a:solidFill>
                  <a:schemeClr val="tx1"/>
                </a:solidFill>
              </a:rPr>
              <a:t>. Является по сути некоторым стандартом в компьютерной графике. Необходимо отметить, что данная программа в основном ориентирована не на создание, а на редактирование изображения.</a:t>
            </a:r>
          </a:p>
          <a:p>
            <a:pPr algn="just"/>
            <a:r>
              <a:rPr lang="ru-RU" sz="2800" dirty="0">
                <a:solidFill>
                  <a:schemeClr val="tx1"/>
                </a:solidFill>
              </a:rPr>
              <a:t>Растровая графика представляет изображение в виде точек, которые получили название </a:t>
            </a:r>
            <a:r>
              <a:rPr lang="ru-RU" sz="2800" b="1" dirty="0">
                <a:solidFill>
                  <a:schemeClr val="tx1"/>
                </a:solidFill>
              </a:rPr>
              <a:t>пиксель</a:t>
            </a:r>
            <a:r>
              <a:rPr lang="ru-RU" sz="2800" dirty="0">
                <a:solidFill>
                  <a:schemeClr val="tx1"/>
                </a:solidFill>
              </a:rPr>
              <a:t>. При большом увеличении растрового изображение выглядит как мозаика (сетка). </a:t>
            </a:r>
            <a:endParaRPr lang="ru-RU" sz="2800" dirty="0" smtClean="0">
              <a:solidFill>
                <a:schemeClr val="tx1"/>
              </a:solidFill>
            </a:endParaRPr>
          </a:p>
          <a:p>
            <a:pPr algn="just"/>
            <a:endParaRPr lang="ru-RU" sz="3000" dirty="0">
              <a:solidFill>
                <a:schemeClr val="tx1"/>
              </a:solidFill>
            </a:endParaRPr>
          </a:p>
          <a:p>
            <a:endParaRPr lang="ru-RU" dirty="0"/>
          </a:p>
        </p:txBody>
      </p:sp>
      <p:sp>
        <p:nvSpPr>
          <p:cNvPr id="4" name="TextBox 3"/>
          <p:cNvSpPr txBox="1"/>
          <p:nvPr/>
        </p:nvSpPr>
        <p:spPr>
          <a:xfrm>
            <a:off x="1115616" y="260648"/>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extBox 4"/>
          <p:cNvSpPr txBox="1"/>
          <p:nvPr/>
        </p:nvSpPr>
        <p:spPr>
          <a:xfrm>
            <a:off x="1115616" y="260648"/>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
        <p:nvSpPr>
          <p:cNvPr id="6" name="Прямоугольник 5"/>
          <p:cNvSpPr/>
          <p:nvPr/>
        </p:nvSpPr>
        <p:spPr>
          <a:xfrm>
            <a:off x="1259632" y="1124744"/>
            <a:ext cx="7344816" cy="4093428"/>
          </a:xfrm>
          <a:prstGeom prst="rect">
            <a:avLst/>
          </a:prstGeom>
        </p:spPr>
        <p:txBody>
          <a:bodyPr wrap="square">
            <a:spAutoFit/>
          </a:bodyPr>
          <a:lstStyle/>
          <a:p>
            <a:r>
              <a:rPr lang="ru-RU" sz="2800" dirty="0" smtClean="0"/>
              <a:t>Сетка получила название </a:t>
            </a:r>
            <a:r>
              <a:rPr lang="ru-RU" sz="2800" b="1" dirty="0" smtClean="0"/>
              <a:t>растровой карты</a:t>
            </a:r>
            <a:r>
              <a:rPr lang="ru-RU" sz="2800" dirty="0" smtClean="0"/>
              <a:t>. В случае масштабирования подобных изображений появляются искажения в виде ступенек. </a:t>
            </a:r>
          </a:p>
          <a:p>
            <a:r>
              <a:rPr lang="ru-RU" sz="2800" dirty="0" smtClean="0"/>
              <a:t>Эти искажения можно частично убрать (для этого существует ряд приемов), при этом редактируются не конкретные объекты и контуры, а составляющие их группы </a:t>
            </a:r>
            <a:r>
              <a:rPr lang="ru-RU" sz="2800" dirty="0" err="1" smtClean="0"/>
              <a:t>пикселов</a:t>
            </a:r>
            <a:r>
              <a:rPr lang="ru-RU" sz="2800" dirty="0" smtClean="0"/>
              <a:t>.</a:t>
            </a:r>
            <a:endParaRPr lang="ru-RU" sz="2800"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99592" y="980728"/>
            <a:ext cx="8244408" cy="5877272"/>
          </a:xfrm>
        </p:spPr>
        <p:txBody>
          <a:bodyPr>
            <a:normAutofit fontScale="92500"/>
          </a:bodyPr>
          <a:lstStyle/>
          <a:p>
            <a:pPr algn="just"/>
            <a:r>
              <a:rPr lang="ru-RU" sz="2800" dirty="0">
                <a:solidFill>
                  <a:schemeClr val="tx1"/>
                </a:solidFill>
              </a:rPr>
              <a:t>Существует большое количество способов создания растровых изображений как </a:t>
            </a:r>
            <a:r>
              <a:rPr lang="ru-RU" sz="2800" dirty="0" smtClean="0">
                <a:solidFill>
                  <a:schemeClr val="tx1"/>
                </a:solidFill>
              </a:rPr>
              <a:t>аппаратных </a:t>
            </a:r>
            <a:r>
              <a:rPr lang="ru-RU" sz="2800" dirty="0">
                <a:solidFill>
                  <a:schemeClr val="tx1"/>
                </a:solidFill>
              </a:rPr>
              <a:t>так и </a:t>
            </a:r>
            <a:r>
              <a:rPr lang="ru-RU" sz="2800" dirty="0" smtClean="0">
                <a:solidFill>
                  <a:schemeClr val="tx1"/>
                </a:solidFill>
              </a:rPr>
              <a:t>программных. Это</a:t>
            </a:r>
            <a:r>
              <a:rPr lang="ru-RU" sz="2800" dirty="0">
                <a:solidFill>
                  <a:schemeClr val="tx1"/>
                </a:solidFill>
              </a:rPr>
              <a:t>: </a:t>
            </a:r>
            <a:endParaRPr lang="ru-RU" sz="2800" dirty="0" smtClean="0">
              <a:solidFill>
                <a:schemeClr val="tx1"/>
              </a:solidFill>
            </a:endParaRPr>
          </a:p>
          <a:p>
            <a:pPr algn="just">
              <a:buFont typeface="Wingdings" pitchFamily="2" charset="2"/>
              <a:buChar char="ü"/>
            </a:pPr>
            <a:r>
              <a:rPr lang="ru-RU" sz="2800" dirty="0" smtClean="0">
                <a:solidFill>
                  <a:schemeClr val="tx1"/>
                </a:solidFill>
              </a:rPr>
              <a:t>сканеры</a:t>
            </a:r>
            <a:r>
              <a:rPr lang="ru-RU" sz="2800" dirty="0">
                <a:solidFill>
                  <a:schemeClr val="tx1"/>
                </a:solidFill>
              </a:rPr>
              <a:t>, </a:t>
            </a:r>
            <a:endParaRPr lang="ru-RU" sz="2800" dirty="0" smtClean="0">
              <a:solidFill>
                <a:schemeClr val="tx1"/>
              </a:solidFill>
            </a:endParaRPr>
          </a:p>
          <a:p>
            <a:pPr algn="just">
              <a:buFont typeface="Wingdings" pitchFamily="2" charset="2"/>
              <a:buChar char="ü"/>
            </a:pPr>
            <a:r>
              <a:rPr lang="ru-RU" sz="2800" dirty="0" smtClean="0">
                <a:solidFill>
                  <a:schemeClr val="tx1"/>
                </a:solidFill>
              </a:rPr>
              <a:t>цифровые </a:t>
            </a:r>
            <a:r>
              <a:rPr lang="ru-RU" sz="2800" dirty="0">
                <a:solidFill>
                  <a:schemeClr val="tx1"/>
                </a:solidFill>
              </a:rPr>
              <a:t>камеры, </a:t>
            </a:r>
            <a:endParaRPr lang="ru-RU" sz="2800" dirty="0" smtClean="0">
              <a:solidFill>
                <a:schemeClr val="tx1"/>
              </a:solidFill>
            </a:endParaRPr>
          </a:p>
          <a:p>
            <a:pPr algn="just">
              <a:buFont typeface="Wingdings" pitchFamily="2" charset="2"/>
              <a:buChar char="ü"/>
            </a:pPr>
            <a:r>
              <a:rPr lang="ru-RU" sz="2800" dirty="0" err="1" smtClean="0">
                <a:solidFill>
                  <a:schemeClr val="tx1"/>
                </a:solidFill>
              </a:rPr>
              <a:t>видиосъемка</a:t>
            </a:r>
            <a:r>
              <a:rPr lang="ru-RU" sz="2800" dirty="0">
                <a:solidFill>
                  <a:schemeClr val="tx1"/>
                </a:solidFill>
              </a:rPr>
              <a:t>, </a:t>
            </a:r>
            <a:endParaRPr lang="ru-RU" sz="2800" dirty="0" smtClean="0">
              <a:solidFill>
                <a:schemeClr val="tx1"/>
              </a:solidFill>
            </a:endParaRPr>
          </a:p>
          <a:p>
            <a:pPr algn="just">
              <a:buFont typeface="Wingdings" pitchFamily="2" charset="2"/>
              <a:buChar char="ü"/>
            </a:pPr>
            <a:r>
              <a:rPr lang="ru-RU" sz="2800" dirty="0" smtClean="0">
                <a:solidFill>
                  <a:schemeClr val="tx1"/>
                </a:solidFill>
              </a:rPr>
              <a:t>программы </a:t>
            </a:r>
            <a:r>
              <a:rPr lang="ru-RU" sz="2800" dirty="0">
                <a:solidFill>
                  <a:schemeClr val="tx1"/>
                </a:solidFill>
              </a:rPr>
              <a:t>генерации текстур и узоров, </a:t>
            </a:r>
            <a:endParaRPr lang="ru-RU" sz="2800" dirty="0" smtClean="0">
              <a:solidFill>
                <a:schemeClr val="tx1"/>
              </a:solidFill>
            </a:endParaRPr>
          </a:p>
          <a:p>
            <a:pPr algn="just">
              <a:buFont typeface="Wingdings" pitchFamily="2" charset="2"/>
              <a:buChar char="ü"/>
            </a:pPr>
            <a:r>
              <a:rPr lang="ru-RU" sz="2800" dirty="0" smtClean="0">
                <a:solidFill>
                  <a:schemeClr val="tx1"/>
                </a:solidFill>
              </a:rPr>
              <a:t>графические </a:t>
            </a:r>
            <a:r>
              <a:rPr lang="ru-RU" sz="2800" dirty="0">
                <a:solidFill>
                  <a:schemeClr val="tx1"/>
                </a:solidFill>
              </a:rPr>
              <a:t>редакторы, </a:t>
            </a:r>
            <a:endParaRPr lang="ru-RU" sz="2800" dirty="0" smtClean="0">
              <a:solidFill>
                <a:schemeClr val="tx1"/>
              </a:solidFill>
            </a:endParaRPr>
          </a:p>
          <a:p>
            <a:pPr algn="just">
              <a:buFont typeface="Wingdings" pitchFamily="2" charset="2"/>
              <a:buChar char="ü"/>
            </a:pPr>
            <a:r>
              <a:rPr lang="ru-RU" sz="2800" dirty="0" smtClean="0">
                <a:solidFill>
                  <a:schemeClr val="tx1"/>
                </a:solidFill>
              </a:rPr>
              <a:t>анимационные </a:t>
            </a:r>
            <a:r>
              <a:rPr lang="ru-RU" sz="2800" dirty="0">
                <a:solidFill>
                  <a:schemeClr val="tx1"/>
                </a:solidFill>
              </a:rPr>
              <a:t>программы, </a:t>
            </a:r>
            <a:endParaRPr lang="ru-RU" sz="2800" dirty="0" smtClean="0">
              <a:solidFill>
                <a:schemeClr val="tx1"/>
              </a:solidFill>
            </a:endParaRPr>
          </a:p>
          <a:p>
            <a:pPr algn="just">
              <a:buFont typeface="Wingdings" pitchFamily="2" charset="2"/>
              <a:buChar char="ü"/>
            </a:pPr>
            <a:r>
              <a:rPr lang="ru-RU" sz="2800" dirty="0" smtClean="0">
                <a:solidFill>
                  <a:schemeClr val="tx1"/>
                </a:solidFill>
              </a:rPr>
              <a:t>программы </a:t>
            </a:r>
            <a:r>
              <a:rPr lang="ru-RU" sz="2800" dirty="0">
                <a:solidFill>
                  <a:schemeClr val="tx1"/>
                </a:solidFill>
              </a:rPr>
              <a:t>для создания трехмерных изображений, </a:t>
            </a:r>
            <a:endParaRPr lang="ru-RU" sz="2800" dirty="0" smtClean="0">
              <a:solidFill>
                <a:schemeClr val="tx1"/>
              </a:solidFill>
            </a:endParaRPr>
          </a:p>
          <a:p>
            <a:pPr algn="just">
              <a:buFont typeface="Wingdings" pitchFamily="2" charset="2"/>
              <a:buChar char="ü"/>
            </a:pPr>
            <a:r>
              <a:rPr lang="ru-RU" sz="2800" dirty="0" smtClean="0">
                <a:solidFill>
                  <a:schemeClr val="tx1"/>
                </a:solidFill>
              </a:rPr>
              <a:t>программы </a:t>
            </a:r>
            <a:r>
              <a:rPr lang="ru-RU" sz="2800" dirty="0">
                <a:solidFill>
                  <a:schemeClr val="tx1"/>
                </a:solidFill>
              </a:rPr>
              <a:t>копирования фрагментов экрана.</a:t>
            </a:r>
          </a:p>
          <a:p>
            <a:endParaRPr lang="ru-RU" dirty="0"/>
          </a:p>
        </p:txBody>
      </p:sp>
      <p:sp>
        <p:nvSpPr>
          <p:cNvPr id="4" name="TextBox 3"/>
          <p:cNvSpPr txBox="1"/>
          <p:nvPr/>
        </p:nvSpPr>
        <p:spPr>
          <a:xfrm>
            <a:off x="1115616" y="260648"/>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Заголовок 6"/>
          <p:cNvSpPr txBox="1">
            <a:spLocks noGrp="1"/>
          </p:cNvSpPr>
          <p:nvPr>
            <p:ph type="title"/>
          </p:nvPr>
        </p:nvSpPr>
        <p:spPr>
          <a:xfrm>
            <a:off x="1435608" y="553433"/>
            <a:ext cx="4558427" cy="584775"/>
          </a:xfrm>
          <a:prstGeom prst="rect">
            <a:avLst/>
          </a:prstGeom>
          <a:noFill/>
        </p:spPr>
        <p:txBody>
          <a:bodyPr wrap="none" rtlCol="0">
            <a:spAutoFit/>
          </a:bodyPr>
          <a:lstStyle/>
          <a:p>
            <a:r>
              <a:rPr lang="ru-RU" sz="3200" b="1" dirty="0" smtClean="0">
                <a:solidFill>
                  <a:schemeClr val="tx1"/>
                </a:solidFill>
              </a:rPr>
              <a:t>Компьютерная графика</a:t>
            </a:r>
            <a:endParaRPr lang="ru-RU" sz="3200" dirty="0"/>
          </a:p>
        </p:txBody>
      </p:sp>
      <p:sp>
        <p:nvSpPr>
          <p:cNvPr id="3" name="Подзаголовок 2"/>
          <p:cNvSpPr>
            <a:spLocks noGrp="1"/>
          </p:cNvSpPr>
          <p:nvPr>
            <p:ph type="subTitle" idx="4294967295"/>
          </p:nvPr>
        </p:nvSpPr>
        <p:spPr>
          <a:xfrm>
            <a:off x="611561" y="1196975"/>
            <a:ext cx="8532440" cy="5472113"/>
          </a:xfrm>
        </p:spPr>
        <p:txBody>
          <a:bodyPr>
            <a:normAutofit fontScale="85000" lnSpcReduction="10000"/>
          </a:bodyPr>
          <a:lstStyle/>
          <a:p>
            <a:pPr algn="just">
              <a:buNone/>
            </a:pPr>
            <a:r>
              <a:rPr lang="ru-RU" sz="3000" b="1" dirty="0">
                <a:solidFill>
                  <a:schemeClr val="tx1"/>
                </a:solidFill>
              </a:rPr>
              <a:t>Компьютерная графика – </a:t>
            </a:r>
            <a:r>
              <a:rPr lang="ru-RU" sz="3000" dirty="0">
                <a:solidFill>
                  <a:schemeClr val="tx1"/>
                </a:solidFill>
              </a:rPr>
              <a:t>это </a:t>
            </a:r>
            <a:r>
              <a:rPr lang="ru-RU" sz="3000" dirty="0" smtClean="0">
                <a:solidFill>
                  <a:schemeClr val="tx1"/>
                </a:solidFill>
              </a:rPr>
              <a:t>область, </a:t>
            </a:r>
            <a:r>
              <a:rPr lang="ru-RU" sz="3000" dirty="0">
                <a:solidFill>
                  <a:schemeClr val="tx1"/>
                </a:solidFill>
              </a:rPr>
              <a:t>изучающая методы и средства создания и обработки изображений с помощью программно-аппаратных комплексов</a:t>
            </a:r>
            <a:r>
              <a:rPr lang="ru-RU" sz="3000" dirty="0" smtClean="0">
                <a:solidFill>
                  <a:schemeClr val="tx1"/>
                </a:solidFill>
              </a:rPr>
              <a:t>.</a:t>
            </a:r>
          </a:p>
          <a:p>
            <a:pPr algn="just">
              <a:buNone/>
            </a:pPr>
            <a:r>
              <a:rPr lang="ru-RU" sz="3000" dirty="0" smtClean="0">
                <a:solidFill>
                  <a:schemeClr val="tx1"/>
                </a:solidFill>
              </a:rPr>
              <a:t> </a:t>
            </a:r>
            <a:r>
              <a:rPr lang="ru-RU" sz="3000" dirty="0">
                <a:solidFill>
                  <a:schemeClr val="tx1"/>
                </a:solidFill>
              </a:rPr>
              <a:t>Компьютерная графика охватывает все виды и формы представления изображений. Она применяется в самых разных сферах человеческой деятельности.</a:t>
            </a:r>
          </a:p>
          <a:p>
            <a:pPr algn="just">
              <a:buNone/>
            </a:pPr>
            <a:r>
              <a:rPr lang="ru-RU" sz="3000" dirty="0">
                <a:solidFill>
                  <a:schemeClr val="tx1"/>
                </a:solidFill>
              </a:rPr>
              <a:t>Геодезисты и картографы, полиграфисты и астрономы, конструкторы и архитекторы, дизайнеры, чертежники, модельеры, создатели рекламы, компьютерных игр и обучающих программ, медики, кинематографисты – это список тех, кому необходима возможность работы с изображением.</a:t>
            </a:r>
          </a:p>
          <a:p>
            <a:endParaRPr lang="ru-RU"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907704" y="1124744"/>
            <a:ext cx="6696744" cy="4176464"/>
          </a:xfrm>
        </p:spPr>
        <p:txBody>
          <a:bodyPr>
            <a:normAutofit fontScale="77500" lnSpcReduction="20000"/>
          </a:bodyPr>
          <a:lstStyle/>
          <a:p>
            <a:pPr algn="just"/>
            <a:r>
              <a:rPr lang="ru-RU" sz="3700" dirty="0"/>
              <a:t>Программы, которые предназначены для работы с растровой графикой можно условно разделить на несколько классов:</a:t>
            </a:r>
          </a:p>
          <a:p>
            <a:pPr lvl="0" algn="just">
              <a:buFont typeface="Wingdings" pitchFamily="2" charset="2"/>
              <a:buChar char="ü"/>
            </a:pPr>
            <a:r>
              <a:rPr lang="ru-RU" sz="3700" dirty="0"/>
              <a:t>Средства создания растровых изображений: </a:t>
            </a:r>
            <a:r>
              <a:rPr lang="en-US" sz="3700" b="1" dirty="0"/>
              <a:t>MS Paint</a:t>
            </a:r>
            <a:r>
              <a:rPr lang="ru-RU" sz="3700" b="1" dirty="0"/>
              <a:t>, </a:t>
            </a:r>
            <a:r>
              <a:rPr lang="en-US" sz="3700" b="1" dirty="0"/>
              <a:t>Corel Painter</a:t>
            </a:r>
            <a:r>
              <a:rPr lang="ru-RU" sz="3700" b="1" dirty="0"/>
              <a:t>, </a:t>
            </a:r>
            <a:r>
              <a:rPr lang="en-US" sz="3700" b="1" dirty="0"/>
              <a:t>Fauve </a:t>
            </a:r>
            <a:r>
              <a:rPr lang="en-US" sz="3700" b="1" dirty="0" err="1"/>
              <a:t>Mattise</a:t>
            </a:r>
            <a:r>
              <a:rPr lang="ru-RU" sz="3700" dirty="0"/>
              <a:t>.</a:t>
            </a:r>
          </a:p>
          <a:p>
            <a:pPr lvl="0" algn="just">
              <a:buFont typeface="Wingdings" pitchFamily="2" charset="2"/>
              <a:buChar char="ü"/>
            </a:pPr>
            <a:r>
              <a:rPr lang="en-US" sz="3700" dirty="0" err="1"/>
              <a:t>Средства</a:t>
            </a:r>
            <a:r>
              <a:rPr lang="en-US" sz="3700" dirty="0"/>
              <a:t> </a:t>
            </a:r>
            <a:r>
              <a:rPr lang="en-US" sz="3700" dirty="0" err="1"/>
              <a:t>обработки</a:t>
            </a:r>
            <a:r>
              <a:rPr lang="en-US" sz="3700" dirty="0"/>
              <a:t> </a:t>
            </a:r>
            <a:r>
              <a:rPr lang="en-US" sz="3700" dirty="0" err="1"/>
              <a:t>изображений</a:t>
            </a:r>
            <a:r>
              <a:rPr lang="en-US" sz="3700" dirty="0"/>
              <a:t>: </a:t>
            </a:r>
            <a:r>
              <a:rPr lang="en-US" sz="3700" b="1" dirty="0"/>
              <a:t>Adobe </a:t>
            </a:r>
            <a:r>
              <a:rPr lang="en-US" sz="3700" b="1" dirty="0" err="1"/>
              <a:t>Photosop</a:t>
            </a:r>
            <a:r>
              <a:rPr lang="en-US" sz="3700" b="1" dirty="0"/>
              <a:t>, Corel Photo-Paint, Paint Shop Pro, PhotoDraw</a:t>
            </a:r>
            <a:r>
              <a:rPr lang="en-US" sz="3700" dirty="0"/>
              <a:t>.</a:t>
            </a:r>
            <a:endParaRPr lang="ru-RU" sz="3700" dirty="0"/>
          </a:p>
          <a:p>
            <a:endParaRPr lang="ru-RU" dirty="0"/>
          </a:p>
        </p:txBody>
      </p:sp>
      <p:sp>
        <p:nvSpPr>
          <p:cNvPr id="4" name="TextBox 3"/>
          <p:cNvSpPr txBox="1"/>
          <p:nvPr/>
        </p:nvSpPr>
        <p:spPr>
          <a:xfrm>
            <a:off x="1115616" y="260648"/>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979712" y="908720"/>
            <a:ext cx="6984776" cy="4608512"/>
          </a:xfrm>
        </p:spPr>
        <p:txBody>
          <a:bodyPr>
            <a:normAutofit fontScale="85000" lnSpcReduction="20000"/>
          </a:bodyPr>
          <a:lstStyle/>
          <a:p>
            <a:pPr lvl="0" algn="just">
              <a:buFont typeface="Wingdings" pitchFamily="2" charset="2"/>
              <a:buChar char="ü"/>
            </a:pPr>
            <a:r>
              <a:rPr lang="ru-RU" sz="3400" dirty="0" smtClean="0"/>
              <a:t>Средства </a:t>
            </a:r>
            <a:r>
              <a:rPr lang="ru-RU" sz="3400" dirty="0"/>
              <a:t>захвата экрана. Это возможность копирования картинки изображения на экране с помощью клавиши </a:t>
            </a:r>
            <a:r>
              <a:rPr lang="en-US" sz="3400" b="1" dirty="0"/>
              <a:t>Print Screen</a:t>
            </a:r>
            <a:r>
              <a:rPr lang="ru-RU" sz="3400" b="1" dirty="0"/>
              <a:t> </a:t>
            </a:r>
            <a:r>
              <a:rPr lang="ru-RU" sz="3400" dirty="0"/>
              <a:t>и специальные программы типа </a:t>
            </a:r>
            <a:r>
              <a:rPr lang="en-US" sz="3400" b="1" dirty="0"/>
              <a:t>Corel Capture</a:t>
            </a:r>
            <a:r>
              <a:rPr lang="ru-RU" sz="3400" dirty="0"/>
              <a:t>.</a:t>
            </a:r>
          </a:p>
          <a:p>
            <a:pPr lvl="0" algn="just">
              <a:buFont typeface="Wingdings" pitchFamily="2" charset="2"/>
              <a:buChar char="ü"/>
            </a:pPr>
            <a:r>
              <a:rPr lang="ru-RU" sz="3400" dirty="0"/>
              <a:t>Средства каталогизации изображений: </a:t>
            </a:r>
            <a:r>
              <a:rPr lang="en-US" sz="3400" b="1" dirty="0"/>
              <a:t>MS Imaging</a:t>
            </a:r>
            <a:r>
              <a:rPr lang="ru-RU" sz="3400" dirty="0"/>
              <a:t>, </a:t>
            </a:r>
            <a:r>
              <a:rPr lang="en-US" sz="3400" b="1" dirty="0"/>
              <a:t>Canto </a:t>
            </a:r>
            <a:r>
              <a:rPr lang="en-US" sz="3400" b="1" dirty="0" err="1"/>
              <a:t>Gamulas</a:t>
            </a:r>
            <a:r>
              <a:rPr lang="en-US" sz="3400" b="1" dirty="0"/>
              <a:t> Desktop</a:t>
            </a:r>
            <a:r>
              <a:rPr lang="ru-RU" sz="3400" dirty="0"/>
              <a:t>, которые предназначены для создания графических баз данных в виде архивов изображений и фотографий с целью экономии времени на поиск и отбор иллюстраций.</a:t>
            </a:r>
          </a:p>
          <a:p>
            <a:endParaRPr lang="ru-RU" dirty="0"/>
          </a:p>
        </p:txBody>
      </p:sp>
      <p:sp>
        <p:nvSpPr>
          <p:cNvPr id="4" name="TextBox 3"/>
          <p:cNvSpPr txBox="1"/>
          <p:nvPr/>
        </p:nvSpPr>
        <p:spPr>
          <a:xfrm>
            <a:off x="1115616" y="260648"/>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67136" y="1124744"/>
            <a:ext cx="7776864" cy="5040560"/>
          </a:xfrm>
        </p:spPr>
        <p:txBody>
          <a:bodyPr>
            <a:normAutofit/>
          </a:bodyPr>
          <a:lstStyle/>
          <a:p>
            <a:pPr algn="just"/>
            <a:r>
              <a:rPr lang="ru-RU" sz="2800" b="1" dirty="0">
                <a:solidFill>
                  <a:schemeClr val="tx1"/>
                </a:solidFill>
              </a:rPr>
              <a:t>Достоинством растровой графики </a:t>
            </a:r>
            <a:r>
              <a:rPr lang="ru-RU" sz="2800" dirty="0">
                <a:solidFill>
                  <a:schemeClr val="tx1"/>
                </a:solidFill>
              </a:rPr>
              <a:t>является то, что это наиболее простой способ ввода (оцифровки) графической информации. И поскольку наш мир создан как растровый, то можно получать фотореалистичность объектов, </a:t>
            </a:r>
            <a:r>
              <a:rPr lang="ru-RU" sz="2800" dirty="0" smtClean="0">
                <a:solidFill>
                  <a:schemeClr val="tx1"/>
                </a:solidFill>
              </a:rPr>
              <a:t>таких </a:t>
            </a:r>
            <a:r>
              <a:rPr lang="ru-RU" sz="2800" dirty="0">
                <a:solidFill>
                  <a:schemeClr val="tx1"/>
                </a:solidFill>
              </a:rPr>
              <a:t>как туман или дымку, добавлять </a:t>
            </a:r>
            <a:r>
              <a:rPr lang="ru-RU" sz="2800" dirty="0" err="1">
                <a:solidFill>
                  <a:schemeClr val="tx1"/>
                </a:solidFill>
              </a:rPr>
              <a:t>нюансирование</a:t>
            </a:r>
            <a:r>
              <a:rPr lang="ru-RU" sz="2800" dirty="0">
                <a:solidFill>
                  <a:schemeClr val="tx1"/>
                </a:solidFill>
              </a:rPr>
              <a:t> цвета и т.д., используя пакеты растровой графики. Кроме того, стандартные форматы файлов позволяют обрабатывать изображение, независимо от того в каком графическом редакторе они созданы.</a:t>
            </a:r>
          </a:p>
          <a:p>
            <a:endParaRPr lang="ru-RU" dirty="0"/>
          </a:p>
        </p:txBody>
      </p:sp>
      <p:sp>
        <p:nvSpPr>
          <p:cNvPr id="4" name="TextBox 3"/>
          <p:cNvSpPr txBox="1"/>
          <p:nvPr/>
        </p:nvSpPr>
        <p:spPr>
          <a:xfrm>
            <a:off x="1115616" y="260648"/>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Прямоугольник 4"/>
          <p:cNvSpPr/>
          <p:nvPr/>
        </p:nvSpPr>
        <p:spPr>
          <a:xfrm>
            <a:off x="1043608" y="1196752"/>
            <a:ext cx="7560840" cy="3539430"/>
          </a:xfrm>
          <a:prstGeom prst="rect">
            <a:avLst/>
          </a:prstGeom>
        </p:spPr>
        <p:txBody>
          <a:bodyPr wrap="square">
            <a:spAutoFit/>
          </a:bodyPr>
          <a:lstStyle/>
          <a:p>
            <a:pPr algn="just"/>
            <a:r>
              <a:rPr lang="ru-RU" sz="2800" dirty="0" smtClean="0"/>
              <a:t>К </a:t>
            </a:r>
            <a:r>
              <a:rPr lang="ru-RU" sz="2800" b="1" dirty="0" smtClean="0"/>
              <a:t>недостаткам</a:t>
            </a:r>
            <a:r>
              <a:rPr lang="ru-RU" sz="2800" dirty="0" smtClean="0"/>
              <a:t> можно отнести тот факт, что для растровой графики принципиальное значение имеет </a:t>
            </a:r>
            <a:r>
              <a:rPr lang="ru-RU" sz="2800" i="1" dirty="0" smtClean="0"/>
              <a:t>разрешение экрана </a:t>
            </a:r>
            <a:r>
              <a:rPr lang="ru-RU" sz="2800" dirty="0" smtClean="0"/>
              <a:t>(количество точек на единицу длины) и </a:t>
            </a:r>
            <a:r>
              <a:rPr lang="ru-RU" sz="2800" i="1" dirty="0" smtClean="0"/>
              <a:t>глубина цвета </a:t>
            </a:r>
            <a:r>
              <a:rPr lang="ru-RU" sz="2800" dirty="0" smtClean="0"/>
              <a:t>(количество битов на </a:t>
            </a:r>
            <a:r>
              <a:rPr lang="ru-RU" sz="2800" dirty="0" err="1" smtClean="0"/>
              <a:t>пиксел</a:t>
            </a:r>
            <a:r>
              <a:rPr lang="ru-RU" sz="2800" dirty="0" smtClean="0"/>
              <a:t>). А также то, что объем файла точечной графики определяется произведением площади изображения на разрешение и глубину цвета.</a:t>
            </a:r>
            <a:endParaRPr lang="ru-RU" sz="2800" dirty="0"/>
          </a:p>
        </p:txBody>
      </p:sp>
      <p:sp>
        <p:nvSpPr>
          <p:cNvPr id="6" name="TextBox 5"/>
          <p:cNvSpPr txBox="1"/>
          <p:nvPr/>
        </p:nvSpPr>
        <p:spPr>
          <a:xfrm>
            <a:off x="1115616" y="260648"/>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115616" y="1196752"/>
            <a:ext cx="7776864" cy="5112568"/>
          </a:xfrm>
        </p:spPr>
        <p:txBody>
          <a:bodyPr>
            <a:normAutofit/>
          </a:bodyPr>
          <a:lstStyle/>
          <a:p>
            <a:pPr algn="just"/>
            <a:r>
              <a:rPr lang="ru-RU" sz="2800" dirty="0">
                <a:solidFill>
                  <a:schemeClr val="tx1"/>
                </a:solidFill>
              </a:rPr>
              <a:t>Более </a:t>
            </a:r>
            <a:r>
              <a:rPr lang="ru-RU" sz="2800" dirty="0" smtClean="0">
                <a:solidFill>
                  <a:schemeClr val="tx1"/>
                </a:solidFill>
              </a:rPr>
              <a:t>того, </a:t>
            </a:r>
            <a:r>
              <a:rPr lang="ru-RU" sz="2800" dirty="0">
                <a:solidFill>
                  <a:schemeClr val="tx1"/>
                </a:solidFill>
              </a:rPr>
              <a:t>невозможность увеличения изображения, т.к. это приведет к тому, что точки, из которых оно состоит, станут только крупнее и никаких деталей невозможно рассмотреть. </a:t>
            </a:r>
            <a:endParaRPr lang="ru-RU" sz="2800" dirty="0" smtClean="0">
              <a:solidFill>
                <a:schemeClr val="tx1"/>
              </a:solidFill>
            </a:endParaRPr>
          </a:p>
          <a:p>
            <a:pPr algn="just"/>
            <a:r>
              <a:rPr lang="ru-RU" sz="2800" dirty="0" smtClean="0">
                <a:solidFill>
                  <a:schemeClr val="tx1"/>
                </a:solidFill>
              </a:rPr>
              <a:t>Оказывается </a:t>
            </a:r>
            <a:r>
              <a:rPr lang="ru-RU" sz="2800" dirty="0">
                <a:solidFill>
                  <a:schemeClr val="tx1"/>
                </a:solidFill>
              </a:rPr>
              <a:t>проблемой и работа с текстом в растровой графике, т.к. введя текст и щелкнув вне текстовой области мышью, символы закрепляются там, где были нанесены на рисунок и нет возможности его редактировать, например, вставить пропущенный символ.</a:t>
            </a:r>
          </a:p>
        </p:txBody>
      </p:sp>
      <p:sp>
        <p:nvSpPr>
          <p:cNvPr id="4" name="TextBox 3"/>
          <p:cNvSpPr txBox="1"/>
          <p:nvPr/>
        </p:nvSpPr>
        <p:spPr>
          <a:xfrm>
            <a:off x="1115616" y="260648"/>
            <a:ext cx="4896544" cy="584775"/>
          </a:xfrm>
          <a:prstGeom prst="rect">
            <a:avLst/>
          </a:prstGeom>
          <a:noFill/>
        </p:spPr>
        <p:txBody>
          <a:bodyPr wrap="square" rtlCol="0">
            <a:spAutoFit/>
          </a:bodyPr>
          <a:lstStyle/>
          <a:p>
            <a:r>
              <a:rPr lang="ru-RU" sz="3200" b="1" dirty="0" smtClean="0"/>
              <a:t>Растровая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476672"/>
            <a:ext cx="7772400" cy="578495"/>
          </a:xfrm>
        </p:spPr>
        <p:txBody>
          <a:bodyPr>
            <a:normAutofit fontScale="90000"/>
          </a:bodyPr>
          <a:lstStyle/>
          <a:p>
            <a:r>
              <a:rPr lang="ru-RU" sz="3200" b="1" dirty="0"/>
              <a:t>Векторная графика</a:t>
            </a:r>
            <a:r>
              <a:rPr lang="ru-RU" sz="3200" dirty="0"/>
              <a:t/>
            </a:r>
            <a:br>
              <a:rPr lang="ru-RU" sz="3200" dirty="0"/>
            </a:br>
            <a:endParaRPr lang="ru-RU" sz="3200" dirty="0"/>
          </a:p>
        </p:txBody>
      </p:sp>
      <p:sp>
        <p:nvSpPr>
          <p:cNvPr id="3" name="Подзаголовок 2"/>
          <p:cNvSpPr>
            <a:spLocks noGrp="1"/>
          </p:cNvSpPr>
          <p:nvPr>
            <p:ph type="subTitle" idx="1"/>
          </p:nvPr>
        </p:nvSpPr>
        <p:spPr>
          <a:xfrm>
            <a:off x="2339752" y="980728"/>
            <a:ext cx="6480720" cy="4248472"/>
          </a:xfrm>
        </p:spPr>
        <p:txBody>
          <a:bodyPr>
            <a:normAutofit fontScale="92500" lnSpcReduction="10000"/>
          </a:bodyPr>
          <a:lstStyle/>
          <a:p>
            <a:pPr algn="just"/>
            <a:r>
              <a:rPr lang="ru-RU" sz="3000" dirty="0">
                <a:solidFill>
                  <a:schemeClr val="tx1"/>
                </a:solidFill>
              </a:rPr>
              <a:t>Базовым элементом векторной графики является </a:t>
            </a:r>
            <a:r>
              <a:rPr lang="ru-RU" sz="3000" b="1" dirty="0">
                <a:solidFill>
                  <a:schemeClr val="tx1"/>
                </a:solidFill>
              </a:rPr>
              <a:t>линия</a:t>
            </a:r>
            <a:r>
              <a:rPr lang="ru-RU" sz="3000" dirty="0">
                <a:solidFill>
                  <a:schemeClr val="tx1"/>
                </a:solidFill>
              </a:rPr>
              <a:t>. Она описывается математически как единый объект. А, следовательно, объем данных для отображения объекта значительно меньше, чем в растровой графике. </a:t>
            </a:r>
            <a:endParaRPr lang="ru-RU" sz="3000" dirty="0" smtClean="0">
              <a:solidFill>
                <a:schemeClr val="tx1"/>
              </a:solidFill>
            </a:endParaRPr>
          </a:p>
          <a:p>
            <a:pPr algn="just"/>
            <a:r>
              <a:rPr lang="ru-RU" sz="3000" dirty="0" smtClean="0">
                <a:solidFill>
                  <a:schemeClr val="tx1"/>
                </a:solidFill>
              </a:rPr>
              <a:t>При </a:t>
            </a:r>
            <a:r>
              <a:rPr lang="ru-RU" sz="3000" dirty="0">
                <a:solidFill>
                  <a:schemeClr val="tx1"/>
                </a:solidFill>
              </a:rPr>
              <a:t>этом, как любой объект, линия имеет ряд свойств: форму (прямая, кривая), толщину, цвет, начертание (сплошная, пунктирная). </a:t>
            </a:r>
            <a:endParaRPr lang="ru-RU" sz="3000" dirty="0" smtClean="0">
              <a:solidFill>
                <a:schemeClr val="tx1"/>
              </a:solidFill>
            </a:endParaRPr>
          </a:p>
          <a:p>
            <a:endParaRPr lang="ru-RU"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476672"/>
            <a:ext cx="7772400" cy="578495"/>
          </a:xfrm>
        </p:spPr>
        <p:txBody>
          <a:bodyPr>
            <a:normAutofit fontScale="90000"/>
          </a:bodyPr>
          <a:lstStyle/>
          <a:p>
            <a:r>
              <a:rPr lang="ru-RU" sz="3200" b="1" dirty="0"/>
              <a:t>Векторная графика</a:t>
            </a:r>
            <a:r>
              <a:rPr lang="ru-RU" sz="3200" dirty="0"/>
              <a:t/>
            </a:r>
            <a:br>
              <a:rPr lang="ru-RU" sz="3200" dirty="0"/>
            </a:br>
            <a:endParaRPr lang="ru-RU" sz="3200" dirty="0"/>
          </a:p>
        </p:txBody>
      </p:sp>
      <p:sp>
        <p:nvSpPr>
          <p:cNvPr id="3" name="Подзаголовок 2"/>
          <p:cNvSpPr>
            <a:spLocks noGrp="1"/>
          </p:cNvSpPr>
          <p:nvPr>
            <p:ph type="subTitle" idx="1"/>
          </p:nvPr>
        </p:nvSpPr>
        <p:spPr>
          <a:xfrm>
            <a:off x="2339752" y="980728"/>
            <a:ext cx="6480720" cy="4392488"/>
          </a:xfrm>
        </p:spPr>
        <p:txBody>
          <a:bodyPr>
            <a:normAutofit fontScale="92500"/>
          </a:bodyPr>
          <a:lstStyle/>
          <a:p>
            <a:pPr algn="just"/>
            <a:r>
              <a:rPr lang="ru-RU" sz="3000" b="1" dirty="0" smtClean="0">
                <a:solidFill>
                  <a:schemeClr val="tx1"/>
                </a:solidFill>
              </a:rPr>
              <a:t>Для </a:t>
            </a:r>
            <a:r>
              <a:rPr lang="ru-RU" sz="3000" b="1" dirty="0">
                <a:solidFill>
                  <a:schemeClr val="tx1"/>
                </a:solidFill>
              </a:rPr>
              <a:t>замкнутых линий </a:t>
            </a:r>
            <a:r>
              <a:rPr lang="ru-RU" sz="3000" dirty="0">
                <a:solidFill>
                  <a:schemeClr val="tx1"/>
                </a:solidFill>
              </a:rPr>
              <a:t>существует еще свойство заполнения. Пространство, которое они охватывают, может быть заполнено другими объектами, например, текстуры, карты.</a:t>
            </a:r>
          </a:p>
          <a:p>
            <a:pPr algn="just"/>
            <a:r>
              <a:rPr lang="ru-RU" sz="3000" dirty="0">
                <a:solidFill>
                  <a:schemeClr val="tx1"/>
                </a:solidFill>
              </a:rPr>
              <a:t>Простейшая замкнутая линия ограничена двумя точками, которые называются узлами, которые тоже имеют свойства.</a:t>
            </a:r>
          </a:p>
          <a:p>
            <a:endParaRPr lang="ru-RU"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99592" y="908720"/>
            <a:ext cx="8244408" cy="5949280"/>
          </a:xfrm>
        </p:spPr>
        <p:txBody>
          <a:bodyPr>
            <a:normAutofit fontScale="92500"/>
          </a:bodyPr>
          <a:lstStyle/>
          <a:p>
            <a:r>
              <a:rPr lang="ru-RU" sz="2800" i="1" u="sng" dirty="0">
                <a:solidFill>
                  <a:schemeClr val="tx1"/>
                </a:solidFill>
              </a:rPr>
              <a:t>Математическими основами векторной графики</a:t>
            </a:r>
            <a:r>
              <a:rPr lang="ru-RU" sz="2800" dirty="0">
                <a:solidFill>
                  <a:schemeClr val="tx1"/>
                </a:solidFill>
              </a:rPr>
              <a:t> являются:</a:t>
            </a:r>
          </a:p>
          <a:p>
            <a:pPr lvl="0" algn="just">
              <a:buFont typeface="Wingdings" pitchFamily="2" charset="2"/>
              <a:buChar char="ü"/>
            </a:pPr>
            <a:r>
              <a:rPr lang="ru-RU" sz="2800" b="1" dirty="0">
                <a:solidFill>
                  <a:schemeClr val="tx1"/>
                </a:solidFill>
              </a:rPr>
              <a:t>Точка</a:t>
            </a:r>
            <a:r>
              <a:rPr lang="ru-RU" sz="2800" dirty="0">
                <a:solidFill>
                  <a:schemeClr val="tx1"/>
                </a:solidFill>
              </a:rPr>
              <a:t>, которая на плоскости представляется двумя числами (</a:t>
            </a:r>
            <a:r>
              <a:rPr lang="ru-RU" sz="2800" dirty="0" err="1">
                <a:solidFill>
                  <a:schemeClr val="tx1"/>
                </a:solidFill>
              </a:rPr>
              <a:t>х,у</a:t>
            </a:r>
            <a:r>
              <a:rPr lang="ru-RU" sz="2800" dirty="0">
                <a:solidFill>
                  <a:schemeClr val="tx1"/>
                </a:solidFill>
              </a:rPr>
              <a:t>) относительно начала координат.</a:t>
            </a:r>
          </a:p>
          <a:p>
            <a:pPr lvl="0" algn="just">
              <a:buFont typeface="Wingdings" pitchFamily="2" charset="2"/>
              <a:buChar char="ü"/>
            </a:pPr>
            <a:r>
              <a:rPr lang="ru-RU" sz="2800" b="1" dirty="0">
                <a:solidFill>
                  <a:schemeClr val="tx1"/>
                </a:solidFill>
              </a:rPr>
              <a:t>Прямая линия</a:t>
            </a:r>
            <a:r>
              <a:rPr lang="ru-RU" sz="2800" dirty="0">
                <a:solidFill>
                  <a:schemeClr val="tx1"/>
                </a:solidFill>
              </a:rPr>
              <a:t>, которой соответствует уравнение у = </a:t>
            </a:r>
            <a:r>
              <a:rPr lang="en-US" sz="2800" dirty="0" err="1">
                <a:solidFill>
                  <a:schemeClr val="tx1"/>
                </a:solidFill>
              </a:rPr>
              <a:t>kx</a:t>
            </a:r>
            <a:r>
              <a:rPr lang="ru-RU" sz="2800" dirty="0">
                <a:solidFill>
                  <a:schemeClr val="tx1"/>
                </a:solidFill>
              </a:rPr>
              <a:t> + </a:t>
            </a:r>
            <a:r>
              <a:rPr lang="en-US" sz="2800" dirty="0">
                <a:solidFill>
                  <a:schemeClr val="tx1"/>
                </a:solidFill>
              </a:rPr>
              <a:t>b</a:t>
            </a:r>
            <a:r>
              <a:rPr lang="ru-RU" sz="2800" dirty="0">
                <a:solidFill>
                  <a:schemeClr val="tx1"/>
                </a:solidFill>
              </a:rPr>
              <a:t>.</a:t>
            </a:r>
          </a:p>
          <a:p>
            <a:pPr lvl="0" algn="just">
              <a:buFont typeface="Wingdings" pitchFamily="2" charset="2"/>
              <a:buChar char="ü"/>
            </a:pPr>
            <a:r>
              <a:rPr lang="ru-RU" sz="2800" b="1" dirty="0">
                <a:solidFill>
                  <a:schemeClr val="tx1"/>
                </a:solidFill>
              </a:rPr>
              <a:t>Отрезок прямой</a:t>
            </a:r>
            <a:r>
              <a:rPr lang="ru-RU" sz="2800" dirty="0">
                <a:solidFill>
                  <a:schemeClr val="tx1"/>
                </a:solidFill>
              </a:rPr>
              <a:t>, который помимо уравнения содержит еще координаты начала и конца отрезка.</a:t>
            </a:r>
          </a:p>
          <a:p>
            <a:pPr lvl="0" algn="just">
              <a:buFont typeface="Wingdings" pitchFamily="2" charset="2"/>
              <a:buChar char="ü"/>
            </a:pPr>
            <a:r>
              <a:rPr lang="ru-RU" sz="2800" b="1" dirty="0">
                <a:solidFill>
                  <a:schemeClr val="tx1"/>
                </a:solidFill>
              </a:rPr>
              <a:t>Кривая второго порядка</a:t>
            </a:r>
            <a:r>
              <a:rPr lang="ru-RU" sz="2800" dirty="0">
                <a:solidFill>
                  <a:schemeClr val="tx1"/>
                </a:solidFill>
              </a:rPr>
              <a:t>. Это все линии, уравнения которых содержат степень не выше второй. Например, параболы, гиперболы, эллипсы, окружности. При этом они не имеют точек перегиба. Они описываются 5-тью параметрами.</a:t>
            </a:r>
          </a:p>
          <a:p>
            <a:endParaRPr lang="ru-RU" dirty="0"/>
          </a:p>
        </p:txBody>
      </p:sp>
      <p:sp>
        <p:nvSpPr>
          <p:cNvPr id="5" name="TextBox 4"/>
          <p:cNvSpPr txBox="1"/>
          <p:nvPr/>
        </p:nvSpPr>
        <p:spPr>
          <a:xfrm>
            <a:off x="395536" y="260648"/>
            <a:ext cx="8424936" cy="584775"/>
          </a:xfrm>
          <a:prstGeom prst="rect">
            <a:avLst/>
          </a:prstGeom>
          <a:noFill/>
        </p:spPr>
        <p:txBody>
          <a:bodyPr wrap="square" rtlCol="0">
            <a:spAutoFit/>
          </a:bodyPr>
          <a:lstStyle/>
          <a:p>
            <a:r>
              <a:rPr lang="ru-RU" sz="3200" b="1" dirty="0" smtClean="0"/>
              <a:t>Математические основы векторной графики</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Прямоугольник 4"/>
          <p:cNvSpPr/>
          <p:nvPr/>
        </p:nvSpPr>
        <p:spPr>
          <a:xfrm>
            <a:off x="1043608" y="980728"/>
            <a:ext cx="7776864" cy="5262979"/>
          </a:xfrm>
          <a:prstGeom prst="rect">
            <a:avLst/>
          </a:prstGeom>
        </p:spPr>
        <p:txBody>
          <a:bodyPr wrap="square">
            <a:spAutoFit/>
          </a:bodyPr>
          <a:lstStyle/>
          <a:p>
            <a:pPr lvl="0" algn="just">
              <a:buFont typeface="Wingdings" pitchFamily="2" charset="2"/>
              <a:buChar char="ü"/>
            </a:pPr>
            <a:r>
              <a:rPr lang="ru-RU" sz="2800" b="1" dirty="0" smtClean="0"/>
              <a:t>Кривая третьего порядка</a:t>
            </a:r>
            <a:r>
              <a:rPr lang="ru-RU" sz="2800" dirty="0" smtClean="0"/>
              <a:t>. Они имеют точки перегиба и определяются уравнением не выше третьего порядка. Например, линия  человеческого тела близка к кривым третьего порядка. Она описывается 9-тью параметрами.</a:t>
            </a:r>
          </a:p>
          <a:p>
            <a:pPr lvl="0" algn="just">
              <a:buFont typeface="Wingdings" pitchFamily="2" charset="2"/>
              <a:buChar char="ü"/>
            </a:pPr>
            <a:r>
              <a:rPr lang="ru-RU" sz="2800" b="1" u="sng" dirty="0" smtClean="0"/>
              <a:t>Кривые Безье</a:t>
            </a:r>
            <a:r>
              <a:rPr lang="ru-RU" sz="2800" dirty="0" smtClean="0"/>
              <a:t>. Это упрощенный  вид кривых третьего порядка. Этот метод основан на использовании пары касательных, проведенных к отрезку линии в ее окончаниях. Описываются 8-мью параметрами. При этом  на форму линии влияет угол наклона касательной и длина ее отрезка.</a:t>
            </a:r>
            <a:endParaRPr lang="ru-RU" sz="2800" dirty="0"/>
          </a:p>
        </p:txBody>
      </p:sp>
      <p:sp>
        <p:nvSpPr>
          <p:cNvPr id="6" name="TextBox 5"/>
          <p:cNvSpPr txBox="1"/>
          <p:nvPr/>
        </p:nvSpPr>
        <p:spPr>
          <a:xfrm>
            <a:off x="719064" y="332656"/>
            <a:ext cx="8424936" cy="584775"/>
          </a:xfrm>
          <a:prstGeom prst="rect">
            <a:avLst/>
          </a:prstGeom>
          <a:noFill/>
        </p:spPr>
        <p:txBody>
          <a:bodyPr wrap="square" rtlCol="0">
            <a:spAutoFit/>
          </a:bodyPr>
          <a:lstStyle/>
          <a:p>
            <a:r>
              <a:rPr lang="ru-RU" sz="3200" b="1" dirty="0" smtClean="0"/>
              <a:t>Математические основы векторной графики</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99592" y="908720"/>
            <a:ext cx="7920880" cy="5616624"/>
          </a:xfrm>
        </p:spPr>
        <p:txBody>
          <a:bodyPr>
            <a:normAutofit lnSpcReduction="10000"/>
          </a:bodyPr>
          <a:lstStyle/>
          <a:p>
            <a:pPr algn="just"/>
            <a:r>
              <a:rPr lang="ru-RU" sz="2800" dirty="0">
                <a:solidFill>
                  <a:schemeClr val="tx1"/>
                </a:solidFill>
              </a:rPr>
              <a:t>К программным средствам векторной графики относятся: </a:t>
            </a:r>
            <a:r>
              <a:rPr lang="en-US" sz="2800" b="1" dirty="0">
                <a:solidFill>
                  <a:schemeClr val="tx1"/>
                </a:solidFill>
              </a:rPr>
              <a:t>Adobe Illustrator</a:t>
            </a:r>
            <a:r>
              <a:rPr lang="ru-RU" sz="2800" b="1" dirty="0">
                <a:solidFill>
                  <a:schemeClr val="tx1"/>
                </a:solidFill>
              </a:rPr>
              <a:t>, </a:t>
            </a:r>
            <a:r>
              <a:rPr lang="en-US" sz="2800" b="1" dirty="0">
                <a:solidFill>
                  <a:schemeClr val="tx1"/>
                </a:solidFill>
              </a:rPr>
              <a:t>Macromedia Freehand</a:t>
            </a:r>
            <a:r>
              <a:rPr lang="ru-RU" sz="2800" b="1" dirty="0">
                <a:solidFill>
                  <a:schemeClr val="tx1"/>
                </a:solidFill>
              </a:rPr>
              <a:t>, </a:t>
            </a:r>
            <a:r>
              <a:rPr lang="en-US" sz="2800" b="1" dirty="0">
                <a:solidFill>
                  <a:schemeClr val="tx1"/>
                </a:solidFill>
              </a:rPr>
              <a:t>CorelDraw</a:t>
            </a:r>
            <a:r>
              <a:rPr lang="ru-RU" sz="2800" b="1" dirty="0">
                <a:solidFill>
                  <a:schemeClr val="tx1"/>
                </a:solidFill>
              </a:rPr>
              <a:t>, </a:t>
            </a:r>
            <a:r>
              <a:rPr lang="en-US" sz="2800" b="1" dirty="0">
                <a:solidFill>
                  <a:schemeClr val="tx1"/>
                </a:solidFill>
              </a:rPr>
              <a:t>Corel </a:t>
            </a:r>
            <a:r>
              <a:rPr lang="en-US" sz="2800" b="1" dirty="0" err="1" smtClean="0">
                <a:solidFill>
                  <a:schemeClr val="tx1"/>
                </a:solidFill>
              </a:rPr>
              <a:t>Xara</a:t>
            </a:r>
            <a:r>
              <a:rPr lang="ru-RU" sz="2800" dirty="0" smtClean="0">
                <a:solidFill>
                  <a:schemeClr val="tx1"/>
                </a:solidFill>
              </a:rPr>
              <a:t> и </a:t>
            </a:r>
            <a:r>
              <a:rPr lang="ru-RU" sz="2800" dirty="0" err="1">
                <a:solidFill>
                  <a:schemeClr val="tx1"/>
                </a:solidFill>
              </a:rPr>
              <a:t>трассировщики</a:t>
            </a:r>
            <a:r>
              <a:rPr lang="ru-RU" sz="2800" dirty="0">
                <a:solidFill>
                  <a:schemeClr val="tx1"/>
                </a:solidFill>
              </a:rPr>
              <a:t>, т.е. специализированные пакеты преобразования растровых изображений в векторные – </a:t>
            </a:r>
            <a:r>
              <a:rPr lang="en-US" sz="2800" b="1" dirty="0">
                <a:solidFill>
                  <a:schemeClr val="tx1"/>
                </a:solidFill>
              </a:rPr>
              <a:t>Adobe </a:t>
            </a:r>
            <a:r>
              <a:rPr lang="en-US" sz="2800" b="1" dirty="0" err="1">
                <a:solidFill>
                  <a:schemeClr val="tx1"/>
                </a:solidFill>
              </a:rPr>
              <a:t>SteamLine</a:t>
            </a:r>
            <a:r>
              <a:rPr lang="ru-RU" sz="2800" b="1" dirty="0">
                <a:solidFill>
                  <a:schemeClr val="tx1"/>
                </a:solidFill>
              </a:rPr>
              <a:t>, </a:t>
            </a:r>
            <a:r>
              <a:rPr lang="en-US" sz="2800" b="1" dirty="0" err="1">
                <a:solidFill>
                  <a:schemeClr val="tx1"/>
                </a:solidFill>
              </a:rPr>
              <a:t>CorelTrace</a:t>
            </a:r>
            <a:r>
              <a:rPr lang="ru-RU" sz="2800" b="1" dirty="0">
                <a:solidFill>
                  <a:schemeClr val="tx1"/>
                </a:solidFill>
              </a:rPr>
              <a:t>.</a:t>
            </a:r>
            <a:endParaRPr lang="ru-RU" sz="2800" dirty="0">
              <a:solidFill>
                <a:schemeClr val="tx1"/>
              </a:solidFill>
            </a:endParaRPr>
          </a:p>
          <a:p>
            <a:pPr algn="just"/>
            <a:r>
              <a:rPr lang="ru-RU" sz="2800" dirty="0">
                <a:solidFill>
                  <a:schemeClr val="tx1"/>
                </a:solidFill>
              </a:rPr>
              <a:t>Векторные файлы содержат набор инструкций для построения геометрических объектов — </a:t>
            </a:r>
            <a:r>
              <a:rPr lang="ru-RU" sz="2800" i="1" dirty="0">
                <a:solidFill>
                  <a:schemeClr val="tx1"/>
                </a:solidFill>
              </a:rPr>
              <a:t>линий</a:t>
            </a:r>
            <a:r>
              <a:rPr lang="ru-RU" sz="2800" dirty="0">
                <a:solidFill>
                  <a:schemeClr val="tx1"/>
                </a:solidFill>
              </a:rPr>
              <a:t>, </a:t>
            </a:r>
            <a:r>
              <a:rPr lang="ru-RU" sz="2800" i="1" dirty="0">
                <a:solidFill>
                  <a:schemeClr val="tx1"/>
                </a:solidFill>
              </a:rPr>
              <a:t>эллипсов</a:t>
            </a:r>
            <a:r>
              <a:rPr lang="ru-RU" sz="2800" dirty="0">
                <a:solidFill>
                  <a:schemeClr val="tx1"/>
                </a:solidFill>
              </a:rPr>
              <a:t>, </a:t>
            </a:r>
            <a:r>
              <a:rPr lang="ru-RU" sz="2800" i="1" dirty="0">
                <a:solidFill>
                  <a:schemeClr val="tx1"/>
                </a:solidFill>
              </a:rPr>
              <a:t>прямоугольников</a:t>
            </a:r>
            <a:r>
              <a:rPr lang="ru-RU" sz="2800" dirty="0">
                <a:solidFill>
                  <a:schemeClr val="tx1"/>
                </a:solidFill>
              </a:rPr>
              <a:t>, </a:t>
            </a:r>
            <a:r>
              <a:rPr lang="ru-RU" sz="2800" i="1" dirty="0">
                <a:solidFill>
                  <a:schemeClr val="tx1"/>
                </a:solidFill>
              </a:rPr>
              <a:t>многоугольников</a:t>
            </a:r>
            <a:r>
              <a:rPr lang="ru-RU" sz="2800" dirty="0">
                <a:solidFill>
                  <a:schemeClr val="tx1"/>
                </a:solidFill>
              </a:rPr>
              <a:t> и </a:t>
            </a:r>
            <a:r>
              <a:rPr lang="ru-RU" sz="2800" i="1" dirty="0">
                <a:solidFill>
                  <a:schemeClr val="tx1"/>
                </a:solidFill>
              </a:rPr>
              <a:t>дуг</a:t>
            </a:r>
            <a:r>
              <a:rPr lang="ru-RU" sz="2800" dirty="0">
                <a:solidFill>
                  <a:schemeClr val="tx1"/>
                </a:solidFill>
              </a:rPr>
              <a:t>. А соответственно векторное изображение состоит из разнообразных линий, которые называют </a:t>
            </a:r>
            <a:r>
              <a:rPr lang="ru-RU" sz="2800" i="1" dirty="0">
                <a:solidFill>
                  <a:schemeClr val="tx1"/>
                </a:solidFill>
              </a:rPr>
              <a:t>векторами</a:t>
            </a:r>
            <a:r>
              <a:rPr lang="ru-RU" sz="2800" dirty="0">
                <a:solidFill>
                  <a:schemeClr val="tx1"/>
                </a:solidFill>
              </a:rPr>
              <a:t> или </a:t>
            </a:r>
            <a:r>
              <a:rPr lang="ru-RU" sz="2800" i="1" dirty="0">
                <a:solidFill>
                  <a:schemeClr val="tx1"/>
                </a:solidFill>
              </a:rPr>
              <a:t>контурами</a:t>
            </a:r>
            <a:r>
              <a:rPr lang="ru-RU" sz="2800" dirty="0">
                <a:solidFill>
                  <a:schemeClr val="tx1"/>
                </a:solidFill>
              </a:rPr>
              <a:t>.</a:t>
            </a:r>
          </a:p>
          <a:p>
            <a:endParaRPr lang="ru-RU" dirty="0"/>
          </a:p>
        </p:txBody>
      </p:sp>
      <p:sp>
        <p:nvSpPr>
          <p:cNvPr id="4" name="TextBox 3"/>
          <p:cNvSpPr txBox="1"/>
          <p:nvPr/>
        </p:nvSpPr>
        <p:spPr>
          <a:xfrm>
            <a:off x="1043608" y="332656"/>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27584" y="1052736"/>
            <a:ext cx="8064896" cy="5616624"/>
          </a:xfrm>
        </p:spPr>
        <p:txBody>
          <a:bodyPr>
            <a:normAutofit/>
          </a:bodyPr>
          <a:lstStyle/>
          <a:p>
            <a:pPr algn="just"/>
            <a:r>
              <a:rPr lang="ru-RU" sz="2800" i="1" dirty="0">
                <a:solidFill>
                  <a:schemeClr val="tx1"/>
                </a:solidFill>
              </a:rPr>
              <a:t>Различают следующие разделы</a:t>
            </a:r>
            <a:r>
              <a:rPr lang="ru-RU" sz="2800" dirty="0">
                <a:solidFill>
                  <a:schemeClr val="tx1"/>
                </a:solidFill>
              </a:rPr>
              <a:t>: инженерная графика, научная графика, </a:t>
            </a:r>
            <a:r>
              <a:rPr lang="en-US" sz="2800" dirty="0">
                <a:solidFill>
                  <a:schemeClr val="tx1"/>
                </a:solidFill>
              </a:rPr>
              <a:t>Web</a:t>
            </a:r>
            <a:r>
              <a:rPr lang="ru-RU" sz="2800" dirty="0">
                <a:solidFill>
                  <a:schemeClr val="tx1"/>
                </a:solidFill>
              </a:rPr>
              <a:t>-графика, компьютерная полиграфия, компьютерная графика и анимация, компьютерные игры и многое другое.</a:t>
            </a:r>
          </a:p>
          <a:p>
            <a:pPr algn="just"/>
            <a:r>
              <a:rPr lang="ru-RU" sz="2800" dirty="0" smtClean="0">
                <a:solidFill>
                  <a:schemeClr val="tx1"/>
                </a:solidFill>
              </a:rPr>
              <a:t>Несмотря </a:t>
            </a:r>
            <a:r>
              <a:rPr lang="ru-RU" sz="2800" dirty="0">
                <a:solidFill>
                  <a:schemeClr val="tx1"/>
                </a:solidFill>
              </a:rPr>
              <a:t>на то, что компьютерная графика всего лишь инструмент, ее методы основаны на передовых  достижениях фундаментальных и прикладных наук: математики, физики, химии, биологии, статистики, программирования и многих других. </a:t>
            </a:r>
          </a:p>
          <a:p>
            <a:endParaRPr lang="ru-RU" dirty="0"/>
          </a:p>
        </p:txBody>
      </p:sp>
      <p:sp>
        <p:nvSpPr>
          <p:cNvPr id="4" name="Заголовок 6"/>
          <p:cNvSpPr txBox="1">
            <a:spLocks/>
          </p:cNvSpPr>
          <p:nvPr/>
        </p:nvSpPr>
        <p:spPr>
          <a:xfrm>
            <a:off x="1115616" y="260648"/>
            <a:ext cx="4558427" cy="584775"/>
          </a:xfrm>
          <a:prstGeom prst="rect">
            <a:avLst/>
          </a:prstGeom>
          <a:noFill/>
        </p:spPr>
        <p:txBody>
          <a:bodyPr wrap="non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Компьютерная графика</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051720" y="809328"/>
            <a:ext cx="6768752" cy="5283968"/>
          </a:xfrm>
        </p:spPr>
        <p:txBody>
          <a:bodyPr>
            <a:normAutofit/>
          </a:bodyPr>
          <a:lstStyle/>
          <a:p>
            <a:pPr algn="just"/>
            <a:r>
              <a:rPr lang="ru-RU" sz="2800" dirty="0">
                <a:solidFill>
                  <a:schemeClr val="tx1"/>
                </a:solidFill>
              </a:rPr>
              <a:t>Качество векторного изображения зависит не от исходного разрешения изображения, а определяется разрешающей способностью устройства вывода (монитора, принтера, плоттера и т.д.)</a:t>
            </a:r>
          </a:p>
          <a:p>
            <a:pPr algn="just"/>
            <a:r>
              <a:rPr lang="ru-RU" sz="2800" dirty="0">
                <a:solidFill>
                  <a:schemeClr val="tx1"/>
                </a:solidFill>
              </a:rPr>
              <a:t>Поскольку в векторном формате отрезок прямой, например, задается координатами начала и конца прямой, а также цветом и толщиной линии. </a:t>
            </a:r>
            <a:endParaRPr lang="ru-RU" sz="2800" dirty="0" smtClean="0">
              <a:solidFill>
                <a:schemeClr val="tx1"/>
              </a:solidFill>
            </a:endParaRP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979712" y="809328"/>
            <a:ext cx="6840760" cy="5427984"/>
          </a:xfrm>
        </p:spPr>
        <p:txBody>
          <a:bodyPr>
            <a:normAutofit/>
          </a:bodyPr>
          <a:lstStyle/>
          <a:p>
            <a:pPr algn="just"/>
            <a:r>
              <a:rPr lang="ru-RU" sz="2800" dirty="0" smtClean="0">
                <a:solidFill>
                  <a:schemeClr val="tx1"/>
                </a:solidFill>
              </a:rPr>
              <a:t>А </a:t>
            </a:r>
            <a:r>
              <a:rPr lang="ru-RU" sz="2800" dirty="0">
                <a:solidFill>
                  <a:schemeClr val="tx1"/>
                </a:solidFill>
              </a:rPr>
              <a:t>в растровом формате этот же отрезок прямой задается координатами и цветом каждой точки прямой. </a:t>
            </a:r>
            <a:endParaRPr lang="ru-RU" sz="2800" dirty="0" smtClean="0">
              <a:solidFill>
                <a:schemeClr val="tx1"/>
              </a:solidFill>
            </a:endParaRPr>
          </a:p>
          <a:p>
            <a:pPr algn="just"/>
            <a:r>
              <a:rPr lang="ru-RU" sz="2800" dirty="0" smtClean="0">
                <a:solidFill>
                  <a:schemeClr val="tx1"/>
                </a:solidFill>
              </a:rPr>
              <a:t>Но </a:t>
            </a:r>
            <a:r>
              <a:rPr lang="ru-RU" sz="2800" dirty="0">
                <a:solidFill>
                  <a:schemeClr val="tx1"/>
                </a:solidFill>
              </a:rPr>
              <a:t>количество входящих в нее </a:t>
            </a:r>
            <a:r>
              <a:rPr lang="ru-RU" sz="2800" dirty="0" err="1">
                <a:solidFill>
                  <a:schemeClr val="tx1"/>
                </a:solidFill>
              </a:rPr>
              <a:t>пикселов</a:t>
            </a:r>
            <a:r>
              <a:rPr lang="ru-RU" sz="2800" dirty="0">
                <a:solidFill>
                  <a:schemeClr val="tx1"/>
                </a:solidFill>
              </a:rPr>
              <a:t> зависит от разрешения, а, следовательно, объем информации, необходимый для описания отрезка прямой и значит требуемый для ее запоминания объема памяти, будет определяться установленным разрешением.</a:t>
            </a: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051720" y="908720"/>
            <a:ext cx="6768752" cy="4680520"/>
          </a:xfrm>
        </p:spPr>
        <p:txBody>
          <a:bodyPr>
            <a:normAutofit/>
          </a:bodyPr>
          <a:lstStyle/>
          <a:p>
            <a:pPr algn="just"/>
            <a:r>
              <a:rPr lang="ru-RU" sz="2800" b="1" dirty="0">
                <a:solidFill>
                  <a:schemeClr val="tx1"/>
                </a:solidFill>
              </a:rPr>
              <a:t>Достоинством векторной графики </a:t>
            </a:r>
            <a:r>
              <a:rPr lang="ru-RU" sz="2800" dirty="0">
                <a:solidFill>
                  <a:schemeClr val="tx1"/>
                </a:solidFill>
              </a:rPr>
              <a:t>является то, что она обеспечивает высокую точность рисования. </a:t>
            </a:r>
            <a:endParaRPr lang="ru-RU" sz="2800" dirty="0" smtClean="0">
              <a:solidFill>
                <a:schemeClr val="tx1"/>
              </a:solidFill>
            </a:endParaRPr>
          </a:p>
          <a:p>
            <a:pPr algn="just"/>
            <a:r>
              <a:rPr lang="ru-RU" sz="2800" dirty="0" smtClean="0">
                <a:solidFill>
                  <a:schemeClr val="tx1"/>
                </a:solidFill>
              </a:rPr>
              <a:t>Ее </a:t>
            </a:r>
            <a:r>
              <a:rPr lang="ru-RU" sz="2800" dirty="0">
                <a:solidFill>
                  <a:schemeClr val="tx1"/>
                </a:solidFill>
              </a:rPr>
              <a:t>можно неограниченно масштабировать без потери качества изображения, а также без увеличения размеров файла. </a:t>
            </a:r>
            <a:endParaRPr lang="ru-RU" sz="2800" dirty="0" smtClean="0">
              <a:solidFill>
                <a:schemeClr val="tx1"/>
              </a:solidFill>
            </a:endParaRPr>
          </a:p>
          <a:p>
            <a:pPr algn="just"/>
            <a:r>
              <a:rPr lang="ru-RU" sz="2800" dirty="0" smtClean="0">
                <a:solidFill>
                  <a:schemeClr val="tx1"/>
                </a:solidFill>
              </a:rPr>
              <a:t>Кроме </a:t>
            </a:r>
            <a:r>
              <a:rPr lang="ru-RU" sz="2800" dirty="0">
                <a:solidFill>
                  <a:schemeClr val="tx1"/>
                </a:solidFill>
              </a:rPr>
              <a:t>того, ее значительно легче редактировать, так как изображение состоит из объектов, а не из точек. </a:t>
            </a:r>
            <a:endParaRPr lang="ru-RU" sz="2800" dirty="0" smtClean="0">
              <a:solidFill>
                <a:schemeClr val="tx1"/>
              </a:solidFill>
            </a:endParaRP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619672" y="1052736"/>
            <a:ext cx="7200800" cy="3600400"/>
          </a:xfrm>
        </p:spPr>
        <p:txBody>
          <a:bodyPr>
            <a:normAutofit/>
          </a:bodyPr>
          <a:lstStyle/>
          <a:p>
            <a:pPr algn="just"/>
            <a:r>
              <a:rPr lang="ru-RU" sz="2800" dirty="0" smtClean="0">
                <a:solidFill>
                  <a:schemeClr val="tx1"/>
                </a:solidFill>
              </a:rPr>
              <a:t>Более </a:t>
            </a:r>
            <a:r>
              <a:rPr lang="ru-RU" sz="2800" dirty="0">
                <a:solidFill>
                  <a:schemeClr val="tx1"/>
                </a:solidFill>
              </a:rPr>
              <a:t>того, она экономна в смысле объемов дискового пространства, т.к. сохраняется не само изображение, а только некоторые основные данные (математическая формула объекта). </a:t>
            </a:r>
            <a:endParaRPr lang="ru-RU" sz="2800" dirty="0" smtClean="0">
              <a:solidFill>
                <a:schemeClr val="tx1"/>
              </a:solidFill>
            </a:endParaRPr>
          </a:p>
          <a:p>
            <a:pPr algn="just"/>
            <a:r>
              <a:rPr lang="ru-RU" sz="2800" dirty="0" smtClean="0">
                <a:solidFill>
                  <a:schemeClr val="tx1"/>
                </a:solidFill>
              </a:rPr>
              <a:t>А </a:t>
            </a:r>
            <a:r>
              <a:rPr lang="ru-RU" sz="2800" dirty="0">
                <a:solidFill>
                  <a:schemeClr val="tx1"/>
                </a:solidFill>
              </a:rPr>
              <a:t>также нет проблем с экспортом векторного изображения в растровое.</a:t>
            </a: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835696" y="764704"/>
            <a:ext cx="7020272" cy="5805264"/>
          </a:xfrm>
        </p:spPr>
        <p:txBody>
          <a:bodyPr>
            <a:normAutofit/>
          </a:bodyPr>
          <a:lstStyle/>
          <a:p>
            <a:pPr algn="just"/>
            <a:r>
              <a:rPr lang="ru-RU" sz="2800" dirty="0">
                <a:solidFill>
                  <a:schemeClr val="tx1"/>
                </a:solidFill>
              </a:rPr>
              <a:t>Что касается </a:t>
            </a:r>
            <a:r>
              <a:rPr lang="ru-RU" sz="2800" b="1" dirty="0">
                <a:solidFill>
                  <a:schemeClr val="tx1"/>
                </a:solidFill>
              </a:rPr>
              <a:t>недостатков векторной графики</a:t>
            </a:r>
            <a:r>
              <a:rPr lang="ru-RU" sz="2800" dirty="0">
                <a:solidFill>
                  <a:schemeClr val="tx1"/>
                </a:solidFill>
              </a:rPr>
              <a:t>, то к ним можно отнести следующее: ограничение в живописных средствах, а следовательно нет возможности получить </a:t>
            </a:r>
            <a:r>
              <a:rPr lang="ru-RU" sz="2800" dirty="0" err="1">
                <a:solidFill>
                  <a:schemeClr val="tx1"/>
                </a:solidFill>
              </a:rPr>
              <a:t>фотореалистические</a:t>
            </a:r>
            <a:r>
              <a:rPr lang="ru-RU" sz="2800" dirty="0">
                <a:solidFill>
                  <a:schemeClr val="tx1"/>
                </a:solidFill>
              </a:rPr>
              <a:t> изображения, которые характерны для растровой графики. </a:t>
            </a:r>
            <a:endParaRPr lang="ru-RU" sz="2800" dirty="0" smtClean="0">
              <a:solidFill>
                <a:schemeClr val="tx1"/>
              </a:solidFill>
            </a:endParaRPr>
          </a:p>
          <a:p>
            <a:pPr algn="just"/>
            <a:r>
              <a:rPr lang="ru-RU" sz="2800" dirty="0" smtClean="0">
                <a:solidFill>
                  <a:schemeClr val="tx1"/>
                </a:solidFill>
              </a:rPr>
              <a:t>Это </a:t>
            </a:r>
            <a:r>
              <a:rPr lang="ru-RU" sz="2800" dirty="0">
                <a:solidFill>
                  <a:schemeClr val="tx1"/>
                </a:solidFill>
              </a:rPr>
              <a:t>связано с тем, что минимальной областью растровой графики является точка, а векторной — объект и размеры объекта естественно больше. </a:t>
            </a:r>
            <a:endParaRPr lang="ru-RU" sz="2800" dirty="0" smtClean="0">
              <a:solidFill>
                <a:schemeClr val="tx1"/>
              </a:solidFill>
            </a:endParaRP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123728" y="1124744"/>
            <a:ext cx="6696744" cy="3888432"/>
          </a:xfrm>
        </p:spPr>
        <p:txBody>
          <a:bodyPr>
            <a:normAutofit/>
          </a:bodyPr>
          <a:lstStyle/>
          <a:p>
            <a:pPr algn="just"/>
            <a:r>
              <a:rPr lang="ru-RU" sz="2800" dirty="0" smtClean="0">
                <a:solidFill>
                  <a:schemeClr val="tx1"/>
                </a:solidFill>
              </a:rPr>
              <a:t>Следующим </a:t>
            </a:r>
            <a:r>
              <a:rPr lang="ru-RU" sz="2800" dirty="0">
                <a:solidFill>
                  <a:schemeClr val="tx1"/>
                </a:solidFill>
              </a:rPr>
              <a:t>недостатком является невозможность автоматизации ввода графической информации, как это делает сканер для растровой графики. </a:t>
            </a:r>
            <a:endParaRPr lang="ru-RU" sz="2800" dirty="0" smtClean="0">
              <a:solidFill>
                <a:schemeClr val="tx1"/>
              </a:solidFill>
            </a:endParaRPr>
          </a:p>
          <a:p>
            <a:pPr algn="just"/>
            <a:r>
              <a:rPr lang="ru-RU" sz="2800" dirty="0" smtClean="0">
                <a:solidFill>
                  <a:schemeClr val="tx1"/>
                </a:solidFill>
              </a:rPr>
              <a:t>Еще </a:t>
            </a:r>
            <a:r>
              <a:rPr lang="ru-RU" sz="2800" dirty="0">
                <a:solidFill>
                  <a:schemeClr val="tx1"/>
                </a:solidFill>
              </a:rPr>
              <a:t>в векторной графике отсутствуют обширные библиотеки эффектов (фильтров), которые присущи растровой графике.</a:t>
            </a: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691680" y="1052736"/>
            <a:ext cx="7272808" cy="5472608"/>
          </a:xfrm>
        </p:spPr>
        <p:txBody>
          <a:bodyPr>
            <a:normAutofit/>
          </a:bodyPr>
          <a:lstStyle/>
          <a:p>
            <a:pPr algn="just"/>
            <a:r>
              <a:rPr lang="ru-RU" sz="2800" dirty="0">
                <a:solidFill>
                  <a:schemeClr val="tx1"/>
                </a:solidFill>
              </a:rPr>
              <a:t>Фактически ни один современный профессиональный графический пакет не является полностью растровым или векторным, а совмещает эти функции.</a:t>
            </a:r>
          </a:p>
          <a:p>
            <a:pPr algn="just"/>
            <a:r>
              <a:rPr lang="ru-RU" sz="2800" dirty="0">
                <a:solidFill>
                  <a:schemeClr val="tx1"/>
                </a:solidFill>
              </a:rPr>
              <a:t>Структуру векторного изображения можно представить в виде иерархического дерева. В этом случае сама иллюстрация занимает верхний уровень, а ее составные части занимают более низкие уровни иерархии.</a:t>
            </a: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195736" y="836712"/>
            <a:ext cx="6336704" cy="4536504"/>
          </a:xfrm>
        </p:spPr>
        <p:txBody>
          <a:bodyPr>
            <a:normAutofit/>
          </a:bodyPr>
          <a:lstStyle/>
          <a:p>
            <a:pPr algn="just"/>
            <a:r>
              <a:rPr lang="ru-RU" sz="2800" dirty="0" smtClean="0">
                <a:solidFill>
                  <a:schemeClr val="tx1"/>
                </a:solidFill>
              </a:rPr>
              <a:t>Итак</a:t>
            </a:r>
            <a:r>
              <a:rPr lang="ru-RU" sz="2800" dirty="0">
                <a:solidFill>
                  <a:schemeClr val="tx1"/>
                </a:solidFill>
              </a:rPr>
              <a:t>, как было уже сказано, основу векторной графики составляет линия, т.к. любой объект состоит из набора линий, соединенных меду собой. Отдельная линия, соединяющая соседние узлы, называют сегментом. Сегмент может задаваться уравнением прямой или уравнением кривой линии, которые требуются для описания параметров.</a:t>
            </a: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99592" y="980728"/>
            <a:ext cx="7992888" cy="5616624"/>
          </a:xfrm>
        </p:spPr>
        <p:txBody>
          <a:bodyPr>
            <a:normAutofit/>
          </a:bodyPr>
          <a:lstStyle/>
          <a:p>
            <a:pPr algn="just"/>
            <a:r>
              <a:rPr lang="ru-RU" sz="2800" dirty="0">
                <a:solidFill>
                  <a:schemeClr val="tx1"/>
                </a:solidFill>
              </a:rPr>
              <a:t>Основными элементами векторной графики являются: точка, прямая линия, отрезок прямой, кривая второго порядка, кривая третьего порядка и кривые Безье. </a:t>
            </a:r>
            <a:endParaRPr lang="ru-RU" sz="2800" dirty="0" smtClean="0">
              <a:solidFill>
                <a:schemeClr val="tx1"/>
              </a:solidFill>
            </a:endParaRPr>
          </a:p>
          <a:p>
            <a:pPr algn="just"/>
            <a:r>
              <a:rPr lang="ru-RU" sz="2800" dirty="0" smtClean="0">
                <a:solidFill>
                  <a:schemeClr val="tx1"/>
                </a:solidFill>
              </a:rPr>
              <a:t>Остановимся </a:t>
            </a:r>
            <a:r>
              <a:rPr lang="ru-RU" sz="2800" dirty="0">
                <a:solidFill>
                  <a:schemeClr val="tx1"/>
                </a:solidFill>
              </a:rPr>
              <a:t>несколько подробнее на описании этих элементов. </a:t>
            </a:r>
            <a:endParaRPr lang="ru-RU" sz="2800" dirty="0" smtClean="0">
              <a:solidFill>
                <a:schemeClr val="tx1"/>
              </a:solidFill>
            </a:endParaRPr>
          </a:p>
          <a:p>
            <a:pPr algn="just"/>
            <a:r>
              <a:rPr lang="ru-RU" sz="2800" dirty="0" smtClean="0">
                <a:solidFill>
                  <a:schemeClr val="tx1"/>
                </a:solidFill>
              </a:rPr>
              <a:t>В </a:t>
            </a:r>
            <a:r>
              <a:rPr lang="ru-RU" sz="2800" dirty="0">
                <a:solidFill>
                  <a:schemeClr val="tx1"/>
                </a:solidFill>
              </a:rPr>
              <a:t>векторной графике точке соответствует </a:t>
            </a:r>
            <a:r>
              <a:rPr lang="ru-RU" sz="2800" b="1" dirty="0">
                <a:solidFill>
                  <a:schemeClr val="tx1"/>
                </a:solidFill>
              </a:rPr>
              <a:t>узел</a:t>
            </a:r>
            <a:r>
              <a:rPr lang="ru-RU" sz="2800" dirty="0">
                <a:solidFill>
                  <a:schemeClr val="tx1"/>
                </a:solidFill>
              </a:rPr>
              <a:t>. На плоскости он задается двумя числами (</a:t>
            </a:r>
            <a:r>
              <a:rPr lang="ru-RU" sz="2800" dirty="0" err="1">
                <a:solidFill>
                  <a:schemeClr val="tx1"/>
                </a:solidFill>
              </a:rPr>
              <a:t>х,у</a:t>
            </a:r>
            <a:r>
              <a:rPr lang="ru-RU" sz="2800" dirty="0">
                <a:solidFill>
                  <a:schemeClr val="tx1"/>
                </a:solidFill>
              </a:rPr>
              <a:t>), которые задают его положение относительно начала координат.</a:t>
            </a: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115616" y="1313384"/>
            <a:ext cx="7776864" cy="4851920"/>
          </a:xfrm>
        </p:spPr>
        <p:txBody>
          <a:bodyPr>
            <a:normAutofit fontScale="92500" lnSpcReduction="20000"/>
          </a:bodyPr>
          <a:lstStyle/>
          <a:p>
            <a:pPr algn="just"/>
            <a:r>
              <a:rPr lang="ru-RU" sz="3000" dirty="0">
                <a:solidFill>
                  <a:schemeClr val="tx1"/>
                </a:solidFill>
              </a:rPr>
              <a:t>Степень выразительности векторного рисунка в значительной степени определяется основными его свойствами: заливкой и обводкой. </a:t>
            </a:r>
            <a:endParaRPr lang="ru-RU" sz="3000" dirty="0" smtClean="0">
              <a:solidFill>
                <a:schemeClr val="tx1"/>
              </a:solidFill>
            </a:endParaRPr>
          </a:p>
          <a:p>
            <a:pPr algn="just"/>
            <a:r>
              <a:rPr lang="ru-RU" sz="3000" dirty="0" smtClean="0">
                <a:solidFill>
                  <a:schemeClr val="tx1"/>
                </a:solidFill>
              </a:rPr>
              <a:t>Обводка </a:t>
            </a:r>
            <a:r>
              <a:rPr lang="ru-RU" sz="3000" dirty="0">
                <a:solidFill>
                  <a:schemeClr val="tx1"/>
                </a:solidFill>
              </a:rPr>
              <a:t>в свою очередь характеризуется такими параметрами как:</a:t>
            </a:r>
          </a:p>
          <a:p>
            <a:pPr lvl="0" algn="just">
              <a:buFont typeface="Wingdings" pitchFamily="2" charset="2"/>
              <a:buChar char="ü"/>
            </a:pPr>
            <a:r>
              <a:rPr lang="ru-RU" sz="3000" dirty="0">
                <a:solidFill>
                  <a:schemeClr val="tx1"/>
                </a:solidFill>
              </a:rPr>
              <a:t>толщина;</a:t>
            </a:r>
          </a:p>
          <a:p>
            <a:pPr lvl="0" algn="just">
              <a:buFont typeface="Wingdings" pitchFamily="2" charset="2"/>
              <a:buChar char="ü"/>
            </a:pPr>
            <a:r>
              <a:rPr lang="ru-RU" sz="3000" dirty="0">
                <a:solidFill>
                  <a:schemeClr val="tx1"/>
                </a:solidFill>
              </a:rPr>
              <a:t>стиль (пунктирный, штрихпунктирный и т.д.);</a:t>
            </a:r>
          </a:p>
          <a:p>
            <a:pPr lvl="0" algn="just">
              <a:buFont typeface="Wingdings" pitchFamily="2" charset="2"/>
              <a:buChar char="ü"/>
            </a:pPr>
            <a:r>
              <a:rPr lang="ru-RU" sz="3000" dirty="0">
                <a:solidFill>
                  <a:schemeClr val="tx1"/>
                </a:solidFill>
              </a:rPr>
              <a:t>параметры углов и концов линий;</a:t>
            </a:r>
          </a:p>
          <a:p>
            <a:pPr lvl="0" algn="just">
              <a:buFont typeface="Wingdings" pitchFamily="2" charset="2"/>
              <a:buChar char="ü"/>
            </a:pPr>
            <a:r>
              <a:rPr lang="ru-RU" sz="3000" dirty="0">
                <a:solidFill>
                  <a:schemeClr val="tx1"/>
                </a:solidFill>
              </a:rPr>
              <a:t>стрелки;</a:t>
            </a:r>
          </a:p>
          <a:p>
            <a:pPr lvl="0" algn="just">
              <a:buFont typeface="Wingdings" pitchFamily="2" charset="2"/>
              <a:buChar char="ü"/>
            </a:pPr>
            <a:r>
              <a:rPr lang="ru-RU" sz="3000" dirty="0">
                <a:solidFill>
                  <a:schemeClr val="tx1"/>
                </a:solidFill>
              </a:rPr>
              <a:t>цвет.</a:t>
            </a:r>
          </a:p>
          <a:p>
            <a:endParaRPr lang="ru-RU" dirty="0"/>
          </a:p>
        </p:txBody>
      </p:sp>
      <p:sp>
        <p:nvSpPr>
          <p:cNvPr id="4" name="TextBox 3"/>
          <p:cNvSpPr txBox="1"/>
          <p:nvPr/>
        </p:nvSpPr>
        <p:spPr>
          <a:xfrm>
            <a:off x="1115616" y="260648"/>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Прямоугольник 4"/>
          <p:cNvSpPr/>
          <p:nvPr/>
        </p:nvSpPr>
        <p:spPr>
          <a:xfrm>
            <a:off x="1187624" y="1556792"/>
            <a:ext cx="7488832" cy="2677656"/>
          </a:xfrm>
          <a:prstGeom prst="rect">
            <a:avLst/>
          </a:prstGeom>
        </p:spPr>
        <p:txBody>
          <a:bodyPr wrap="square">
            <a:spAutoFit/>
          </a:bodyPr>
          <a:lstStyle/>
          <a:p>
            <a:pPr algn="just"/>
            <a:r>
              <a:rPr lang="ru-RU" dirty="0" smtClean="0"/>
              <a:t> </a:t>
            </a:r>
            <a:r>
              <a:rPr lang="ru-RU" sz="2800" dirty="0" smtClean="0"/>
              <a:t>В зависимости от способа формирования изображения компьютерную графику подразделяют на </a:t>
            </a:r>
            <a:r>
              <a:rPr lang="ru-RU" sz="2800" b="1" dirty="0" smtClean="0"/>
              <a:t>растровую</a:t>
            </a:r>
            <a:r>
              <a:rPr lang="ru-RU" sz="2800" dirty="0" smtClean="0"/>
              <a:t>, </a:t>
            </a:r>
            <a:r>
              <a:rPr lang="ru-RU" sz="2800" b="1" dirty="0" smtClean="0"/>
              <a:t>векторную</a:t>
            </a:r>
            <a:r>
              <a:rPr lang="ru-RU" sz="2800" dirty="0" smtClean="0"/>
              <a:t>, </a:t>
            </a:r>
            <a:r>
              <a:rPr lang="ru-RU" sz="2800" b="1" dirty="0" smtClean="0"/>
              <a:t>фрактальную</a:t>
            </a:r>
            <a:r>
              <a:rPr lang="ru-RU" sz="2800" dirty="0" smtClean="0"/>
              <a:t> и </a:t>
            </a:r>
            <a:r>
              <a:rPr lang="ru-RU" sz="2800" b="1" dirty="0" smtClean="0"/>
              <a:t>трехмерную</a:t>
            </a:r>
            <a:r>
              <a:rPr lang="ru-RU" sz="2800" dirty="0" smtClean="0"/>
              <a:t> (в ней сочетаются векторный и растровый способы формирования изображения).</a:t>
            </a:r>
            <a:endParaRPr lang="ru-RU" sz="2800" dirty="0"/>
          </a:p>
        </p:txBody>
      </p:sp>
      <p:sp>
        <p:nvSpPr>
          <p:cNvPr id="6" name="Заголовок 6"/>
          <p:cNvSpPr txBox="1">
            <a:spLocks noGrp="1"/>
          </p:cNvSpPr>
          <p:nvPr>
            <p:ph type="title"/>
          </p:nvPr>
        </p:nvSpPr>
        <p:spPr>
          <a:xfrm>
            <a:off x="971600" y="260648"/>
            <a:ext cx="7498080" cy="584775"/>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Компьютерная графика</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115616" y="1052736"/>
            <a:ext cx="7632848" cy="5472608"/>
          </a:xfrm>
        </p:spPr>
        <p:txBody>
          <a:bodyPr>
            <a:normAutofit lnSpcReduction="10000"/>
          </a:bodyPr>
          <a:lstStyle/>
          <a:p>
            <a:pPr algn="just"/>
            <a:r>
              <a:rPr lang="ru-RU" sz="2800" dirty="0">
                <a:solidFill>
                  <a:schemeClr val="tx1"/>
                </a:solidFill>
              </a:rPr>
              <a:t>Наряду с цветом обводки вторым цветовым атрибутом является </a:t>
            </a:r>
            <a:r>
              <a:rPr lang="ru-RU" sz="2800" b="1" dirty="0">
                <a:solidFill>
                  <a:schemeClr val="tx1"/>
                </a:solidFill>
              </a:rPr>
              <a:t>Заливка</a:t>
            </a:r>
            <a:r>
              <a:rPr lang="ru-RU" sz="2800" dirty="0">
                <a:solidFill>
                  <a:schemeClr val="tx1"/>
                </a:solidFill>
              </a:rPr>
              <a:t> (закраска внутренней области контура). Ее можно сделать одним из следующих способов:</a:t>
            </a:r>
          </a:p>
          <a:p>
            <a:pPr lvl="0" algn="just">
              <a:buFont typeface="Wingdings" pitchFamily="2" charset="2"/>
              <a:buChar char="ü"/>
            </a:pPr>
            <a:r>
              <a:rPr lang="ru-RU" sz="2800" dirty="0">
                <a:solidFill>
                  <a:schemeClr val="tx1"/>
                </a:solidFill>
              </a:rPr>
              <a:t>однородным цветом;</a:t>
            </a:r>
          </a:p>
          <a:p>
            <a:pPr lvl="0" algn="just">
              <a:buFont typeface="Wingdings" pitchFamily="2" charset="2"/>
              <a:buChar char="ü"/>
            </a:pPr>
            <a:r>
              <a:rPr lang="ru-RU" sz="2800" dirty="0">
                <a:solidFill>
                  <a:schemeClr val="tx1"/>
                </a:solidFill>
              </a:rPr>
              <a:t>с помощью цветового градиента (растяжки);</a:t>
            </a:r>
          </a:p>
          <a:p>
            <a:pPr lvl="0" algn="just">
              <a:buFont typeface="Wingdings" pitchFamily="2" charset="2"/>
              <a:buChar char="ü"/>
            </a:pPr>
            <a:r>
              <a:rPr lang="ru-RU" sz="2800" dirty="0">
                <a:solidFill>
                  <a:schemeClr val="tx1"/>
                </a:solidFill>
              </a:rPr>
              <a:t>текстурой, которая представляет собой узор с регулярной структурой;</a:t>
            </a:r>
          </a:p>
          <a:p>
            <a:pPr lvl="0" algn="just">
              <a:buFont typeface="Wingdings" pitchFamily="2" charset="2"/>
              <a:buChar char="ü"/>
            </a:pPr>
            <a:r>
              <a:rPr lang="ru-RU" sz="2800" dirty="0">
                <a:solidFill>
                  <a:schemeClr val="tx1"/>
                </a:solidFill>
              </a:rPr>
              <a:t>растровой картинкой, в качестве которой можно использовать любое растровое изображение.</a:t>
            </a:r>
          </a:p>
          <a:p>
            <a:endParaRPr lang="ru-RU" dirty="0"/>
          </a:p>
        </p:txBody>
      </p:sp>
      <p:sp>
        <p:nvSpPr>
          <p:cNvPr id="4" name="TextBox 3"/>
          <p:cNvSpPr txBox="1"/>
          <p:nvPr/>
        </p:nvSpPr>
        <p:spPr>
          <a:xfrm>
            <a:off x="1043608" y="260648"/>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43608" y="1196752"/>
            <a:ext cx="7848872" cy="5472608"/>
          </a:xfrm>
        </p:spPr>
        <p:txBody>
          <a:bodyPr>
            <a:normAutofit/>
          </a:bodyPr>
          <a:lstStyle/>
          <a:p>
            <a:pPr algn="just"/>
            <a:r>
              <a:rPr lang="ru-RU" sz="2800" dirty="0">
                <a:solidFill>
                  <a:schemeClr val="tx1"/>
                </a:solidFill>
              </a:rPr>
              <a:t>Векторное изображение сначала создается как простые объекты, из которых в последующем формируют сложный объект. </a:t>
            </a:r>
            <a:endParaRPr lang="ru-RU" sz="2800" dirty="0" smtClean="0">
              <a:solidFill>
                <a:schemeClr val="tx1"/>
              </a:solidFill>
            </a:endParaRPr>
          </a:p>
          <a:p>
            <a:pPr algn="just"/>
            <a:r>
              <a:rPr lang="ru-RU" sz="2800" dirty="0" smtClean="0">
                <a:solidFill>
                  <a:schemeClr val="tx1"/>
                </a:solidFill>
              </a:rPr>
              <a:t>Этот </a:t>
            </a:r>
            <a:r>
              <a:rPr lang="ru-RU" sz="2800" dirty="0">
                <a:solidFill>
                  <a:schemeClr val="tx1"/>
                </a:solidFill>
              </a:rPr>
              <a:t>объект необходимо в конечном итоге зафиксировать, чтобы избежать искажений при выполнении последующих операций. </a:t>
            </a:r>
            <a:endParaRPr lang="ru-RU" sz="2800" dirty="0" smtClean="0">
              <a:solidFill>
                <a:schemeClr val="tx1"/>
              </a:solidFill>
            </a:endParaRPr>
          </a:p>
          <a:p>
            <a:pPr algn="just"/>
            <a:r>
              <a:rPr lang="ru-RU" sz="2800" dirty="0" smtClean="0">
                <a:solidFill>
                  <a:schemeClr val="tx1"/>
                </a:solidFill>
              </a:rPr>
              <a:t>Для </a:t>
            </a:r>
            <a:r>
              <a:rPr lang="ru-RU" sz="2800" dirty="0">
                <a:solidFill>
                  <a:schemeClr val="tx1"/>
                </a:solidFill>
              </a:rPr>
              <a:t>этого предусмотрена группа базовых операций, которые включают: группировку объектов, объединение объектов и использование составных контуров.</a:t>
            </a:r>
          </a:p>
          <a:p>
            <a:endParaRPr lang="ru-RU" dirty="0"/>
          </a:p>
        </p:txBody>
      </p:sp>
      <p:sp>
        <p:nvSpPr>
          <p:cNvPr id="4" name="TextBox 3"/>
          <p:cNvSpPr txBox="1"/>
          <p:nvPr/>
        </p:nvSpPr>
        <p:spPr>
          <a:xfrm>
            <a:off x="1115616" y="332656"/>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43608" y="836712"/>
            <a:ext cx="7848872" cy="6021288"/>
          </a:xfrm>
        </p:spPr>
        <p:txBody>
          <a:bodyPr>
            <a:normAutofit/>
          </a:bodyPr>
          <a:lstStyle/>
          <a:p>
            <a:pPr algn="just"/>
            <a:r>
              <a:rPr lang="ru-RU" sz="2800" dirty="0">
                <a:solidFill>
                  <a:schemeClr val="tx1"/>
                </a:solidFill>
              </a:rPr>
              <a:t>После того как объект создан, его можно изменять различными способами: перемещать, вращать, растягивать, наклонять, модифицировать различными инструментами, применять всевозможные специальные эффекты. </a:t>
            </a:r>
            <a:endParaRPr lang="ru-RU" sz="2800" dirty="0" smtClean="0">
              <a:solidFill>
                <a:schemeClr val="tx1"/>
              </a:solidFill>
            </a:endParaRPr>
          </a:p>
          <a:p>
            <a:pPr algn="just"/>
            <a:r>
              <a:rPr lang="ru-RU" sz="2800" dirty="0" smtClean="0">
                <a:solidFill>
                  <a:schemeClr val="tx1"/>
                </a:solidFill>
              </a:rPr>
              <a:t>Объекты </a:t>
            </a:r>
            <a:r>
              <a:rPr lang="ru-RU" sz="2800" dirty="0">
                <a:solidFill>
                  <a:schemeClr val="tx1"/>
                </a:solidFill>
              </a:rPr>
              <a:t>можно изменять независимо друг от друга. Свойства объектов такие как – толщина линий, размер, цвет, текстура, прозрачность, можно изменять в любой момент времени.</a:t>
            </a:r>
          </a:p>
          <a:p>
            <a:pPr algn="just"/>
            <a:r>
              <a:rPr lang="ru-RU" sz="2800" dirty="0">
                <a:solidFill>
                  <a:schemeClr val="tx1"/>
                </a:solidFill>
              </a:rPr>
              <a:t>Объекты находятся в определенном порядке по отношению друг к другу и этот порядок можно менять.</a:t>
            </a:r>
          </a:p>
          <a:p>
            <a:endParaRPr lang="ru-RU" dirty="0"/>
          </a:p>
        </p:txBody>
      </p:sp>
      <p:sp>
        <p:nvSpPr>
          <p:cNvPr id="4" name="TextBox 3"/>
          <p:cNvSpPr txBox="1"/>
          <p:nvPr/>
        </p:nvSpPr>
        <p:spPr>
          <a:xfrm>
            <a:off x="1115616" y="260648"/>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43608" y="692696"/>
            <a:ext cx="7920880" cy="5904656"/>
          </a:xfrm>
        </p:spPr>
        <p:txBody>
          <a:bodyPr>
            <a:normAutofit lnSpcReduction="10000"/>
          </a:bodyPr>
          <a:lstStyle/>
          <a:p>
            <a:pPr algn="just"/>
            <a:r>
              <a:rPr lang="ru-RU" sz="2800" dirty="0">
                <a:solidFill>
                  <a:schemeClr val="tx1"/>
                </a:solidFill>
              </a:rPr>
              <a:t>Основное назначение векторных редакторов это создание больших рисунков, рекламных афиш, плакатов, так как она используется для отображения объектов с четкой границей и ясными деталями – это шрифт, логотип, графический знак, орнамент, декоративная композиция.</a:t>
            </a:r>
          </a:p>
          <a:p>
            <a:pPr algn="just"/>
            <a:r>
              <a:rPr lang="ru-RU" sz="2800" dirty="0">
                <a:solidFill>
                  <a:schemeClr val="tx1"/>
                </a:solidFill>
              </a:rPr>
              <a:t>Основной акцент в последних версиях векторных и растровых редакторов сделан на </a:t>
            </a:r>
            <a:r>
              <a:rPr lang="ru-RU" sz="2800" dirty="0" err="1">
                <a:solidFill>
                  <a:schemeClr val="tx1"/>
                </a:solidFill>
              </a:rPr>
              <a:t>Интернет-ориентированные</a:t>
            </a:r>
            <a:r>
              <a:rPr lang="ru-RU" sz="2800" dirty="0">
                <a:solidFill>
                  <a:schemeClr val="tx1"/>
                </a:solidFill>
              </a:rPr>
              <a:t> функции. </a:t>
            </a:r>
            <a:endParaRPr lang="ru-RU" sz="2800" dirty="0" smtClean="0">
              <a:solidFill>
                <a:schemeClr val="tx1"/>
              </a:solidFill>
            </a:endParaRPr>
          </a:p>
          <a:p>
            <a:pPr algn="just"/>
            <a:r>
              <a:rPr lang="ru-RU" sz="2800" dirty="0" smtClean="0">
                <a:solidFill>
                  <a:schemeClr val="tx1"/>
                </a:solidFill>
              </a:rPr>
              <a:t>Преимущество </a:t>
            </a:r>
            <a:r>
              <a:rPr lang="ru-RU" sz="2800" dirty="0">
                <a:solidFill>
                  <a:schemeClr val="tx1"/>
                </a:solidFill>
              </a:rPr>
              <a:t>создания графики для </a:t>
            </a:r>
            <a:r>
              <a:rPr lang="en-US" sz="2800" dirty="0">
                <a:solidFill>
                  <a:schemeClr val="tx1"/>
                </a:solidFill>
              </a:rPr>
              <a:t>Web</a:t>
            </a:r>
            <a:r>
              <a:rPr lang="ru-RU" sz="2800" dirty="0">
                <a:solidFill>
                  <a:schemeClr val="tx1"/>
                </a:solidFill>
              </a:rPr>
              <a:t> остается за векторной графикой, так как растровые изображения велики, несмотря на рост пропускной способности каналов связи.</a:t>
            </a:r>
          </a:p>
          <a:p>
            <a:endParaRPr lang="ru-RU" dirty="0"/>
          </a:p>
        </p:txBody>
      </p:sp>
      <p:sp>
        <p:nvSpPr>
          <p:cNvPr id="4" name="TextBox 3"/>
          <p:cNvSpPr txBox="1"/>
          <p:nvPr/>
        </p:nvSpPr>
        <p:spPr>
          <a:xfrm>
            <a:off x="1043608" y="0"/>
            <a:ext cx="7128792" cy="584775"/>
          </a:xfrm>
          <a:prstGeom prst="rect">
            <a:avLst/>
          </a:prstGeom>
          <a:noFill/>
        </p:spPr>
        <p:txBody>
          <a:bodyPr wrap="square" rtlCol="0">
            <a:spAutoFit/>
          </a:bodyPr>
          <a:lstStyle/>
          <a:p>
            <a:r>
              <a:rPr lang="ru-RU" sz="3200" b="1" dirty="0" smtClean="0"/>
              <a:t>Векторная графика</a:t>
            </a:r>
            <a:endParaRPr lang="ru-RU" sz="3200" b="1"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332656"/>
            <a:ext cx="7772400" cy="722511"/>
          </a:xfrm>
        </p:spPr>
        <p:txBody>
          <a:bodyPr>
            <a:normAutofit fontScale="90000"/>
          </a:bodyPr>
          <a:lstStyle/>
          <a:p>
            <a:r>
              <a:rPr lang="ru-RU" sz="3200" b="1" dirty="0"/>
              <a:t>Трехмерная графика</a:t>
            </a:r>
            <a:r>
              <a:rPr lang="ru-RU" sz="3200" dirty="0"/>
              <a:t/>
            </a:r>
            <a:br>
              <a:rPr lang="ru-RU" sz="3200" dirty="0"/>
            </a:br>
            <a:endParaRPr lang="ru-RU" sz="3200" dirty="0"/>
          </a:p>
        </p:txBody>
      </p:sp>
      <p:sp>
        <p:nvSpPr>
          <p:cNvPr id="3" name="Подзаголовок 2"/>
          <p:cNvSpPr>
            <a:spLocks noGrp="1"/>
          </p:cNvSpPr>
          <p:nvPr>
            <p:ph type="subTitle" idx="1"/>
          </p:nvPr>
        </p:nvSpPr>
        <p:spPr>
          <a:xfrm>
            <a:off x="899592" y="1052736"/>
            <a:ext cx="7632848" cy="5184576"/>
          </a:xfrm>
        </p:spPr>
        <p:txBody>
          <a:bodyPr>
            <a:normAutofit/>
          </a:bodyPr>
          <a:lstStyle/>
          <a:p>
            <a:pPr algn="just"/>
            <a:r>
              <a:rPr lang="ru-RU" sz="2800" dirty="0">
                <a:solidFill>
                  <a:schemeClr val="tx1"/>
                </a:solidFill>
              </a:rPr>
              <a:t>Трехмерная графика нашла широкое применение в научных расчетах, инженерном проектировании, компьютерном моделировании физических объектов. </a:t>
            </a:r>
            <a:endParaRPr lang="ru-RU" sz="2800" dirty="0" smtClean="0">
              <a:solidFill>
                <a:schemeClr val="tx1"/>
              </a:solidFill>
            </a:endParaRPr>
          </a:p>
          <a:p>
            <a:pPr algn="just"/>
            <a:r>
              <a:rPr lang="ru-RU" sz="2800" dirty="0" smtClean="0">
                <a:solidFill>
                  <a:schemeClr val="tx1"/>
                </a:solidFill>
              </a:rPr>
              <a:t>Для </a:t>
            </a:r>
            <a:r>
              <a:rPr lang="ru-RU" sz="2800" dirty="0">
                <a:solidFill>
                  <a:schemeClr val="tx1"/>
                </a:solidFill>
              </a:rPr>
              <a:t>создания реалистических моделей объекта используются геометрические примитивы (прямоугольник, куб, шар, конус и др.) и сплайновые поверхности.</a:t>
            </a:r>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051720" y="1124744"/>
            <a:ext cx="6840760" cy="4968552"/>
          </a:xfrm>
        </p:spPr>
        <p:txBody>
          <a:bodyPr>
            <a:normAutofit/>
          </a:bodyPr>
          <a:lstStyle/>
          <a:p>
            <a:pPr algn="just"/>
            <a:r>
              <a:rPr lang="ru-RU" sz="2800" dirty="0">
                <a:solidFill>
                  <a:schemeClr val="tx1"/>
                </a:solidFill>
              </a:rPr>
              <a:t>Другим способом построения объектов из примитивов являются твердотельное моделирование. </a:t>
            </a:r>
            <a:endParaRPr lang="ru-RU" sz="2800" dirty="0" smtClean="0">
              <a:solidFill>
                <a:schemeClr val="tx1"/>
              </a:solidFill>
            </a:endParaRPr>
          </a:p>
          <a:p>
            <a:pPr algn="just"/>
            <a:r>
              <a:rPr lang="ru-RU" sz="2800" dirty="0" smtClean="0">
                <a:solidFill>
                  <a:schemeClr val="tx1"/>
                </a:solidFill>
              </a:rPr>
              <a:t>При </a:t>
            </a:r>
            <a:r>
              <a:rPr lang="ru-RU" sz="2800" dirty="0">
                <a:solidFill>
                  <a:schemeClr val="tx1"/>
                </a:solidFill>
              </a:rPr>
              <a:t>этом объекты представляются твердыми телами, которые трансформируются при взаимодействии с другими телами. </a:t>
            </a:r>
            <a:endParaRPr lang="ru-RU" sz="2800" dirty="0" smtClean="0">
              <a:solidFill>
                <a:schemeClr val="tx1"/>
              </a:solidFill>
            </a:endParaRPr>
          </a:p>
          <a:p>
            <a:pPr algn="just"/>
            <a:r>
              <a:rPr lang="ru-RU" sz="2800" dirty="0" smtClean="0">
                <a:solidFill>
                  <a:schemeClr val="tx1"/>
                </a:solidFill>
              </a:rPr>
              <a:t>Сначала </a:t>
            </a:r>
            <a:r>
              <a:rPr lang="ru-RU" sz="2800" dirty="0">
                <a:solidFill>
                  <a:schemeClr val="tx1"/>
                </a:solidFill>
              </a:rPr>
              <a:t>проектируется скелет объекта. </a:t>
            </a:r>
            <a:endParaRPr lang="ru-RU" sz="2800" dirty="0" smtClean="0">
              <a:solidFill>
                <a:schemeClr val="tx1"/>
              </a:solidFill>
            </a:endParaRPr>
          </a:p>
          <a:p>
            <a:pPr algn="just"/>
            <a:r>
              <a:rPr lang="ru-RU" sz="2800" dirty="0" smtClean="0">
                <a:solidFill>
                  <a:schemeClr val="tx1"/>
                </a:solidFill>
              </a:rPr>
              <a:t>Затем </a:t>
            </a:r>
            <a:r>
              <a:rPr lang="ru-RU" sz="2800" dirty="0">
                <a:solidFill>
                  <a:schemeClr val="tx1"/>
                </a:solidFill>
              </a:rPr>
              <a:t>он покрывается материалом. </a:t>
            </a:r>
            <a:endParaRPr lang="ru-RU" sz="2800" dirty="0" smtClean="0">
              <a:solidFill>
                <a:schemeClr val="tx1"/>
              </a:solidFill>
            </a:endParaRPr>
          </a:p>
          <a:p>
            <a:endParaRPr lang="ru-RU" dirty="0"/>
          </a:p>
        </p:txBody>
      </p:sp>
      <p:sp>
        <p:nvSpPr>
          <p:cNvPr id="4" name="Прямоугольник 3"/>
          <p:cNvSpPr/>
          <p:nvPr/>
        </p:nvSpPr>
        <p:spPr>
          <a:xfrm>
            <a:off x="1043608" y="260648"/>
            <a:ext cx="4017831" cy="584775"/>
          </a:xfrm>
          <a:prstGeom prst="rect">
            <a:avLst/>
          </a:prstGeom>
        </p:spPr>
        <p:txBody>
          <a:bodyPr wrap="none">
            <a:spAutoFit/>
          </a:bodyPr>
          <a:lstStyle/>
          <a:p>
            <a:r>
              <a:rPr lang="ru-RU" sz="3200" b="1" dirty="0" smtClean="0"/>
              <a:t>Трехмерная графика</a:t>
            </a:r>
            <a:endParaRPr lang="ru-RU" sz="3200"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123728" y="1412776"/>
            <a:ext cx="6768752" cy="4176464"/>
          </a:xfrm>
        </p:spPr>
        <p:txBody>
          <a:bodyPr>
            <a:normAutofit/>
          </a:bodyPr>
          <a:lstStyle/>
          <a:p>
            <a:pPr algn="just"/>
            <a:r>
              <a:rPr lang="ru-RU" sz="2800" dirty="0" smtClean="0">
                <a:solidFill>
                  <a:schemeClr val="tx1"/>
                </a:solidFill>
              </a:rPr>
              <a:t>Следующим </a:t>
            </a:r>
            <a:r>
              <a:rPr lang="ru-RU" sz="2800" dirty="0">
                <a:solidFill>
                  <a:schemeClr val="tx1"/>
                </a:solidFill>
              </a:rPr>
              <a:t>шагом происходит закраска поверхности. Здесь тоже существуют свои методы. Свойства поверхностей описываются в массивах текстур. </a:t>
            </a:r>
            <a:endParaRPr lang="ru-RU" sz="2800" dirty="0" smtClean="0">
              <a:solidFill>
                <a:schemeClr val="tx1"/>
              </a:solidFill>
            </a:endParaRPr>
          </a:p>
          <a:p>
            <a:pPr algn="just"/>
            <a:r>
              <a:rPr lang="ru-RU" sz="2800" dirty="0" smtClean="0">
                <a:solidFill>
                  <a:schemeClr val="tx1"/>
                </a:solidFill>
              </a:rPr>
              <a:t>Потом </a:t>
            </a:r>
            <a:r>
              <a:rPr lang="ru-RU" sz="2800" dirty="0">
                <a:solidFill>
                  <a:schemeClr val="tx1"/>
                </a:solidFill>
              </a:rPr>
              <a:t>происходит наложение текстур на определенные участки каркаса объекта.</a:t>
            </a:r>
          </a:p>
          <a:p>
            <a:endParaRPr lang="ru-RU" dirty="0"/>
          </a:p>
        </p:txBody>
      </p:sp>
      <p:sp>
        <p:nvSpPr>
          <p:cNvPr id="4" name="Прямоугольник 3"/>
          <p:cNvSpPr/>
          <p:nvPr/>
        </p:nvSpPr>
        <p:spPr>
          <a:xfrm>
            <a:off x="1043608" y="260648"/>
            <a:ext cx="4017831" cy="584775"/>
          </a:xfrm>
          <a:prstGeom prst="rect">
            <a:avLst/>
          </a:prstGeom>
        </p:spPr>
        <p:txBody>
          <a:bodyPr wrap="none">
            <a:spAutoFit/>
          </a:bodyPr>
          <a:lstStyle/>
          <a:p>
            <a:r>
              <a:rPr lang="ru-RU" sz="3200" b="1" dirty="0" smtClean="0"/>
              <a:t>Трехмерная графика</a:t>
            </a:r>
            <a:endParaRPr lang="ru-RU" sz="3200"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03648" y="980728"/>
            <a:ext cx="7344816" cy="5256584"/>
          </a:xfrm>
        </p:spPr>
        <p:txBody>
          <a:bodyPr>
            <a:normAutofit/>
          </a:bodyPr>
          <a:lstStyle/>
          <a:p>
            <a:pPr algn="just"/>
            <a:r>
              <a:rPr lang="ru-RU" sz="2800" dirty="0">
                <a:solidFill>
                  <a:schemeClr val="tx1"/>
                </a:solidFill>
              </a:rPr>
              <a:t>Одним из самых важных параметров пространства является источник света. </a:t>
            </a:r>
            <a:endParaRPr lang="ru-RU" sz="2800" dirty="0" smtClean="0">
              <a:solidFill>
                <a:schemeClr val="tx1"/>
              </a:solidFill>
            </a:endParaRPr>
          </a:p>
          <a:p>
            <a:pPr algn="just"/>
            <a:r>
              <a:rPr lang="ru-RU" sz="2800" dirty="0" smtClean="0">
                <a:solidFill>
                  <a:schemeClr val="tx1"/>
                </a:solidFill>
              </a:rPr>
              <a:t>После </a:t>
            </a:r>
            <a:r>
              <a:rPr lang="ru-RU" sz="2800" dirty="0">
                <a:solidFill>
                  <a:schemeClr val="tx1"/>
                </a:solidFill>
              </a:rPr>
              <a:t>завершения конструирования и визуализации объекта приступают к его «оживлению», т.е. задают параметры движения. </a:t>
            </a:r>
            <a:endParaRPr lang="ru-RU" sz="2800" dirty="0" smtClean="0">
              <a:solidFill>
                <a:schemeClr val="tx1"/>
              </a:solidFill>
            </a:endParaRPr>
          </a:p>
          <a:p>
            <a:pPr algn="just"/>
            <a:r>
              <a:rPr lang="ru-RU" sz="2800" dirty="0" smtClean="0">
                <a:solidFill>
                  <a:schemeClr val="tx1"/>
                </a:solidFill>
              </a:rPr>
              <a:t>В </a:t>
            </a:r>
            <a:r>
              <a:rPr lang="ru-RU" sz="2800" dirty="0">
                <a:solidFill>
                  <a:schemeClr val="tx1"/>
                </a:solidFill>
              </a:rPr>
              <a:t>этом тоже имеют место ряд методов. Но наиболее совершенным методом анимации является метод, который заключается в фиксации реальных движений физического объекта. </a:t>
            </a:r>
            <a:endParaRPr lang="ru-RU" sz="2800" dirty="0" smtClean="0">
              <a:solidFill>
                <a:schemeClr val="tx1"/>
              </a:solidFill>
            </a:endParaRPr>
          </a:p>
          <a:p>
            <a:endParaRPr lang="ru-RU" dirty="0"/>
          </a:p>
        </p:txBody>
      </p:sp>
      <p:sp>
        <p:nvSpPr>
          <p:cNvPr id="4" name="Прямоугольник 3"/>
          <p:cNvSpPr/>
          <p:nvPr/>
        </p:nvSpPr>
        <p:spPr>
          <a:xfrm>
            <a:off x="1043608" y="260648"/>
            <a:ext cx="4017831" cy="584775"/>
          </a:xfrm>
          <a:prstGeom prst="rect">
            <a:avLst/>
          </a:prstGeom>
        </p:spPr>
        <p:txBody>
          <a:bodyPr wrap="none">
            <a:spAutoFit/>
          </a:bodyPr>
          <a:lstStyle/>
          <a:p>
            <a:r>
              <a:rPr lang="ru-RU" sz="3200" b="1" dirty="0" smtClean="0"/>
              <a:t>Трехмерная графика</a:t>
            </a:r>
            <a:endParaRPr lang="ru-RU" sz="3200"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31640" y="1196752"/>
            <a:ext cx="7488832" cy="5400600"/>
          </a:xfrm>
        </p:spPr>
        <p:txBody>
          <a:bodyPr>
            <a:normAutofit/>
          </a:bodyPr>
          <a:lstStyle/>
          <a:p>
            <a:pPr algn="just"/>
            <a:r>
              <a:rPr lang="ru-RU" sz="2800" dirty="0" smtClean="0">
                <a:solidFill>
                  <a:schemeClr val="tx1"/>
                </a:solidFill>
              </a:rPr>
              <a:t>И </a:t>
            </a:r>
            <a:r>
              <a:rPr lang="ru-RU" sz="2800" dirty="0">
                <a:solidFill>
                  <a:schemeClr val="tx1"/>
                </a:solidFill>
              </a:rPr>
              <a:t>только потом накладываются поверхностные эффекты на итоговый анимационный ролик. </a:t>
            </a:r>
            <a:endParaRPr lang="ru-RU" sz="2800" dirty="0" smtClean="0">
              <a:solidFill>
                <a:schemeClr val="tx1"/>
              </a:solidFill>
            </a:endParaRPr>
          </a:p>
          <a:p>
            <a:pPr algn="just"/>
            <a:r>
              <a:rPr lang="ru-RU" sz="2800" dirty="0" smtClean="0">
                <a:solidFill>
                  <a:schemeClr val="tx1"/>
                </a:solidFill>
              </a:rPr>
              <a:t>Применение </a:t>
            </a:r>
            <a:r>
              <a:rPr lang="ru-RU" sz="2800" dirty="0">
                <a:solidFill>
                  <a:schemeClr val="tx1"/>
                </a:solidFill>
              </a:rPr>
              <a:t>сложных математических моделей позволяет имитировать такие физические эффекты, как взрыв, дождь, огонь, дым, туман.</a:t>
            </a:r>
          </a:p>
          <a:p>
            <a:endParaRPr lang="ru-RU" dirty="0"/>
          </a:p>
        </p:txBody>
      </p:sp>
      <p:sp>
        <p:nvSpPr>
          <p:cNvPr id="4" name="Прямоугольник 3"/>
          <p:cNvSpPr/>
          <p:nvPr/>
        </p:nvSpPr>
        <p:spPr>
          <a:xfrm>
            <a:off x="1043608" y="260648"/>
            <a:ext cx="4017831" cy="584775"/>
          </a:xfrm>
          <a:prstGeom prst="rect">
            <a:avLst/>
          </a:prstGeom>
        </p:spPr>
        <p:txBody>
          <a:bodyPr wrap="none">
            <a:spAutoFit/>
          </a:bodyPr>
          <a:lstStyle/>
          <a:p>
            <a:r>
              <a:rPr lang="ru-RU" sz="3200" b="1" dirty="0" smtClean="0"/>
              <a:t>Трехмерная графика</a:t>
            </a:r>
            <a:endParaRPr lang="ru-RU" sz="3200"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43608" y="980728"/>
            <a:ext cx="7848872" cy="5472608"/>
          </a:xfrm>
        </p:spPr>
        <p:txBody>
          <a:bodyPr>
            <a:normAutofit/>
          </a:bodyPr>
          <a:lstStyle/>
          <a:p>
            <a:pPr algn="just"/>
            <a:r>
              <a:rPr lang="ru-RU" sz="2800" dirty="0">
                <a:solidFill>
                  <a:schemeClr val="tx1"/>
                </a:solidFill>
              </a:rPr>
              <a:t>Особое место в трехмерном моделировании в режиме реального времени занимают тренажеры технических средств – автомобилей, судов, летательных аппаратов.</a:t>
            </a:r>
          </a:p>
          <a:p>
            <a:pPr algn="just"/>
            <a:r>
              <a:rPr lang="ru-RU" sz="2800" dirty="0">
                <a:solidFill>
                  <a:schemeClr val="tx1"/>
                </a:solidFill>
              </a:rPr>
              <a:t>Что касается трехмерной графики, то основными программными продуктами этого вида графики являются: </a:t>
            </a:r>
            <a:endParaRPr lang="ru-RU" sz="2800" dirty="0" smtClean="0">
              <a:solidFill>
                <a:schemeClr val="tx1"/>
              </a:solidFill>
            </a:endParaRPr>
          </a:p>
          <a:p>
            <a:pPr algn="just"/>
            <a:r>
              <a:rPr lang="ru-RU" sz="2800" b="1" dirty="0" smtClean="0">
                <a:solidFill>
                  <a:schemeClr val="tx1"/>
                </a:solidFill>
              </a:rPr>
              <a:t>3</a:t>
            </a:r>
            <a:r>
              <a:rPr lang="en-US" sz="2800" b="1" dirty="0">
                <a:solidFill>
                  <a:schemeClr val="tx1"/>
                </a:solidFill>
              </a:rPr>
              <a:t>D  Studio Max</a:t>
            </a:r>
            <a:r>
              <a:rPr lang="ru-RU" sz="2800" b="1" dirty="0">
                <a:solidFill>
                  <a:schemeClr val="tx1"/>
                </a:solidFill>
              </a:rPr>
              <a:t>, </a:t>
            </a:r>
            <a:r>
              <a:rPr lang="en-US" sz="2800" b="1" dirty="0">
                <a:solidFill>
                  <a:schemeClr val="tx1"/>
                </a:solidFill>
              </a:rPr>
              <a:t>Softimage</a:t>
            </a:r>
            <a:r>
              <a:rPr lang="ru-RU" sz="2800" b="1" dirty="0">
                <a:solidFill>
                  <a:schemeClr val="tx1"/>
                </a:solidFill>
              </a:rPr>
              <a:t> 2</a:t>
            </a:r>
            <a:r>
              <a:rPr lang="en-US" sz="2800" b="1" dirty="0">
                <a:solidFill>
                  <a:schemeClr val="tx1"/>
                </a:solidFill>
              </a:rPr>
              <a:t>D</a:t>
            </a:r>
            <a:r>
              <a:rPr lang="ru-RU" sz="2800" b="1" dirty="0">
                <a:solidFill>
                  <a:schemeClr val="tx1"/>
                </a:solidFill>
              </a:rPr>
              <a:t>, </a:t>
            </a:r>
            <a:r>
              <a:rPr lang="en-US" sz="2800" b="1" dirty="0">
                <a:solidFill>
                  <a:schemeClr val="tx1"/>
                </a:solidFill>
              </a:rPr>
              <a:t>Maya</a:t>
            </a:r>
            <a:r>
              <a:rPr lang="ru-RU" sz="2800" dirty="0">
                <a:solidFill>
                  <a:schemeClr val="tx1"/>
                </a:solidFill>
              </a:rPr>
              <a:t>.</a:t>
            </a:r>
          </a:p>
          <a:p>
            <a:endParaRPr lang="ru-RU" dirty="0"/>
          </a:p>
        </p:txBody>
      </p:sp>
      <p:sp>
        <p:nvSpPr>
          <p:cNvPr id="4" name="Прямоугольник 3"/>
          <p:cNvSpPr/>
          <p:nvPr/>
        </p:nvSpPr>
        <p:spPr>
          <a:xfrm>
            <a:off x="1043608" y="260648"/>
            <a:ext cx="4017831" cy="584775"/>
          </a:xfrm>
          <a:prstGeom prst="rect">
            <a:avLst/>
          </a:prstGeom>
        </p:spPr>
        <p:txBody>
          <a:bodyPr wrap="none">
            <a:spAutoFit/>
          </a:bodyPr>
          <a:lstStyle/>
          <a:p>
            <a:r>
              <a:rPr lang="ru-RU" sz="3200" b="1" dirty="0" smtClean="0"/>
              <a:t>Трехмерная графика</a:t>
            </a:r>
            <a:endParaRPr lang="ru-RU" sz="3200"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04664"/>
            <a:ext cx="7772400" cy="578495"/>
          </a:xfrm>
        </p:spPr>
        <p:txBody>
          <a:bodyPr>
            <a:normAutofit fontScale="90000"/>
          </a:bodyPr>
          <a:lstStyle/>
          <a:p>
            <a:r>
              <a:rPr lang="ru-RU" sz="3200" b="1" dirty="0"/>
              <a:t>Растровая графика</a:t>
            </a:r>
            <a:r>
              <a:rPr lang="ru-RU" sz="3200" dirty="0"/>
              <a:t/>
            </a:r>
            <a:br>
              <a:rPr lang="ru-RU" sz="3200" dirty="0"/>
            </a:br>
            <a:endParaRPr lang="ru-RU" sz="3200" dirty="0"/>
          </a:p>
        </p:txBody>
      </p:sp>
      <p:sp>
        <p:nvSpPr>
          <p:cNvPr id="3" name="Подзаголовок 2"/>
          <p:cNvSpPr>
            <a:spLocks noGrp="1"/>
          </p:cNvSpPr>
          <p:nvPr>
            <p:ph type="subTitle" idx="1"/>
          </p:nvPr>
        </p:nvSpPr>
        <p:spPr>
          <a:xfrm>
            <a:off x="827584" y="1052736"/>
            <a:ext cx="7776864" cy="5040560"/>
          </a:xfrm>
        </p:spPr>
        <p:txBody>
          <a:bodyPr>
            <a:normAutofit/>
          </a:bodyPr>
          <a:lstStyle/>
          <a:p>
            <a:pPr algn="just"/>
            <a:r>
              <a:rPr lang="ru-RU" sz="2800" dirty="0">
                <a:solidFill>
                  <a:schemeClr val="tx1"/>
                </a:solidFill>
              </a:rPr>
              <a:t>Для растровых изображений, которые состоят из точек, особое значение имеет понятие разрешения (количество точек, приходящихся на единицу длины, которая определяется в дюймах).</a:t>
            </a:r>
          </a:p>
          <a:p>
            <a:pPr algn="just"/>
            <a:r>
              <a:rPr lang="ru-RU" sz="2800" dirty="0">
                <a:solidFill>
                  <a:schemeClr val="tx1"/>
                </a:solidFill>
              </a:rPr>
              <a:t>При этом различают: </a:t>
            </a:r>
            <a:endParaRPr lang="ru-RU" sz="2800" dirty="0" smtClean="0">
              <a:solidFill>
                <a:schemeClr val="tx1"/>
              </a:solidFill>
            </a:endParaRPr>
          </a:p>
          <a:p>
            <a:pPr algn="just">
              <a:buFont typeface="Wingdings" pitchFamily="2" charset="2"/>
              <a:buChar char="ü"/>
            </a:pPr>
            <a:r>
              <a:rPr lang="ru-RU" sz="2800" b="1" dirty="0" smtClean="0">
                <a:solidFill>
                  <a:schemeClr val="tx1"/>
                </a:solidFill>
              </a:rPr>
              <a:t>разрешение </a:t>
            </a:r>
            <a:r>
              <a:rPr lang="ru-RU" sz="2800" b="1" dirty="0">
                <a:solidFill>
                  <a:schemeClr val="tx1"/>
                </a:solidFill>
              </a:rPr>
              <a:t>оригинала, </a:t>
            </a:r>
            <a:endParaRPr lang="ru-RU" sz="2800" b="1" dirty="0" smtClean="0">
              <a:solidFill>
                <a:schemeClr val="tx1"/>
              </a:solidFill>
            </a:endParaRPr>
          </a:p>
          <a:p>
            <a:pPr algn="just">
              <a:buFont typeface="Wingdings" pitchFamily="2" charset="2"/>
              <a:buChar char="ü"/>
            </a:pPr>
            <a:r>
              <a:rPr lang="ru-RU" sz="2800" b="1" dirty="0" smtClean="0">
                <a:solidFill>
                  <a:schemeClr val="tx1"/>
                </a:solidFill>
              </a:rPr>
              <a:t>разрешение </a:t>
            </a:r>
            <a:r>
              <a:rPr lang="ru-RU" sz="2800" b="1" dirty="0">
                <a:solidFill>
                  <a:schemeClr val="tx1"/>
                </a:solidFill>
              </a:rPr>
              <a:t>экранного изображения</a:t>
            </a:r>
            <a:r>
              <a:rPr lang="ru-RU" sz="2800" b="1" dirty="0" smtClean="0">
                <a:solidFill>
                  <a:schemeClr val="tx1"/>
                </a:solidFill>
              </a:rPr>
              <a:t>,</a:t>
            </a:r>
          </a:p>
          <a:p>
            <a:pPr algn="just">
              <a:buFont typeface="Wingdings" pitchFamily="2" charset="2"/>
              <a:buChar char="ü"/>
            </a:pPr>
            <a:r>
              <a:rPr lang="ru-RU" sz="2800" b="1" dirty="0" smtClean="0">
                <a:solidFill>
                  <a:schemeClr val="tx1"/>
                </a:solidFill>
              </a:rPr>
              <a:t> </a:t>
            </a:r>
            <a:r>
              <a:rPr lang="ru-RU" sz="2800" b="1" dirty="0">
                <a:solidFill>
                  <a:schemeClr val="tx1"/>
                </a:solidFill>
              </a:rPr>
              <a:t>разрешение печатного изображения.</a:t>
            </a:r>
            <a:endParaRPr lang="ru-RU" sz="2800" dirty="0">
              <a:solidFill>
                <a:schemeClr val="tx1"/>
              </a:solidFill>
            </a:endParaRPr>
          </a:p>
          <a:p>
            <a:endParaRPr lang="ru-RU"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99592" y="1052736"/>
            <a:ext cx="7848872" cy="5400600"/>
          </a:xfrm>
        </p:spPr>
        <p:txBody>
          <a:bodyPr>
            <a:normAutofit/>
          </a:bodyPr>
          <a:lstStyle/>
          <a:p>
            <a:pPr algn="just"/>
            <a:r>
              <a:rPr lang="ru-RU" sz="2800" dirty="0">
                <a:solidFill>
                  <a:schemeClr val="tx1"/>
                </a:solidFill>
              </a:rPr>
              <a:t>Пакет3</a:t>
            </a:r>
            <a:r>
              <a:rPr lang="en-US" sz="2800" dirty="0">
                <a:solidFill>
                  <a:schemeClr val="tx1"/>
                </a:solidFill>
              </a:rPr>
              <a:t>D</a:t>
            </a:r>
            <a:r>
              <a:rPr lang="ru-RU" sz="2800" dirty="0">
                <a:solidFill>
                  <a:schemeClr val="tx1"/>
                </a:solidFill>
              </a:rPr>
              <a:t>  </a:t>
            </a:r>
            <a:r>
              <a:rPr lang="en-US" sz="2800" b="1" dirty="0">
                <a:solidFill>
                  <a:schemeClr val="tx1"/>
                </a:solidFill>
              </a:rPr>
              <a:t>Studio Max</a:t>
            </a:r>
            <a:r>
              <a:rPr lang="ru-RU" sz="2800" b="1" dirty="0">
                <a:solidFill>
                  <a:schemeClr val="tx1"/>
                </a:solidFill>
              </a:rPr>
              <a:t> </a:t>
            </a:r>
            <a:r>
              <a:rPr lang="ru-RU" sz="2800" dirty="0">
                <a:solidFill>
                  <a:schemeClr val="tx1"/>
                </a:solidFill>
              </a:rPr>
              <a:t>считается полупрофессиональным. С его помощью можно создавать качественные трехмерные изображения неживой природы. Он имеет мощные световые эффекты, но уступает в средствах моделирования и анимации более развитым программным средствам.</a:t>
            </a:r>
          </a:p>
          <a:p>
            <a:pPr algn="just"/>
            <a:r>
              <a:rPr lang="ru-RU" sz="2800" dirty="0">
                <a:solidFill>
                  <a:schemeClr val="tx1"/>
                </a:solidFill>
              </a:rPr>
              <a:t>Программа </a:t>
            </a:r>
            <a:r>
              <a:rPr lang="en-US" sz="2800" b="1" dirty="0">
                <a:solidFill>
                  <a:schemeClr val="tx1"/>
                </a:solidFill>
              </a:rPr>
              <a:t>Softimage</a:t>
            </a:r>
            <a:r>
              <a:rPr lang="ru-RU" sz="2800" b="1" dirty="0">
                <a:solidFill>
                  <a:schemeClr val="tx1"/>
                </a:solidFill>
              </a:rPr>
              <a:t> 2</a:t>
            </a:r>
            <a:r>
              <a:rPr lang="en-US" sz="2800" b="1" dirty="0">
                <a:solidFill>
                  <a:schemeClr val="tx1"/>
                </a:solidFill>
              </a:rPr>
              <a:t>D</a:t>
            </a:r>
            <a:r>
              <a:rPr lang="ru-RU" sz="2800" dirty="0">
                <a:solidFill>
                  <a:schemeClr val="tx1"/>
                </a:solidFill>
              </a:rPr>
              <a:t> имеет богатые возможности моделирования, большое количество регулируемых физических и кинематографических параметров.</a:t>
            </a:r>
          </a:p>
          <a:p>
            <a:endParaRPr lang="ru-RU" dirty="0"/>
          </a:p>
        </p:txBody>
      </p:sp>
      <p:sp>
        <p:nvSpPr>
          <p:cNvPr id="4" name="Прямоугольник 3"/>
          <p:cNvSpPr/>
          <p:nvPr/>
        </p:nvSpPr>
        <p:spPr>
          <a:xfrm>
            <a:off x="1043608" y="260648"/>
            <a:ext cx="4017831" cy="584775"/>
          </a:xfrm>
          <a:prstGeom prst="rect">
            <a:avLst/>
          </a:prstGeom>
        </p:spPr>
        <p:txBody>
          <a:bodyPr wrap="none">
            <a:spAutoFit/>
          </a:bodyPr>
          <a:lstStyle/>
          <a:p>
            <a:r>
              <a:rPr lang="ru-RU" sz="3200" b="1" dirty="0" smtClean="0"/>
              <a:t>Трехмерная графика</a:t>
            </a:r>
            <a:endParaRPr lang="ru-RU" sz="3200"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43608" y="1313384"/>
            <a:ext cx="7848872" cy="5544616"/>
          </a:xfrm>
        </p:spPr>
        <p:txBody>
          <a:bodyPr>
            <a:normAutofit/>
          </a:bodyPr>
          <a:lstStyle/>
          <a:p>
            <a:pPr algn="just"/>
            <a:r>
              <a:rPr lang="ru-RU" sz="2800" dirty="0">
                <a:solidFill>
                  <a:schemeClr val="tx1"/>
                </a:solidFill>
              </a:rPr>
              <a:t>Программа </a:t>
            </a:r>
            <a:r>
              <a:rPr lang="en-US" sz="2800" b="1" dirty="0">
                <a:solidFill>
                  <a:schemeClr val="tx1"/>
                </a:solidFill>
              </a:rPr>
              <a:t>Maya</a:t>
            </a:r>
            <a:r>
              <a:rPr lang="ru-RU" sz="2800" dirty="0">
                <a:solidFill>
                  <a:schemeClr val="tx1"/>
                </a:solidFill>
              </a:rPr>
              <a:t> является революционной с точки зрения интерфейса и возможностей. </a:t>
            </a:r>
            <a:endParaRPr lang="ru-RU" sz="2800" dirty="0" smtClean="0">
              <a:solidFill>
                <a:schemeClr val="tx1"/>
              </a:solidFill>
            </a:endParaRPr>
          </a:p>
          <a:p>
            <a:pPr algn="just"/>
            <a:r>
              <a:rPr lang="ru-RU" sz="2800" dirty="0" smtClean="0">
                <a:solidFill>
                  <a:schemeClr val="tx1"/>
                </a:solidFill>
              </a:rPr>
              <a:t>Имеет </a:t>
            </a:r>
            <a:r>
              <a:rPr lang="ru-RU" sz="2800" dirty="0">
                <a:solidFill>
                  <a:schemeClr val="tx1"/>
                </a:solidFill>
              </a:rPr>
              <a:t>модульное построение. </a:t>
            </a:r>
            <a:endParaRPr lang="ru-RU" sz="2800" dirty="0" smtClean="0">
              <a:solidFill>
                <a:schemeClr val="tx1"/>
              </a:solidFill>
            </a:endParaRPr>
          </a:p>
          <a:p>
            <a:pPr algn="just"/>
            <a:r>
              <a:rPr lang="ru-RU" sz="2800" dirty="0" smtClean="0">
                <a:solidFill>
                  <a:schemeClr val="tx1"/>
                </a:solidFill>
              </a:rPr>
              <a:t>В </a:t>
            </a:r>
            <a:r>
              <a:rPr lang="ru-RU" sz="2800" dirty="0">
                <a:solidFill>
                  <a:schemeClr val="tx1"/>
                </a:solidFill>
              </a:rPr>
              <a:t>ней имеются возможности анимации, моделирования, физического моделирования и визуализации. </a:t>
            </a:r>
            <a:endParaRPr lang="ru-RU" sz="2800" dirty="0" smtClean="0">
              <a:solidFill>
                <a:schemeClr val="tx1"/>
              </a:solidFill>
            </a:endParaRPr>
          </a:p>
          <a:p>
            <a:pPr algn="just"/>
            <a:r>
              <a:rPr lang="ru-RU" sz="2800" dirty="0" smtClean="0">
                <a:solidFill>
                  <a:schemeClr val="tx1"/>
                </a:solidFill>
              </a:rPr>
              <a:t>Это </a:t>
            </a:r>
            <a:r>
              <a:rPr lang="ru-RU" sz="2800" dirty="0">
                <a:solidFill>
                  <a:schemeClr val="tx1"/>
                </a:solidFill>
              </a:rPr>
              <a:t>наиболее передовой пакет трехмерной графики.</a:t>
            </a:r>
          </a:p>
        </p:txBody>
      </p:sp>
      <p:sp>
        <p:nvSpPr>
          <p:cNvPr id="4" name="Прямоугольник 3"/>
          <p:cNvSpPr/>
          <p:nvPr/>
        </p:nvSpPr>
        <p:spPr>
          <a:xfrm>
            <a:off x="1043608" y="260648"/>
            <a:ext cx="4017831" cy="584775"/>
          </a:xfrm>
          <a:prstGeom prst="rect">
            <a:avLst/>
          </a:prstGeom>
        </p:spPr>
        <p:txBody>
          <a:bodyPr wrap="none">
            <a:spAutoFit/>
          </a:bodyPr>
          <a:lstStyle/>
          <a:p>
            <a:r>
              <a:rPr lang="ru-RU" sz="3200" b="1" dirty="0" smtClean="0"/>
              <a:t>Трехмерная графика</a:t>
            </a:r>
            <a:endParaRPr lang="ru-RU" sz="3200"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435608" y="274320"/>
            <a:ext cx="7498080" cy="706408"/>
          </a:xfrm>
        </p:spPr>
        <p:txBody>
          <a:bodyPr>
            <a:normAutofit/>
          </a:bodyPr>
          <a:lstStyle/>
          <a:p>
            <a:r>
              <a:rPr lang="ru-RU" sz="3200" dirty="0" smtClean="0"/>
              <a:t>Растровая графика</a:t>
            </a:r>
            <a:endParaRPr lang="ru-RU" sz="3200" dirty="0"/>
          </a:p>
        </p:txBody>
      </p:sp>
      <p:sp>
        <p:nvSpPr>
          <p:cNvPr id="3" name="Подзаголовок 2"/>
          <p:cNvSpPr>
            <a:spLocks noGrp="1"/>
          </p:cNvSpPr>
          <p:nvPr>
            <p:ph type="subTitle" idx="4294967295"/>
          </p:nvPr>
        </p:nvSpPr>
        <p:spPr>
          <a:xfrm>
            <a:off x="899593" y="1052513"/>
            <a:ext cx="8244408" cy="5545137"/>
          </a:xfrm>
        </p:spPr>
        <p:txBody>
          <a:bodyPr>
            <a:normAutofit/>
          </a:bodyPr>
          <a:lstStyle/>
          <a:p>
            <a:pPr algn="just">
              <a:buNone/>
            </a:pPr>
            <a:r>
              <a:rPr lang="ru-RU" sz="2800" dirty="0">
                <a:solidFill>
                  <a:schemeClr val="tx1"/>
                </a:solidFill>
              </a:rPr>
              <a:t>Для высокого качества изображения необходимо высокое разрешение оригинала</a:t>
            </a:r>
            <a:r>
              <a:rPr lang="ru-RU" sz="2800" dirty="0" smtClean="0">
                <a:solidFill>
                  <a:schemeClr val="tx1"/>
                </a:solidFill>
              </a:rPr>
              <a:t>.</a:t>
            </a:r>
          </a:p>
          <a:p>
            <a:pPr algn="just">
              <a:buNone/>
            </a:pPr>
            <a:r>
              <a:rPr lang="ru-RU" sz="2800" dirty="0" smtClean="0">
                <a:solidFill>
                  <a:schemeClr val="tx1"/>
                </a:solidFill>
              </a:rPr>
              <a:t>На </a:t>
            </a:r>
            <a:r>
              <a:rPr lang="ru-RU" sz="2800" dirty="0">
                <a:solidFill>
                  <a:schemeClr val="tx1"/>
                </a:solidFill>
              </a:rPr>
              <a:t>разрешение экранного изображения влияет: </a:t>
            </a:r>
            <a:r>
              <a:rPr lang="ru-RU" sz="2800" i="1" dirty="0">
                <a:solidFill>
                  <a:schemeClr val="tx1"/>
                </a:solidFill>
              </a:rPr>
              <a:t>размер </a:t>
            </a:r>
            <a:r>
              <a:rPr lang="ru-RU" sz="2800" i="1" dirty="0" err="1">
                <a:solidFill>
                  <a:schemeClr val="tx1"/>
                </a:solidFill>
              </a:rPr>
              <a:t>пиксела</a:t>
            </a:r>
            <a:r>
              <a:rPr lang="ru-RU" sz="2800" i="1" dirty="0">
                <a:solidFill>
                  <a:schemeClr val="tx1"/>
                </a:solidFill>
              </a:rPr>
              <a:t>, разрешение оригинала и масштаба отображения</a:t>
            </a:r>
            <a:r>
              <a:rPr lang="ru-RU" sz="2800" dirty="0" smtClean="0">
                <a:solidFill>
                  <a:schemeClr val="tx1"/>
                </a:solidFill>
              </a:rPr>
              <a:t>.</a:t>
            </a:r>
          </a:p>
          <a:p>
            <a:pPr algn="just">
              <a:buNone/>
            </a:pPr>
            <a:r>
              <a:rPr lang="ru-RU" sz="2800" i="1" dirty="0" smtClean="0">
                <a:solidFill>
                  <a:schemeClr val="tx1"/>
                </a:solidFill>
              </a:rPr>
              <a:t>Разрешение </a:t>
            </a:r>
            <a:r>
              <a:rPr lang="ru-RU" sz="2800" i="1" dirty="0">
                <a:solidFill>
                  <a:schemeClr val="tx1"/>
                </a:solidFill>
              </a:rPr>
              <a:t>печатного и экранного изображения</a:t>
            </a:r>
            <a:r>
              <a:rPr lang="ru-RU" sz="2800" dirty="0">
                <a:solidFill>
                  <a:schemeClr val="tx1"/>
                </a:solidFill>
              </a:rPr>
              <a:t> зависит от применяемого метода и параметров растрирования оригинала. </a:t>
            </a:r>
            <a:endParaRPr lang="ru-RU" sz="2800" dirty="0" smtClean="0">
              <a:solidFill>
                <a:schemeClr val="tx1"/>
              </a:solidFill>
            </a:endParaRPr>
          </a:p>
          <a:p>
            <a:endParaRPr lang="ru-RU"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435608" y="274320"/>
            <a:ext cx="7498080" cy="706408"/>
          </a:xfrm>
        </p:spPr>
        <p:txBody>
          <a:bodyPr>
            <a:normAutofit/>
          </a:bodyPr>
          <a:lstStyle/>
          <a:p>
            <a:r>
              <a:rPr lang="ru-RU" sz="3200" dirty="0" smtClean="0"/>
              <a:t>Растровая графика</a:t>
            </a:r>
            <a:endParaRPr lang="ru-RU" sz="3200" dirty="0"/>
          </a:p>
        </p:txBody>
      </p:sp>
      <p:sp>
        <p:nvSpPr>
          <p:cNvPr id="3" name="Подзаголовок 2"/>
          <p:cNvSpPr>
            <a:spLocks noGrp="1"/>
          </p:cNvSpPr>
          <p:nvPr>
            <p:ph type="subTitle" idx="4294967295"/>
          </p:nvPr>
        </p:nvSpPr>
        <p:spPr>
          <a:xfrm>
            <a:off x="1331640" y="1052736"/>
            <a:ext cx="7344815" cy="5545137"/>
          </a:xfrm>
        </p:spPr>
        <p:txBody>
          <a:bodyPr>
            <a:normAutofit/>
          </a:bodyPr>
          <a:lstStyle/>
          <a:p>
            <a:pPr algn="just">
              <a:buNone/>
            </a:pPr>
            <a:r>
              <a:rPr lang="ru-RU" sz="2800" dirty="0" smtClean="0">
                <a:solidFill>
                  <a:schemeClr val="tx1"/>
                </a:solidFill>
              </a:rPr>
              <a:t>В </a:t>
            </a:r>
            <a:r>
              <a:rPr lang="ru-RU" sz="2800" dirty="0">
                <a:solidFill>
                  <a:schemeClr val="tx1"/>
                </a:solidFill>
              </a:rPr>
              <a:t>процессе растрирования на оригинал как бы накладывается сетка линий, ячейки которой образуют элемент растра. </a:t>
            </a:r>
            <a:endParaRPr lang="ru-RU" sz="2800" dirty="0" smtClean="0">
              <a:solidFill>
                <a:schemeClr val="tx1"/>
              </a:solidFill>
            </a:endParaRPr>
          </a:p>
          <a:p>
            <a:pPr algn="just">
              <a:buNone/>
            </a:pPr>
            <a:r>
              <a:rPr lang="ru-RU" sz="2800" dirty="0" smtClean="0">
                <a:solidFill>
                  <a:schemeClr val="tx1"/>
                </a:solidFill>
              </a:rPr>
              <a:t>Частота </a:t>
            </a:r>
            <a:r>
              <a:rPr lang="ru-RU" sz="2800" dirty="0">
                <a:solidFill>
                  <a:schemeClr val="tx1"/>
                </a:solidFill>
              </a:rPr>
              <a:t>сетки растра измеряется числом линий на дюйм и называется </a:t>
            </a:r>
            <a:r>
              <a:rPr lang="ru-RU" sz="2800" b="1" dirty="0" err="1">
                <a:solidFill>
                  <a:schemeClr val="tx1"/>
                </a:solidFill>
              </a:rPr>
              <a:t>линиатурой</a:t>
            </a:r>
            <a:r>
              <a:rPr lang="ru-RU" sz="2800" dirty="0">
                <a:solidFill>
                  <a:schemeClr val="tx1"/>
                </a:solidFill>
              </a:rPr>
              <a:t>.</a:t>
            </a:r>
          </a:p>
          <a:p>
            <a:endParaRPr lang="ru-RU" dirty="0"/>
          </a:p>
        </p:txBody>
      </p:sp>
    </p:spTree>
  </p:cSld>
  <p:clrMapOvr>
    <a:masterClrMapping/>
  </p:clrMapOvr>
  <p:transition>
    <p:wedge/>
    <p:sndAc>
      <p:stSnd>
        <p:snd r:embed="rId2" name="whoosh.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75656" y="1268760"/>
            <a:ext cx="7416824" cy="4392488"/>
          </a:xfrm>
        </p:spPr>
        <p:txBody>
          <a:bodyPr>
            <a:normAutofit/>
          </a:bodyPr>
          <a:lstStyle/>
          <a:p>
            <a:pPr algn="just"/>
            <a:r>
              <a:rPr lang="ru-RU" sz="2800" dirty="0">
                <a:solidFill>
                  <a:schemeClr val="tx1"/>
                </a:solidFill>
              </a:rPr>
              <a:t>Размер точки растрового изображения рассчитывается для каждого элемента и зависит от интенсивности тона в данной ячейке. </a:t>
            </a:r>
            <a:endParaRPr lang="ru-RU" sz="2800" dirty="0" smtClean="0">
              <a:solidFill>
                <a:schemeClr val="tx1"/>
              </a:solidFill>
            </a:endParaRPr>
          </a:p>
          <a:p>
            <a:pPr algn="just"/>
            <a:r>
              <a:rPr lang="ru-RU" sz="2800" dirty="0" smtClean="0">
                <a:solidFill>
                  <a:schemeClr val="tx1"/>
                </a:solidFill>
              </a:rPr>
              <a:t>При </a:t>
            </a:r>
            <a:r>
              <a:rPr lang="ru-RU" sz="2800" dirty="0">
                <a:solidFill>
                  <a:schemeClr val="tx1"/>
                </a:solidFill>
              </a:rPr>
              <a:t>этом, чем больше интенсивность, тем плотнее заполняется элемент растра. </a:t>
            </a:r>
            <a:endParaRPr lang="ru-RU" sz="2800" dirty="0" smtClean="0">
              <a:solidFill>
                <a:schemeClr val="tx1"/>
              </a:solidFill>
            </a:endParaRPr>
          </a:p>
          <a:p>
            <a:pPr algn="just"/>
            <a:r>
              <a:rPr lang="ru-RU" sz="2800" dirty="0" smtClean="0">
                <a:solidFill>
                  <a:schemeClr val="tx1"/>
                </a:solidFill>
              </a:rPr>
              <a:t>Так </a:t>
            </a:r>
            <a:r>
              <a:rPr lang="ru-RU" sz="2800" dirty="0">
                <a:solidFill>
                  <a:schemeClr val="tx1"/>
                </a:solidFill>
              </a:rPr>
              <a:t>для черного цвета размер точки растра совпадает с размером элемента растра, т.е. в этом случае говорят о 100% </a:t>
            </a:r>
            <a:r>
              <a:rPr lang="ru-RU" sz="2800" dirty="0" err="1">
                <a:solidFill>
                  <a:schemeClr val="tx1"/>
                </a:solidFill>
              </a:rPr>
              <a:t>заполняемости</a:t>
            </a:r>
            <a:r>
              <a:rPr lang="ru-RU" sz="2800" dirty="0">
                <a:solidFill>
                  <a:schemeClr val="tx1"/>
                </a:solidFill>
              </a:rPr>
              <a:t>. </a:t>
            </a:r>
            <a:endParaRPr lang="ru-RU" sz="2800" dirty="0" smtClean="0">
              <a:solidFill>
                <a:schemeClr val="tx1"/>
              </a:solidFill>
            </a:endParaRPr>
          </a:p>
          <a:p>
            <a:endParaRPr lang="ru-RU" dirty="0"/>
          </a:p>
        </p:txBody>
      </p:sp>
      <p:sp>
        <p:nvSpPr>
          <p:cNvPr id="5" name="Заголовок 6"/>
          <p:cNvSpPr txBox="1">
            <a:spLocks/>
          </p:cNvSpPr>
          <p:nvPr/>
        </p:nvSpPr>
        <p:spPr>
          <a:xfrm>
            <a:off x="1043608" y="260648"/>
            <a:ext cx="3707233" cy="584775"/>
          </a:xfrm>
          <a:prstGeom prst="rect">
            <a:avLst/>
          </a:prstGeom>
          <a:noFill/>
        </p:spPr>
        <p:txBody>
          <a:bodyPr wrap="non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Растровая графика</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Заголовок 6"/>
          <p:cNvSpPr txBox="1">
            <a:spLocks noGrp="1"/>
          </p:cNvSpPr>
          <p:nvPr>
            <p:ph type="title"/>
          </p:nvPr>
        </p:nvSpPr>
        <p:spPr>
          <a:xfrm>
            <a:off x="1043608" y="260648"/>
            <a:ext cx="5278176" cy="584775"/>
          </a:xfrm>
          <a:prstGeom prst="rect">
            <a:avLst/>
          </a:prstGeom>
          <a:noFill/>
        </p:spPr>
        <p:txBody>
          <a:bodyPr wrap="none" rtlCol="0" anchor="b">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mj-lt"/>
                <a:ea typeface="+mj-ea"/>
                <a:cs typeface="+mj-cs"/>
              </a:rPr>
              <a:t>Методы растровой графики</a:t>
            </a:r>
            <a:endParaRPr kumimoji="0" lang="ru-RU"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Прямоугольник 5"/>
          <p:cNvSpPr/>
          <p:nvPr/>
        </p:nvSpPr>
        <p:spPr>
          <a:xfrm>
            <a:off x="1259632" y="1772816"/>
            <a:ext cx="7344816" cy="3539430"/>
          </a:xfrm>
          <a:prstGeom prst="rect">
            <a:avLst/>
          </a:prstGeom>
        </p:spPr>
        <p:txBody>
          <a:bodyPr wrap="square">
            <a:spAutoFit/>
          </a:bodyPr>
          <a:lstStyle/>
          <a:p>
            <a:pPr algn="just"/>
            <a:r>
              <a:rPr lang="ru-RU" sz="2800" dirty="0" smtClean="0"/>
              <a:t>Для белого цвета 0% </a:t>
            </a:r>
            <a:r>
              <a:rPr lang="ru-RU" sz="2800" dirty="0" err="1" smtClean="0"/>
              <a:t>заполняемости</a:t>
            </a:r>
            <a:r>
              <a:rPr lang="ru-RU" sz="2800" dirty="0" smtClean="0"/>
              <a:t>. При этом все точки растра имеют одинаковую оптическую плотность, в идеале приближающуюся к черному цвету. А иллюзия более темного тона создается за счет увеличения размера точки. </a:t>
            </a:r>
          </a:p>
          <a:p>
            <a:pPr algn="just"/>
            <a:r>
              <a:rPr lang="ru-RU" sz="2800" dirty="0" smtClean="0"/>
              <a:t>Этот метод называется </a:t>
            </a:r>
            <a:r>
              <a:rPr lang="ru-RU" sz="2800" b="1" dirty="0" smtClean="0"/>
              <a:t>растрирование с амплитудной модуляцией</a:t>
            </a:r>
            <a:r>
              <a:rPr lang="ru-RU" sz="2800" dirty="0" smtClean="0"/>
              <a:t> (АМ).</a:t>
            </a:r>
            <a:endParaRPr lang="ru-RU" sz="2800" dirty="0"/>
          </a:p>
        </p:txBody>
      </p:sp>
    </p:spTree>
  </p:cSld>
  <p:clrMapOvr>
    <a:overrideClrMapping bg1="lt1" tx1="dk1" bg2="lt2" tx2="dk2" accent1="accent1" accent2="accent2" accent3="accent3" accent4="accent4" accent5="accent5" accent6="accent6" hlink="hlink" folHlink="folHlink"/>
  </p:clrMapOvr>
  <p:transition>
    <p:wedge/>
    <p:sndAc>
      <p:stSnd>
        <p:snd r:embed="rId3" name="whoosh.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0.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3.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4.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5.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6.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7.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8.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19.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0.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3.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4.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5.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6.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7.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8.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9.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0.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3.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4.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5.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6.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7.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8.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9.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4.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40.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5.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6.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7.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8.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9.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229</TotalTime>
  <Words>2660</Words>
  <Application>Microsoft Office PowerPoint</Application>
  <PresentationFormat>Экран (4:3)</PresentationFormat>
  <Paragraphs>183</Paragraphs>
  <Slides>51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51</vt:i4>
      </vt:variant>
    </vt:vector>
  </HeadingPairs>
  <TitlesOfParts>
    <vt:vector size="52" baseType="lpstr">
      <vt:lpstr>Параллакс</vt:lpstr>
      <vt:lpstr>Лекция  Компьютерная графика </vt:lpstr>
      <vt:lpstr>Компьютерная графика</vt:lpstr>
      <vt:lpstr>Слайд 3</vt:lpstr>
      <vt:lpstr>Компьютерная графика</vt:lpstr>
      <vt:lpstr>Растровая графика </vt:lpstr>
      <vt:lpstr>Растровая графика</vt:lpstr>
      <vt:lpstr>Растровая графика</vt:lpstr>
      <vt:lpstr>Слайд 8</vt:lpstr>
      <vt:lpstr>Методы растровой графики</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Векторная графика </vt:lpstr>
      <vt:lpstr>Векторная графика </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Трехмерная графика </vt:lpstr>
      <vt:lpstr>Слайд 45</vt:lpstr>
      <vt:lpstr>Слайд 46</vt:lpstr>
      <vt:lpstr>Слайд 47</vt:lpstr>
      <vt:lpstr>Слайд 48</vt:lpstr>
      <vt:lpstr>Слайд 49</vt:lpstr>
      <vt:lpstr>Слайд 50</vt:lpstr>
      <vt:lpstr>Слайд 51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Растровая и векторная графика</dc:title>
  <dc:creator>hp</dc:creator>
  <cp:lastModifiedBy>hp</cp:lastModifiedBy>
  <cp:revision>43</cp:revision>
  <dcterms:created xsi:type="dcterms:W3CDTF">2018-01-23T19:08:52Z</dcterms:created>
  <dcterms:modified xsi:type="dcterms:W3CDTF">2022-10-26T19:44:24Z</dcterms:modified>
</cp:coreProperties>
</file>