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2278425-4E08-4D8F-97A5-D0C40373C5CE}" type="datetimeFigureOut">
              <a:rPr lang="ru-RU" smtClean="0"/>
              <a:t>09.09.2019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2278425-4E08-4D8F-97A5-D0C40373C5CE}" type="datetimeFigureOut">
              <a:rPr lang="ru-RU" smtClean="0"/>
              <a:t>09.09.2019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2278425-4E08-4D8F-97A5-D0C40373C5CE}" type="datetimeFigureOut">
              <a:rPr lang="ru-RU" smtClean="0"/>
              <a:t>09.09.2019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2278425-4E08-4D8F-97A5-D0C40373C5CE}" type="datetimeFigureOut">
              <a:rPr lang="ru-RU" smtClean="0"/>
              <a:t>09.09.2019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2278425-4E08-4D8F-97A5-D0C40373C5CE}" type="datetimeFigureOut">
              <a:rPr lang="ru-RU" smtClean="0"/>
              <a:t>09.09.2019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2278425-4E08-4D8F-97A5-D0C40373C5CE}" type="datetimeFigureOut">
              <a:rPr lang="ru-RU" smtClean="0"/>
              <a:t>09.09.2019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2278425-4E08-4D8F-97A5-D0C40373C5CE}" type="datetimeFigureOut">
              <a:rPr lang="ru-RU" smtClean="0"/>
              <a:t>09.09.2019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2278425-4E08-4D8F-97A5-D0C40373C5CE}" type="datetimeFigureOut">
              <a:rPr lang="ru-RU" smtClean="0"/>
              <a:t>09.09.2019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2278425-4E08-4D8F-97A5-D0C40373C5CE}" type="datetimeFigureOut">
              <a:rPr lang="ru-RU" smtClean="0"/>
              <a:t>09.09.2019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2278425-4E08-4D8F-97A5-D0C40373C5CE}" type="datetimeFigureOut">
              <a:rPr lang="ru-RU" smtClean="0"/>
              <a:t>09.09.2019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2278425-4E08-4D8F-97A5-D0C40373C5CE}" type="datetimeFigureOut">
              <a:rPr lang="ru-RU" smtClean="0"/>
              <a:t>09.09.2019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8F3148-F4D4-41A8-9D21-B9614FF8E14A}"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78425-4E08-4D8F-97A5-D0C40373C5CE}" type="datetimeFigureOut">
              <a:rPr lang="ru-RU" smtClean="0"/>
              <a:t>09.09.2019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F3148-F4D4-41A8-9D21-B9614FF8E14A}"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ctrTitle"/>
          </p:nvPr>
        </p:nvSpPr>
        <p:spPr/>
        <p:txBody>
          <a:bodyPr>
            <a:normAutofit/>
          </a:bodyPr>
          <a:lstStyle/>
          <a:p>
            <a:r>
              <a:rPr lang="ru-RU" b="1" dirty="0"/>
              <a:t>Введение в </a:t>
            </a:r>
            <a:r>
              <a:rPr lang="ru-RU" b="1" dirty="0" smtClean="0"/>
              <a:t>анимацию</a:t>
            </a:r>
            <a:r>
              <a:rPr lang="ru-RU" dirty="0"/>
              <a:t/>
            </a:r>
            <a:br>
              <a:rPr lang="ru-RU" dirty="0"/>
            </a:br>
            <a:endParaRPr lang="ru-RU" dirty="0"/>
          </a:p>
        </p:txBody>
      </p:sp>
      <p:sp>
        <p:nvSpPr>
          <p:cNvPr id="3" name="Подзаголовок 2"/>
          <p:cNvSpPr>
            <a:spLocks noGrp="1"/>
          </p:cNvSpPr>
          <p:nvPr>
            <p:ph type="subTitle" idx="1"/>
          </p:nvPr>
        </p:nvSpPr>
        <p:spPr/>
        <p:txBody>
          <a:bodyPr/>
          <a:lstStyle/>
          <a:p>
            <a:r>
              <a:rPr lang="ru-RU" b="1" dirty="0" smtClean="0"/>
              <a:t>Характеристика основных видов анимации</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5818658"/>
          </a:xfrm>
        </p:spPr>
        <p:txBody>
          <a:bodyPr>
            <a:normAutofit/>
          </a:bodyPr>
          <a:lstStyle/>
          <a:p>
            <a:r>
              <a:rPr lang="ru-RU" sz="2800" dirty="0"/>
              <a:t>В основе любой анимации лежит фиксация фаз движения объектов </a:t>
            </a:r>
            <a:r>
              <a:rPr lang="ru-RU" sz="2800" dirty="0">
                <a:sym typeface="Symbol"/>
              </a:rPr>
              <a:t></a:t>
            </a:r>
            <a:r>
              <a:rPr lang="ru-RU" sz="2800" dirty="0"/>
              <a:t> определение в каждый момент времени их положения, формы, размеров и иных свойств, например цвета</a:t>
            </a:r>
            <a:r>
              <a:rPr lang="ru-RU" sz="2800" dirty="0" smtClean="0"/>
              <a:t>.</a:t>
            </a:r>
            <a:br>
              <a:rPr lang="ru-RU" sz="2800" dirty="0" smtClean="0"/>
            </a:br>
            <a:r>
              <a:rPr lang="ru-RU" sz="2800" dirty="0" smtClean="0"/>
              <a:t/>
            </a:r>
            <a:br>
              <a:rPr lang="ru-RU" sz="2800" dirty="0" smtClean="0"/>
            </a:br>
            <a:r>
              <a:rPr lang="ru-RU" sz="2800" dirty="0" smtClean="0"/>
              <a:t>Так </a:t>
            </a:r>
            <a:r>
              <a:rPr lang="ru-RU" sz="2800" dirty="0"/>
              <a:t>как основой компьютерной анимации являются графические изображения, то анимацию можно разделить на два вида:</a:t>
            </a:r>
            <a:br>
              <a:rPr lang="ru-RU" sz="2800" dirty="0"/>
            </a:br>
            <a:r>
              <a:rPr lang="ru-RU" sz="2800" dirty="0" smtClean="0"/>
              <a:t>- растровая </a:t>
            </a:r>
            <a:r>
              <a:rPr lang="ru-RU" sz="2800" dirty="0"/>
              <a:t>(</a:t>
            </a:r>
            <a:r>
              <a:rPr lang="ru-RU" sz="2800" b="1" dirty="0"/>
              <a:t>анимация в презентациях</a:t>
            </a:r>
            <a:r>
              <a:rPr lang="ru-RU" sz="2800" dirty="0"/>
              <a:t>, </a:t>
            </a:r>
            <a:r>
              <a:rPr lang="ru-RU" sz="2800" b="1" dirty="0"/>
              <a:t>Gif-анимация</a:t>
            </a:r>
            <a:r>
              <a:rPr lang="ru-RU" sz="2800" dirty="0"/>
              <a:t>);</a:t>
            </a:r>
            <a:br>
              <a:rPr lang="ru-RU" sz="2800" dirty="0"/>
            </a:br>
            <a:r>
              <a:rPr lang="ru-RU" sz="2800" dirty="0" smtClean="0"/>
              <a:t>- векторная </a:t>
            </a:r>
            <a:r>
              <a:rPr lang="ru-RU" sz="2800" dirty="0"/>
              <a:t>(</a:t>
            </a:r>
            <a:r>
              <a:rPr lang="ru-RU" sz="2800" b="1" dirty="0" err="1"/>
              <a:t>Flash-фнимация</a:t>
            </a:r>
            <a:r>
              <a:rPr lang="ru-RU" sz="2800" dirty="0"/>
              <a:t>).</a:t>
            </a:r>
            <a:br>
              <a:rPr lang="ru-RU" sz="2800" dirty="0"/>
            </a:br>
            <a:endParaRPr lang="ru-RU"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5962674"/>
          </a:xfrm>
        </p:spPr>
        <p:txBody>
          <a:bodyPr>
            <a:normAutofit/>
          </a:bodyPr>
          <a:lstStyle/>
          <a:p>
            <a:r>
              <a:rPr lang="ru-RU" sz="2800" dirty="0"/>
              <a:t>В художественной анимации обычно используется </a:t>
            </a:r>
            <a:r>
              <a:rPr lang="ru-RU" sz="2800" dirty="0" err="1"/>
              <a:t>покадровая</a:t>
            </a:r>
            <a:r>
              <a:rPr lang="ru-RU" sz="2800" dirty="0"/>
              <a:t> анимация, дающая художнику-аниматору максимальную творческую свободу. </a:t>
            </a:r>
            <a:r>
              <a:rPr lang="ru-RU" sz="2800" dirty="0" smtClean="0"/>
              <a:t/>
            </a:r>
            <a:br>
              <a:rPr lang="ru-RU" sz="2800" dirty="0" smtClean="0"/>
            </a:br>
            <a:r>
              <a:rPr lang="ru-RU" sz="2800" dirty="0"/>
              <a:t/>
            </a:r>
            <a:br>
              <a:rPr lang="ru-RU" sz="2800" dirty="0"/>
            </a:br>
            <a:r>
              <a:rPr lang="ru-RU" sz="2800" dirty="0" smtClean="0"/>
              <a:t>В </a:t>
            </a:r>
            <a:r>
              <a:rPr lang="ru-RU" sz="2800" dirty="0"/>
              <a:t>более же простых случаях, например, таких как презентации, используется трансформационная анимация</a:t>
            </a:r>
            <a:r>
              <a:rPr lang="ru-RU" sz="2800" dirty="0" smtClean="0"/>
              <a:t>.</a:t>
            </a:r>
            <a:br>
              <a:rPr lang="ru-RU" sz="2800" dirty="0" smtClean="0"/>
            </a:br>
            <a:r>
              <a:rPr lang="ru-RU" sz="2800" dirty="0"/>
              <a:t/>
            </a:r>
            <a:br>
              <a:rPr lang="ru-RU" sz="2800" dirty="0"/>
            </a:br>
            <a:r>
              <a:rPr lang="ru-RU" sz="2800" dirty="0"/>
              <a:t>Программное средство </a:t>
            </a:r>
            <a:r>
              <a:rPr lang="ru-RU" sz="2800" b="1" i="1" dirty="0" err="1"/>
              <a:t>Macromedia</a:t>
            </a:r>
            <a:r>
              <a:rPr lang="ru-RU" sz="2800" b="1" i="1" dirty="0"/>
              <a:t> </a:t>
            </a:r>
            <a:r>
              <a:rPr lang="ru-RU" sz="2800" b="1" i="1" dirty="0" err="1"/>
              <a:t>Flash</a:t>
            </a:r>
            <a:r>
              <a:rPr lang="ru-RU" sz="2800" b="1" i="1" dirty="0"/>
              <a:t> MX </a:t>
            </a:r>
            <a:r>
              <a:rPr lang="ru-RU" sz="2800" dirty="0"/>
              <a:t>имеет развитые возможности по поддержке создания как </a:t>
            </a:r>
            <a:r>
              <a:rPr lang="ru-RU" sz="2800" dirty="0" err="1"/>
              <a:t>покадровой</a:t>
            </a:r>
            <a:r>
              <a:rPr lang="ru-RU" sz="2800" dirty="0"/>
              <a:t>, так и трансформационной анимации.</a:t>
            </a:r>
            <a:br>
              <a:rPr lang="ru-RU" sz="2800" dirty="0"/>
            </a:br>
            <a:endParaRPr lang="ru-RU"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5890666"/>
          </a:xfrm>
        </p:spPr>
        <p:txBody>
          <a:bodyPr>
            <a:normAutofit/>
          </a:bodyPr>
          <a:lstStyle/>
          <a:p>
            <a:r>
              <a:rPr lang="ru-RU" sz="2800" i="1" dirty="0"/>
              <a:t>Каждый кадр </a:t>
            </a:r>
            <a:r>
              <a:rPr lang="ru-RU" sz="2800" dirty="0"/>
              <a:t>– это отдельный рисунок, и создать его можно в любом графическом редакторе. </a:t>
            </a:r>
            <a:r>
              <a:rPr lang="ru-RU" sz="2800" dirty="0" smtClean="0"/>
              <a:t/>
            </a:r>
            <a:br>
              <a:rPr lang="ru-RU" sz="2800" dirty="0" smtClean="0"/>
            </a:br>
            <a:r>
              <a:rPr lang="ru-RU" sz="2800" dirty="0" smtClean="0"/>
              <a:t>Самый </a:t>
            </a:r>
            <a:r>
              <a:rPr lang="ru-RU" sz="2800" dirty="0"/>
              <a:t>простой из них </a:t>
            </a:r>
            <a:r>
              <a:rPr lang="ru-RU" sz="2800" b="1" dirty="0">
                <a:sym typeface="Symbol"/>
              </a:rPr>
              <a:t></a:t>
            </a:r>
            <a:r>
              <a:rPr lang="ru-RU" sz="2800" b="1" dirty="0"/>
              <a:t> MS </a:t>
            </a:r>
            <a:r>
              <a:rPr lang="ru-RU" sz="2800" b="1" dirty="0" err="1"/>
              <a:t>Paint</a:t>
            </a:r>
            <a:r>
              <a:rPr lang="ru-RU" sz="2800" dirty="0"/>
              <a:t>. </a:t>
            </a:r>
            <a:r>
              <a:rPr lang="ru-RU" sz="2800" dirty="0" smtClean="0"/>
              <a:t/>
            </a:r>
            <a:br>
              <a:rPr lang="ru-RU" sz="2800" dirty="0" smtClean="0"/>
            </a:br>
            <a:r>
              <a:rPr lang="ru-RU" sz="2800" dirty="0" smtClean="0"/>
              <a:t>Когда </a:t>
            </a:r>
            <a:r>
              <a:rPr lang="ru-RU" sz="2800" dirty="0"/>
              <a:t>файлов с рисунками будет достаточно, необходимо воспользоваться одной из программ по созданию анимированных рисунков: </a:t>
            </a:r>
            <a:r>
              <a:rPr lang="ru-RU" sz="2800" b="1" i="1" dirty="0"/>
              <a:t>GIF </a:t>
            </a:r>
            <a:r>
              <a:rPr lang="ru-RU" sz="2800" b="1" i="1" dirty="0" err="1"/>
              <a:t>Animator</a:t>
            </a:r>
            <a:r>
              <a:rPr lang="ru-RU" sz="2800" b="1" i="1" dirty="0"/>
              <a:t>, </a:t>
            </a:r>
            <a:r>
              <a:rPr lang="ru-RU" sz="2800" b="1" i="1" dirty="0" err="1"/>
              <a:t>Adobe</a:t>
            </a:r>
            <a:r>
              <a:rPr lang="ru-RU" sz="2800" b="1" i="1" dirty="0"/>
              <a:t> </a:t>
            </a:r>
            <a:r>
              <a:rPr lang="ru-RU" sz="2800" b="1" i="1" dirty="0" err="1"/>
              <a:t>ImageReady</a:t>
            </a:r>
            <a:r>
              <a:rPr lang="ru-RU" sz="2800" b="1" i="1" dirty="0"/>
              <a:t>, </a:t>
            </a:r>
            <a:r>
              <a:rPr lang="ru-RU" sz="2800" b="1" i="1" dirty="0" err="1"/>
              <a:t>Ulead</a:t>
            </a:r>
            <a:r>
              <a:rPr lang="ru-RU" sz="2800" b="1" i="1" dirty="0"/>
              <a:t> </a:t>
            </a:r>
            <a:r>
              <a:rPr lang="ru-RU" sz="2800" b="1" i="1" dirty="0" err="1"/>
              <a:t>Gif</a:t>
            </a:r>
            <a:r>
              <a:rPr lang="ru-RU" sz="2800" b="1" i="1" dirty="0"/>
              <a:t> </a:t>
            </a:r>
            <a:r>
              <a:rPr lang="ru-RU" sz="2800" b="1" i="1" dirty="0" err="1"/>
              <a:t>Animator</a:t>
            </a:r>
            <a:r>
              <a:rPr lang="ru-RU" sz="2800" b="1" i="1" dirty="0"/>
              <a:t>, </a:t>
            </a:r>
            <a:r>
              <a:rPr lang="ru-RU" sz="2800" b="1" i="1" dirty="0" err="1"/>
              <a:t>Power</a:t>
            </a:r>
            <a:r>
              <a:rPr lang="ru-RU" sz="2800" b="1" i="1" dirty="0"/>
              <a:t> </a:t>
            </a:r>
            <a:r>
              <a:rPr lang="ru-RU" sz="2800" b="1" i="1" dirty="0" err="1"/>
              <a:t>Point</a:t>
            </a:r>
            <a:r>
              <a:rPr lang="ru-RU" sz="2800" b="1" i="1" dirty="0"/>
              <a:t>, </a:t>
            </a:r>
            <a:r>
              <a:rPr lang="ru-RU" sz="2800" b="1" i="1" dirty="0" err="1"/>
              <a:t>Macromedia</a:t>
            </a:r>
            <a:r>
              <a:rPr lang="ru-RU" sz="2800" b="1" i="1" dirty="0"/>
              <a:t> </a:t>
            </a:r>
            <a:r>
              <a:rPr lang="ru-RU" sz="2800" b="1" i="1" dirty="0" err="1"/>
              <a:t>Flash</a:t>
            </a:r>
            <a:r>
              <a:rPr lang="ru-RU" sz="2800" i="1" dirty="0"/>
              <a:t> </a:t>
            </a:r>
            <a:r>
              <a:rPr lang="ru-RU" sz="2800" dirty="0"/>
              <a:t>и др.</a:t>
            </a:r>
            <a:br>
              <a:rPr lang="ru-RU" sz="2800" dirty="0"/>
            </a:br>
            <a:endParaRPr lang="ru-RU"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5746650"/>
          </a:xfrm>
        </p:spPr>
        <p:txBody>
          <a:bodyPr>
            <a:normAutofit/>
          </a:bodyPr>
          <a:lstStyle/>
          <a:p>
            <a:r>
              <a:rPr lang="ru-RU" sz="2800" dirty="0"/>
              <a:t>Расстановка ключевых кадров производится аниматором. Промежуточные же кадры генерирует специальная программа. Она сама вычислит, где и в какой момент должен находиться объект. </a:t>
            </a:r>
            <a:r>
              <a:rPr lang="ru-RU" sz="2800" dirty="0" smtClean="0"/>
              <a:t/>
            </a:r>
            <a:br>
              <a:rPr lang="ru-RU" sz="2800" dirty="0" smtClean="0"/>
            </a:br>
            <a:r>
              <a:rPr lang="ru-RU" sz="2800" dirty="0"/>
              <a:t/>
            </a:r>
            <a:br>
              <a:rPr lang="ru-RU" sz="2800" dirty="0"/>
            </a:br>
            <a:r>
              <a:rPr lang="ru-RU" sz="2800" dirty="0" smtClean="0"/>
              <a:t>Если </a:t>
            </a:r>
            <a:r>
              <a:rPr lang="ru-RU" sz="2800" dirty="0"/>
              <a:t>необходимо сделать передвижение объекта по кривой, то и ключевых кадров придется сделать больше (или использовать специальные средства, предоставляемые программой, для создания траектории).</a:t>
            </a:r>
            <a:br>
              <a:rPr lang="ru-RU" sz="2800" dirty="0"/>
            </a:br>
            <a:endParaRPr lang="ru-RU"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6106690"/>
          </a:xfrm>
        </p:spPr>
        <p:txBody>
          <a:bodyPr>
            <a:normAutofit fontScale="90000"/>
          </a:bodyPr>
          <a:lstStyle/>
          <a:p>
            <a:r>
              <a:rPr lang="ru-RU" sz="2800" i="1" u="sng" dirty="0"/>
              <a:t>Запись движения</a:t>
            </a:r>
            <a:r>
              <a:rPr lang="ru-RU" sz="2800" i="1" dirty="0"/>
              <a:t>.</a:t>
            </a:r>
            <a:r>
              <a:rPr lang="ru-RU" sz="2800" b="1" i="1" dirty="0"/>
              <a:t> </a:t>
            </a:r>
            <a:r>
              <a:rPr lang="ru-RU" sz="2800" dirty="0"/>
              <a:t>Данные анимации записываются специальным оборудованием с реально двигающихся объектов и переносятся на их имитацию в компьютере. </a:t>
            </a:r>
            <a:r>
              <a:rPr lang="ru-RU" sz="2800" dirty="0" smtClean="0"/>
              <a:t/>
            </a:r>
            <a:br>
              <a:rPr lang="ru-RU" sz="2800" dirty="0" smtClean="0"/>
            </a:br>
            <a:r>
              <a:rPr lang="ru-RU" sz="2800" dirty="0"/>
              <a:t/>
            </a:r>
            <a:br>
              <a:rPr lang="ru-RU" sz="2800" dirty="0"/>
            </a:br>
            <a:r>
              <a:rPr lang="ru-RU" sz="2800" dirty="0" smtClean="0"/>
              <a:t>Распространённый </a:t>
            </a:r>
            <a:r>
              <a:rPr lang="ru-RU" sz="2800" dirty="0"/>
              <a:t>пример такой техники </a:t>
            </a:r>
            <a:r>
              <a:rPr lang="ru-RU" sz="2800" dirty="0">
                <a:sym typeface="Symbol"/>
              </a:rPr>
              <a:t></a:t>
            </a:r>
            <a:r>
              <a:rPr lang="ru-RU" sz="2800" dirty="0"/>
              <a:t> </a:t>
            </a:r>
            <a:r>
              <a:rPr lang="ru-RU" sz="2800" b="1" dirty="0" err="1"/>
              <a:t>Motion</a:t>
            </a:r>
            <a:r>
              <a:rPr lang="ru-RU" sz="2800" b="1" dirty="0"/>
              <a:t> </a:t>
            </a:r>
            <a:r>
              <a:rPr lang="ru-RU" sz="2800" b="1" dirty="0" err="1"/>
              <a:t>capture</a:t>
            </a:r>
            <a:r>
              <a:rPr lang="ru-RU" sz="2800" b="1" dirty="0"/>
              <a:t> </a:t>
            </a:r>
            <a:r>
              <a:rPr lang="ru-RU" sz="2800" dirty="0"/>
              <a:t>(захват движений). Актеры в специальных костюмах с датчиками совершают движения, которые записываются камерами и анализируется специальным программным обеспечением. </a:t>
            </a:r>
            <a:r>
              <a:rPr lang="ru-RU" sz="2800" dirty="0" smtClean="0"/>
              <a:t/>
            </a:r>
            <a:br>
              <a:rPr lang="ru-RU" sz="2800" dirty="0" smtClean="0"/>
            </a:br>
            <a:r>
              <a:rPr lang="ru-RU" sz="2800" dirty="0" smtClean="0"/>
              <a:t>Итоговые </a:t>
            </a:r>
            <a:r>
              <a:rPr lang="ru-RU" sz="2800" dirty="0"/>
              <a:t>данные о перемещении суставов и конечностей актеров применяют к трёхмерным скелетам виртуальных персонажей, чем добиваются высокого уровня достоверности их движения.</a:t>
            </a:r>
            <a:br>
              <a:rPr lang="ru-RU" sz="2800" dirty="0"/>
            </a:br>
            <a:endParaRPr lang="ru-RU"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686800" cy="6106690"/>
          </a:xfrm>
        </p:spPr>
        <p:txBody>
          <a:bodyPr>
            <a:normAutofit fontScale="90000"/>
          </a:bodyPr>
          <a:lstStyle/>
          <a:p>
            <a:pPr algn="l"/>
            <a:r>
              <a:rPr lang="ru-RU" sz="3100" i="1" dirty="0"/>
              <a:t>Процедурная анимация.</a:t>
            </a:r>
            <a:r>
              <a:rPr lang="ru-RU" sz="3100" b="1" i="1" dirty="0"/>
              <a:t> </a:t>
            </a:r>
            <a:r>
              <a:rPr lang="ru-RU" sz="3100" dirty="0"/>
              <a:t>Процедурная анимация полностью или частично рассчитывается компьютером. Сюда можно включить следующие её виды</a:t>
            </a:r>
            <a:r>
              <a:rPr lang="ru-RU" sz="3100" dirty="0" smtClean="0"/>
              <a:t>:</a:t>
            </a:r>
            <a:br>
              <a:rPr lang="ru-RU" sz="3100" dirty="0" smtClean="0"/>
            </a:br>
            <a:r>
              <a:rPr lang="ru-RU" sz="3100" dirty="0" smtClean="0"/>
              <a:t>- симуляция </a:t>
            </a:r>
            <a:r>
              <a:rPr lang="ru-RU" sz="3100" dirty="0"/>
              <a:t>физического взаимодействия твёрдых тел;</a:t>
            </a:r>
            <a:br>
              <a:rPr lang="ru-RU" sz="3100" dirty="0"/>
            </a:br>
            <a:r>
              <a:rPr lang="ru-RU" sz="3100" dirty="0" smtClean="0"/>
              <a:t>- имитация </a:t>
            </a:r>
            <a:r>
              <a:rPr lang="ru-RU" sz="3100" dirty="0"/>
              <a:t>движения систем частиц, жидкостей и газов;</a:t>
            </a:r>
            <a:br>
              <a:rPr lang="ru-RU" sz="3100" dirty="0"/>
            </a:br>
            <a:r>
              <a:rPr lang="ru-RU" sz="3100" dirty="0" smtClean="0"/>
              <a:t>- имитация </a:t>
            </a:r>
            <a:r>
              <a:rPr lang="ru-RU" sz="3100" dirty="0"/>
              <a:t>взаимодействия мягких тел (ткани, волос);</a:t>
            </a:r>
            <a:br>
              <a:rPr lang="ru-RU" sz="3100" dirty="0"/>
            </a:br>
            <a:r>
              <a:rPr lang="ru-RU" sz="3100" dirty="0" smtClean="0"/>
              <a:t>- расчёт </a:t>
            </a:r>
            <a:r>
              <a:rPr lang="ru-RU" sz="3100" dirty="0"/>
              <a:t>движения иерархической структуры связей (скелета персонажа) под внешним воздействием;</a:t>
            </a:r>
            <a:br>
              <a:rPr lang="ru-RU" sz="3100" dirty="0"/>
            </a:br>
            <a:r>
              <a:rPr lang="ru-RU" sz="3100" dirty="0" smtClean="0"/>
              <a:t>- имитация </a:t>
            </a:r>
            <a:r>
              <a:rPr lang="ru-RU" sz="3100" dirty="0"/>
              <a:t>автономного (самостоятельного) движения персонажа.</a:t>
            </a:r>
            <a:r>
              <a:rPr lang="ru-RU" sz="2800" dirty="0"/>
              <a:t/>
            </a:r>
            <a:br>
              <a:rPr lang="ru-RU" sz="2800" dirty="0"/>
            </a:br>
            <a:endParaRPr lang="ru-RU"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6034682"/>
          </a:xfrm>
        </p:spPr>
        <p:txBody>
          <a:bodyPr>
            <a:normAutofit/>
          </a:bodyPr>
          <a:lstStyle/>
          <a:p>
            <a:pPr algn="l"/>
            <a:r>
              <a:rPr lang="ru-RU" sz="2800" i="1" dirty="0" smtClean="0"/>
              <a:t>	</a:t>
            </a:r>
            <a:r>
              <a:rPr lang="ru-RU" sz="2800" i="1" u="sng" dirty="0" smtClean="0"/>
              <a:t>Программируемая </a:t>
            </a:r>
            <a:r>
              <a:rPr lang="ru-RU" sz="2800" i="1" u="sng" dirty="0"/>
              <a:t>анимация.</a:t>
            </a:r>
            <a:r>
              <a:rPr lang="ru-RU" sz="2800" b="1" i="1" u="sng" dirty="0"/>
              <a:t> </a:t>
            </a:r>
            <a:r>
              <a:rPr lang="ru-RU" sz="2800" dirty="0"/>
              <a:t>Широкое применение получили два языка, с помощью которых программируются движения анимируемых объектов:</a:t>
            </a:r>
            <a:br>
              <a:rPr lang="ru-RU" sz="2800" dirty="0"/>
            </a:br>
            <a:r>
              <a:rPr lang="ru-RU" sz="2800" dirty="0" smtClean="0"/>
              <a:t>-</a:t>
            </a:r>
            <a:r>
              <a:rPr lang="ru-RU" sz="2800" b="1" dirty="0" smtClean="0"/>
              <a:t> </a:t>
            </a:r>
            <a:r>
              <a:rPr lang="ru-RU" sz="2800" b="1" dirty="0" err="1" smtClean="0"/>
              <a:t>Java-Script</a:t>
            </a:r>
            <a:r>
              <a:rPr lang="ru-RU" sz="2800" b="1" dirty="0" smtClean="0"/>
              <a:t> </a:t>
            </a:r>
            <a:r>
              <a:rPr lang="ru-RU" sz="2800" dirty="0">
                <a:sym typeface="Symbol"/>
              </a:rPr>
              <a:t></a:t>
            </a:r>
            <a:r>
              <a:rPr lang="ru-RU" sz="2800" dirty="0"/>
              <a:t> </a:t>
            </a:r>
            <a:r>
              <a:rPr lang="ru-RU" sz="2800" dirty="0" err="1"/>
              <a:t>браузерный</a:t>
            </a:r>
            <a:r>
              <a:rPr lang="ru-RU" sz="2800" dirty="0"/>
              <a:t> язык;</a:t>
            </a:r>
            <a:br>
              <a:rPr lang="ru-RU" sz="2800" dirty="0"/>
            </a:br>
            <a:r>
              <a:rPr lang="ru-RU" sz="2800" dirty="0" smtClean="0"/>
              <a:t>- </a:t>
            </a:r>
            <a:r>
              <a:rPr lang="ru-RU" sz="2800" b="1" dirty="0" err="1" smtClean="0"/>
              <a:t>Action-Script</a:t>
            </a:r>
            <a:r>
              <a:rPr lang="ru-RU" sz="2800" b="1" dirty="0" smtClean="0"/>
              <a:t> </a:t>
            </a:r>
            <a:r>
              <a:rPr lang="ru-RU" sz="2800" dirty="0">
                <a:sym typeface="Symbol"/>
              </a:rPr>
              <a:t></a:t>
            </a:r>
            <a:r>
              <a:rPr lang="ru-RU" sz="2800" dirty="0"/>
              <a:t> язык работы с приложениями </a:t>
            </a:r>
            <a:r>
              <a:rPr lang="ru-RU" sz="2800" dirty="0" err="1"/>
              <a:t>Flash</a:t>
            </a:r>
            <a:r>
              <a:rPr lang="ru-RU" sz="2800" dirty="0"/>
              <a:t>.</a:t>
            </a:r>
            <a:br>
              <a:rPr lang="ru-RU" sz="2800" dirty="0"/>
            </a:br>
            <a:r>
              <a:rPr lang="ru-RU" sz="2800" dirty="0" smtClean="0"/>
              <a:t>	Преимущество </a:t>
            </a:r>
            <a:r>
              <a:rPr lang="ru-RU" sz="2800" dirty="0"/>
              <a:t>программируемой анимации </a:t>
            </a:r>
            <a:r>
              <a:rPr lang="ru-RU" sz="2800" dirty="0">
                <a:sym typeface="Symbol"/>
              </a:rPr>
              <a:t></a:t>
            </a:r>
            <a:r>
              <a:rPr lang="ru-RU" sz="2800" dirty="0"/>
              <a:t> в уменьшении размера исходного файла, недостаток </a:t>
            </a:r>
            <a:r>
              <a:rPr lang="ru-RU" sz="2800" dirty="0">
                <a:sym typeface="Symbol"/>
              </a:rPr>
              <a:t></a:t>
            </a:r>
            <a:r>
              <a:rPr lang="ru-RU" sz="2800" dirty="0"/>
              <a:t> нагрузка на процессор клиента.</a:t>
            </a:r>
            <a:br>
              <a:rPr lang="ru-RU" sz="2800" dirty="0"/>
            </a:br>
            <a:endParaRPr lang="ru-RU"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251520" y="274638"/>
            <a:ext cx="8640960" cy="6250706"/>
          </a:xfrm>
        </p:spPr>
        <p:txBody>
          <a:bodyPr>
            <a:normAutofit fontScale="90000"/>
          </a:bodyPr>
          <a:lstStyle/>
          <a:p>
            <a:pPr algn="l"/>
            <a:r>
              <a:rPr lang="ru-RU" sz="2900" dirty="0"/>
              <a:t>Анимация является разделом темы «Компьютерная графика». Соответственно для создания анимации можно использовать графические редакторы. Но есть и специальные программы для создания анимации. </a:t>
            </a:r>
            <a:r>
              <a:rPr lang="ru-RU" sz="2900" dirty="0" smtClean="0"/>
              <a:t/>
            </a:r>
            <a:br>
              <a:rPr lang="ru-RU" sz="2900" dirty="0" smtClean="0"/>
            </a:br>
            <a:r>
              <a:rPr lang="ru-RU" sz="2900" dirty="0"/>
              <a:t>	</a:t>
            </a:r>
            <a:r>
              <a:rPr lang="ru-RU" sz="2900" dirty="0" smtClean="0"/>
              <a:t>Условно </a:t>
            </a:r>
            <a:r>
              <a:rPr lang="ru-RU" sz="2900" dirty="0"/>
              <a:t>можно выделить три вида программного обеспечения для создания анимации</a:t>
            </a:r>
            <a:r>
              <a:rPr lang="ru-RU" sz="2900" dirty="0" smtClean="0"/>
              <a:t>:</a:t>
            </a:r>
            <a:br>
              <a:rPr lang="ru-RU" sz="2900" dirty="0" smtClean="0"/>
            </a:br>
            <a:r>
              <a:rPr lang="ru-RU" sz="2900" dirty="0" smtClean="0"/>
              <a:t>- Программы</a:t>
            </a:r>
            <a:r>
              <a:rPr lang="ru-RU" sz="2900" dirty="0"/>
              <a:t>, позволяющие создавать анимацию из готовых изображений (различные gif-аниматоры, например, </a:t>
            </a:r>
            <a:r>
              <a:rPr lang="ru-RU" sz="2900" b="1" i="1" dirty="0" err="1"/>
              <a:t>Microsoft</a:t>
            </a:r>
            <a:r>
              <a:rPr lang="ru-RU" sz="2900" b="1" i="1" dirty="0"/>
              <a:t> GIF </a:t>
            </a:r>
            <a:r>
              <a:rPr lang="ru-RU" sz="2900" b="1" i="1" dirty="0" err="1"/>
              <a:t>Animator</a:t>
            </a:r>
            <a:r>
              <a:rPr lang="ru-RU" sz="2900" dirty="0"/>
              <a:t>).</a:t>
            </a:r>
            <a:br>
              <a:rPr lang="ru-RU" sz="2900" dirty="0"/>
            </a:br>
            <a:r>
              <a:rPr lang="ru-RU" sz="2900" dirty="0" smtClean="0"/>
              <a:t>- Программные </a:t>
            </a:r>
            <a:r>
              <a:rPr lang="ru-RU" sz="2900" dirty="0"/>
              <a:t>среды, позволяющие создавать 2D анимацию </a:t>
            </a:r>
            <a:r>
              <a:rPr lang="en-US" sz="2900" dirty="0"/>
              <a:t>(</a:t>
            </a:r>
            <a:r>
              <a:rPr lang="ru-RU" sz="2900" dirty="0"/>
              <a:t>например</a:t>
            </a:r>
            <a:r>
              <a:rPr lang="en-US" sz="2900" i="1" dirty="0"/>
              <a:t>, </a:t>
            </a:r>
            <a:r>
              <a:rPr lang="en-US" sz="2900" b="1" i="1" dirty="0"/>
              <a:t>Adobe Flash CS4</a:t>
            </a:r>
            <a:r>
              <a:rPr lang="en-US" sz="2900" b="1" dirty="0"/>
              <a:t>, </a:t>
            </a:r>
            <a:r>
              <a:rPr lang="en-US" sz="2900" b="1" i="1" dirty="0" err="1"/>
              <a:t>Synfig</a:t>
            </a:r>
            <a:r>
              <a:rPr lang="en-US" sz="2900" dirty="0"/>
              <a:t>).</a:t>
            </a:r>
            <a:r>
              <a:rPr lang="ru-RU" sz="2900" dirty="0"/>
              <a:t/>
            </a:r>
            <a:br>
              <a:rPr lang="ru-RU" sz="2900" dirty="0"/>
            </a:br>
            <a:r>
              <a:rPr lang="ru-RU" sz="2900" dirty="0" smtClean="0"/>
              <a:t>- Программные </a:t>
            </a:r>
            <a:r>
              <a:rPr lang="ru-RU" sz="2900" dirty="0"/>
              <a:t>среды, позволяющие создавать 3D анимацию </a:t>
            </a:r>
            <a:r>
              <a:rPr lang="en-US" sz="2900" dirty="0"/>
              <a:t>(</a:t>
            </a:r>
            <a:r>
              <a:rPr lang="ru-RU" sz="2900" dirty="0"/>
              <a:t>например</a:t>
            </a:r>
            <a:r>
              <a:rPr lang="en-US" sz="2900" dirty="0"/>
              <a:t>, </a:t>
            </a:r>
            <a:r>
              <a:rPr lang="en-US" sz="2900" b="1" i="1" dirty="0"/>
              <a:t>Autodesk 3ds Max</a:t>
            </a:r>
            <a:r>
              <a:rPr lang="en-US" sz="2900" b="1" dirty="0"/>
              <a:t>, </a:t>
            </a:r>
            <a:r>
              <a:rPr lang="en-US" sz="2900" b="1" i="1" dirty="0"/>
              <a:t>Blender</a:t>
            </a:r>
            <a:r>
              <a:rPr lang="en-US" sz="2900" dirty="0" smtClean="0"/>
              <a:t>).</a:t>
            </a:r>
            <a:r>
              <a:rPr lang="ru-RU" sz="2900" dirty="0" smtClean="0"/>
              <a:t/>
            </a:r>
            <a:br>
              <a:rPr lang="ru-RU" sz="2900" dirty="0" smtClean="0"/>
            </a:br>
            <a:r>
              <a:rPr lang="ru-RU" sz="2900" dirty="0" smtClean="0"/>
              <a:t>	</a:t>
            </a:r>
            <a:r>
              <a:rPr lang="ru-RU" sz="2700" dirty="0" smtClean="0"/>
              <a:t>Кроме </a:t>
            </a:r>
            <a:r>
              <a:rPr lang="ru-RU" sz="2700" dirty="0"/>
              <a:t>того можно создавать анимацию с помощью графических редакторов, например, </a:t>
            </a:r>
            <a:r>
              <a:rPr lang="ru-RU" sz="2700" b="1" i="1" dirty="0" err="1"/>
              <a:t>AdobePhotoshop</a:t>
            </a:r>
            <a:r>
              <a:rPr lang="ru-RU" sz="2700" dirty="0"/>
              <a:t> или </a:t>
            </a:r>
            <a:r>
              <a:rPr lang="ru-RU" sz="2700" b="1" i="1" dirty="0"/>
              <a:t>GIMP</a:t>
            </a:r>
            <a:r>
              <a:rPr lang="ru-RU" sz="2700" dirty="0"/>
              <a:t>.</a:t>
            </a:r>
            <a:r>
              <a:rPr lang="ru-RU" sz="2400" dirty="0"/>
              <a:t/>
            </a:r>
            <a:br>
              <a:rPr lang="ru-RU" sz="2400" dirty="0"/>
            </a:br>
            <a:r>
              <a:rPr lang="ru-RU" sz="2800" dirty="0"/>
              <a:t/>
            </a:r>
            <a:br>
              <a:rPr lang="ru-RU" sz="2800" dirty="0"/>
            </a:br>
            <a:endParaRPr lang="ru-RU"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6034682"/>
          </a:xfrm>
        </p:spPr>
        <p:txBody>
          <a:bodyPr>
            <a:normAutofit/>
          </a:bodyPr>
          <a:lstStyle/>
          <a:p>
            <a:r>
              <a:rPr lang="ru-RU" sz="2800" dirty="0"/>
              <a:t>Существуют и </a:t>
            </a:r>
            <a:r>
              <a:rPr lang="ru-RU" sz="2800" i="1" u="sng" dirty="0"/>
              <a:t>программы для создания анимации с помощью цифрового фотоаппарата</a:t>
            </a:r>
            <a:r>
              <a:rPr lang="ru-RU" sz="2800" i="1" dirty="0"/>
              <a:t>.</a:t>
            </a:r>
            <a:r>
              <a:rPr lang="ru-RU" sz="2800" b="1" i="1" dirty="0"/>
              <a:t> </a:t>
            </a:r>
            <a:r>
              <a:rPr lang="ru-RU" sz="2800" b="1" i="1" dirty="0" smtClean="0"/>
              <a:t/>
            </a:r>
            <a:br>
              <a:rPr lang="ru-RU" sz="2800" b="1" i="1" dirty="0" smtClean="0"/>
            </a:br>
            <a:r>
              <a:rPr lang="ru-RU" sz="2800" b="1" i="1" dirty="0" smtClean="0"/>
              <a:t/>
            </a:r>
            <a:br>
              <a:rPr lang="ru-RU" sz="2800" b="1" i="1" dirty="0" smtClean="0"/>
            </a:br>
            <a:r>
              <a:rPr lang="ru-RU" sz="2800" dirty="0" smtClean="0"/>
              <a:t>Сегодня </a:t>
            </a:r>
            <a:r>
              <a:rPr lang="ru-RU" sz="2800" dirty="0"/>
              <a:t>программное обеспечение, позволяющее задействовать цифровой фотоаппарат для съёмки анимации, применяется также часто, как и ставшие привычными 3D- или 2D-пакеты. </a:t>
            </a:r>
            <a:r>
              <a:rPr lang="ru-RU" sz="2800" dirty="0" smtClean="0"/>
              <a:t/>
            </a:r>
            <a:br>
              <a:rPr lang="ru-RU" sz="2800" dirty="0" smtClean="0"/>
            </a:br>
            <a:r>
              <a:rPr lang="ru-RU" sz="2800" dirty="0"/>
              <a:t/>
            </a:r>
            <a:br>
              <a:rPr lang="ru-RU" sz="2800" dirty="0"/>
            </a:br>
            <a:r>
              <a:rPr lang="ru-RU" sz="2800" dirty="0" smtClean="0"/>
              <a:t>Любая </a:t>
            </a:r>
            <a:r>
              <a:rPr lang="ru-RU" sz="2800" dirty="0"/>
              <a:t>программа такого типа обеспечивает управление цифровым фотоаппаратом через компьютер и работу с полученными кадрами.</a:t>
            </a:r>
            <a:br>
              <a:rPr lang="ru-RU" sz="2800" dirty="0"/>
            </a:br>
            <a:endParaRPr lang="ru-RU"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одзаголовок 4"/>
          <p:cNvSpPr>
            <a:spLocks noGrp="1"/>
          </p:cNvSpPr>
          <p:nvPr>
            <p:ph type="subTitle" idx="1"/>
          </p:nvPr>
        </p:nvSpPr>
        <p:spPr>
          <a:xfrm>
            <a:off x="539552" y="476672"/>
            <a:ext cx="7992888" cy="5760640"/>
          </a:xfrm>
        </p:spPr>
        <p:txBody>
          <a:bodyPr>
            <a:noAutofit/>
          </a:bodyPr>
          <a:lstStyle/>
          <a:p>
            <a:pPr algn="just"/>
            <a:r>
              <a:rPr lang="ru-RU" sz="2400" dirty="0">
                <a:solidFill>
                  <a:schemeClr val="tx1"/>
                </a:solidFill>
              </a:rPr>
              <a:t>Анимация (лат. </a:t>
            </a:r>
            <a:r>
              <a:rPr lang="ru-RU" sz="2400" dirty="0" err="1">
                <a:solidFill>
                  <a:schemeClr val="tx1"/>
                </a:solidFill>
              </a:rPr>
              <a:t>Animare</a:t>
            </a:r>
            <a:r>
              <a:rPr lang="ru-RU" sz="2400" dirty="0">
                <a:solidFill>
                  <a:schemeClr val="tx1"/>
                </a:solidFill>
              </a:rPr>
              <a:t> </a:t>
            </a:r>
            <a:r>
              <a:rPr lang="ru-RU" sz="2400" dirty="0">
                <a:solidFill>
                  <a:schemeClr val="tx1"/>
                </a:solidFill>
                <a:sym typeface="Symbol"/>
              </a:rPr>
              <a:t></a:t>
            </a:r>
            <a:r>
              <a:rPr lang="ru-RU" sz="2400" dirty="0">
                <a:solidFill>
                  <a:schemeClr val="tx1"/>
                </a:solidFill>
              </a:rPr>
              <a:t> оживить) </a:t>
            </a:r>
            <a:r>
              <a:rPr lang="ru-RU" sz="2400" dirty="0">
                <a:solidFill>
                  <a:schemeClr val="tx1"/>
                </a:solidFill>
                <a:sym typeface="Symbol"/>
              </a:rPr>
              <a:t></a:t>
            </a:r>
            <a:r>
              <a:rPr lang="ru-RU" sz="2400" dirty="0">
                <a:solidFill>
                  <a:schemeClr val="tx1"/>
                </a:solidFill>
              </a:rPr>
              <a:t> вид искусства, произведения которого создаются путём </a:t>
            </a:r>
            <a:r>
              <a:rPr lang="ru-RU" sz="2400" dirty="0" err="1">
                <a:solidFill>
                  <a:schemeClr val="tx1"/>
                </a:solidFill>
              </a:rPr>
              <a:t>покадровой</a:t>
            </a:r>
            <a:r>
              <a:rPr lang="ru-RU" sz="2400" dirty="0">
                <a:solidFill>
                  <a:schemeClr val="tx1"/>
                </a:solidFill>
              </a:rPr>
              <a:t> съёмки отдельных рисунков или сцен. Помимо термина «анимация» широко употребляется также и термин «мультипликация» (лат. </a:t>
            </a:r>
            <a:r>
              <a:rPr lang="ru-RU" sz="2400" dirty="0" err="1">
                <a:solidFill>
                  <a:schemeClr val="tx1"/>
                </a:solidFill>
              </a:rPr>
              <a:t>Multiplicatio</a:t>
            </a:r>
            <a:r>
              <a:rPr lang="ru-RU" sz="2400" dirty="0">
                <a:solidFill>
                  <a:schemeClr val="tx1"/>
                </a:solidFill>
              </a:rPr>
              <a:t> </a:t>
            </a:r>
            <a:r>
              <a:rPr lang="ru-RU" sz="2400" dirty="0">
                <a:solidFill>
                  <a:schemeClr val="tx1"/>
                </a:solidFill>
                <a:sym typeface="Symbol"/>
              </a:rPr>
              <a:t></a:t>
            </a:r>
            <a:r>
              <a:rPr lang="ru-RU" sz="2400" dirty="0">
                <a:solidFill>
                  <a:schemeClr val="tx1"/>
                </a:solidFill>
              </a:rPr>
              <a:t> умножение, размножение).</a:t>
            </a:r>
          </a:p>
          <a:p>
            <a:pPr algn="just"/>
            <a:r>
              <a:rPr lang="ru-RU" sz="2400" dirty="0">
                <a:solidFill>
                  <a:schemeClr val="tx1"/>
                </a:solidFill>
              </a:rPr>
              <a:t>Кадры </a:t>
            </a:r>
            <a:r>
              <a:rPr lang="ru-RU" sz="2400" dirty="0">
                <a:solidFill>
                  <a:schemeClr val="tx1"/>
                </a:solidFill>
                <a:sym typeface="Symbol"/>
              </a:rPr>
              <a:t></a:t>
            </a:r>
            <a:r>
              <a:rPr lang="ru-RU" sz="2400" dirty="0">
                <a:solidFill>
                  <a:schemeClr val="tx1"/>
                </a:solidFill>
              </a:rPr>
              <a:t> это рисованные или сфотографированные изображения последовательных фаз движения объектов или их </a:t>
            </a:r>
            <a:r>
              <a:rPr lang="ru-RU" sz="2400" dirty="0" smtClean="0">
                <a:solidFill>
                  <a:schemeClr val="tx1"/>
                </a:solidFill>
              </a:rPr>
              <a:t>частей</a:t>
            </a:r>
            <a:r>
              <a:rPr lang="ru-RU" sz="2400" dirty="0">
                <a:solidFill>
                  <a:schemeClr val="tx1"/>
                </a:solidFill>
              </a:rPr>
              <a:t> (рисунок 1). </a:t>
            </a:r>
          </a:p>
        </p:txBody>
      </p:sp>
      <p:sp>
        <p:nvSpPr>
          <p:cNvPr id="10241" name="Rectangle 1"/>
          <p:cNvSpPr>
            <a:spLocks noChangeArrowheads="1"/>
          </p:cNvSpPr>
          <p:nvPr/>
        </p:nvSpPr>
        <p:spPr bwMode="auto">
          <a:xfrm>
            <a:off x="2466776" y="5849198"/>
            <a:ext cx="421044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Рисунок 1. – Последовательность кадров</a:t>
            </a: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Рисунок 7"/>
          <p:cNvPicPr/>
          <p:nvPr/>
        </p:nvPicPr>
        <p:blipFill>
          <a:blip r:embed="rId2" cstate="print"/>
          <a:srcRect/>
          <a:stretch>
            <a:fillRect/>
          </a:stretch>
        </p:blipFill>
        <p:spPr bwMode="auto">
          <a:xfrm>
            <a:off x="1979712" y="4149080"/>
            <a:ext cx="5495925" cy="168903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ctrTitle"/>
          </p:nvPr>
        </p:nvSpPr>
        <p:spPr>
          <a:xfrm>
            <a:off x="685800" y="692696"/>
            <a:ext cx="7772400" cy="5616623"/>
          </a:xfrm>
        </p:spPr>
        <p:txBody>
          <a:bodyPr>
            <a:normAutofit/>
          </a:bodyPr>
          <a:lstStyle/>
          <a:p>
            <a:pPr indent="360363" algn="l"/>
            <a:r>
              <a:rPr lang="ru-RU" sz="2800" dirty="0" smtClean="0"/>
              <a:t>	При </a:t>
            </a:r>
            <a:r>
              <a:rPr lang="ru-RU" sz="2800" dirty="0"/>
              <a:t>просмотре последовательности кадров возникает иллюзия оживления изображенных на них статичных персонажей</a:t>
            </a:r>
            <a:r>
              <a:rPr lang="ru-RU" sz="2800" dirty="0" smtClean="0"/>
              <a:t>. </a:t>
            </a:r>
            <a:br>
              <a:rPr lang="ru-RU" sz="2800" dirty="0" smtClean="0"/>
            </a:br>
            <a:r>
              <a:rPr lang="ru-RU" sz="2800" dirty="0" smtClean="0"/>
              <a:t>	Для </a:t>
            </a:r>
            <a:r>
              <a:rPr lang="ru-RU" sz="2800" dirty="0"/>
              <a:t>создания эффекта плавного изменения их положения и формы, исходя из особенностей человеческого восприятия, частота смены кадров должна быть не менее 12-16 кадров в секунду. </a:t>
            </a:r>
            <a:r>
              <a:rPr lang="ru-RU" sz="2800" dirty="0" smtClean="0"/>
              <a:t/>
            </a:r>
            <a:br>
              <a:rPr lang="ru-RU" sz="2800" dirty="0" smtClean="0"/>
            </a:br>
            <a:r>
              <a:rPr lang="ru-RU" sz="2800" dirty="0"/>
              <a:t>	</a:t>
            </a:r>
            <a:r>
              <a:rPr lang="ru-RU" sz="2800" dirty="0" smtClean="0"/>
              <a:t>В </a:t>
            </a:r>
            <a:r>
              <a:rPr lang="ru-RU" sz="2800" dirty="0"/>
              <a:t>кино используется частота 24, в телевидении 25 или 30 кадров в секунду.</a:t>
            </a:r>
            <a:r>
              <a:rPr lang="ru-RU" dirty="0"/>
              <a:t/>
            </a:r>
            <a:br>
              <a:rPr lang="ru-RU" dirty="0"/>
            </a:b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6034682"/>
          </a:xfrm>
        </p:spPr>
        <p:txBody>
          <a:bodyPr>
            <a:normAutofit/>
          </a:bodyPr>
          <a:lstStyle/>
          <a:p>
            <a:pPr indent="630238" algn="l"/>
            <a:r>
              <a:rPr lang="ru-RU" sz="2700" dirty="0" smtClean="0"/>
              <a:t>	Бельгийский </a:t>
            </a:r>
            <a:r>
              <a:rPr lang="ru-RU" sz="2700" dirty="0"/>
              <a:t>физик </a:t>
            </a:r>
            <a:r>
              <a:rPr lang="ru-RU" sz="2700" b="1" dirty="0" err="1"/>
              <a:t>Жозеф</a:t>
            </a:r>
            <a:r>
              <a:rPr lang="ru-RU" sz="2700" b="1" dirty="0"/>
              <a:t> Плато </a:t>
            </a:r>
            <a:r>
              <a:rPr lang="ru-RU" sz="2700" dirty="0"/>
              <a:t>и ряд </a:t>
            </a:r>
            <a:r>
              <a:rPr lang="ru-RU" sz="2700" dirty="0" smtClean="0"/>
              <a:t/>
            </a:r>
            <a:br>
              <a:rPr lang="ru-RU" sz="2700" dirty="0" smtClean="0"/>
            </a:br>
            <a:r>
              <a:rPr lang="ru-RU" sz="2700" dirty="0" smtClean="0"/>
              <a:t>других </a:t>
            </a:r>
            <a:r>
              <a:rPr lang="ru-RU" sz="2700" dirty="0"/>
              <a:t>ученых еще </a:t>
            </a:r>
            <a:r>
              <a:rPr lang="ru-RU" sz="2700" b="1" dirty="0"/>
              <a:t>в начале XIX</a:t>
            </a:r>
            <a:r>
              <a:rPr lang="ru-RU" sz="2700" dirty="0"/>
              <a:t> века для воспроизведения движущихся изображений </a:t>
            </a:r>
            <a:r>
              <a:rPr lang="ru-RU" sz="2700" dirty="0" smtClean="0"/>
              <a:t>на</a:t>
            </a:r>
            <a:br>
              <a:rPr lang="ru-RU" sz="2700" dirty="0" smtClean="0"/>
            </a:br>
            <a:r>
              <a:rPr lang="ru-RU" sz="2700" dirty="0" smtClean="0"/>
              <a:t> </a:t>
            </a:r>
            <a:r>
              <a:rPr lang="ru-RU" sz="2700" dirty="0"/>
              <a:t>экране использовали специальный </a:t>
            </a:r>
            <a:r>
              <a:rPr lang="ru-RU" sz="2700" i="1" dirty="0"/>
              <a:t>диск</a:t>
            </a:r>
            <a:r>
              <a:rPr lang="ru-RU" sz="2700" dirty="0"/>
              <a:t> на </a:t>
            </a:r>
            <a:r>
              <a:rPr lang="ru-RU" sz="2700" dirty="0" smtClean="0"/>
              <a:t>котором </a:t>
            </a:r>
            <a:r>
              <a:rPr lang="ru-RU" sz="2700" dirty="0"/>
              <a:t>были нанесены рисунки и который вращался, а также </a:t>
            </a:r>
            <a:r>
              <a:rPr lang="ru-RU" sz="2700" i="1" dirty="0"/>
              <a:t>фонарь</a:t>
            </a:r>
            <a:r>
              <a:rPr lang="ru-RU" sz="2700" dirty="0"/>
              <a:t> в качестве источника света и систему зеркал.</a:t>
            </a:r>
            <a:br>
              <a:rPr lang="ru-RU" sz="2700" dirty="0"/>
            </a:br>
            <a:r>
              <a:rPr lang="ru-RU" sz="2700" dirty="0" smtClean="0"/>
              <a:t>	Позднее </a:t>
            </a:r>
            <a:r>
              <a:rPr lang="ru-RU" sz="2700" b="1" dirty="0"/>
              <a:t>в конце XIX</a:t>
            </a:r>
            <a:r>
              <a:rPr lang="ru-RU" sz="2700" dirty="0"/>
              <a:t> века благодаря усилиям американца </a:t>
            </a:r>
            <a:r>
              <a:rPr lang="ru-RU" sz="2700" b="1" dirty="0" err="1"/>
              <a:t>Джэймса</a:t>
            </a:r>
            <a:r>
              <a:rPr lang="ru-RU" sz="2700" b="1" dirty="0"/>
              <a:t> Стюарт </a:t>
            </a:r>
            <a:r>
              <a:rPr lang="ru-RU" sz="2700" b="1" dirty="0" err="1"/>
              <a:t>Блэктона</a:t>
            </a:r>
            <a:r>
              <a:rPr lang="ru-RU" sz="2700" b="1" dirty="0"/>
              <a:t> </a:t>
            </a:r>
            <a:r>
              <a:rPr lang="ru-RU" sz="2700" dirty="0"/>
              <a:t>появились ряд фильмов таких как: «</a:t>
            </a:r>
            <a:r>
              <a:rPr lang="ru-RU" sz="2700" i="1" dirty="0"/>
              <a:t>Отель с привидениями</a:t>
            </a:r>
            <a:r>
              <a:rPr lang="ru-RU" sz="2700" dirty="0"/>
              <a:t>», «</a:t>
            </a:r>
            <a:r>
              <a:rPr lang="ru-RU" sz="2700" i="1" dirty="0"/>
              <a:t>Волшебные рисунки</a:t>
            </a:r>
            <a:r>
              <a:rPr lang="ru-RU" sz="2700" dirty="0"/>
              <a:t>», «</a:t>
            </a:r>
            <a:r>
              <a:rPr lang="ru-RU" sz="2700" i="1" dirty="0"/>
              <a:t>Комические </a:t>
            </a:r>
            <a:r>
              <a:rPr lang="ru-RU" sz="2700" i="1" dirty="0" smtClean="0"/>
              <a:t/>
            </a:r>
            <a:br>
              <a:rPr lang="ru-RU" sz="2700" i="1" dirty="0" smtClean="0"/>
            </a:br>
            <a:r>
              <a:rPr lang="ru-RU" sz="2700" i="1" dirty="0" smtClean="0"/>
              <a:t>выражения </a:t>
            </a:r>
            <a:r>
              <a:rPr lang="ru-RU" sz="2700" i="1" dirty="0"/>
              <a:t>смешного лица</a:t>
            </a:r>
            <a:r>
              <a:rPr lang="ru-RU" sz="2700" dirty="0"/>
              <a:t>», в которых использовалась рисованная анимация. </a:t>
            </a:r>
            <a:r>
              <a:rPr lang="ru-RU" dirty="0"/>
              <a:t/>
            </a:r>
            <a:br>
              <a:rPr lang="ru-RU" dirty="0"/>
            </a:br>
            <a:endParaRPr lang="ru-RU" dirty="0"/>
          </a:p>
        </p:txBody>
      </p:sp>
      <p:pic>
        <p:nvPicPr>
          <p:cNvPr id="15363" name="Picture 3"/>
          <p:cNvPicPr>
            <a:picLocks noChangeAspect="1" noChangeArrowheads="1"/>
          </p:cNvPicPr>
          <p:nvPr/>
        </p:nvPicPr>
        <p:blipFill>
          <a:blip r:embed="rId2" cstate="print"/>
          <a:srcRect/>
          <a:stretch>
            <a:fillRect/>
          </a:stretch>
        </p:blipFill>
        <p:spPr bwMode="auto">
          <a:xfrm>
            <a:off x="6948264" y="3717032"/>
            <a:ext cx="1960810" cy="2791558"/>
          </a:xfrm>
          <a:prstGeom prst="rect">
            <a:avLst/>
          </a:prstGeom>
          <a:noFill/>
          <a:ln w="9525">
            <a:noFill/>
            <a:miter lim="800000"/>
            <a:headEnd/>
            <a:tailEnd/>
          </a:ln>
        </p:spPr>
      </p:pic>
      <p:pic>
        <p:nvPicPr>
          <p:cNvPr id="15364" name="Picture 4"/>
          <p:cNvPicPr>
            <a:picLocks noChangeAspect="1" noChangeArrowheads="1"/>
          </p:cNvPicPr>
          <p:nvPr/>
        </p:nvPicPr>
        <p:blipFill>
          <a:blip r:embed="rId3" cstate="print"/>
          <a:srcRect/>
          <a:stretch>
            <a:fillRect/>
          </a:stretch>
        </p:blipFill>
        <p:spPr bwMode="auto">
          <a:xfrm>
            <a:off x="7740352" y="332656"/>
            <a:ext cx="1152525" cy="15335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5962674"/>
          </a:xfrm>
        </p:spPr>
        <p:txBody>
          <a:bodyPr>
            <a:normAutofit fontScale="90000"/>
          </a:bodyPr>
          <a:lstStyle/>
          <a:p>
            <a:pPr algn="just"/>
            <a:r>
              <a:rPr lang="ru-RU" sz="2800" dirty="0" smtClean="0"/>
              <a:t>	В </a:t>
            </a:r>
            <a:r>
              <a:rPr lang="ru-RU" sz="2800" dirty="0"/>
              <a:t>России же первые анимация использовалась при создании мультфильмов в </a:t>
            </a:r>
            <a:r>
              <a:rPr lang="ru-RU" sz="2800" b="1" dirty="0"/>
              <a:t>1911-1913</a:t>
            </a:r>
            <a:r>
              <a:rPr lang="ru-RU" sz="2800" dirty="0"/>
              <a:t> годах. </a:t>
            </a:r>
            <a:r>
              <a:rPr lang="ru-RU" sz="2800" dirty="0" smtClean="0"/>
              <a:t/>
            </a:r>
            <a:br>
              <a:rPr lang="ru-RU" sz="2800" dirty="0" smtClean="0"/>
            </a:br>
            <a:r>
              <a:rPr lang="ru-RU" sz="2800" dirty="0" smtClean="0"/>
              <a:t>	Создание </a:t>
            </a:r>
            <a:r>
              <a:rPr lang="ru-RU" sz="2800" dirty="0"/>
              <a:t>таких мультфильмов было очень </a:t>
            </a:r>
            <a:r>
              <a:rPr lang="ru-RU" sz="2800" dirty="0" err="1"/>
              <a:t>трудозатратным</a:t>
            </a:r>
            <a:r>
              <a:rPr lang="ru-RU" sz="2800" dirty="0"/>
              <a:t> делом. Например, в мультфильме, который длился пять минут, нужно было создать более семи тысяч рисунков при частоте кадров </a:t>
            </a:r>
            <a:r>
              <a:rPr lang="ru-RU" sz="2800" dirty="0">
                <a:sym typeface="Symbol"/>
              </a:rPr>
              <a:t></a:t>
            </a:r>
            <a:r>
              <a:rPr lang="ru-RU" sz="2800" dirty="0"/>
              <a:t> 24 </a:t>
            </a:r>
            <a:r>
              <a:rPr lang="ru-RU" sz="2800" dirty="0" smtClean="0"/>
              <a:t>кадра секунду</a:t>
            </a:r>
            <a:r>
              <a:rPr lang="ru-RU" sz="2800" dirty="0"/>
              <a:t>. </a:t>
            </a:r>
            <a:r>
              <a:rPr lang="ru-RU" sz="2800" dirty="0" smtClean="0"/>
              <a:t/>
            </a:r>
            <a:br>
              <a:rPr lang="ru-RU" sz="2800" dirty="0" smtClean="0"/>
            </a:br>
            <a:r>
              <a:rPr lang="ru-RU" sz="2800" dirty="0"/>
              <a:t>	</a:t>
            </a:r>
            <a:r>
              <a:rPr lang="ru-RU" sz="2800" b="1" dirty="0" smtClean="0"/>
              <a:t>В </a:t>
            </a:r>
            <a:r>
              <a:rPr lang="ru-RU" sz="2800" b="1" dirty="0"/>
              <a:t>начале XX века </a:t>
            </a:r>
            <a:r>
              <a:rPr lang="ru-RU" sz="2800" dirty="0"/>
              <a:t>были сделаны первые шаги в механизации труда художника-аниматора. При этом на статичный рисунок стали накладывать прозрачные целлулоидные пленки с изменяющимися подвижными элементами. Эта упрощенная технология анимации получила развитие в компьютерных технологиях.</a:t>
            </a:r>
            <a:r>
              <a:rPr lang="ru-RU" sz="2400" dirty="0"/>
              <a:t/>
            </a:r>
            <a:br>
              <a:rPr lang="ru-RU" sz="2400" dirty="0"/>
            </a:br>
            <a:endParaRPr lang="ru-RU"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4090466"/>
          </a:xfrm>
        </p:spPr>
        <p:txBody>
          <a:bodyPr>
            <a:normAutofit/>
          </a:bodyPr>
          <a:lstStyle/>
          <a:p>
            <a:r>
              <a:rPr lang="ru-RU" sz="2800" b="1" dirty="0"/>
              <a:t>Виды компьютерной анимации</a:t>
            </a:r>
            <a:r>
              <a:rPr lang="ru-RU" sz="2800" dirty="0"/>
              <a:t/>
            </a:r>
            <a:br>
              <a:rPr lang="ru-RU" sz="2800" dirty="0"/>
            </a:br>
            <a:r>
              <a:rPr lang="ru-RU" sz="2800" dirty="0"/>
              <a:t>Компьютерная анимация – это анимация, создающая иллюзию движения объектов на экране монитора. Существует большое количество способов создания анимации. При этом выделяют два основных вида анимации: </a:t>
            </a:r>
            <a:r>
              <a:rPr lang="ru-RU" sz="2800" i="1" u="sng" dirty="0" err="1"/>
              <a:t>покадровая</a:t>
            </a:r>
            <a:r>
              <a:rPr lang="ru-RU" sz="2800" dirty="0"/>
              <a:t> и </a:t>
            </a:r>
            <a:r>
              <a:rPr lang="ru-RU" sz="2800" i="1" u="sng" dirty="0"/>
              <a:t>трансформационная</a:t>
            </a:r>
            <a:r>
              <a:rPr lang="ru-RU" sz="2800" dirty="0"/>
              <a:t>. </a:t>
            </a:r>
            <a:br>
              <a:rPr lang="ru-RU" sz="2800" dirty="0"/>
            </a:br>
            <a:endParaRPr lang="ru-RU" sz="2800" dirty="0"/>
          </a:p>
        </p:txBody>
      </p:sp>
      <p:pic>
        <p:nvPicPr>
          <p:cNvPr id="16386" name="Picture 2"/>
          <p:cNvPicPr>
            <a:picLocks noChangeAspect="1" noChangeArrowheads="1"/>
          </p:cNvPicPr>
          <p:nvPr/>
        </p:nvPicPr>
        <p:blipFill>
          <a:blip r:embed="rId2" cstate="print"/>
          <a:srcRect/>
          <a:stretch>
            <a:fillRect/>
          </a:stretch>
        </p:blipFill>
        <p:spPr bwMode="auto">
          <a:xfrm>
            <a:off x="395536" y="4365104"/>
            <a:ext cx="3923928" cy="1693936"/>
          </a:xfrm>
          <a:prstGeom prst="rect">
            <a:avLst/>
          </a:prstGeom>
          <a:noFill/>
          <a:ln w="9525">
            <a:noFill/>
            <a:miter lim="800000"/>
            <a:headEnd/>
            <a:tailEnd/>
          </a:ln>
        </p:spPr>
      </p:pic>
      <p:sp>
        <p:nvSpPr>
          <p:cNvPr id="5" name="TextBox 4"/>
          <p:cNvSpPr txBox="1"/>
          <p:nvPr/>
        </p:nvSpPr>
        <p:spPr>
          <a:xfrm>
            <a:off x="467544" y="6237312"/>
            <a:ext cx="3816424" cy="400110"/>
          </a:xfrm>
          <a:prstGeom prst="rect">
            <a:avLst/>
          </a:prstGeom>
          <a:noFill/>
        </p:spPr>
        <p:txBody>
          <a:bodyPr wrap="square" rtlCol="0">
            <a:spAutoFit/>
          </a:bodyPr>
          <a:lstStyle/>
          <a:p>
            <a:r>
              <a:rPr lang="ru-RU" sz="2000" dirty="0" err="1" smtClean="0"/>
              <a:t>Покадровая</a:t>
            </a:r>
            <a:r>
              <a:rPr lang="ru-RU" sz="2000" dirty="0" smtClean="0"/>
              <a:t> анимация</a:t>
            </a:r>
            <a:endParaRPr lang="ru-RU" sz="2000" dirty="0"/>
          </a:p>
        </p:txBody>
      </p:sp>
      <p:pic>
        <p:nvPicPr>
          <p:cNvPr id="16387" name="Picture 3"/>
          <p:cNvPicPr>
            <a:picLocks noChangeAspect="1" noChangeArrowheads="1"/>
          </p:cNvPicPr>
          <p:nvPr/>
        </p:nvPicPr>
        <p:blipFill>
          <a:blip r:embed="rId3" cstate="print"/>
          <a:srcRect/>
          <a:stretch>
            <a:fillRect/>
          </a:stretch>
        </p:blipFill>
        <p:spPr bwMode="auto">
          <a:xfrm>
            <a:off x="4716016" y="4437112"/>
            <a:ext cx="3998739" cy="1501822"/>
          </a:xfrm>
          <a:prstGeom prst="rect">
            <a:avLst/>
          </a:prstGeom>
          <a:noFill/>
          <a:ln w="9525">
            <a:noFill/>
            <a:miter lim="800000"/>
            <a:headEnd/>
            <a:tailEnd/>
          </a:ln>
        </p:spPr>
      </p:pic>
      <p:sp>
        <p:nvSpPr>
          <p:cNvPr id="7" name="TextBox 6"/>
          <p:cNvSpPr txBox="1"/>
          <p:nvPr/>
        </p:nvSpPr>
        <p:spPr>
          <a:xfrm>
            <a:off x="4644008" y="6237312"/>
            <a:ext cx="4104456" cy="400110"/>
          </a:xfrm>
          <a:prstGeom prst="rect">
            <a:avLst/>
          </a:prstGeom>
          <a:noFill/>
        </p:spPr>
        <p:txBody>
          <a:bodyPr wrap="square" rtlCol="0">
            <a:spAutoFit/>
          </a:bodyPr>
          <a:lstStyle/>
          <a:p>
            <a:r>
              <a:rPr lang="ru-RU" sz="2000" dirty="0" smtClean="0"/>
              <a:t>Трансформационная анимация</a:t>
            </a:r>
            <a:endParaRPr lang="ru-RU"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6034682"/>
          </a:xfrm>
        </p:spPr>
        <p:txBody>
          <a:bodyPr>
            <a:normAutofit fontScale="90000"/>
          </a:bodyPr>
          <a:lstStyle/>
          <a:p>
            <a:r>
              <a:rPr lang="ru-RU" sz="2800" i="1" u="sng" dirty="0"/>
              <a:t>Анимация по ключевым </a:t>
            </a:r>
            <a:r>
              <a:rPr lang="ru-RU" sz="2800" i="1" u="sng" dirty="0" smtClean="0"/>
              <a:t>кадрам</a:t>
            </a:r>
            <a:r>
              <a:rPr lang="ru-RU" sz="2800" i="1" dirty="0" smtClean="0"/>
              <a:t/>
            </a:r>
            <a:br>
              <a:rPr lang="ru-RU" sz="2800" i="1" dirty="0" smtClean="0"/>
            </a:br>
            <a:r>
              <a:rPr lang="ru-RU" sz="2800" dirty="0"/>
              <a:t/>
            </a:r>
            <a:br>
              <a:rPr lang="ru-RU" sz="2800" dirty="0"/>
            </a:br>
            <a:r>
              <a:rPr lang="ru-RU" sz="2800" dirty="0"/>
              <a:t>При </a:t>
            </a:r>
            <a:r>
              <a:rPr lang="ru-RU" sz="2800" dirty="0" err="1"/>
              <a:t>покадровой</a:t>
            </a:r>
            <a:r>
              <a:rPr lang="ru-RU" sz="2800" dirty="0"/>
              <a:t> анимации последовательно прорисовываются все фазы движения. Все кадры при этом являются ключевыми. </a:t>
            </a:r>
            <a:r>
              <a:rPr lang="ru-RU" sz="2800" dirty="0" smtClean="0"/>
              <a:t/>
            </a:r>
            <a:br>
              <a:rPr lang="ru-RU" sz="2800" dirty="0" smtClean="0"/>
            </a:br>
            <a:r>
              <a:rPr lang="ru-RU" sz="2800" dirty="0"/>
              <a:t>	</a:t>
            </a:r>
            <a:r>
              <a:rPr lang="ru-RU" sz="2800" dirty="0" smtClean="0"/>
              <a:t>Для </a:t>
            </a:r>
            <a:r>
              <a:rPr lang="ru-RU" sz="2800" dirty="0"/>
              <a:t>создания движения персонажа или объекта создается последовательность рисунков, при этом каждый рисунок отличается от предыдущего на незначительное смещение изображения. </a:t>
            </a:r>
            <a:r>
              <a:rPr lang="ru-RU" sz="2800" dirty="0" smtClean="0"/>
              <a:t/>
            </a:r>
            <a:br>
              <a:rPr lang="ru-RU" sz="2800" dirty="0" smtClean="0"/>
            </a:br>
            <a:r>
              <a:rPr lang="ru-RU" sz="2800" dirty="0"/>
              <a:t>	</a:t>
            </a:r>
            <a:r>
              <a:rPr lang="ru-RU" sz="2800" dirty="0" smtClean="0"/>
              <a:t>Таким </a:t>
            </a:r>
            <a:r>
              <a:rPr lang="ru-RU" sz="2800" dirty="0"/>
              <a:t>образом,  изменяя каждого персонажа. Затем кадры выставляются в определенной последовательности, а для того чтобы их смена была плавной устанавливают время демонстрации каждого кадра. </a:t>
            </a:r>
            <a:r>
              <a:rPr lang="ru-RU" sz="2800" dirty="0" smtClean="0"/>
              <a:t/>
            </a:r>
            <a:br>
              <a:rPr lang="ru-RU" sz="2800" dirty="0" smtClean="0"/>
            </a:br>
            <a:r>
              <a:rPr lang="ru-RU" sz="2800" dirty="0"/>
              <a:t>	</a:t>
            </a:r>
            <a:r>
              <a:rPr lang="ru-RU" sz="2800" dirty="0" smtClean="0"/>
              <a:t>Количество </a:t>
            </a:r>
            <a:r>
              <a:rPr lang="ru-RU" sz="2800" dirty="0"/>
              <a:t>кадров влияет на качество прорисовки и в целом на результат.</a:t>
            </a:r>
            <a:r>
              <a:rPr lang="ru-RU" sz="2400" dirty="0"/>
              <a:t/>
            </a:r>
            <a:br>
              <a:rPr lang="ru-RU" sz="2400" dirty="0"/>
            </a:br>
            <a:endParaRPr lang="ru-RU"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5746650"/>
          </a:xfrm>
        </p:spPr>
        <p:txBody>
          <a:bodyPr>
            <a:normAutofit/>
          </a:bodyPr>
          <a:lstStyle/>
          <a:p>
            <a:r>
              <a:rPr lang="ru-RU" sz="2800" b="1" u="sng" dirty="0"/>
              <a:t>Достоинствами </a:t>
            </a:r>
            <a:r>
              <a:rPr lang="ru-RU" sz="2800" b="1" u="sng" dirty="0" err="1"/>
              <a:t>покадровой</a:t>
            </a:r>
            <a:r>
              <a:rPr lang="ru-RU" sz="2800" b="1" u="sng" dirty="0"/>
              <a:t> </a:t>
            </a:r>
            <a:r>
              <a:rPr lang="ru-RU" sz="2800" dirty="0"/>
              <a:t>анимации является полная свобода аниматора. </a:t>
            </a:r>
            <a:r>
              <a:rPr lang="ru-RU" sz="2800" dirty="0" smtClean="0"/>
              <a:t/>
            </a:r>
            <a:br>
              <a:rPr lang="ru-RU" sz="2800" dirty="0" smtClean="0"/>
            </a:br>
            <a:r>
              <a:rPr lang="ru-RU" sz="2800" dirty="0" smtClean="0"/>
              <a:t>А </a:t>
            </a:r>
            <a:r>
              <a:rPr lang="ru-RU" sz="2800" dirty="0"/>
              <a:t>к </a:t>
            </a:r>
            <a:r>
              <a:rPr lang="ru-RU" sz="2800" b="1" u="sng" dirty="0"/>
              <a:t>недостаткам</a:t>
            </a:r>
            <a:r>
              <a:rPr lang="ru-RU" sz="2800" dirty="0"/>
              <a:t> можно отнести высокую трудоемкость создания и большой объем памяти, необходимый для ее хранения. </a:t>
            </a:r>
            <a:r>
              <a:rPr lang="ru-RU" sz="2800" dirty="0" smtClean="0"/>
              <a:t/>
            </a:r>
            <a:br>
              <a:rPr lang="ru-RU" sz="2800" dirty="0" smtClean="0"/>
            </a:br>
            <a:r>
              <a:rPr lang="ru-RU" sz="2800" dirty="0" smtClean="0"/>
              <a:t>В настоящее </a:t>
            </a:r>
            <a:r>
              <a:rPr lang="ru-RU" sz="2800" dirty="0"/>
              <a:t>время существующие алгоритмы сжатия изображений компенсируют этот недостаток (например, MPEG – один из наиболее популярных алгоритмов сжатия).</a:t>
            </a:r>
            <a:br>
              <a:rPr lang="ru-RU" sz="2800" dirty="0"/>
            </a:br>
            <a:endParaRPr lang="ru-RU"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572560" cy="6286544"/>
          </a:xfrm>
          <a:prstGeom prst="rect">
            <a:avLst/>
          </a:prstGeom>
          <a:solidFill>
            <a:srgbClr val="FCDDC4"/>
          </a:solidFill>
          <a:ln>
            <a:solidFill>
              <a:srgbClr val="9E5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57200" y="274638"/>
            <a:ext cx="8229600" cy="5890666"/>
          </a:xfrm>
        </p:spPr>
        <p:txBody>
          <a:bodyPr>
            <a:normAutofit/>
          </a:bodyPr>
          <a:lstStyle/>
          <a:p>
            <a:r>
              <a:rPr lang="ru-RU" sz="2800" dirty="0"/>
              <a:t>При </a:t>
            </a:r>
            <a:r>
              <a:rPr lang="ru-RU" sz="2800" i="1" u="sng" dirty="0"/>
              <a:t>трансформационной анимации </a:t>
            </a:r>
            <a:r>
              <a:rPr lang="ru-RU" sz="2800" dirty="0"/>
              <a:t>создаются лишь ключевые кадры, соответствующих основным фазам или этапам движения. А промежуточные по специальному алгоритму синтезируются системой воспроизведения анимации. </a:t>
            </a:r>
            <a:r>
              <a:rPr lang="ru-RU" sz="2800" dirty="0" smtClean="0"/>
              <a:t/>
            </a:r>
            <a:br>
              <a:rPr lang="ru-RU" sz="2800" dirty="0" smtClean="0"/>
            </a:br>
            <a:r>
              <a:rPr lang="ru-RU" sz="2800" dirty="0" smtClean="0"/>
              <a:t>Независимая </a:t>
            </a:r>
            <a:r>
              <a:rPr lang="ru-RU" sz="2800" dirty="0"/>
              <a:t>анимация отдельных элементов изображения обеспечивается созданием графических объектов для каждого персонажа и размещением их на разных слоях (подобно прозрачным пленкам в классической анимации</a:t>
            </a:r>
            <a:r>
              <a:rPr lang="ru-RU" sz="2800" dirty="0" smtClean="0"/>
              <a:t>).</a:t>
            </a:r>
            <a:br>
              <a:rPr lang="ru-RU" sz="2800" dirty="0" smtClean="0"/>
            </a:br>
            <a:r>
              <a:rPr lang="ru-RU" sz="2800" i="1" u="sng" dirty="0"/>
              <a:t>Достоинством</a:t>
            </a:r>
            <a:r>
              <a:rPr lang="ru-RU" sz="2800" dirty="0"/>
              <a:t> данного вида анимации является более низкая трудоемкость создания и меньший объем памяти, требующийся для ее хранения</a:t>
            </a:r>
            <a:r>
              <a:rPr lang="ru-RU" sz="2800" dirty="0" smtClean="0"/>
              <a:t>.</a:t>
            </a:r>
            <a:endParaRPr lang="ru-RU" sz="28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279</Words>
  <Application>Microsoft Office PowerPoint</Application>
  <PresentationFormat>Экран (4:3)</PresentationFormat>
  <Paragraphs>23</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Тема Office</vt:lpstr>
      <vt:lpstr>Введение в анимацию </vt:lpstr>
      <vt:lpstr>Слайд 2</vt:lpstr>
      <vt:lpstr> При просмотре последовательности кадров возникает иллюзия оживления изображенных на них статичных персонажей.   Для создания эффекта плавного изменения их положения и формы, исходя из особенностей человеческого восприятия, частота смены кадров должна быть не менее 12-16 кадров в секунду.   В кино используется частота 24, в телевидении 25 или 30 кадров в секунду. </vt:lpstr>
      <vt:lpstr> Бельгийский физик Жозеф Плато и ряд  других ученых еще в начале XIX века для воспроизведения движущихся изображений на  экране использовали специальный диск на котором были нанесены рисунки и который вращался, а также фонарь в качестве источника света и систему зеркал.  Позднее в конце XIX века благодаря усилиям американца Джэймса Стюарт Блэктона появились ряд фильмов таких как: «Отель с привидениями», «Волшебные рисунки», «Комические  выражения смешного лица», в которых использовалась рисованная анимация.  </vt:lpstr>
      <vt:lpstr> В России же первые анимация использовалась при создании мультфильмов в 1911-1913 годах.   Создание таких мультфильмов было очень трудозатратным делом. Например, в мультфильме, который длился пять минут, нужно было создать более семи тысяч рисунков при частоте кадров  24 кадра секунду.   В начале XX века были сделаны первые шаги в механизации труда художника-аниматора. При этом на статичный рисунок стали накладывать прозрачные целлулоидные пленки с изменяющимися подвижными элементами. Эта упрощенная технология анимации получила развитие в компьютерных технологиях. </vt:lpstr>
      <vt:lpstr>Виды компьютерной анимации Компьютерная анимация – это анимация, создающая иллюзию движения объектов на экране монитора. Существует большое количество способов создания анимации. При этом выделяют два основных вида анимации: покадровая и трансформационная.  </vt:lpstr>
      <vt:lpstr>Анимация по ключевым кадрам  При покадровой анимации последовательно прорисовываются все фазы движения. Все кадры при этом являются ключевыми.   Для создания движения персонажа или объекта создается последовательность рисунков, при этом каждый рисунок отличается от предыдущего на незначительное смещение изображения.   Таким образом,  изменяя каждого персонажа. Затем кадры выставляются в определенной последовательности, а для того чтобы их смена была плавной устанавливают время демонстрации каждого кадра.   Количество кадров влияет на качество прорисовки и в целом на результат. </vt:lpstr>
      <vt:lpstr>Достоинствами покадровой анимации является полная свобода аниматора.  А к недостаткам можно отнести высокую трудоемкость создания и большой объем памяти, необходимый для ее хранения.  В настоящее время существующие алгоритмы сжатия изображений компенсируют этот недостаток (например, MPEG – один из наиболее популярных алгоритмов сжатия). </vt:lpstr>
      <vt:lpstr>При трансформационной анимации создаются лишь ключевые кадры, соответствующих основным фазам или этапам движения. А промежуточные по специальному алгоритму синтезируются системой воспроизведения анимации.  Независимая анимация отдельных элементов изображения обеспечивается созданием графических объектов для каждого персонажа и размещением их на разных слоях (подобно прозрачным пленкам в классической анимации). Достоинством данного вида анимации является более низкая трудоемкость создания и меньший объем памяти, требующийся для ее хранения.</vt:lpstr>
      <vt:lpstr>В основе любой анимации лежит фиксация фаз движения объектов  определение в каждый момент времени их положения, формы, размеров и иных свойств, например цвета.  Так как основой компьютерной анимации являются графические изображения, то анимацию можно разделить на два вида: - растровая (анимация в презентациях, Gif-анимация); - векторная (Flash-фнимация). </vt:lpstr>
      <vt:lpstr>В художественной анимации обычно используется покадровая анимация, дающая художнику-аниматору максимальную творческую свободу.   В более же простых случаях, например, таких как презентации, используется трансформационная анимация.  Программное средство Macromedia Flash MX имеет развитые возможности по поддержке создания как покадровой, так и трансформационной анимации. </vt:lpstr>
      <vt:lpstr>Каждый кадр – это отдельный рисунок, и создать его можно в любом графическом редакторе.  Самый простой из них  MS Paint.  Когда файлов с рисунками будет достаточно, необходимо воспользоваться одной из программ по созданию анимированных рисунков: GIF Animator, Adobe ImageReady, Ulead Gif Animator, Power Point, Macromedia Flash и др. </vt:lpstr>
      <vt:lpstr>Расстановка ключевых кадров производится аниматором. Промежуточные же кадры генерирует специальная программа. Она сама вычислит, где и в какой момент должен находиться объект.   Если необходимо сделать передвижение объекта по кривой, то и ключевых кадров придется сделать больше (или использовать специальные средства, предоставляемые программой, для создания траектории). </vt:lpstr>
      <vt:lpstr>Запись движения. Данные анимации записываются специальным оборудованием с реально двигающихся объектов и переносятся на их имитацию в компьютере.   Распространённый пример такой техники  Motion capture (захват движений). Актеры в специальных костюмах с датчиками совершают движения, которые записываются камерами и анализируется специальным программным обеспечением.  Итоговые данные о перемещении суставов и конечностей актеров применяют к трёхмерным скелетам виртуальных персонажей, чем добиваются высокого уровня достоверности их движения. </vt:lpstr>
      <vt:lpstr>Процедурная анимация. Процедурная анимация полностью или частично рассчитывается компьютером. Сюда можно включить следующие её виды: - симуляция физического взаимодействия твёрдых тел; - имитация движения систем частиц, жидкостей и газов; - имитация взаимодействия мягких тел (ткани, волос); - расчёт движения иерархической структуры связей (скелета персонажа) под внешним воздействием; - имитация автономного (самостоятельного) движения персонажа. </vt:lpstr>
      <vt:lpstr> Программируемая анимация. Широкое применение получили два языка, с помощью которых программируются движения анимируемых объектов: - Java-Script  браузерный язык; - Action-Script  язык работы с приложениями Flash.  Преимущество программируемой анимации  в уменьшении размера исходного файла, недостаток  нагрузка на процессор клиента. </vt:lpstr>
      <vt:lpstr>Анимация является разделом темы «Компьютерная графика». Соответственно для создания анимации можно использовать графические редакторы. Но есть и специальные программы для создания анимации.   Условно можно выделить три вида программного обеспечения для создания анимации: - Программы, позволяющие создавать анимацию из готовых изображений (различные gif-аниматоры, например, Microsoft GIF Animator). - Программные среды, позволяющие создавать 2D анимацию (например, Adobe Flash CS4, Synfig). - Программные среды, позволяющие создавать 3D анимацию (например, Autodesk 3ds Max, Blender).  Кроме того можно создавать анимацию с помощью графических редакторов, например, AdobePhotoshop или GIMP.  </vt:lpstr>
      <vt:lpstr>Существуют и программы для создания анимации с помощью цифрового фотоаппарата.   Сегодня программное обеспечение, позволяющее задействовать цифровой фотоаппарат для съёмки анимации, применяется также часто, как и ставшие привычными 3D- или 2D-пакеты.   Любая программа такого типа обеспечивает управление цифровым фотоаппаратом через компьютер и работу с полученными кадрами.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анимацию</dc:title>
  <dc:creator>hp</dc:creator>
  <cp:lastModifiedBy>hp</cp:lastModifiedBy>
  <cp:revision>13</cp:revision>
  <dcterms:created xsi:type="dcterms:W3CDTF">2019-09-09T19:55:17Z</dcterms:created>
  <dcterms:modified xsi:type="dcterms:W3CDTF">2019-09-09T20:46:25Z</dcterms:modified>
</cp:coreProperties>
</file>