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99" r:id="rId6"/>
    <p:sldId id="300" r:id="rId7"/>
    <p:sldId id="305" r:id="rId8"/>
    <p:sldId id="301" r:id="rId9"/>
    <p:sldId id="304" r:id="rId10"/>
    <p:sldId id="303" r:id="rId11"/>
    <p:sldId id="308" r:id="rId12"/>
    <p:sldId id="307" r:id="rId13"/>
    <p:sldId id="311" r:id="rId14"/>
    <p:sldId id="310" r:id="rId15"/>
    <p:sldId id="309" r:id="rId16"/>
    <p:sldId id="316" r:id="rId17"/>
    <p:sldId id="315" r:id="rId18"/>
    <p:sldId id="314" r:id="rId19"/>
    <p:sldId id="313" r:id="rId20"/>
    <p:sldId id="312" r:id="rId21"/>
    <p:sldId id="302" r:id="rId22"/>
    <p:sldId id="319" r:id="rId23"/>
    <p:sldId id="318" r:id="rId24"/>
    <p:sldId id="320" r:id="rId25"/>
    <p:sldId id="321" r:id="rId26"/>
    <p:sldId id="272" r:id="rId27"/>
    <p:sldId id="278" r:id="rId28"/>
    <p:sldId id="277" r:id="rId29"/>
    <p:sldId id="276" r:id="rId30"/>
    <p:sldId id="275" r:id="rId31"/>
    <p:sldId id="274" r:id="rId32"/>
    <p:sldId id="273" r:id="rId33"/>
    <p:sldId id="285" r:id="rId34"/>
    <p:sldId id="284" r:id="rId35"/>
    <p:sldId id="283" r:id="rId36"/>
    <p:sldId id="282" r:id="rId37"/>
    <p:sldId id="281" r:id="rId38"/>
    <p:sldId id="280" r:id="rId39"/>
    <p:sldId id="279" r:id="rId40"/>
    <p:sldId id="291" r:id="rId41"/>
    <p:sldId id="290" r:id="rId42"/>
    <p:sldId id="289" r:id="rId43"/>
    <p:sldId id="288" r:id="rId44"/>
    <p:sldId id="287" r:id="rId45"/>
    <p:sldId id="286" r:id="rId46"/>
    <p:sldId id="293" r:id="rId47"/>
    <p:sldId id="297" r:id="rId48"/>
    <p:sldId id="292" r:id="rId49"/>
    <p:sldId id="296" r:id="rId50"/>
    <p:sldId id="295" r:id="rId51"/>
    <p:sldId id="294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CFFFF"/>
    <a:srgbClr val="DBE5F1"/>
    <a:srgbClr val="C5D6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5D48-53E5-48B7-A56A-0D2C66D2FB8C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52B5-8F6C-44D5-9DE0-3EAE8E2B4F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t.depositphotos.com/2654883/4242/v/950/depositphotos_42424849-stock-illustration-background-abstract-triangle-geometry-pattern.jpg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Программные средства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демонстрационной графики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373216"/>
            <a:ext cx="6400800" cy="720080"/>
          </a:xfrm>
        </p:spPr>
        <p:txBody>
          <a:bodyPr>
            <a:noAutofit/>
          </a:bodyPr>
          <a:lstStyle/>
          <a:p>
            <a:pPr algn="r"/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.п.н., доцент Суханова Н.Т.</a:t>
            </a:r>
            <a:endParaRPr lang="ru-RU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620713"/>
            <a:ext cx="8229600" cy="550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Цели основной части выступления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сформулировать общие положения;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сообщить слушателям новую информацию;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последовательно разъяснить выдвинутые положения;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доказать правильность выдвинутых положений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подвести слушателей к необходимым выводам.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ru-RU" sz="3200" b="1" dirty="0" smtClean="0"/>
              <a:t>Цели заключения: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 smtClean="0"/>
              <a:t>суммировать сказанное, сделать выводы;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 smtClean="0"/>
              <a:t>усилить интерес к предмету речи;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 smtClean="0"/>
              <a:t>закрепить впечатление от речи.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3933056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620713"/>
            <a:ext cx="8229600" cy="550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написании основной части выступления необходимо составить рабочий план, в котором следует определить последовательность изложения основных вопросов, т. е. композицию текста.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Основным требованием к композиции является логическая последовательность и стройность изложения материала. Важно расположить материал таким образом, чтобы он помогал раскрыть главную мысль выступления.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468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составлении рабочего плана выступления возможны два варианта: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первый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сохранить композицию исходного текста, если выступление представляет собой пересказ какой-либо одной статьи, книги и т. п.;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изменить композицию исходного текста (текстов), выбрав способ изложения материала, который в наибольшей степени соответствует цели выступления, аудитории, перед которой вы будете выступать, продолжительности выступления и другим факторам.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sz="4000" dirty="0" smtClean="0"/>
              <a:t>Этапы подготовки презентации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Первый этап –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планирование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который включает в себя изучение аудитории и определение цели презентации.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этап –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подготовка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который включает сбор информации, разработку содержания, подбор эффективных визуальных средств, уточнение продолжительности выступления, составление плана презентации.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Существуют определенные требования, которые помогут оформить слайд:</a:t>
            </a:r>
          </a:p>
          <a:p>
            <a:r>
              <a:rPr lang="ru-RU" i="1" dirty="0" smtClean="0"/>
              <a:t>заголовок для каждого слайда </a:t>
            </a:r>
            <a:r>
              <a:rPr lang="ru-RU" dirty="0" smtClean="0"/>
              <a:t>(наличие заголовков показывает ваше умение структурировать информацию);</a:t>
            </a:r>
          </a:p>
          <a:p>
            <a:r>
              <a:rPr lang="ru-RU" i="1" dirty="0" smtClean="0"/>
              <a:t>параллелизм грамматических форм и частей речи </a:t>
            </a:r>
            <a:r>
              <a:rPr lang="ru-RU" dirty="0" smtClean="0"/>
              <a:t>(при оформлении списков или перечислений следует придерживаться этого требования, т. е. использовать инфинитивные конструкции или отглагольные существительные);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контрастность в цветовом решении </a:t>
            </a:r>
            <a:r>
              <a:rPr lang="ru-RU" dirty="0" smtClean="0"/>
              <a:t>(светлые буквы на темном фоне или наоборот);</a:t>
            </a:r>
          </a:p>
          <a:p>
            <a:r>
              <a:rPr lang="ru-RU" i="1" dirty="0" smtClean="0"/>
              <a:t>единство цветовой схемы </a:t>
            </a:r>
            <a:r>
              <a:rPr lang="ru-RU" dirty="0" smtClean="0"/>
              <a:t>всей презентации;</a:t>
            </a:r>
          </a:p>
          <a:p>
            <a:r>
              <a:rPr lang="ru-RU" dirty="0" smtClean="0"/>
              <a:t>размер шрифтов: заголовок – 32–48, текст – 24–28 (не менее 18);</a:t>
            </a:r>
          </a:p>
          <a:p>
            <a:r>
              <a:rPr lang="ru-RU" i="1" dirty="0" smtClean="0"/>
              <a:t>шрифты</a:t>
            </a:r>
            <a:r>
              <a:rPr lang="en-US" dirty="0" smtClean="0"/>
              <a:t> – Tahoma, Arial, Courier, Times New Roman;</a:t>
            </a:r>
            <a:endParaRPr lang="ru-RU" dirty="0" smtClean="0"/>
          </a:p>
          <a:p>
            <a:r>
              <a:rPr lang="ru-RU" i="1" dirty="0" smtClean="0"/>
              <a:t>нумерация слайдов </a:t>
            </a:r>
            <a:r>
              <a:rPr lang="ru-RU" dirty="0" smtClean="0"/>
              <a:t>(нумерация нужна, чтобы докладчик смог быстро найти слайд, если возникнет такая необходимость). 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29600" cy="452596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один слайд должен содержать </a:t>
            </a:r>
            <a:r>
              <a:rPr lang="ru-RU" i="1" dirty="0" smtClean="0"/>
              <a:t>одну идею </a:t>
            </a:r>
            <a:r>
              <a:rPr lang="ru-RU" dirty="0" smtClean="0"/>
              <a:t>(именно поэтому необходимы заголовки для каждого слайда);</a:t>
            </a:r>
          </a:p>
          <a:p>
            <a:r>
              <a:rPr lang="ru-RU" i="1" dirty="0" smtClean="0"/>
              <a:t>одна мысль-высказывание </a:t>
            </a:r>
            <a:r>
              <a:rPr lang="ru-RU" dirty="0" smtClean="0"/>
              <a:t>должна составлять одну строку;</a:t>
            </a:r>
          </a:p>
          <a:p>
            <a:r>
              <a:rPr lang="ru-RU" dirty="0" smtClean="0"/>
              <a:t>один слайд должен содержать </a:t>
            </a:r>
            <a:r>
              <a:rPr lang="ru-RU" i="1" dirty="0" smtClean="0"/>
              <a:t>5–6 строк </a:t>
            </a:r>
            <a:r>
              <a:rPr lang="ru-RU" dirty="0" smtClean="0"/>
              <a:t>(на слайде следует размещать не более 10 строк);</a:t>
            </a:r>
          </a:p>
          <a:p>
            <a:r>
              <a:rPr lang="ru-RU" dirty="0" smtClean="0"/>
              <a:t>одна строка должна состоять из </a:t>
            </a:r>
            <a:r>
              <a:rPr lang="ru-RU" i="1" dirty="0" smtClean="0"/>
              <a:t>5–6 слов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один слайд демонстрируется в течение </a:t>
            </a:r>
            <a:r>
              <a:rPr lang="ru-RU" i="1" dirty="0" smtClean="0"/>
              <a:t>одной минуты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229600" cy="5576888"/>
          </a:xfrm>
        </p:spPr>
        <p:txBody>
          <a:bodyPr>
            <a:noAutofit/>
          </a:bodyPr>
          <a:lstStyle/>
          <a:p>
            <a:pPr indent="12700">
              <a:buNone/>
            </a:pPr>
            <a:r>
              <a:rPr lang="ru-RU" sz="2800" dirty="0" smtClean="0"/>
              <a:t>Последнее, что необходимо выполнить на этапе подготовки – составить план презентации, т. е. </a:t>
            </a:r>
            <a:r>
              <a:rPr lang="ru-RU" sz="2800" b="1" dirty="0" smtClean="0"/>
              <a:t>подготовить устное выступление.</a:t>
            </a:r>
            <a:r>
              <a:rPr lang="ru-RU" sz="2800" dirty="0" smtClean="0"/>
              <a:t> </a:t>
            </a:r>
            <a:endParaRPr lang="ru-RU" sz="2800" dirty="0" smtClean="0"/>
          </a:p>
          <a:p>
            <a:pPr indent="12700">
              <a:buNone/>
            </a:pPr>
            <a:r>
              <a:rPr lang="ru-RU" sz="2800" dirty="0" smtClean="0"/>
              <a:t>Презентацию</a:t>
            </a:r>
            <a:r>
              <a:rPr lang="ru-RU" sz="2800" dirty="0" smtClean="0"/>
              <a:t>, как и устное выступление, рекомендуется строить по следующей схеме</a:t>
            </a:r>
            <a:r>
              <a:rPr lang="ru-RU" sz="2800" dirty="0" smtClean="0"/>
              <a:t>:</a:t>
            </a:r>
          </a:p>
          <a:p>
            <a:pPr indent="12700">
              <a:buFont typeface="Wingdings" pitchFamily="2" charset="2"/>
              <a:buChar char="ü"/>
            </a:pPr>
            <a:r>
              <a:rPr lang="ru-RU" sz="2800" dirty="0" smtClean="0"/>
              <a:t>обозначить проблему;</a:t>
            </a:r>
          </a:p>
          <a:p>
            <a:pPr indent="12700">
              <a:buFont typeface="Wingdings" pitchFamily="2" charset="2"/>
              <a:buChar char="ü"/>
            </a:pPr>
            <a:r>
              <a:rPr lang="ru-RU" sz="2800" dirty="0" smtClean="0"/>
              <a:t>рассказать </a:t>
            </a:r>
            <a:r>
              <a:rPr lang="ru-RU" sz="2800" dirty="0" smtClean="0"/>
              <a:t>об исследовании и его </a:t>
            </a:r>
            <a:r>
              <a:rPr lang="ru-RU" sz="2800" dirty="0" smtClean="0"/>
              <a:t>результатах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indent="12700">
              <a:buFont typeface="Wingdings" pitchFamily="2" charset="2"/>
              <a:buChar char="ü"/>
            </a:pPr>
            <a:r>
              <a:rPr lang="ru-RU" sz="2800" dirty="0" smtClean="0"/>
              <a:t>сделать </a:t>
            </a:r>
            <a:r>
              <a:rPr lang="ru-RU" sz="2800" dirty="0" smtClean="0"/>
              <a:t>выводы. </a:t>
            </a:r>
            <a:endParaRPr lang="ru-RU" sz="2800" dirty="0" smtClean="0"/>
          </a:p>
          <a:p>
            <a:pPr indent="12700">
              <a:buNone/>
            </a:pPr>
            <a:r>
              <a:rPr lang="ru-RU" sz="2800" b="1" dirty="0" smtClean="0"/>
              <a:t>Одна </a:t>
            </a:r>
            <a:r>
              <a:rPr lang="ru-RU" sz="2800" b="1" dirty="0" smtClean="0"/>
              <a:t>из главных задач в коммуникации </a:t>
            </a:r>
            <a:r>
              <a:rPr lang="ru-RU" sz="2800" dirty="0" smtClean="0"/>
              <a:t>– завладеть вниманием, поэтому следует подумать, как вы начнете и завершите презентацию.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Третий этап – </a:t>
            </a:r>
            <a:r>
              <a:rPr lang="ru-RU" sz="2800" b="1" dirty="0" smtClean="0"/>
              <a:t>практика</a:t>
            </a:r>
            <a:r>
              <a:rPr lang="ru-RU" sz="2800" dirty="0" smtClean="0"/>
              <a:t>. На этом этапе рекомендуется просмотр презентации и репетиция выступления.</a:t>
            </a:r>
          </a:p>
          <a:p>
            <a:r>
              <a:rPr lang="ru-RU" sz="2800" dirty="0" smtClean="0"/>
              <a:t>Помните, что во время презентации не стоит перечитывать текст со слайдов, вы должны свободно рассказывать, комментировать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Четвертый этап – собственно </a:t>
            </a:r>
            <a:r>
              <a:rPr lang="ru-RU" sz="2800" b="1" dirty="0" smtClean="0"/>
              <a:t>презентация</a:t>
            </a:r>
            <a:r>
              <a:rPr lang="ru-RU" sz="2800" dirty="0" smtClean="0"/>
              <a:t>. На этом этапе необходимо привлечение и удержание внимания аудитории и абсолютное владение своей темой.</a:t>
            </a:r>
          </a:p>
          <a:p>
            <a:endParaRPr lang="ru-RU" sz="2800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83568" y="1556792"/>
            <a:ext cx="786956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Привлечение и удержание внимания аудитории – одна из самых основных задач выступающего с презентацией.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Выделяют </a:t>
            </a:r>
            <a:r>
              <a:rPr lang="ru-RU" sz="2800" dirty="0" smtClean="0"/>
              <a:t>две группы методов привлечения внимания:</a:t>
            </a:r>
          </a:p>
          <a:p>
            <a:r>
              <a:rPr lang="ru-RU" sz="2800" dirty="0" smtClean="0"/>
              <a:t>н</a:t>
            </a:r>
            <a:r>
              <a:rPr lang="ru-RU" sz="2800" dirty="0" smtClean="0"/>
              <a:t>евербальные (например: жесты, мимика);</a:t>
            </a:r>
            <a:endParaRPr lang="ru-RU" sz="2800" dirty="0" smtClean="0"/>
          </a:p>
          <a:p>
            <a:r>
              <a:rPr lang="ru-RU" sz="2800" dirty="0" smtClean="0"/>
              <a:t>Вербальные (с помощью слов).</a:t>
            </a:r>
            <a:endParaRPr lang="ru-RU" sz="2800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>
            <a:off x="0" y="0"/>
            <a:ext cx="9144000" cy="6309320"/>
          </a:xfrm>
          <a:prstGeom prst="rect">
            <a:avLst/>
          </a:prstGeom>
          <a:noFill/>
        </p:spPr>
      </p:pic>
      <p:sp>
        <p:nvSpPr>
          <p:cNvPr id="5" name="Подзаголовок 2"/>
          <p:cNvSpPr>
            <a:spLocks noGrp="1"/>
          </p:cNvSpPr>
          <p:nvPr>
            <p:ph idx="1"/>
          </p:nvPr>
        </p:nvSpPr>
        <p:spPr>
          <a:xfrm>
            <a:off x="250825" y="1484313"/>
            <a:ext cx="8353623" cy="4969023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Презентация</a:t>
            </a:r>
            <a:r>
              <a:rPr lang="ru-RU" sz="2400" dirty="0" smtClean="0"/>
              <a:t> (</a:t>
            </a:r>
            <a:r>
              <a:rPr lang="ru-RU" sz="2400" i="1" dirty="0" smtClean="0"/>
              <a:t>англ. “</a:t>
            </a:r>
            <a:r>
              <a:rPr lang="en-US" sz="2400" i="1" dirty="0" smtClean="0"/>
              <a:t>presentation” – </a:t>
            </a:r>
            <a:r>
              <a:rPr lang="ru-RU" sz="2400" i="1" dirty="0" smtClean="0"/>
              <a:t>представление)</a:t>
            </a:r>
            <a:r>
              <a:rPr lang="ru-RU" sz="2400" dirty="0" smtClean="0"/>
              <a:t> – способ представления информации.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Электронная </a:t>
            </a:r>
            <a:r>
              <a:rPr lang="ru-RU" sz="2400" b="1" dirty="0">
                <a:solidFill>
                  <a:schemeClr val="tx1"/>
                </a:solidFill>
              </a:rPr>
              <a:t>презентация </a:t>
            </a:r>
            <a:r>
              <a:rPr lang="ru-RU" sz="2400" dirty="0">
                <a:solidFill>
                  <a:schemeClr val="tx1"/>
                </a:solidFill>
              </a:rPr>
              <a:t>- это современный эффективный способ представления </a:t>
            </a:r>
            <a:r>
              <a:rPr lang="ru-RU" sz="2400" dirty="0" smtClean="0">
                <a:solidFill>
                  <a:schemeClr val="tx1"/>
                </a:solidFill>
              </a:rPr>
              <a:t>информации в </a:t>
            </a:r>
            <a:r>
              <a:rPr lang="ru-RU" sz="2400" dirty="0">
                <a:solidFill>
                  <a:schemeClr val="tx1"/>
                </a:solidFill>
              </a:rPr>
              <a:t>котором удачно сочетаются возможности справочника, буклета, каталога и проспекта вместе взятых. 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/>
              <a:t>В </a:t>
            </a:r>
            <a:r>
              <a:rPr lang="ru-RU" sz="2400" dirty="0" smtClean="0"/>
              <a:t>электронной презентации задействованы все современные </a:t>
            </a:r>
            <a:r>
              <a:rPr lang="ru-RU" sz="2400" dirty="0" err="1" smtClean="0"/>
              <a:t>мультимедийные</a:t>
            </a:r>
            <a:r>
              <a:rPr lang="ru-RU" sz="2400" dirty="0" smtClean="0"/>
              <a:t> возможности: она включает </a:t>
            </a:r>
            <a:r>
              <a:rPr lang="ru-RU" sz="2400" i="1" dirty="0" smtClean="0"/>
              <a:t>текстовые материалы, фотографии, рисунки, слайд-шоу, звуковое </a:t>
            </a:r>
            <a:r>
              <a:rPr lang="ru-RU" sz="2400" i="1" dirty="0" smtClean="0"/>
              <a:t>оформление, </a:t>
            </a:r>
            <a:r>
              <a:rPr lang="ru-RU" sz="2400" i="1" dirty="0" smtClean="0"/>
              <a:t>дикторское сопровождение, </a:t>
            </a:r>
            <a:r>
              <a:rPr lang="ru-RU" sz="2400" i="1" dirty="0" smtClean="0"/>
              <a:t>графику, </a:t>
            </a:r>
            <a:r>
              <a:rPr lang="ru-RU" sz="2400" i="1" dirty="0" smtClean="0"/>
              <a:t>анимацию, </a:t>
            </a:r>
            <a:r>
              <a:rPr lang="ru-RU" sz="2400" i="1" dirty="0" smtClean="0"/>
              <a:t>таблицы</a:t>
            </a:r>
            <a:r>
              <a:rPr lang="ru-RU" sz="2400" i="1" dirty="0" smtClean="0"/>
              <a:t>, </a:t>
            </a:r>
            <a:r>
              <a:rPr lang="ru-RU" sz="2400" i="1" dirty="0" smtClean="0"/>
              <a:t>видео- </a:t>
            </a:r>
            <a:r>
              <a:rPr lang="ru-RU" sz="2400" i="1" dirty="0" smtClean="0"/>
              <a:t>и аудиоматериалы и пр.</a:t>
            </a:r>
          </a:p>
          <a:p>
            <a:endParaRPr lang="ru-RU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Советы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1. Характер доклада, который вы читаете (научное исследование, обзор, реализация технического проекта, отчет и так далее). Это определяет </a:t>
            </a:r>
            <a:r>
              <a:rPr lang="ru-RU" sz="2800" i="1" dirty="0" smtClean="0"/>
              <a:t>общий стиль презентации</a:t>
            </a:r>
            <a:r>
              <a:rPr lang="ru-RU" sz="2800" dirty="0" smtClean="0"/>
              <a:t>. </a:t>
            </a:r>
          </a:p>
          <a:p>
            <a:pPr>
              <a:buNone/>
            </a:pPr>
            <a:r>
              <a:rPr lang="ru-RU" sz="2800" dirty="0" smtClean="0"/>
              <a:t>2. Аудитория, на которую ориентировано ваше выступление. Это определяет </a:t>
            </a:r>
            <a:r>
              <a:rPr lang="ru-RU" sz="2800" i="1" dirty="0" smtClean="0"/>
              <a:t>конкретное оформление презентации</a:t>
            </a:r>
            <a:r>
              <a:rPr lang="ru-RU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3. Главное требование к презентации — </a:t>
            </a:r>
            <a:r>
              <a:rPr lang="ru-RU" i="1" dirty="0" smtClean="0"/>
              <a:t>наглядность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997200"/>
            <a:ext cx="3810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538" y="2997200"/>
            <a:ext cx="3810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67544" y="908720"/>
            <a:ext cx="8229600" cy="5649913"/>
          </a:xfrm>
        </p:spPr>
        <p:txBody>
          <a:bodyPr/>
          <a:lstStyle/>
          <a:p>
            <a:pPr indent="12700">
              <a:buNone/>
            </a:pPr>
            <a:r>
              <a:rPr lang="ru-RU" dirty="0" smtClean="0"/>
              <a:t>Не перегружайте слайд текстом — вы его и так читаете в своем докладе. Оставьте слова себе, а графику — презентации.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852936"/>
            <a:ext cx="3810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52936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11560" y="1268760"/>
            <a:ext cx="8229600" cy="7486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4. Краткость — сестра таланта.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3810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492896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27584" y="1124744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5. Не отвлекайте слушателей своей же презентацией.</a:t>
            </a:r>
            <a:endParaRPr lang="ru-RU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4046365" cy="302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996952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6" name="Содержимое 2"/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6. Не стремитесь к громоздкому бутафорскому оформлению. </a:t>
            </a:r>
          </a:p>
          <a:p>
            <a:pPr>
              <a:buNone/>
            </a:pPr>
            <a:r>
              <a:rPr lang="ru-RU" dirty="0" smtClean="0"/>
              <a:t>7. При разработке дизайна презентации ориентируйтесь на </a:t>
            </a:r>
            <a:r>
              <a:rPr lang="ru-RU" dirty="0" err="1" smtClean="0"/>
              <a:t>триадную</a:t>
            </a:r>
            <a:r>
              <a:rPr lang="ru-RU" dirty="0" smtClean="0"/>
              <a:t> гамму: </a:t>
            </a:r>
            <a:r>
              <a:rPr lang="ru-RU" i="1" dirty="0" smtClean="0"/>
              <a:t>три основных цвета и их оттенки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Текст </a:t>
            </a:r>
            <a:r>
              <a:rPr lang="ru-RU" dirty="0" smtClean="0"/>
              <a:t>должен быть контрастным. обязательно темным на светлом фоне.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395536" y="26064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Программы, предназначенные для создания презентаций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28800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Сегодня </a:t>
            </a:r>
            <a:r>
              <a:rPr lang="ru-RU" sz="2800" dirty="0" smtClean="0"/>
              <a:t>презентации создают в самых разных пакетах, </a:t>
            </a:r>
            <a:r>
              <a:rPr lang="ru-RU" sz="2800" dirty="0" smtClean="0"/>
              <a:t>эффектно </a:t>
            </a:r>
            <a:r>
              <a:rPr lang="ru-RU" sz="2800" dirty="0" smtClean="0"/>
              <a:t>сочетая предоставляемые ими </a:t>
            </a:r>
            <a:r>
              <a:rPr lang="ru-RU" sz="2800" dirty="0" smtClean="0"/>
              <a:t>возможности:</a:t>
            </a:r>
          </a:p>
          <a:p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Microsoft </a:t>
            </a:r>
            <a:r>
              <a:rPr lang="en-US" sz="2800" dirty="0" smtClean="0"/>
              <a:t>PowerPoint 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err="1" smtClean="0"/>
              <a:t>StarOffice</a:t>
            </a:r>
            <a:r>
              <a:rPr lang="en-US" sz="2800" dirty="0" smtClean="0"/>
              <a:t> </a:t>
            </a:r>
            <a:r>
              <a:rPr lang="en-US" sz="2800" dirty="0" smtClean="0"/>
              <a:t>Impress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Corel </a:t>
            </a:r>
            <a:r>
              <a:rPr lang="en-US" sz="2800" dirty="0" smtClean="0"/>
              <a:t>Presentation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Macromedia </a:t>
            </a:r>
            <a:r>
              <a:rPr lang="en-US" sz="2800" dirty="0" smtClean="0"/>
              <a:t>Director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err="1" smtClean="0"/>
              <a:t>DemoShield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err="1" smtClean="0"/>
              <a:t>Matchware</a:t>
            </a:r>
            <a:r>
              <a:rPr lang="en-US" sz="2800" dirty="0" smtClean="0"/>
              <a:t> </a:t>
            </a:r>
            <a:r>
              <a:rPr lang="en-US" sz="2800" dirty="0" smtClean="0"/>
              <a:t>Mediator.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1026" name="Picture 2" descr="Программы, предназначенные для создания презентаци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89677"/>
            <a:ext cx="6984776" cy="50639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9168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Microsoft Power Point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2050" name="Picture 2" descr="Программы, предназначенные для создания презентаци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6961911" cy="48965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StarOffice</a:t>
            </a:r>
            <a:r>
              <a:rPr lang="en-US" sz="3200" b="1" dirty="0" smtClean="0"/>
              <a:t> 7 Impress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3074" name="Picture 2" descr="http://bourabai.ru/einf/img/03000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2736"/>
            <a:ext cx="6882179" cy="51845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35696" y="188640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Office One Impress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00808"/>
            <a:ext cx="8352928" cy="37444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400" b="1" dirty="0" smtClean="0"/>
              <a:t>Электронные презентации </a:t>
            </a:r>
            <a:r>
              <a:rPr lang="ru-RU" sz="2400" dirty="0" smtClean="0"/>
              <a:t>часто составляют основу деловых совещаний — они помогают иллюстрировать информационные сообщения, направлять ход дискуссий и в конечном счете принимать правильные решения. </a:t>
            </a:r>
            <a:endParaRPr lang="ru-RU" sz="2400" dirty="0" smtClean="0"/>
          </a:p>
          <a:p>
            <a:pPr algn="ctr">
              <a:buNone/>
            </a:pPr>
            <a:r>
              <a:rPr lang="ru-RU" sz="2400" dirty="0" smtClean="0"/>
              <a:t>Они </a:t>
            </a:r>
            <a:r>
              <a:rPr lang="ru-RU" sz="2400" dirty="0" smtClean="0"/>
              <a:t>могут быть адаптированы к публичному выступлению для представления как компании, так и нового вида продукции или технологии, что очень удобно для использования на выставках, конференциях или семинарах.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9552" y="1772816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качестве </a:t>
            </a:r>
            <a:r>
              <a:rPr lang="ru-RU" sz="2800" b="1" dirty="0" smtClean="0"/>
              <a:t>презентационных роликов</a:t>
            </a:r>
            <a:r>
              <a:rPr lang="ru-RU" sz="2800" dirty="0" smtClean="0"/>
              <a:t>, демонстрирующих </a:t>
            </a:r>
            <a:r>
              <a:rPr lang="ru-RU" sz="2800" dirty="0" smtClean="0"/>
              <a:t>например программное обеспечение, </a:t>
            </a:r>
            <a:r>
              <a:rPr lang="ru-RU" sz="2800" dirty="0" smtClean="0"/>
              <a:t>принято создавать анимированные презентации в формате </a:t>
            </a:r>
            <a:r>
              <a:rPr lang="ru-RU" sz="2800" b="1" dirty="0" err="1" smtClean="0"/>
              <a:t>Macromedia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Flash</a:t>
            </a:r>
            <a:r>
              <a:rPr lang="ru-RU" sz="2800" dirty="0" smtClean="0"/>
              <a:t>. </a:t>
            </a:r>
            <a:endParaRPr lang="ru-RU" sz="2800" dirty="0" smtClean="0"/>
          </a:p>
          <a:p>
            <a:r>
              <a:rPr lang="ru-RU" sz="2800" dirty="0" smtClean="0"/>
              <a:t>Для этого можно использовать программу </a:t>
            </a:r>
            <a:r>
              <a:rPr lang="ru-RU" sz="2800" b="1" dirty="0" err="1" smtClean="0"/>
              <a:t>Macromedia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Captivate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Это </a:t>
            </a:r>
            <a:r>
              <a:rPr lang="ru-RU" sz="2800" dirty="0" smtClean="0"/>
              <a:t>будет надежный и проверенный вариант, а в случае размещения ролика в Сети его смогут увидеть все пользователи независимо от установленного у них браузера.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Демонстрация, например программных средств</a:t>
            </a:r>
            <a:endParaRPr lang="ru-RU" sz="36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27584" y="1412776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 </a:t>
            </a:r>
            <a:r>
              <a:rPr lang="ru-RU" sz="2800" b="1" dirty="0" err="1" smtClean="0"/>
              <a:t>DemoForge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Studio</a:t>
            </a:r>
            <a:r>
              <a:rPr lang="ru-RU" sz="2800" dirty="0" smtClean="0"/>
              <a:t> позволяет создавать более </a:t>
            </a:r>
            <a:r>
              <a:rPr lang="ru-RU" sz="2800" dirty="0" smtClean="0"/>
              <a:t>качественные ролики, но в своем собственном формате, который оказался значительно компактнее формата </a:t>
            </a:r>
            <a:r>
              <a:rPr lang="ru-RU" sz="2800" dirty="0" err="1" smtClean="0"/>
              <a:t>Flash</a:t>
            </a:r>
            <a:r>
              <a:rPr lang="ru-RU" sz="2800" dirty="0" smtClean="0"/>
              <a:t>. </a:t>
            </a:r>
            <a:endParaRPr lang="ru-RU" sz="2800" dirty="0" smtClean="0"/>
          </a:p>
          <a:p>
            <a:r>
              <a:rPr lang="ru-RU" sz="2800" dirty="0" smtClean="0"/>
              <a:t>Уменьшение </a:t>
            </a:r>
            <a:r>
              <a:rPr lang="ru-RU" sz="2800" dirty="0" smtClean="0"/>
              <a:t>размера презентационного ролика в случае размещения в Интернет является серьезным плюсом в пользу </a:t>
            </a:r>
            <a:r>
              <a:rPr lang="ru-RU" sz="2800" dirty="0" err="1" smtClean="0"/>
              <a:t>DemoForge</a:t>
            </a:r>
            <a:r>
              <a:rPr lang="ru-RU" sz="2800" dirty="0" smtClean="0"/>
              <a:t> </a:t>
            </a:r>
            <a:r>
              <a:rPr lang="ru-RU" sz="2800" dirty="0" err="1" smtClean="0"/>
              <a:t>Studio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Недостатком программы является то, что </a:t>
            </a:r>
            <a:r>
              <a:rPr lang="ru-RU" sz="2800" dirty="0" smtClean="0"/>
              <a:t>созданные данной программой ролики нельзя просматривать в браузере </a:t>
            </a:r>
            <a:r>
              <a:rPr lang="ru-RU" sz="2800" dirty="0" err="1" smtClean="0"/>
              <a:t>Opera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Демонстрация, например программных средств</a:t>
            </a:r>
            <a:endParaRPr lang="ru-RU" sz="36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99592" y="1484784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Более сложным решением, рассчитанным преимущественно на профессионалов, </a:t>
            </a:r>
            <a:r>
              <a:rPr lang="ru-RU" sz="2800" dirty="0" smtClean="0"/>
              <a:t>является создание </a:t>
            </a:r>
            <a:r>
              <a:rPr lang="ru-RU" sz="2800" dirty="0" smtClean="0"/>
              <a:t>виртуального тура (</a:t>
            </a:r>
            <a:r>
              <a:rPr lang="ru-RU" sz="2800" dirty="0" err="1" smtClean="0"/>
              <a:t>Quick</a:t>
            </a:r>
            <a:r>
              <a:rPr lang="ru-RU" sz="2800" dirty="0" smtClean="0"/>
              <a:t> </a:t>
            </a:r>
            <a:r>
              <a:rPr lang="ru-RU" sz="2800" dirty="0" err="1" smtClean="0"/>
              <a:t>Tours</a:t>
            </a:r>
            <a:r>
              <a:rPr lang="ru-RU" sz="2800" dirty="0" smtClean="0"/>
              <a:t>) в среде </a:t>
            </a:r>
            <a:r>
              <a:rPr lang="ru-RU" sz="2800" b="1" dirty="0" err="1" smtClean="0"/>
              <a:t>DemoShield</a:t>
            </a:r>
            <a:r>
              <a:rPr lang="ru-RU" sz="2800" dirty="0" smtClean="0"/>
              <a:t>, в котором пользователю будут продемонстрированы все возможности программного продукта, включая снимки экранов и движение курсора с параллельным объяснением производимых действий при помощи всплывающих текстовых </a:t>
            </a:r>
            <a:r>
              <a:rPr lang="ru-RU" sz="2800" dirty="0" smtClean="0"/>
              <a:t>окошек и пр.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Демонстрация, например программных средств</a:t>
            </a:r>
            <a:endParaRPr lang="ru-RU" sz="36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15616" y="40466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Демонстрация товаров и услуг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24744"/>
            <a:ext cx="77768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800" dirty="0" smtClean="0"/>
              <a:t>Вариантов </a:t>
            </a:r>
            <a:r>
              <a:rPr lang="ru-RU" sz="2800" dirty="0" smtClean="0"/>
              <a:t>создания такой рекламной презентации может быть очень </a:t>
            </a:r>
            <a:r>
              <a:rPr lang="ru-RU" sz="2800" dirty="0" smtClean="0"/>
              <a:t>много. </a:t>
            </a:r>
          </a:p>
          <a:p>
            <a:r>
              <a:rPr lang="ru-RU" sz="2800" dirty="0" smtClean="0"/>
              <a:t>	Самый </a:t>
            </a:r>
            <a:r>
              <a:rPr lang="ru-RU" sz="2800" dirty="0" smtClean="0"/>
              <a:t>простой способ — воспользоваться возможностями пакетов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TwinPlayer</a:t>
            </a:r>
            <a:r>
              <a:rPr lang="ru-RU" sz="2800" b="1" dirty="0" smtClean="0"/>
              <a:t> </a:t>
            </a:r>
            <a:r>
              <a:rPr lang="ru-RU" sz="2800" dirty="0" smtClean="0"/>
              <a:t>и </a:t>
            </a:r>
            <a:r>
              <a:rPr lang="ru-RU" sz="2800" b="1" dirty="0" err="1" smtClean="0"/>
              <a:t>Opus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Presenter</a:t>
            </a:r>
            <a:r>
              <a:rPr lang="ru-RU" sz="2800" dirty="0" smtClean="0"/>
              <a:t>, которые позволят при минимальных знаниях создать действительно профессиональный программный проект при условии наличия высококачественных снимков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	Несколько </a:t>
            </a:r>
            <a:r>
              <a:rPr lang="ru-RU" sz="2800" dirty="0" smtClean="0"/>
              <a:t>больших знаний и денежных вложений требует использование пакета </a:t>
            </a:r>
            <a:r>
              <a:rPr lang="ru-RU" sz="2800" b="1" dirty="0" err="1" smtClean="0"/>
              <a:t>Mediator</a:t>
            </a:r>
            <a:r>
              <a:rPr lang="ru-RU" sz="2800" dirty="0" smtClean="0"/>
              <a:t>, </a:t>
            </a:r>
            <a:r>
              <a:rPr lang="ru-RU" sz="2800" dirty="0" smtClean="0"/>
              <a:t>но предоставляемые </a:t>
            </a:r>
            <a:r>
              <a:rPr lang="ru-RU" sz="2800" dirty="0" smtClean="0"/>
              <a:t>им </a:t>
            </a:r>
            <a:r>
              <a:rPr lang="ru-RU" sz="2800" dirty="0" err="1" smtClean="0"/>
              <a:t>мультимедийные</a:t>
            </a:r>
            <a:r>
              <a:rPr lang="ru-RU" sz="2800" dirty="0" smtClean="0"/>
              <a:t> возможности открывают широкие перспективы.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1560" y="1124744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Профессионалам </a:t>
            </a:r>
            <a:r>
              <a:rPr lang="ru-RU" sz="2400" dirty="0" smtClean="0"/>
              <a:t>адресованы программные пакеты </a:t>
            </a:r>
            <a:r>
              <a:rPr lang="ru-RU" sz="2400" b="1" dirty="0" err="1" smtClean="0"/>
              <a:t>DemoShield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Macromedia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Director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	Они </a:t>
            </a:r>
            <a:r>
              <a:rPr lang="ru-RU" sz="2400" dirty="0" smtClean="0"/>
              <a:t>предоставляют практически неограниченные возможности в области обработки </a:t>
            </a:r>
            <a:r>
              <a:rPr lang="ru-RU" sz="2400" dirty="0" err="1" smtClean="0"/>
              <a:t>мультимедийных</a:t>
            </a:r>
            <a:r>
              <a:rPr lang="ru-RU" sz="2400" dirty="0" smtClean="0"/>
              <a:t> материалов и </a:t>
            </a:r>
            <a:r>
              <a:rPr lang="ru-RU" sz="2400" dirty="0" smtClean="0"/>
              <a:t>поддерживают </a:t>
            </a:r>
            <a:r>
              <a:rPr lang="ru-RU" sz="2400" dirty="0" smtClean="0"/>
              <a:t>большинство популярных форматов. </a:t>
            </a:r>
            <a:endParaRPr lang="ru-RU" sz="2400" dirty="0" smtClean="0"/>
          </a:p>
          <a:p>
            <a:r>
              <a:rPr lang="ru-RU" sz="2400" dirty="0" smtClean="0"/>
              <a:t>	Принципы </a:t>
            </a:r>
            <a:r>
              <a:rPr lang="ru-RU" sz="2400" dirty="0" smtClean="0"/>
              <a:t>работы в </a:t>
            </a:r>
            <a:r>
              <a:rPr lang="ru-RU" sz="2400" i="1" dirty="0" err="1" smtClean="0"/>
              <a:t>DemoShield</a:t>
            </a:r>
            <a:r>
              <a:rPr lang="ru-RU" sz="2400" dirty="0" smtClean="0"/>
              <a:t> интуитивно намного понятнее, нежели в </a:t>
            </a:r>
            <a:r>
              <a:rPr lang="ru-RU" sz="2400" i="1" dirty="0" err="1" smtClean="0"/>
              <a:t>Macromedia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Director</a:t>
            </a:r>
            <a:r>
              <a:rPr lang="ru-RU" sz="2400" dirty="0" smtClean="0"/>
              <a:t>, </a:t>
            </a:r>
            <a:r>
              <a:rPr lang="ru-RU" sz="2400" dirty="0" smtClean="0"/>
              <a:t>который </a:t>
            </a:r>
            <a:r>
              <a:rPr lang="ru-RU" sz="2400" dirty="0" smtClean="0"/>
              <a:t>стоит </a:t>
            </a:r>
            <a:r>
              <a:rPr lang="ru-RU" sz="2400" dirty="0" smtClean="0"/>
              <a:t>втрое </a:t>
            </a:r>
            <a:r>
              <a:rPr lang="ru-RU" sz="2400" dirty="0" smtClean="0"/>
              <a:t>больше, чем </a:t>
            </a:r>
            <a:r>
              <a:rPr lang="ru-RU" sz="2400" dirty="0" err="1" smtClean="0"/>
              <a:t>DemoShield</a:t>
            </a:r>
            <a:r>
              <a:rPr lang="ru-RU" sz="2400" dirty="0" smtClean="0"/>
              <a:t>.</a:t>
            </a:r>
          </a:p>
          <a:p>
            <a:r>
              <a:rPr lang="ru-RU" sz="2400" i="1" dirty="0" smtClean="0"/>
              <a:t>	</a:t>
            </a:r>
            <a:r>
              <a:rPr lang="ru-RU" sz="2400" i="1" dirty="0" err="1" smtClean="0"/>
              <a:t>Macromedia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Director</a:t>
            </a:r>
            <a:r>
              <a:rPr lang="ru-RU" sz="2400" i="1" dirty="0" smtClean="0"/>
              <a:t> </a:t>
            </a:r>
            <a:r>
              <a:rPr lang="ru-RU" sz="2400" dirty="0" smtClean="0"/>
              <a:t>предоставляет средства публикации материалов на различных платформах, </a:t>
            </a:r>
            <a:r>
              <a:rPr lang="ru-RU" sz="2400" dirty="0" err="1" smtClean="0"/>
              <a:t>c</a:t>
            </a:r>
            <a:r>
              <a:rPr lang="ru-RU" sz="2400" dirty="0" smtClean="0"/>
              <a:t> помощью встроенного языка </a:t>
            </a:r>
            <a:r>
              <a:rPr lang="ru-RU" sz="2400" dirty="0" err="1" smtClean="0"/>
              <a:t>Lingo</a:t>
            </a:r>
            <a:r>
              <a:rPr lang="ru-RU" sz="2400" dirty="0" smtClean="0"/>
              <a:t> позволяет практически неограниченно управлять проектом и дает возможность поставить на поток процесс подготовки презентаций.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0466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Демонстрация товаров и услуг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3568" y="188641"/>
            <a:ext cx="7848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Презентация как инструмент публичного выступления или дискуссии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Презентации</a:t>
            </a:r>
            <a:r>
              <a:rPr lang="ru-RU" sz="2400" dirty="0" smtClean="0"/>
              <a:t>, которые могут использоваться как на </a:t>
            </a:r>
            <a:r>
              <a:rPr lang="ru-RU" sz="2400" dirty="0" smtClean="0"/>
              <a:t>совещаниях</a:t>
            </a:r>
            <a:r>
              <a:rPr lang="ru-RU" sz="2400" dirty="0" smtClean="0"/>
              <a:t>, </a:t>
            </a:r>
            <a:r>
              <a:rPr lang="ru-RU" sz="2400" dirty="0" smtClean="0"/>
              <a:t>в </a:t>
            </a:r>
            <a:r>
              <a:rPr lang="ru-RU" sz="2400" dirty="0" smtClean="0"/>
              <a:t>процессе выступлений на выставках, семинарах и т.п., обычно не требуют особой интерактивности. </a:t>
            </a:r>
            <a:endParaRPr lang="ru-RU" sz="2400" dirty="0" smtClean="0"/>
          </a:p>
          <a:p>
            <a:r>
              <a:rPr lang="ru-RU" sz="2400" dirty="0" smtClean="0"/>
              <a:t>	Максимум</a:t>
            </a:r>
            <a:r>
              <a:rPr lang="ru-RU" sz="2400" dirty="0" smtClean="0"/>
              <a:t>, что требуется в таком случае, — это </a:t>
            </a:r>
            <a:r>
              <a:rPr lang="ru-RU" sz="2400" i="1" dirty="0" smtClean="0"/>
              <a:t>демонстрация слайдов с качественной графикой, текстами, диаграммами и таблицами и возможности остановки и возобновления показа в ходе дискуссии и возврата на конкретный слайд в случае необходимости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	Все </a:t>
            </a:r>
            <a:r>
              <a:rPr lang="ru-RU" sz="2400" dirty="0" smtClean="0"/>
              <a:t>это реализовано в каждой программе, предназначенной для создания презентаций, </a:t>
            </a:r>
            <a:r>
              <a:rPr lang="ru-RU" sz="2400" dirty="0" smtClean="0"/>
              <a:t>например в </a:t>
            </a:r>
            <a:r>
              <a:rPr lang="ru-RU" sz="2400" dirty="0" smtClean="0"/>
              <a:t>программе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</a:t>
            </a:r>
            <a:r>
              <a:rPr lang="ru-RU" sz="2400" dirty="0" err="1" smtClean="0"/>
              <a:t>PowerPoint</a:t>
            </a:r>
            <a:r>
              <a:rPr lang="ru-RU" sz="2400" dirty="0" smtClean="0"/>
              <a:t>, </a:t>
            </a:r>
            <a:r>
              <a:rPr lang="ru-RU" sz="2400" dirty="0" smtClean="0"/>
              <a:t>которая позволяет подготовить красочное слайд-шоу, иллюстрирующее излагаемые в ходе дискуссии идеи.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95736" y="404664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Macromedia Director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Популярный пакет </a:t>
            </a:r>
            <a:r>
              <a:rPr lang="ru-RU" sz="2400" dirty="0" err="1" smtClean="0"/>
              <a:t>Macromedia</a:t>
            </a:r>
            <a:r>
              <a:rPr lang="ru-RU" sz="2400" dirty="0" smtClean="0"/>
              <a:t> </a:t>
            </a:r>
            <a:r>
              <a:rPr lang="ru-RU" sz="2400" dirty="0" err="1" smtClean="0"/>
              <a:t>Director</a:t>
            </a:r>
            <a:r>
              <a:rPr lang="ru-RU" sz="2400" dirty="0" smtClean="0"/>
              <a:t> </a:t>
            </a:r>
            <a:r>
              <a:rPr lang="ru-RU" sz="2400" dirty="0" smtClean="0"/>
              <a:t>рассчитан </a:t>
            </a:r>
            <a:r>
              <a:rPr lang="ru-RU" sz="2400" dirty="0" smtClean="0"/>
              <a:t>исключительно на профессионалов и предназначен для создания сложных интерактивных сетевых </a:t>
            </a:r>
            <a:r>
              <a:rPr lang="ru-RU" sz="2400" dirty="0" err="1" smtClean="0"/>
              <a:t>мультимедиаприложений</a:t>
            </a:r>
            <a:r>
              <a:rPr lang="ru-RU" sz="2400" dirty="0" smtClean="0"/>
              <a:t>, в том числе презентаций.</a:t>
            </a:r>
            <a:endParaRPr lang="ru-RU" sz="2400" dirty="0"/>
          </a:p>
        </p:txBody>
      </p:sp>
      <p:pic>
        <p:nvPicPr>
          <p:cNvPr id="27650" name="Picture 2" descr="Macromedia Director MX 2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655116"/>
            <a:ext cx="5400600" cy="402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5576" y="1124744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Macromedia</a:t>
            </a:r>
            <a:r>
              <a:rPr lang="ru-RU" sz="2400" dirty="0" smtClean="0"/>
              <a:t> </a:t>
            </a:r>
            <a:r>
              <a:rPr lang="ru-RU" sz="2400" dirty="0" err="1" smtClean="0"/>
              <a:t>Director</a:t>
            </a:r>
            <a:r>
              <a:rPr lang="ru-RU" sz="2400" dirty="0" smtClean="0"/>
              <a:t> </a:t>
            </a:r>
            <a:r>
              <a:rPr lang="ru-RU" sz="2400" dirty="0" smtClean="0"/>
              <a:t>предоставляет </a:t>
            </a:r>
            <a:r>
              <a:rPr lang="ru-RU" sz="2400" dirty="0" smtClean="0"/>
              <a:t>практически неограниченные возможности в области обработки </a:t>
            </a:r>
            <a:r>
              <a:rPr lang="ru-RU" sz="2400" dirty="0" err="1" smtClean="0"/>
              <a:t>мультимедийных</a:t>
            </a:r>
            <a:r>
              <a:rPr lang="ru-RU" sz="2400" dirty="0" smtClean="0"/>
              <a:t> </a:t>
            </a:r>
            <a:r>
              <a:rPr lang="ru-RU" sz="2400" dirty="0" smtClean="0"/>
              <a:t>материалов, </a:t>
            </a:r>
            <a:r>
              <a:rPr lang="ru-RU" sz="2400" dirty="0" smtClean="0"/>
              <a:t>поддерживает большинство популярных форматов видеоматериала, звука, растровой графики, объемных </a:t>
            </a:r>
            <a:r>
              <a:rPr lang="ru-RU" sz="2400" dirty="0" smtClean="0"/>
              <a:t>моделей, </a:t>
            </a:r>
            <a:r>
              <a:rPr lang="ru-RU" sz="2400" dirty="0" smtClean="0"/>
              <a:t>векторных рисунков. </a:t>
            </a:r>
            <a:endParaRPr lang="ru-RU" sz="2400" dirty="0" smtClean="0"/>
          </a:p>
          <a:p>
            <a:r>
              <a:rPr lang="ru-RU" sz="2400" dirty="0" smtClean="0"/>
              <a:t>Располагает двумя языками </a:t>
            </a:r>
            <a:r>
              <a:rPr lang="ru-RU" sz="2400" dirty="0" smtClean="0"/>
              <a:t>написания </a:t>
            </a:r>
            <a:r>
              <a:rPr lang="ru-RU" sz="2400" dirty="0" smtClean="0"/>
              <a:t>сценариев, </a:t>
            </a:r>
            <a:r>
              <a:rPr lang="ru-RU" sz="2400" dirty="0" smtClean="0"/>
              <a:t>поддержка формата </a:t>
            </a:r>
            <a:r>
              <a:rPr lang="ru-RU" sz="2400" dirty="0" err="1" smtClean="0"/>
              <a:t>DVD-Video</a:t>
            </a:r>
            <a:r>
              <a:rPr lang="ru-RU" sz="2400" dirty="0" smtClean="0"/>
              <a:t>, средства публикации материалов на различных платформах. Кроме того, предлагаемое решение тесно интегрируется с пакетом </a:t>
            </a:r>
            <a:r>
              <a:rPr lang="ru-RU" sz="2400" dirty="0" err="1" smtClean="0"/>
              <a:t>Flash</a:t>
            </a:r>
            <a:r>
              <a:rPr lang="ru-RU" sz="2400" dirty="0" smtClean="0"/>
              <a:t> </a:t>
            </a:r>
            <a:r>
              <a:rPr lang="ru-RU" sz="2400" dirty="0" smtClean="0"/>
              <a:t>MX.</a:t>
            </a:r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1560" y="1484784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Macromedia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Director</a:t>
            </a:r>
            <a:r>
              <a:rPr lang="ru-RU" sz="2400" b="1" dirty="0" smtClean="0"/>
              <a:t> MX </a:t>
            </a:r>
            <a:r>
              <a:rPr lang="ru-RU" sz="2400" dirty="0" smtClean="0"/>
              <a:t>позволяет создавать яркие, содержательные web-сайты и </a:t>
            </a:r>
            <a:r>
              <a:rPr lang="ru-RU" sz="2400" dirty="0" err="1" smtClean="0"/>
              <a:t>мультимедийные</a:t>
            </a:r>
            <a:r>
              <a:rPr lang="ru-RU" sz="2400" dirty="0" smtClean="0"/>
              <a:t> продукты, в том числе презентации с использованием аудио- и видеоданных, растровой и векторной графики, текстовых и анимационных материалов. </a:t>
            </a:r>
            <a:endParaRPr lang="ru-RU" sz="2400" dirty="0" smtClean="0"/>
          </a:p>
          <a:p>
            <a:r>
              <a:rPr lang="ru-RU" sz="2400" dirty="0" smtClean="0"/>
              <a:t>Средства </a:t>
            </a:r>
            <a:r>
              <a:rPr lang="ru-RU" sz="2400" dirty="0" smtClean="0"/>
              <a:t>управления аудио- и видеоданными </a:t>
            </a:r>
            <a:r>
              <a:rPr lang="ru-RU" sz="2400" dirty="0" err="1" smtClean="0"/>
              <a:t>Director</a:t>
            </a:r>
            <a:r>
              <a:rPr lang="ru-RU" sz="2400" dirty="0" smtClean="0"/>
              <a:t> MX поддерживают потоковые форматы </a:t>
            </a:r>
            <a:r>
              <a:rPr lang="ru-RU" sz="2400" dirty="0" smtClean="0"/>
              <a:t>что дает возможность </a:t>
            </a:r>
            <a:r>
              <a:rPr lang="ru-RU" sz="2400" dirty="0" smtClean="0"/>
              <a:t>для настройки панорамирования и громкости потоковых аудиоматериалов </a:t>
            </a:r>
            <a:r>
              <a:rPr lang="ru-RU" sz="2400" dirty="0" smtClean="0"/>
              <a:t>и многое другое.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67744" y="476672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DemoShield</a:t>
            </a:r>
            <a:endParaRPr lang="en-US" sz="3200" b="1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	</a:t>
            </a:r>
            <a:r>
              <a:rPr lang="ru-RU" sz="2400" b="1" dirty="0" err="1" smtClean="0"/>
              <a:t>DemoShield</a:t>
            </a:r>
            <a:r>
              <a:rPr lang="ru-RU" sz="2400" dirty="0" smtClean="0"/>
              <a:t>— </a:t>
            </a:r>
            <a:r>
              <a:rPr lang="ru-RU" sz="2400" dirty="0" smtClean="0"/>
              <a:t>это </a:t>
            </a:r>
            <a:r>
              <a:rPr lang="ru-RU" sz="2400" dirty="0" err="1" smtClean="0"/>
              <a:t>мультимедийное</a:t>
            </a:r>
            <a:r>
              <a:rPr lang="ru-RU" sz="2400" dirty="0" smtClean="0"/>
              <a:t> программное обеспечение, которое поможет быстро и качественно создать </a:t>
            </a:r>
            <a:r>
              <a:rPr lang="ru-RU" sz="2400" dirty="0" err="1" smtClean="0"/>
              <a:t>мультимедийную</a:t>
            </a:r>
            <a:r>
              <a:rPr lang="ru-RU" sz="2400" dirty="0" smtClean="0"/>
              <a:t> интерактивную презентацию любого типа и рассчитано на тех, кто профессионально занимается подготовкой презентаций. </a:t>
            </a:r>
            <a:endParaRPr lang="ru-RU" sz="2400" dirty="0" smtClean="0"/>
          </a:p>
          <a:p>
            <a:r>
              <a:rPr lang="ru-RU" sz="2400" dirty="0" smtClean="0"/>
              <a:t>	Созданные </a:t>
            </a:r>
            <a:r>
              <a:rPr lang="ru-RU" sz="2400" dirty="0" smtClean="0"/>
              <a:t>в его среде проекты могут представлять собой либо структурированные туры (</a:t>
            </a:r>
            <a:r>
              <a:rPr lang="ru-RU" sz="2400" dirty="0" err="1" smtClean="0"/>
              <a:t>Quick</a:t>
            </a:r>
            <a:r>
              <a:rPr lang="ru-RU" sz="2400" dirty="0" smtClean="0"/>
              <a:t> </a:t>
            </a:r>
            <a:r>
              <a:rPr lang="ru-RU" sz="2400" dirty="0" err="1" smtClean="0"/>
              <a:t>Tours</a:t>
            </a:r>
            <a:r>
              <a:rPr lang="ru-RU" sz="2400" dirty="0" smtClean="0"/>
              <a:t>), </a:t>
            </a:r>
            <a:r>
              <a:rPr lang="ru-RU" sz="2400" dirty="0" smtClean="0"/>
              <a:t>либо </a:t>
            </a:r>
            <a:r>
              <a:rPr lang="ru-RU" sz="2400" dirty="0" smtClean="0"/>
              <a:t>нелинейные презентации, где пользователь сможет сам выбрать то, что ему необходимо посмотреть. </a:t>
            </a:r>
            <a:endParaRPr lang="ru-RU" sz="2400" dirty="0" smtClean="0"/>
          </a:p>
          <a:p>
            <a:r>
              <a:rPr lang="ru-RU" sz="2400" dirty="0" smtClean="0"/>
              <a:t>	При </a:t>
            </a:r>
            <a:r>
              <a:rPr lang="ru-RU" sz="2400" dirty="0" smtClean="0"/>
              <a:t>этом </a:t>
            </a:r>
            <a:r>
              <a:rPr lang="ru-RU" sz="2400" dirty="0" err="1" smtClean="0"/>
              <a:t>DemoShield</a:t>
            </a:r>
            <a:r>
              <a:rPr lang="ru-RU" sz="2400" dirty="0" smtClean="0"/>
              <a:t> </a:t>
            </a:r>
            <a:r>
              <a:rPr lang="ru-RU" sz="2400" dirty="0" smtClean="0"/>
              <a:t>поддерживает </a:t>
            </a:r>
            <a:r>
              <a:rPr lang="ru-RU" sz="2400" dirty="0" smtClean="0"/>
              <a:t>режим подсказок, которые будут появляться во всплывающих окнах при наведении курсора мыши на различные объекты.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ru-RU" sz="2400" i="1" dirty="0" smtClean="0"/>
              <a:t>Презентации со сценариями </a:t>
            </a:r>
            <a:r>
              <a:rPr lang="ru-RU" sz="2400" dirty="0" smtClean="0"/>
              <a:t>(ориентированы на поддержку доклада для большой аудитории).</a:t>
            </a:r>
          </a:p>
          <a:p>
            <a:pPr algn="just"/>
            <a:r>
              <a:rPr lang="ru-RU" sz="2400" i="1" dirty="0" smtClean="0"/>
              <a:t>Интерактивные презентации</a:t>
            </a:r>
            <a:r>
              <a:rPr lang="ru-RU" sz="2400" dirty="0" smtClean="0"/>
              <a:t>, выполняющиеся под управлением пользователя.</a:t>
            </a:r>
          </a:p>
          <a:p>
            <a:pPr algn="just"/>
            <a:r>
              <a:rPr lang="ru-RU" sz="2400" i="1" dirty="0" smtClean="0"/>
              <a:t>Непрерывно выполняющиеся презентации</a:t>
            </a:r>
            <a:r>
              <a:rPr lang="ru-RU" sz="2400" dirty="0" smtClean="0"/>
              <a:t>.</a:t>
            </a:r>
          </a:p>
          <a:p>
            <a:pPr algn="just">
              <a:buFontTx/>
              <a:buNone/>
            </a:pPr>
            <a:r>
              <a:rPr lang="ru-RU" sz="2400" b="1" i="1" dirty="0" smtClean="0"/>
              <a:t>    В зависимости от целей выделяют следующие виды презентаций:</a:t>
            </a:r>
          </a:p>
          <a:p>
            <a:pPr algn="just"/>
            <a:r>
              <a:rPr lang="ru-RU" sz="2400" dirty="0" smtClean="0"/>
              <a:t>Торговые и маркетинговые презентации</a:t>
            </a:r>
          </a:p>
          <a:p>
            <a:pPr algn="just"/>
            <a:r>
              <a:rPr lang="ru-RU" sz="2400" dirty="0" smtClean="0"/>
              <a:t>Обучающие презентации.</a:t>
            </a:r>
          </a:p>
          <a:p>
            <a:pPr algn="just"/>
            <a:r>
              <a:rPr lang="ru-RU" sz="2400" dirty="0" smtClean="0"/>
              <a:t>Сопровождение научных докладов.</a:t>
            </a:r>
          </a:p>
          <a:p>
            <a:endParaRPr lang="ru-RU" dirty="0" smtClea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ru-RU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Виды презентаций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31746" name="Picture 2" descr="DemoShield 8.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6336704" cy="47525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67744" y="476672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DemoShield</a:t>
            </a:r>
            <a:endParaRPr lang="en-US" sz="32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91680" y="18864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Mediator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Пакет </a:t>
            </a:r>
            <a:r>
              <a:rPr lang="ru-RU" sz="2400" b="1" dirty="0" err="1" smtClean="0"/>
              <a:t>Mediator</a:t>
            </a:r>
            <a:r>
              <a:rPr lang="ru-RU" sz="2400" dirty="0" smtClean="0"/>
              <a:t> </a:t>
            </a:r>
            <a:r>
              <a:rPr lang="ru-RU" sz="2400" dirty="0" smtClean="0"/>
              <a:t>от </a:t>
            </a:r>
            <a:r>
              <a:rPr lang="ru-RU" sz="2400" dirty="0" smtClean="0"/>
              <a:t>компании </a:t>
            </a:r>
            <a:r>
              <a:rPr lang="ru-RU" sz="2400" dirty="0" err="1" smtClean="0"/>
              <a:t>MatchWare</a:t>
            </a:r>
            <a:r>
              <a:rPr lang="ru-RU" sz="2400" dirty="0" smtClean="0"/>
              <a:t> — это один из наиболее простых и в то же время полнофункциональных пакетов для создания презентаций. </a:t>
            </a:r>
            <a:endParaRPr lang="ru-RU" sz="2400" dirty="0" smtClean="0"/>
          </a:p>
          <a:p>
            <a:r>
              <a:rPr lang="ru-RU" sz="2400" dirty="0" smtClean="0"/>
              <a:t>	Программа </a:t>
            </a:r>
            <a:r>
              <a:rPr lang="ru-RU" sz="2400" dirty="0" smtClean="0"/>
              <a:t>выпущена в трех версиях: </a:t>
            </a:r>
            <a:r>
              <a:rPr lang="ru-RU" sz="2400" dirty="0" err="1" smtClean="0"/>
              <a:t>Mediator</a:t>
            </a:r>
            <a:r>
              <a:rPr lang="ru-RU" sz="2400" dirty="0" smtClean="0"/>
              <a:t> 7 </a:t>
            </a:r>
            <a:r>
              <a:rPr lang="ru-RU" sz="2400" dirty="0" smtClean="0"/>
              <a:t>STD, </a:t>
            </a:r>
            <a:r>
              <a:rPr lang="ru-RU" sz="2400" dirty="0" err="1" smtClean="0"/>
              <a:t>Mediator</a:t>
            </a:r>
            <a:r>
              <a:rPr lang="ru-RU" sz="2400" dirty="0" smtClean="0"/>
              <a:t> 7 PRO и </a:t>
            </a:r>
            <a:r>
              <a:rPr lang="ru-RU" sz="2400" dirty="0" err="1" smtClean="0"/>
              <a:t>Mediator</a:t>
            </a:r>
            <a:r>
              <a:rPr lang="ru-RU" sz="2400" dirty="0" smtClean="0"/>
              <a:t> 7 EXP. Первые две ориентированы на создание </a:t>
            </a:r>
            <a:r>
              <a:rPr lang="ru-RU" sz="2400" dirty="0" err="1" smtClean="0"/>
              <a:t>Flash</a:t>
            </a:r>
            <a:r>
              <a:rPr lang="ru-RU" sz="2400" dirty="0" smtClean="0"/>
              <a:t>-, HTML- и интерактивных CD-презентаций, а </a:t>
            </a:r>
            <a:r>
              <a:rPr lang="ru-RU" sz="2400" dirty="0" err="1" smtClean="0"/>
              <a:t>Mediator</a:t>
            </a:r>
            <a:r>
              <a:rPr lang="ru-RU" sz="2400" dirty="0" smtClean="0"/>
              <a:t> 7 EXP дополнен возможностями программирования. </a:t>
            </a:r>
            <a:endParaRPr lang="ru-RU" sz="2400" dirty="0" smtClean="0"/>
          </a:p>
          <a:p>
            <a:r>
              <a:rPr lang="ru-RU" sz="2400" dirty="0" smtClean="0"/>
              <a:t>	По </a:t>
            </a:r>
            <a:r>
              <a:rPr lang="ru-RU" sz="2400" dirty="0" smtClean="0"/>
              <a:t>сравнению с пакетом </a:t>
            </a:r>
            <a:r>
              <a:rPr lang="ru-RU" sz="2400" dirty="0" err="1" smtClean="0"/>
              <a:t>PowerPoint</a:t>
            </a:r>
            <a:r>
              <a:rPr lang="ru-RU" sz="2400" dirty="0" smtClean="0"/>
              <a:t>, который нацелен на обычную демонстрацию слайдов, </a:t>
            </a:r>
            <a:r>
              <a:rPr lang="ru-RU" sz="2400" dirty="0" err="1" smtClean="0"/>
              <a:t>Mediator</a:t>
            </a:r>
            <a:r>
              <a:rPr lang="ru-RU" sz="2400" dirty="0" smtClean="0"/>
              <a:t> позволяет создавать сложные </a:t>
            </a:r>
            <a:r>
              <a:rPr lang="ru-RU" sz="2400" dirty="0" err="1" smtClean="0"/>
              <a:t>мультимедийные</a:t>
            </a:r>
            <a:r>
              <a:rPr lang="ru-RU" sz="2400" dirty="0" smtClean="0"/>
              <a:t> проекты с навигацией через гиперссылки.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33794" name="Picture 2" descr="Mediator 7.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52736"/>
            <a:ext cx="4788396" cy="49743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91680" y="18864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Mediator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79712" y="332656"/>
            <a:ext cx="6048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Opus Presenter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Opus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Presenter</a:t>
            </a:r>
            <a:r>
              <a:rPr lang="ru-RU" sz="2400" b="1" dirty="0" smtClean="0"/>
              <a:t> </a:t>
            </a:r>
            <a:r>
              <a:rPr lang="ru-RU" sz="2400" dirty="0" smtClean="0"/>
              <a:t>представляет </a:t>
            </a:r>
            <a:r>
              <a:rPr lang="ru-RU" sz="2400" dirty="0" smtClean="0"/>
              <a:t>собой </a:t>
            </a:r>
            <a:r>
              <a:rPr lang="ru-RU" sz="2400" dirty="0" smtClean="0"/>
              <a:t>перспективный </a:t>
            </a:r>
            <a:r>
              <a:rPr lang="ru-RU" sz="2400" dirty="0" smtClean="0"/>
              <a:t>профессиональный продукт для создания как интерактивных бизнес-презентаций, так и интерактивных обучающих курсов. </a:t>
            </a:r>
            <a:endParaRPr lang="ru-RU" sz="2400" dirty="0" smtClean="0"/>
          </a:p>
          <a:p>
            <a:r>
              <a:rPr lang="ru-RU" sz="2400" dirty="0" smtClean="0"/>
              <a:t>Широкие </a:t>
            </a:r>
            <a:r>
              <a:rPr lang="ru-RU" sz="2400" dirty="0" smtClean="0"/>
              <a:t>возможности </a:t>
            </a:r>
            <a:r>
              <a:rPr lang="ru-RU" sz="2400" dirty="0" smtClean="0"/>
              <a:t>интерактивности </a:t>
            </a:r>
            <a:r>
              <a:rPr lang="ru-RU" sz="2400" dirty="0" smtClean="0"/>
              <a:t>позволяют создавать презентации не только в виде слайд-шоу наподобие презентаций </a:t>
            </a:r>
            <a:r>
              <a:rPr lang="ru-RU" sz="2400" dirty="0" err="1" smtClean="0"/>
              <a:t>PowerPoint</a:t>
            </a:r>
            <a:r>
              <a:rPr lang="ru-RU" sz="2400" dirty="0" smtClean="0"/>
              <a:t>, но и с набором диалоговых форм, позволяющих пользователю полностью управлять ходом демонстрации. </a:t>
            </a:r>
            <a:endParaRPr lang="ru-RU" sz="2400" dirty="0" smtClean="0"/>
          </a:p>
          <a:p>
            <a:r>
              <a:rPr lang="ru-RU" sz="2400" dirty="0" smtClean="0"/>
              <a:t>Может </a:t>
            </a:r>
            <a:r>
              <a:rPr lang="ru-RU" sz="2400" dirty="0" smtClean="0"/>
              <a:t>считаться полноценной заменой </a:t>
            </a:r>
            <a:r>
              <a:rPr lang="ru-RU" sz="2400" dirty="0" err="1" smtClean="0"/>
              <a:t>PowerPoint</a:t>
            </a:r>
            <a:r>
              <a:rPr lang="ru-RU" sz="2400" dirty="0" smtClean="0"/>
              <a:t>, поскольку он не уступает </a:t>
            </a:r>
            <a:r>
              <a:rPr lang="ru-RU" sz="2400" dirty="0" smtClean="0"/>
              <a:t>в дружественности </a:t>
            </a:r>
            <a:r>
              <a:rPr lang="ru-RU" sz="2400" dirty="0" smtClean="0"/>
              <a:t>и </a:t>
            </a:r>
            <a:r>
              <a:rPr lang="ru-RU" sz="2400" dirty="0" smtClean="0"/>
              <a:t>простоте </a:t>
            </a:r>
            <a:r>
              <a:rPr lang="ru-RU" sz="2400" dirty="0" smtClean="0"/>
              <a:t>использования и превосходит его по интерактивным </a:t>
            </a:r>
            <a:r>
              <a:rPr lang="ru-RU" sz="2400" dirty="0" err="1" smtClean="0"/>
              <a:t>мультимедийным</a:t>
            </a:r>
            <a:r>
              <a:rPr lang="ru-RU" sz="2400" dirty="0" smtClean="0"/>
              <a:t> возможностям.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35842" name="Picture 2" descr="Opus Presenter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052736"/>
            <a:ext cx="7084018" cy="53012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19672" y="188640"/>
            <a:ext cx="6048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Opus Presenter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7704" y="404664"/>
            <a:ext cx="54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TwinPlayer</a:t>
            </a:r>
            <a:endParaRPr lang="en-US" sz="3200" b="1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Эта программа </a:t>
            </a:r>
            <a:r>
              <a:rPr lang="ru-RU" sz="2400" dirty="0" smtClean="0"/>
              <a:t>предназначена для создания полноценных интерактивных </a:t>
            </a:r>
            <a:r>
              <a:rPr lang="ru-RU" sz="2400" dirty="0" err="1" smtClean="0"/>
              <a:t>мультимедиапрезентаций</a:t>
            </a:r>
            <a:r>
              <a:rPr lang="ru-RU" sz="2400" dirty="0" smtClean="0"/>
              <a:t> для компакт-дисков или Интернета из имеющегося набора аудио-, </a:t>
            </a:r>
            <a:r>
              <a:rPr lang="ru-RU" sz="2400" dirty="0" err="1" smtClean="0"/>
              <a:t>видеофайлов</a:t>
            </a:r>
            <a:r>
              <a:rPr lang="ru-RU" sz="2400" dirty="0" smtClean="0"/>
              <a:t>, изображений, в которые можно включать анимацию и текст. </a:t>
            </a:r>
            <a:endParaRPr lang="ru-RU" sz="2400" dirty="0" smtClean="0"/>
          </a:p>
          <a:p>
            <a:r>
              <a:rPr lang="ru-RU" sz="2400" dirty="0" smtClean="0"/>
              <a:t>	Благодаря интуитивно понятному </a:t>
            </a:r>
            <a:r>
              <a:rPr lang="ru-RU" sz="2400" dirty="0" smtClean="0"/>
              <a:t>интерфейсу и целой серии мастеров эта программа будет полезна даже новичкам и идеально подойдет для демонстрации того или иного изделия либо продукта.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37890" name="Picture 2" descr="TwinPlayer 3.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2736"/>
            <a:ext cx="7167150" cy="51125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7704" y="404664"/>
            <a:ext cx="54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TwinPlayer</a:t>
            </a:r>
            <a:endParaRPr lang="en-US" sz="32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395536" y="260648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RoboDemo</a:t>
            </a:r>
            <a:r>
              <a:rPr lang="en-US" sz="3200" b="1" dirty="0" smtClean="0"/>
              <a:t> </a:t>
            </a:r>
            <a:r>
              <a:rPr lang="en-US" sz="3200" b="1" dirty="0" smtClean="0"/>
              <a:t>5</a:t>
            </a:r>
            <a:endParaRPr lang="ru-RU" sz="3200" b="1" dirty="0" smtClean="0"/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модернизированная в </a:t>
            </a:r>
            <a:r>
              <a:rPr lang="en-US" sz="3200" b="1" dirty="0" smtClean="0"/>
              <a:t>Macromedia Captivate)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Базовая </a:t>
            </a:r>
            <a:r>
              <a:rPr lang="ru-RU" sz="2400" dirty="0" smtClean="0"/>
              <a:t>версия пакета </a:t>
            </a:r>
            <a:r>
              <a:rPr lang="ru-RU" sz="2400" b="1" dirty="0" err="1" smtClean="0"/>
              <a:t>RoboDemo</a:t>
            </a:r>
            <a:r>
              <a:rPr lang="ru-RU" sz="2400" dirty="0" smtClean="0"/>
              <a:t> </a:t>
            </a:r>
            <a:r>
              <a:rPr lang="ru-RU" sz="2400" dirty="0" smtClean="0"/>
              <a:t>позволяет </a:t>
            </a:r>
            <a:r>
              <a:rPr lang="ru-RU" sz="2400" dirty="0" smtClean="0"/>
              <a:t>записать все происходящее на экране в виде демонстрационного ролика в формате </a:t>
            </a:r>
            <a:r>
              <a:rPr lang="ru-RU" sz="2400" dirty="0" err="1" smtClean="0"/>
              <a:t>Flash</a:t>
            </a:r>
            <a:r>
              <a:rPr lang="ru-RU" sz="2400" dirty="0" smtClean="0"/>
              <a:t>, который станет прекрасной презентацией, иллюстрирующей особенности работы программного продукта. </a:t>
            </a:r>
            <a:endParaRPr lang="ru-RU" sz="2400" dirty="0" smtClean="0"/>
          </a:p>
          <a:p>
            <a:r>
              <a:rPr lang="ru-RU" sz="2400" dirty="0" smtClean="0"/>
              <a:t>	Для </a:t>
            </a:r>
            <a:r>
              <a:rPr lang="ru-RU" sz="2400" dirty="0" smtClean="0"/>
              <a:t>записи ролика не требуется глубоких познаний в технологии </a:t>
            </a:r>
            <a:r>
              <a:rPr lang="ru-RU" sz="2400" dirty="0" err="1" smtClean="0"/>
              <a:t>Macromedia</a:t>
            </a:r>
            <a:r>
              <a:rPr lang="ru-RU" sz="2400" dirty="0" smtClean="0"/>
              <a:t> </a:t>
            </a:r>
            <a:r>
              <a:rPr lang="ru-RU" sz="2400" dirty="0" err="1" smtClean="0"/>
              <a:t>Flash</a:t>
            </a:r>
            <a:r>
              <a:rPr lang="ru-RU" sz="2400" dirty="0" smtClean="0"/>
              <a:t>, </a:t>
            </a:r>
            <a:r>
              <a:rPr lang="ru-RU" sz="2400" dirty="0" smtClean="0"/>
              <a:t>потому с </a:t>
            </a:r>
            <a:r>
              <a:rPr lang="ru-RU" sz="2400" dirty="0" smtClean="0"/>
              <a:t>подготовкой презентационного ролика справится и новичок.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395536" y="260648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RoboDemo</a:t>
            </a:r>
            <a:r>
              <a:rPr lang="en-US" sz="3200" b="1" dirty="0" smtClean="0"/>
              <a:t> </a:t>
            </a:r>
            <a:r>
              <a:rPr lang="en-US" sz="3200" b="1" dirty="0" smtClean="0"/>
              <a:t>5</a:t>
            </a:r>
            <a:endParaRPr lang="ru-RU" sz="3200" b="1" dirty="0" smtClean="0"/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модернизированная в </a:t>
            </a:r>
            <a:r>
              <a:rPr lang="en-US" sz="3200" b="1" dirty="0" smtClean="0"/>
              <a:t>Macromedia Captivate)</a:t>
            </a:r>
            <a:endParaRPr lang="en-US" sz="3200" b="1" dirty="0"/>
          </a:p>
        </p:txBody>
      </p:sp>
      <p:pic>
        <p:nvPicPr>
          <p:cNvPr id="38914" name="Picture 2" descr="RoboDemo 5 (модернизированная в Macromedia Captivat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44824"/>
            <a:ext cx="4762500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23728" y="332656"/>
            <a:ext cx="5688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DemoForge</a:t>
            </a:r>
            <a:r>
              <a:rPr lang="en-US" sz="3200" b="1" dirty="0" smtClean="0"/>
              <a:t> Studio</a:t>
            </a:r>
            <a:r>
              <a:rPr lang="en-US" b="1" dirty="0" smtClean="0"/>
              <a:t> 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96752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DemoForge</a:t>
            </a:r>
            <a:r>
              <a:rPr lang="ru-RU" sz="2400" dirty="0" smtClean="0"/>
              <a:t> </a:t>
            </a:r>
            <a:r>
              <a:rPr lang="ru-RU" sz="2400" dirty="0" err="1" smtClean="0"/>
              <a:t>Studio</a:t>
            </a:r>
            <a:r>
              <a:rPr lang="ru-RU" sz="2400" dirty="0" smtClean="0"/>
              <a:t> </a:t>
            </a:r>
            <a:r>
              <a:rPr lang="ru-RU" sz="2400" dirty="0" smtClean="0"/>
              <a:t>— это идеальный инструмент для создания </a:t>
            </a:r>
            <a:r>
              <a:rPr lang="ru-RU" sz="2400" dirty="0" smtClean="0"/>
              <a:t>презентационных роликов </a:t>
            </a:r>
            <a:r>
              <a:rPr lang="ru-RU" sz="2400" dirty="0" smtClean="0"/>
              <a:t>в режиме реального времени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В </a:t>
            </a:r>
            <a:r>
              <a:rPr lang="ru-RU" sz="2400" dirty="0" smtClean="0"/>
              <a:t>свою очередь, </a:t>
            </a:r>
            <a:r>
              <a:rPr lang="ru-RU" sz="2400" dirty="0" err="1" smtClean="0"/>
              <a:t>DemoForge</a:t>
            </a:r>
            <a:r>
              <a:rPr lang="ru-RU" sz="2400" dirty="0" smtClean="0"/>
              <a:t> </a:t>
            </a:r>
            <a:r>
              <a:rPr lang="ru-RU" sz="2400" dirty="0" err="1" smtClean="0"/>
              <a:t>Studio</a:t>
            </a:r>
            <a:r>
              <a:rPr lang="ru-RU" sz="2400" dirty="0" smtClean="0"/>
              <a:t> позволяет реально записать все, что происходит на экране, в специальном </a:t>
            </a:r>
            <a:r>
              <a:rPr lang="ru-RU" sz="2400" dirty="0" err="1" smtClean="0"/>
              <a:t>сверхсжатом</a:t>
            </a:r>
            <a:r>
              <a:rPr lang="ru-RU" sz="2400" dirty="0" smtClean="0"/>
              <a:t> формате </a:t>
            </a:r>
            <a:r>
              <a:rPr lang="ru-RU" sz="2400" dirty="0" err="1" smtClean="0"/>
              <a:t>dmf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Поскольку </a:t>
            </a:r>
            <a:r>
              <a:rPr lang="ru-RU" sz="2400" dirty="0" smtClean="0"/>
              <a:t>ролики в формате </a:t>
            </a:r>
            <a:r>
              <a:rPr lang="ru-RU" sz="2400" dirty="0" err="1" smtClean="0"/>
              <a:t>DemoForge</a:t>
            </a:r>
            <a:r>
              <a:rPr lang="ru-RU" sz="2400" dirty="0" smtClean="0"/>
              <a:t> более чем в десять раз компактнее аналогичных роликов в формате </a:t>
            </a:r>
            <a:r>
              <a:rPr lang="ru-RU" sz="2400" dirty="0" err="1" smtClean="0"/>
              <a:t>Flash</a:t>
            </a:r>
            <a:r>
              <a:rPr lang="ru-RU" sz="2400" dirty="0" smtClean="0"/>
              <a:t>, то </a:t>
            </a:r>
            <a:r>
              <a:rPr lang="ru-RU" sz="2400" dirty="0" err="1" smtClean="0"/>
              <a:t>DemoForge</a:t>
            </a:r>
            <a:r>
              <a:rPr lang="ru-RU" sz="2400" dirty="0" smtClean="0"/>
              <a:t> незаменима для создания рекламных роликов, </a:t>
            </a:r>
            <a:r>
              <a:rPr lang="ru-RU" sz="2400" dirty="0" smtClean="0"/>
              <a:t>демонстрирующих, например </a:t>
            </a:r>
            <a:r>
              <a:rPr lang="ru-RU" sz="2400" dirty="0" smtClean="0"/>
              <a:t>возможности той или иной программы.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Выбор тематики презентации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 Подбор материала (текст, фото, видео, аудио и т.д.)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 Создание слайдов (выбор структуры, форматирование презентации) и наполнение их материалом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 Выбор и настройка анимации объектов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 Настройка смены слайдов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Показ слайдов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ru-RU" dirty="0" smtClean="0"/>
              <a:t>Публикация презентации</a:t>
            </a:r>
          </a:p>
          <a:p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620688"/>
            <a:ext cx="777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800100" indent="-800100" algn="ctr" eaLnBrk="0" hangingPunct="0">
              <a:defRPr/>
            </a:pPr>
            <a:r>
              <a:rPr lang="ru-RU" sz="2800" b="1" kern="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Порядок создания презентации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23728" y="332656"/>
            <a:ext cx="5688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DemoForge</a:t>
            </a:r>
            <a:r>
              <a:rPr lang="en-US" sz="3200" b="1" dirty="0" smtClean="0"/>
              <a:t> Studio</a:t>
            </a:r>
            <a:r>
              <a:rPr lang="en-US" b="1" dirty="0" smtClean="0"/>
              <a:t> </a:t>
            </a:r>
          </a:p>
          <a:p>
            <a:endParaRPr lang="ru-RU" dirty="0"/>
          </a:p>
        </p:txBody>
      </p:sp>
      <p:pic>
        <p:nvPicPr>
          <p:cNvPr id="41986" name="Picture 2" descr="DemoForge Studio 1.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052736"/>
            <a:ext cx="6256163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620688"/>
            <a:ext cx="777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800100" indent="-800100" algn="ctr" eaLnBrk="0" hangingPunct="0">
              <a:defRPr/>
            </a:pPr>
            <a:r>
              <a:rPr lang="ru-RU" sz="2800" b="1" kern="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Структура слайда</a:t>
            </a:r>
            <a:endParaRPr lang="ru-RU" sz="2800" b="1" kern="0" dirty="0">
              <a:solidFill>
                <a:schemeClr val="tx2"/>
              </a:solidFill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194" y="1600200"/>
            <a:ext cx="66336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Текст 5"/>
          <p:cNvSpPr txBox="1">
            <a:spLocks/>
          </p:cNvSpPr>
          <p:nvPr/>
        </p:nvSpPr>
        <p:spPr>
          <a:xfrm>
            <a:off x="539750" y="1125538"/>
            <a:ext cx="8135938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Слайд состоит из 6 основных частей: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Заголовок.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Располагается в верхней части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 слайда 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его основная часть. Чаще всего представляет маркированный или нумерованный список. Текст, отображаемый на слайде вводится в специальное окно, называемое </a:t>
            </a:r>
            <a:r>
              <a:rPr kumimoji="0" lang="ru-RU" sz="2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заполнителем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Слайды могут содержать </a:t>
            </a: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рисунки, диаграммы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видеоклипы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звуковые файлы 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другую информацию. Для их размещения на слайде существует определенное заполнителем место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Дата и время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Ставятся на слайде в левом нижнем углу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Нижний колонтитул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При необходимости располагается в нижней части слайда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Номер слайда</a:t>
            </a: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Отображается в левом нижнем углу.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620688"/>
            <a:ext cx="777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800100" indent="-800100" algn="ctr" eaLnBrk="0" hangingPunct="0">
              <a:defRPr/>
            </a:pPr>
            <a:r>
              <a:rPr lang="ru-RU" sz="2800" b="1" kern="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Структура слайда</a:t>
            </a:r>
            <a:endParaRPr lang="ru-RU" sz="2800" b="1" kern="0" dirty="0">
              <a:solidFill>
                <a:schemeClr val="tx2"/>
              </a:solidFill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654050"/>
            <a:ext cx="71628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техно\Desktop\Снимок.JPG"/>
          <p:cNvPicPr>
            <a:picLocks noChangeAspect="1" noChangeArrowheads="1"/>
          </p:cNvPicPr>
          <p:nvPr/>
        </p:nvPicPr>
        <p:blipFill>
          <a:blip r:embed="rId2" cstate="print"/>
          <a:srcRect t="2499" r="1535"/>
          <a:stretch>
            <a:fillRect/>
          </a:stretch>
        </p:blipFill>
        <p:spPr bwMode="auto">
          <a:xfrm flipH="1">
            <a:off x="0" y="0"/>
            <a:ext cx="9144000" cy="537321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2060848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Любое выступление состоит из трех частей: вступление, основная часть и заключение. Каждая часть выступления имеет свою цель. </a:t>
            </a:r>
            <a:endParaRPr lang="ru-RU" sz="2400" dirty="0" smtClean="0"/>
          </a:p>
          <a:p>
            <a:r>
              <a:rPr lang="ru-RU" sz="2400" b="1" dirty="0" smtClean="0"/>
              <a:t>Цели вступления: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вызвать интерес, овладеть вниманием аудитории;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установить контакт с аудиторией;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подготовить аудиторию к восприятию речи.</a:t>
            </a:r>
          </a:p>
          <a:p>
            <a:endParaRPr lang="ru-RU" sz="2400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6206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Правила создания презентаций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1456</Words>
  <Application>Microsoft Office PowerPoint</Application>
  <PresentationFormat>Экран (4:3)</PresentationFormat>
  <Paragraphs>164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Программные средства демонстрационной графики</vt:lpstr>
      <vt:lpstr>Слайд 2</vt:lpstr>
      <vt:lpstr>Слайд 3</vt:lpstr>
      <vt:lpstr>Виды презентаций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Этапы подготовки презентации</vt:lpstr>
      <vt:lpstr>Слайд 14</vt:lpstr>
      <vt:lpstr>Слайд 15</vt:lpstr>
      <vt:lpstr>Слайд 16</vt:lpstr>
      <vt:lpstr>Слайд 17</vt:lpstr>
      <vt:lpstr>Слайд 18</vt:lpstr>
      <vt:lpstr>Слайд 19</vt:lpstr>
      <vt:lpstr>Советы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Программные средства о</dc:title>
  <dc:creator>RePack by SPecialiST</dc:creator>
  <cp:lastModifiedBy>hp</cp:lastModifiedBy>
  <cp:revision>82</cp:revision>
  <dcterms:created xsi:type="dcterms:W3CDTF">2017-11-23T10:08:33Z</dcterms:created>
  <dcterms:modified xsi:type="dcterms:W3CDTF">2019-11-14T19:54:42Z</dcterms:modified>
</cp:coreProperties>
</file>